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427" r:id="rId3"/>
    <p:sldId id="431" r:id="rId4"/>
    <p:sldId id="428" r:id="rId5"/>
    <p:sldId id="429" r:id="rId6"/>
    <p:sldId id="508" r:id="rId7"/>
    <p:sldId id="510" r:id="rId8"/>
    <p:sldId id="430" r:id="rId9"/>
    <p:sldId id="506" r:id="rId10"/>
    <p:sldId id="509" r:id="rId11"/>
    <p:sldId id="432" r:id="rId12"/>
    <p:sldId id="258" r:id="rId13"/>
    <p:sldId id="259" r:id="rId14"/>
    <p:sldId id="261" r:id="rId15"/>
    <p:sldId id="262" r:id="rId16"/>
    <p:sldId id="265" r:id="rId17"/>
  </p:sldIdLst>
  <p:sldSz cx="14630400" cy="8229600"/>
  <p:notesSz cx="8229600" cy="1463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4B2"/>
    <a:srgbClr val="33CC33"/>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85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2EDAA-E435-CB6C-9D75-9A2FD850E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D329F-03FE-6D6A-FA77-312B1428D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51E47-CD61-668F-04C7-6500A6299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858343-14DE-99DB-99AF-CE89EC57BF9A}"/>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4129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91676-1E18-883D-6ED2-9418AA543D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C4962-F70A-9B0D-6D26-CDFD64957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8DCA2-C865-49DA-4A5F-746471F329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C28CD5-1EA0-2D9B-1934-71BA00E927BC}"/>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70355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D4B95-6BED-979C-B465-09535D77F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845A3-2D17-AAC7-4B33-0412966F5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6A5DF-31DA-4852-AF16-ECF4AF2411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8EBA79-0BD5-FB28-E474-676EB243848C}"/>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54892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B41A4-4B67-7A55-2101-ED7E50B7B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F1FAF-CDD4-9219-9552-14827E147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2438D-6D51-0B6C-116A-6F7D23D15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8716F0-81F5-AC1D-ADB5-F23C91B314E6}"/>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58135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DBCEE-D7BB-E09F-8334-BA3B22375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26B5C-387C-A800-F207-209880730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0F0C2-02FE-1AB4-97A4-9362A60361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4462C1-F8FB-A7FE-8179-743453FC6848}"/>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44193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41014-3789-003E-48D7-061C0F203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C8BF4-92D2-D225-9438-5D2129B232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FE696-5B87-EB23-3D78-7E766B5CC0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FA186D-87E7-59DE-861A-EE6896AA0D2B}"/>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78846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A6AB7-3F0A-EC23-2A2E-DBFF08EAF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FDF96-ADE3-531A-E961-C495A0427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4B345-803E-AFD6-896A-7AD5E69A7E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44E837-777E-F148-36B1-3DE4001CEE30}"/>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79641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0C476-9CA6-CA8B-723A-2F95168BF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2A5D5-E313-CA86-06FA-C5E82F7C0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0A2FD-F2BA-856C-B7E2-20194175E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273A64-39AF-E70C-AA9A-DCFF6BA4B04C}"/>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89332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754A6-A8A8-6391-031D-493834995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D7452-97AF-7CEE-ABDD-C556051A8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6A8D0-7B5D-BD6F-10BE-526E4919DA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FC0B8-C46D-1A8E-C6E9-9B65266D44A7}"/>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5921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Text 0"/>
          <p:cNvSpPr/>
          <p:nvPr/>
        </p:nvSpPr>
        <p:spPr>
          <a:xfrm>
            <a:off x="2756454" y="531793"/>
            <a:ext cx="9923042" cy="19431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nchor="t"/>
          <a:lstStyle/>
          <a:p>
            <a:pPr marL="0" indent="0">
              <a:lnSpc>
                <a:spcPts val="7650"/>
              </a:lnSpc>
              <a:buNone/>
            </a:pPr>
            <a:r>
              <a:rPr lang="en-US" sz="6100" b="1" kern="0" spc="-122" dirty="0">
                <a:solidFill>
                  <a:srgbClr val="00B0F0"/>
                </a:solidFill>
                <a:latin typeface="Source Serif Pro Semi Bold" pitchFamily="34" charset="0"/>
                <a:ea typeface="Source Serif Pro Semi Bold" pitchFamily="34" charset="-122"/>
                <a:cs typeface="Source Serif Pro Semi Bold" pitchFamily="34" charset="-120"/>
              </a:rPr>
              <a:t>Les Enzymes Allostériques</a:t>
            </a:r>
            <a:endParaRPr lang="en-US" sz="6100" b="1" dirty="0">
              <a:solidFill>
                <a:srgbClr val="00B0F0"/>
              </a:solidFill>
            </a:endParaRPr>
          </a:p>
        </p:txBody>
      </p:sp>
      <p:sp>
        <p:nvSpPr>
          <p:cNvPr id="5" name="Text 1"/>
          <p:cNvSpPr/>
          <p:nvPr/>
        </p:nvSpPr>
        <p:spPr>
          <a:xfrm>
            <a:off x="106018" y="1953873"/>
            <a:ext cx="14418364" cy="3996353"/>
          </a:xfrm>
          <a:prstGeom prst="rect">
            <a:avLst/>
          </a:prstGeom>
          <a:noFill/>
          <a:ln/>
        </p:spPr>
        <p:txBody>
          <a:bodyPr wrap="square" lIns="0" tIns="0" rIns="0" bIns="0" rtlCol="0" anchor="t"/>
          <a:lstStyle/>
          <a:p>
            <a:pPr marL="0" indent="0" algn="just">
              <a:lnSpc>
                <a:spcPct val="200000"/>
              </a:lnSpc>
              <a:buNone/>
            </a:pPr>
            <a:r>
              <a:rPr lang="en-US" sz="2800" kern="0" spc="-38" dirty="0">
                <a:solidFill>
                  <a:srgbClr val="002060"/>
                </a:solidFill>
                <a:latin typeface="Times New Roman" panose="02020603050405020304" pitchFamily="18" charset="0"/>
                <a:ea typeface="Source Sans Pro" pitchFamily="34" charset="-122"/>
                <a:cs typeface="Times New Roman" panose="02020603050405020304" pitchFamily="18" charset="0"/>
              </a:rPr>
              <a:t>Les enzymes allostériques </a:t>
            </a:r>
            <a:r>
              <a:rPr lang="en-US" sz="2800" kern="0" spc="-38" dirty="0" err="1">
                <a:solidFill>
                  <a:srgbClr val="002060"/>
                </a:solidFill>
                <a:latin typeface="Times New Roman" panose="02020603050405020304" pitchFamily="18" charset="0"/>
                <a:ea typeface="Source Sans Pro" pitchFamily="34" charset="-122"/>
                <a:cs typeface="Times New Roman" panose="02020603050405020304" pitchFamily="18" charset="0"/>
              </a:rPr>
              <a:t>sont</a:t>
            </a:r>
            <a:r>
              <a:rPr lang="en-US" sz="2800" kern="0" spc="-38" dirty="0">
                <a:solidFill>
                  <a:srgbClr val="002060"/>
                </a:solidFill>
                <a:latin typeface="Times New Roman" panose="02020603050405020304" pitchFamily="18" charset="0"/>
                <a:ea typeface="Source Sans Pro" pitchFamily="34" charset="-122"/>
                <a:cs typeface="Times New Roman" panose="02020603050405020304" pitchFamily="18" charset="0"/>
              </a:rPr>
              <a:t> des protéines qui jouent un rôle crucial dans la </a:t>
            </a:r>
            <a:r>
              <a:rPr lang="en-US" sz="2800" b="1" u="sng" kern="0" spc="-38" dirty="0">
                <a:solidFill>
                  <a:srgbClr val="002060"/>
                </a:solidFill>
                <a:latin typeface="Times New Roman" panose="02020603050405020304" pitchFamily="18" charset="0"/>
                <a:ea typeface="Source Sans Pro" pitchFamily="34" charset="-122"/>
                <a:cs typeface="Times New Roman" panose="02020603050405020304" pitchFamily="18" charset="0"/>
              </a:rPr>
              <a:t>régulation des processus métaboliques</a:t>
            </a:r>
            <a:r>
              <a:rPr lang="en-US" sz="2800" kern="0" spc="-38" dirty="0">
                <a:solidFill>
                  <a:srgbClr val="002060"/>
                </a:solidFill>
                <a:latin typeface="Times New Roman" panose="02020603050405020304" pitchFamily="18" charset="0"/>
                <a:ea typeface="Source Sans Pro" pitchFamily="34" charset="-122"/>
                <a:cs typeface="Times New Roman" panose="02020603050405020304" pitchFamily="18" charset="0"/>
              </a:rPr>
              <a:t>. Ces enzymes, qui sont également connues sous le nom </a:t>
            </a:r>
            <a:r>
              <a:rPr lang="en-US" sz="2800" b="1" u="sng" kern="0" spc="-38" dirty="0">
                <a:solidFill>
                  <a:srgbClr val="002060"/>
                </a:solidFill>
                <a:latin typeface="Times New Roman" panose="02020603050405020304" pitchFamily="18" charset="0"/>
                <a:ea typeface="Source Sans Pro" pitchFamily="34" charset="-122"/>
                <a:cs typeface="Times New Roman" panose="02020603050405020304" pitchFamily="18" charset="0"/>
              </a:rPr>
              <a:t>d'enzymes régulatrices</a:t>
            </a:r>
            <a:r>
              <a:rPr lang="en-US" sz="2800" kern="0" spc="-38" dirty="0">
                <a:solidFill>
                  <a:srgbClr val="002060"/>
                </a:solidFill>
                <a:latin typeface="Times New Roman" panose="02020603050405020304" pitchFamily="18" charset="0"/>
                <a:ea typeface="Source Sans Pro" pitchFamily="34" charset="-122"/>
                <a:cs typeface="Times New Roman" panose="02020603050405020304" pitchFamily="18" charset="0"/>
              </a:rPr>
              <a:t>, ont la capacité unique de modifier leur activité en réponse à la liaison de petites molécules, appelées modulateurs, à des sites distincts du site actif. Cette modulation allostérique permet un contrôle fin et précis des voies métaboliques, assurant une réponse optimale aux besoins changeants de la cellule.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8" name="Text 4"/>
          <p:cNvSpPr/>
          <p:nvPr/>
        </p:nvSpPr>
        <p:spPr>
          <a:xfrm>
            <a:off x="12988947" y="7162875"/>
            <a:ext cx="2326005" cy="418862"/>
          </a:xfrm>
          <a:prstGeom prst="rect">
            <a:avLst/>
          </a:prstGeom>
          <a:noFill/>
          <a:ln/>
        </p:spPr>
        <p:txBody>
          <a:bodyPr wrap="none" lIns="0" tIns="0" rIns="0" bIns="0" rtlCol="0" anchor="t"/>
          <a:lstStyle/>
          <a:p>
            <a:pPr marL="0" indent="0" algn="l">
              <a:lnSpc>
                <a:spcPts val="3250"/>
              </a:lnSpc>
              <a:buNone/>
            </a:pPr>
            <a:r>
              <a:rPr lang="en-US" sz="2350" b="1" kern="0" spc="-38" dirty="0" err="1">
                <a:solidFill>
                  <a:srgbClr val="272525"/>
                </a:solidFill>
                <a:latin typeface="Source Sans Pro Bold" pitchFamily="34" charset="0"/>
                <a:ea typeface="Source Sans Pro Bold" pitchFamily="34" charset="-122"/>
                <a:cs typeface="Source Sans Pro Bold" pitchFamily="34" charset="-120"/>
              </a:rPr>
              <a:t>Mouderas</a:t>
            </a:r>
            <a:r>
              <a:rPr lang="en-US" sz="2350" b="1" kern="0" spc="-38" dirty="0">
                <a:solidFill>
                  <a:srgbClr val="272525"/>
                </a:solidFill>
                <a:latin typeface="Source Sans Pro Bold" pitchFamily="34" charset="0"/>
                <a:ea typeface="Source Sans Pro Bold" pitchFamily="34" charset="-122"/>
                <a:cs typeface="Source Sans Pro Bold" pitchFamily="34" charset="-120"/>
              </a:rPr>
              <a:t> F.</a:t>
            </a:r>
            <a:endParaRPr lang="en-US" sz="2350" dirty="0"/>
          </a:p>
        </p:txBody>
      </p:sp>
      <p:sp>
        <p:nvSpPr>
          <p:cNvPr id="9" name="ZoneTexte 8">
            <a:extLst>
              <a:ext uri="{FF2B5EF4-FFF2-40B4-BE49-F238E27FC236}">
                <a16:creationId xmlns:a16="http://schemas.microsoft.com/office/drawing/2014/main" id="{389D1E17-B75A-7B25-CB0F-76466D879CD2}"/>
              </a:ext>
            </a:extLst>
          </p:cNvPr>
          <p:cNvSpPr txBox="1"/>
          <p:nvPr/>
        </p:nvSpPr>
        <p:spPr>
          <a:xfrm>
            <a:off x="12814852" y="7697807"/>
            <a:ext cx="1709530" cy="418862"/>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46358-E819-2704-B7E6-92030A9E8D68}"/>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F0A46A70-0FCC-FE95-F85B-0E305C65DC64}"/>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1898125D-552B-462F-AE3A-A84BC9AD6DAD}"/>
              </a:ext>
            </a:extLst>
          </p:cNvPr>
          <p:cNvSpPr txBox="1"/>
          <p:nvPr/>
        </p:nvSpPr>
        <p:spPr>
          <a:xfrm>
            <a:off x="318052" y="106017"/>
            <a:ext cx="14312348" cy="905056"/>
          </a:xfrm>
          <a:prstGeom prst="rect">
            <a:avLst/>
          </a:prstGeom>
          <a:noFill/>
        </p:spPr>
        <p:txBody>
          <a:bodyPr wrap="square">
            <a:spAutoFit/>
          </a:bodyPr>
          <a:lstStyle/>
          <a:p>
            <a:pPr>
              <a:lnSpc>
                <a:spcPct val="150000"/>
              </a:lnSpc>
            </a:pPr>
            <a:r>
              <a:rPr lang="fr-FR"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Caractéristiques cinétiques des enzymes allostériques  </a:t>
            </a:r>
          </a:p>
        </p:txBody>
      </p:sp>
      <p:pic>
        <p:nvPicPr>
          <p:cNvPr id="5" name="Image 4">
            <a:extLst>
              <a:ext uri="{FF2B5EF4-FFF2-40B4-BE49-F238E27FC236}">
                <a16:creationId xmlns:a16="http://schemas.microsoft.com/office/drawing/2014/main" id="{9CC16B5B-573E-088D-2B21-43F5B12FD43D}"/>
              </a:ext>
            </a:extLst>
          </p:cNvPr>
          <p:cNvPicPr>
            <a:picLocks noChangeAspect="1"/>
          </p:cNvPicPr>
          <p:nvPr/>
        </p:nvPicPr>
        <p:blipFill>
          <a:blip r:embed="rId3"/>
          <a:stretch>
            <a:fillRect/>
          </a:stretch>
        </p:blipFill>
        <p:spPr>
          <a:xfrm>
            <a:off x="1" y="1179444"/>
            <a:ext cx="14630400" cy="7050156"/>
          </a:xfrm>
          <a:prstGeom prst="rect">
            <a:avLst/>
          </a:prstGeom>
        </p:spPr>
      </p:pic>
    </p:spTree>
    <p:extLst>
      <p:ext uri="{BB962C8B-B14F-4D97-AF65-F5344CB8AC3E}">
        <p14:creationId xmlns:p14="http://schemas.microsoft.com/office/powerpoint/2010/main" val="107498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BDCCE-7057-222F-36CA-3CA9D438C1E8}"/>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EA5B2238-5009-16C1-675F-F24CF943E32F}"/>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
        <p:nvSpPr>
          <p:cNvPr id="5" name="ZoneTexte 4">
            <a:extLst>
              <a:ext uri="{FF2B5EF4-FFF2-40B4-BE49-F238E27FC236}">
                <a16:creationId xmlns:a16="http://schemas.microsoft.com/office/drawing/2014/main" id="{9E526835-9248-7285-8279-BD19F9043EE3}"/>
              </a:ext>
            </a:extLst>
          </p:cNvPr>
          <p:cNvSpPr txBox="1"/>
          <p:nvPr/>
        </p:nvSpPr>
        <p:spPr>
          <a:xfrm>
            <a:off x="218660" y="203105"/>
            <a:ext cx="14193079" cy="2230867"/>
          </a:xfrm>
          <a:prstGeom prst="rect">
            <a:avLst/>
          </a:prstGeom>
          <a:noFill/>
        </p:spPr>
        <p:txBody>
          <a:bodyPr wrap="square">
            <a:spAutoFit/>
          </a:bodyPr>
          <a:lstStyle/>
          <a:p>
            <a:pPr>
              <a:lnSpc>
                <a:spcPct val="150000"/>
              </a:lnSpc>
            </a:pPr>
            <a:r>
              <a:rPr lang="fr-FR"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Action des effecteurs allostériques </a:t>
            </a:r>
          </a:p>
          <a:p>
            <a:pPr>
              <a:lnSpc>
                <a:spcPct val="150000"/>
              </a:lnSpc>
            </a:pP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Ce sont des substances qui agissent comme activateurs ou inhibiteurs en modifiant la conformation des sites de liaison au substrat, ce qui change l’affinité pour le substrat. </a:t>
            </a:r>
          </a:p>
        </p:txBody>
      </p:sp>
      <p:pic>
        <p:nvPicPr>
          <p:cNvPr id="7" name="Image 6">
            <a:extLst>
              <a:ext uri="{FF2B5EF4-FFF2-40B4-BE49-F238E27FC236}">
                <a16:creationId xmlns:a16="http://schemas.microsoft.com/office/drawing/2014/main" id="{C3ADFE69-807A-06F7-8095-F0C717600C5B}"/>
              </a:ext>
            </a:extLst>
          </p:cNvPr>
          <p:cNvPicPr>
            <a:picLocks noChangeAspect="1"/>
          </p:cNvPicPr>
          <p:nvPr/>
        </p:nvPicPr>
        <p:blipFill>
          <a:blip r:embed="rId3"/>
          <a:stretch>
            <a:fillRect/>
          </a:stretch>
        </p:blipFill>
        <p:spPr>
          <a:xfrm>
            <a:off x="2796209" y="2849217"/>
            <a:ext cx="9011478" cy="4969566"/>
          </a:xfrm>
          <a:prstGeom prst="rect">
            <a:avLst/>
          </a:prstGeom>
        </p:spPr>
      </p:pic>
    </p:spTree>
    <p:extLst>
      <p:ext uri="{BB962C8B-B14F-4D97-AF65-F5344CB8AC3E}">
        <p14:creationId xmlns:p14="http://schemas.microsoft.com/office/powerpoint/2010/main" val="275588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762833" y="599718"/>
            <a:ext cx="8990767" cy="1282303"/>
          </a:xfrm>
          <a:prstGeom prst="rect">
            <a:avLst/>
          </a:prstGeom>
          <a:noFill/>
          <a:ln/>
        </p:spPr>
        <p:txBody>
          <a:bodyPr wrap="square" lIns="0" tIns="0" rIns="0" bIns="0" rtlCol="0" anchor="t"/>
          <a:lstStyle/>
          <a:p>
            <a:pPr marL="0" indent="0">
              <a:lnSpc>
                <a:spcPts val="5000"/>
              </a:lnSpc>
              <a:buNone/>
            </a:pPr>
            <a:r>
              <a:rPr lang="en-US" sz="4000" b="1" kern="0" spc="-81" dirty="0">
                <a:solidFill>
                  <a:srgbClr val="0070C0"/>
                </a:solidFill>
                <a:latin typeface="Source Serif Pro Semi Bold" pitchFamily="34" charset="0"/>
                <a:ea typeface="Source Serif Pro Semi Bold" pitchFamily="34" charset="-122"/>
                <a:cs typeface="Source Serif Pro Semi Bold" pitchFamily="34" charset="-120"/>
              </a:rPr>
              <a:t>Mécanisme de régulation allostérique</a:t>
            </a:r>
            <a:endParaRPr lang="en-US" sz="4000" b="1" dirty="0">
              <a:solidFill>
                <a:srgbClr val="0070C0"/>
              </a:solidFill>
            </a:endParaRPr>
          </a:p>
        </p:txBody>
      </p:sp>
      <p:pic>
        <p:nvPicPr>
          <p:cNvPr id="5" name="Image 2" descr="preencoded.png"/>
          <p:cNvPicPr>
            <a:picLocks noChangeAspect="1"/>
          </p:cNvPicPr>
          <p:nvPr/>
        </p:nvPicPr>
        <p:blipFill>
          <a:blip r:embed="rId4"/>
          <a:stretch>
            <a:fillRect/>
          </a:stretch>
        </p:blipFill>
        <p:spPr>
          <a:xfrm>
            <a:off x="762833" y="2208967"/>
            <a:ext cx="1089898" cy="1743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1"/>
          <p:cNvSpPr/>
          <p:nvPr/>
        </p:nvSpPr>
        <p:spPr>
          <a:xfrm>
            <a:off x="2179677" y="2426851"/>
            <a:ext cx="2564487" cy="320516"/>
          </a:xfrm>
          <a:prstGeom prst="rect">
            <a:avLst/>
          </a:prstGeom>
          <a:noFill/>
          <a:ln/>
        </p:spPr>
        <p:txBody>
          <a:bodyPr wrap="none" lIns="0" tIns="0" rIns="0" bIns="0" rtlCol="0" anchor="t"/>
          <a:lstStyle/>
          <a:p>
            <a:pPr marL="0" indent="0" algn="l">
              <a:lnSpc>
                <a:spcPts val="2500"/>
              </a:lnSpc>
              <a:buNone/>
            </a:pPr>
            <a:r>
              <a:rPr lang="en-US" sz="2800" b="1" kern="0" spc="-40" dirty="0">
                <a:solidFill>
                  <a:srgbClr val="00B0F0"/>
                </a:solidFill>
                <a:latin typeface="Times New Roman" panose="02020603050405020304" pitchFamily="18" charset="0"/>
                <a:ea typeface="Source Serif Pro Semi Bold" pitchFamily="34" charset="-122"/>
                <a:cs typeface="Times New Roman" panose="02020603050405020304" pitchFamily="18" charset="0"/>
              </a:rPr>
              <a:t>Liaison du modulateur</a:t>
            </a:r>
            <a:endParaRPr lang="en-US" sz="2800" b="1" dirty="0">
              <a:solidFill>
                <a:srgbClr val="00B0F0"/>
              </a:solidFill>
              <a:latin typeface="Times New Roman" panose="02020603050405020304" pitchFamily="18" charset="0"/>
              <a:cs typeface="Times New Roman" panose="02020603050405020304" pitchFamily="18" charset="0"/>
            </a:endParaRPr>
          </a:p>
        </p:txBody>
      </p:sp>
      <p:sp>
        <p:nvSpPr>
          <p:cNvPr id="7" name="Text 2"/>
          <p:cNvSpPr/>
          <p:nvPr/>
        </p:nvSpPr>
        <p:spPr>
          <a:xfrm>
            <a:off x="2179677" y="2878098"/>
            <a:ext cx="11045993" cy="697468"/>
          </a:xfrm>
          <a:prstGeom prst="rect">
            <a:avLst/>
          </a:prstGeom>
          <a:noFill/>
          <a:ln/>
        </p:spPr>
        <p:txBody>
          <a:bodyPr wrap="square" lIns="0" tIns="0" rIns="0" bIns="0" rtlCol="0" anchor="t"/>
          <a:lstStyle/>
          <a:p>
            <a:pPr marL="0" indent="0" algn="l">
              <a:lnSpc>
                <a:spcPts val="2700"/>
              </a:lnSpc>
              <a:buNone/>
            </a:pPr>
            <a:r>
              <a:rPr lang="en-US" sz="24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La liaison du modulateur au site allostérique induit un changement conformationnel dans l'enzyme.</a:t>
            </a:r>
            <a:endParaRPr lang="en-US" sz="2400" dirty="0">
              <a:latin typeface="Times New Roman" panose="02020603050405020304" pitchFamily="18" charset="0"/>
              <a:cs typeface="Times New Roman" panose="02020603050405020304" pitchFamily="18" charset="0"/>
            </a:endParaRPr>
          </a:p>
        </p:txBody>
      </p:sp>
      <p:pic>
        <p:nvPicPr>
          <p:cNvPr id="8" name="Image 3" descr="preencoded.png"/>
          <p:cNvPicPr>
            <a:picLocks noChangeAspect="1"/>
          </p:cNvPicPr>
          <p:nvPr/>
        </p:nvPicPr>
        <p:blipFill>
          <a:blip r:embed="rId5"/>
          <a:stretch>
            <a:fillRect/>
          </a:stretch>
        </p:blipFill>
        <p:spPr>
          <a:xfrm>
            <a:off x="762833" y="3952756"/>
            <a:ext cx="1089898" cy="1743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3"/>
          <p:cNvSpPr/>
          <p:nvPr/>
        </p:nvSpPr>
        <p:spPr>
          <a:xfrm>
            <a:off x="2179677" y="4170640"/>
            <a:ext cx="3365302" cy="320516"/>
          </a:xfrm>
          <a:prstGeom prst="rect">
            <a:avLst/>
          </a:prstGeom>
          <a:noFill/>
          <a:ln/>
        </p:spPr>
        <p:txBody>
          <a:bodyPr wrap="none" lIns="0" tIns="0" rIns="0" bIns="0" rtlCol="0" anchor="t"/>
          <a:lstStyle/>
          <a:p>
            <a:pPr>
              <a:lnSpc>
                <a:spcPts val="2500"/>
              </a:lnSpc>
            </a:pPr>
            <a:r>
              <a:rPr lang="en-US" sz="2800" b="1" kern="0" spc="-40"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Changement</a:t>
            </a:r>
            <a:r>
              <a:rPr lang="en-US" sz="2800" b="1" kern="0" spc="-40" dirty="0">
                <a:solidFill>
                  <a:srgbClr val="00B0F0"/>
                </a:solidFill>
                <a:latin typeface="Times New Roman" panose="02020603050405020304" pitchFamily="18" charset="0"/>
                <a:ea typeface="Source Serif Pro Semi Bold" pitchFamily="34" charset="-122"/>
                <a:cs typeface="Times New Roman" panose="02020603050405020304" pitchFamily="18" charset="0"/>
              </a:rPr>
              <a:t> </a:t>
            </a:r>
            <a:r>
              <a:rPr lang="en-US" sz="2800" b="1" kern="0" spc="-40"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conformationnel</a:t>
            </a:r>
            <a:endParaRPr lang="en-US" sz="2800" b="1" kern="0" spc="-40" dirty="0">
              <a:solidFill>
                <a:srgbClr val="00B0F0"/>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10" name="Text 4"/>
          <p:cNvSpPr/>
          <p:nvPr/>
        </p:nvSpPr>
        <p:spPr>
          <a:xfrm>
            <a:off x="2179677" y="4621887"/>
            <a:ext cx="11045993" cy="697468"/>
          </a:xfrm>
          <a:prstGeom prst="rect">
            <a:avLst/>
          </a:prstGeom>
          <a:noFill/>
          <a:ln/>
        </p:spPr>
        <p:txBody>
          <a:bodyPr wrap="square" lIns="0" tIns="0" rIns="0" bIns="0" rtlCol="0" anchor="t"/>
          <a:lstStyle/>
          <a:p>
            <a:pPr>
              <a:lnSpc>
                <a:spcPts val="2700"/>
              </a:lnSpc>
            </a:pPr>
            <a:r>
              <a:rPr lang="en-US" sz="24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Ce changement conformationnel se propage à travers l'enzyme, affectant la structure du site </a:t>
            </a:r>
            <a:r>
              <a:rPr lang="en-US" sz="2400" kern="0" spc="-34" dirty="0" err="1">
                <a:solidFill>
                  <a:srgbClr val="272525"/>
                </a:solidFill>
                <a:latin typeface="Times New Roman" panose="02020603050405020304" pitchFamily="18" charset="0"/>
                <a:ea typeface="Source Sans Pro" pitchFamily="34" charset="-122"/>
                <a:cs typeface="Times New Roman" panose="02020603050405020304" pitchFamily="18" charset="0"/>
              </a:rPr>
              <a:t>actif</a:t>
            </a:r>
            <a:r>
              <a:rPr lang="en-US" sz="24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a:t>
            </a:r>
          </a:p>
        </p:txBody>
      </p:sp>
      <p:pic>
        <p:nvPicPr>
          <p:cNvPr id="11" name="Image 4" descr="preencoded.png"/>
          <p:cNvPicPr>
            <a:picLocks noChangeAspect="1"/>
          </p:cNvPicPr>
          <p:nvPr/>
        </p:nvPicPr>
        <p:blipFill>
          <a:blip r:embed="rId6"/>
          <a:stretch>
            <a:fillRect/>
          </a:stretch>
        </p:blipFill>
        <p:spPr>
          <a:xfrm>
            <a:off x="762833" y="5696545"/>
            <a:ext cx="1089898" cy="1933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 5"/>
          <p:cNvSpPr/>
          <p:nvPr/>
        </p:nvSpPr>
        <p:spPr>
          <a:xfrm>
            <a:off x="2179677" y="5914430"/>
            <a:ext cx="4020383" cy="320516"/>
          </a:xfrm>
          <a:prstGeom prst="rect">
            <a:avLst/>
          </a:prstGeom>
          <a:noFill/>
          <a:ln/>
        </p:spPr>
        <p:txBody>
          <a:bodyPr wrap="none" lIns="0" tIns="0" rIns="0" bIns="0" rtlCol="0" anchor="t"/>
          <a:lstStyle/>
          <a:p>
            <a:pPr indent="0">
              <a:lnSpc>
                <a:spcPts val="2500"/>
              </a:lnSpc>
              <a:buNone/>
            </a:pPr>
            <a:r>
              <a:rPr lang="en-US" sz="2800" b="1" kern="0" spc="-40" dirty="0">
                <a:solidFill>
                  <a:srgbClr val="00B0F0"/>
                </a:solidFill>
                <a:latin typeface="Times New Roman" panose="02020603050405020304" pitchFamily="18" charset="0"/>
                <a:ea typeface="Source Serif Pro Semi Bold" pitchFamily="34" charset="-122"/>
                <a:cs typeface="Times New Roman" panose="02020603050405020304" pitchFamily="18" charset="0"/>
              </a:rPr>
              <a:t>Modification de </a:t>
            </a:r>
            <a:r>
              <a:rPr lang="en-US" sz="2800" b="1" kern="0" spc="-40"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l'activité</a:t>
            </a:r>
            <a:r>
              <a:rPr lang="en-US" sz="2800" b="1" kern="0" spc="-40" dirty="0">
                <a:solidFill>
                  <a:srgbClr val="00B0F0"/>
                </a:solidFill>
                <a:latin typeface="Times New Roman" panose="02020603050405020304" pitchFamily="18" charset="0"/>
                <a:ea typeface="Source Serif Pro Semi Bold" pitchFamily="34" charset="-122"/>
                <a:cs typeface="Times New Roman" panose="02020603050405020304" pitchFamily="18" charset="0"/>
              </a:rPr>
              <a:t> </a:t>
            </a:r>
            <a:r>
              <a:rPr lang="en-US" sz="2800" b="1" kern="0" spc="-40"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catalytique</a:t>
            </a:r>
            <a:endParaRPr lang="en-US" sz="2800" b="1" kern="0" spc="-40" dirty="0">
              <a:solidFill>
                <a:srgbClr val="00B0F0"/>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13" name="Text 6"/>
          <p:cNvSpPr/>
          <p:nvPr/>
        </p:nvSpPr>
        <p:spPr>
          <a:xfrm>
            <a:off x="2179677" y="6365677"/>
            <a:ext cx="12079662" cy="1046202"/>
          </a:xfrm>
          <a:prstGeom prst="rect">
            <a:avLst/>
          </a:prstGeom>
          <a:noFill/>
          <a:ln/>
        </p:spPr>
        <p:txBody>
          <a:bodyPr wrap="square" lIns="0" tIns="0" rIns="0" bIns="0" rtlCol="0" anchor="t"/>
          <a:lstStyle/>
          <a:p>
            <a:pPr indent="0">
              <a:lnSpc>
                <a:spcPts val="2700"/>
              </a:lnSpc>
              <a:buNone/>
            </a:pPr>
            <a:r>
              <a:rPr lang="en-US" sz="24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Le changement de conformation du site actif modifie l'affinité de l'enzyme pour son substrat, augmentant ou diminuant ainsi </a:t>
            </a:r>
            <a:r>
              <a:rPr lang="en-US" sz="2400" kern="0" spc="-34" dirty="0" err="1">
                <a:solidFill>
                  <a:srgbClr val="272525"/>
                </a:solidFill>
                <a:latin typeface="Times New Roman" panose="02020603050405020304" pitchFamily="18" charset="0"/>
                <a:ea typeface="Source Sans Pro" pitchFamily="34" charset="-122"/>
                <a:cs typeface="Times New Roman" panose="02020603050405020304" pitchFamily="18" charset="0"/>
              </a:rPr>
              <a:t>l'activité</a:t>
            </a:r>
            <a:r>
              <a:rPr lang="en-US" sz="24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2400" kern="0" spc="-34" dirty="0" err="1">
                <a:solidFill>
                  <a:srgbClr val="272525"/>
                </a:solidFill>
                <a:latin typeface="Times New Roman" panose="02020603050405020304" pitchFamily="18" charset="0"/>
                <a:ea typeface="Source Sans Pro" pitchFamily="34" charset="-122"/>
                <a:cs typeface="Times New Roman" panose="02020603050405020304" pitchFamily="18" charset="0"/>
              </a:rPr>
              <a:t>catalytique</a:t>
            </a:r>
            <a:r>
              <a:rPr lang="en-US" sz="2400" kern="0" spc="-34" dirty="0">
                <a:solidFill>
                  <a:srgbClr val="272525"/>
                </a:solidFill>
                <a:latin typeface="Times New Roman" panose="02020603050405020304" pitchFamily="18" charset="0"/>
                <a:ea typeface="Source Sans Pro" pitchFamily="34" charset="-122"/>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443204" y="1670804"/>
            <a:ext cx="4887992" cy="4887992"/>
          </a:xfrm>
          <a:prstGeom prst="rect">
            <a:avLst/>
          </a:prstGeom>
        </p:spPr>
      </p:pic>
      <p:sp>
        <p:nvSpPr>
          <p:cNvPr id="4" name="Text 0"/>
          <p:cNvSpPr/>
          <p:nvPr/>
        </p:nvSpPr>
        <p:spPr>
          <a:xfrm>
            <a:off x="837724" y="703659"/>
            <a:ext cx="7468553" cy="1408033"/>
          </a:xfrm>
          <a:prstGeom prst="rect">
            <a:avLst/>
          </a:prstGeom>
          <a:noFill/>
          <a:ln/>
        </p:spPr>
        <p:txBody>
          <a:bodyPr wrap="square" lIns="0" tIns="0" rIns="0" bIns="0" rtlCol="0" anchor="t"/>
          <a:lstStyle/>
          <a:p>
            <a:pPr marL="0" indent="0">
              <a:lnSpc>
                <a:spcPts val="5500"/>
              </a:lnSpc>
              <a:buNone/>
            </a:pPr>
            <a:r>
              <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Exemples </a:t>
            </a:r>
            <a:r>
              <a:rPr lang="en-US" sz="4000" b="1" kern="0" spc="-122"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d'enzymes</a:t>
            </a:r>
            <a:r>
              <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 </a:t>
            </a:r>
            <a:r>
              <a:rPr lang="en-US" sz="4000" b="1" kern="0" spc="-122"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allostériques</a:t>
            </a:r>
            <a:endPar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5" name="Shape 1"/>
          <p:cNvSpPr/>
          <p:nvPr/>
        </p:nvSpPr>
        <p:spPr>
          <a:xfrm>
            <a:off x="837724" y="2470666"/>
            <a:ext cx="7468553" cy="5055156"/>
          </a:xfrm>
          <a:prstGeom prst="roundRect">
            <a:avLst>
              <a:gd name="adj" fmla="val 1989"/>
            </a:avLst>
          </a:prstGeom>
          <a:noFill/>
          <a:ln w="7620">
            <a:solidFill>
              <a:srgbClr val="000000">
                <a:alpha val="8000"/>
              </a:srgbClr>
            </a:solidFill>
            <a:prstDash val="solid"/>
          </a:ln>
        </p:spPr>
      </p:sp>
      <p:sp>
        <p:nvSpPr>
          <p:cNvPr id="6" name="Shape 2"/>
          <p:cNvSpPr/>
          <p:nvPr/>
        </p:nvSpPr>
        <p:spPr>
          <a:xfrm>
            <a:off x="845344" y="2478286"/>
            <a:ext cx="7452479" cy="685443"/>
          </a:xfrm>
          <a:prstGeom prst="rect">
            <a:avLst/>
          </a:prstGeom>
          <a:solidFill>
            <a:srgbClr val="FFFFFF">
              <a:alpha val="4000"/>
            </a:srgbClr>
          </a:solidFill>
          <a:ln/>
        </p:spPr>
      </p:sp>
      <p:sp>
        <p:nvSpPr>
          <p:cNvPr id="7" name="Text 3"/>
          <p:cNvSpPr/>
          <p:nvPr/>
        </p:nvSpPr>
        <p:spPr>
          <a:xfrm>
            <a:off x="1085493" y="2629495"/>
            <a:ext cx="2001441" cy="383024"/>
          </a:xfrm>
          <a:prstGeom prst="rect">
            <a:avLst/>
          </a:prstGeom>
          <a:noFill/>
          <a:ln/>
        </p:spPr>
        <p:txBody>
          <a:bodyPr wrap="none" lIns="0" tIns="0" rIns="0" bIns="0" rtlCol="0" anchor="t"/>
          <a:lstStyle/>
          <a:p>
            <a:pPr marL="0" indent="0">
              <a:lnSpc>
                <a:spcPts val="3000"/>
              </a:lnSpc>
              <a:buNone/>
            </a:pPr>
            <a:r>
              <a:rPr lang="en-US" sz="2400" b="1" kern="0" spc="-38" dirty="0">
                <a:solidFill>
                  <a:srgbClr val="0070C0"/>
                </a:solidFill>
                <a:latin typeface="Source Sans Pro" pitchFamily="34" charset="0"/>
                <a:ea typeface="Source Sans Pro" pitchFamily="34" charset="-122"/>
                <a:cs typeface="Source Sans Pro" pitchFamily="34" charset="-120"/>
              </a:rPr>
              <a:t>Nom</a:t>
            </a:r>
            <a:endParaRPr lang="en-US" sz="2400" b="1" dirty="0">
              <a:solidFill>
                <a:srgbClr val="0070C0"/>
              </a:solidFill>
            </a:endParaRPr>
          </a:p>
        </p:txBody>
      </p:sp>
      <p:sp>
        <p:nvSpPr>
          <p:cNvPr id="8" name="Text 4"/>
          <p:cNvSpPr/>
          <p:nvPr/>
        </p:nvSpPr>
        <p:spPr>
          <a:xfrm>
            <a:off x="3573185" y="2629495"/>
            <a:ext cx="1997631" cy="383024"/>
          </a:xfrm>
          <a:prstGeom prst="rect">
            <a:avLst/>
          </a:prstGeom>
          <a:noFill/>
          <a:ln/>
        </p:spPr>
        <p:txBody>
          <a:bodyPr wrap="none" lIns="0" tIns="0" rIns="0" bIns="0" rtlCol="0" anchor="t"/>
          <a:lstStyle/>
          <a:p>
            <a:pPr>
              <a:lnSpc>
                <a:spcPts val="3000"/>
              </a:lnSpc>
            </a:pPr>
            <a:r>
              <a:rPr lang="en-US" sz="2400" b="1" kern="0" spc="-38" dirty="0" err="1">
                <a:solidFill>
                  <a:srgbClr val="0070C0"/>
                </a:solidFill>
                <a:latin typeface="Source Sans Pro" pitchFamily="34" charset="0"/>
                <a:ea typeface="Source Sans Pro" pitchFamily="34" charset="-122"/>
              </a:rPr>
              <a:t>Fonction</a:t>
            </a:r>
            <a:endParaRPr lang="en-US" sz="2400" b="1" kern="0" spc="-38" dirty="0">
              <a:solidFill>
                <a:srgbClr val="0070C0"/>
              </a:solidFill>
              <a:latin typeface="Source Sans Pro" pitchFamily="34" charset="0"/>
              <a:ea typeface="Source Sans Pro" pitchFamily="34" charset="-122"/>
            </a:endParaRPr>
          </a:p>
        </p:txBody>
      </p:sp>
      <p:sp>
        <p:nvSpPr>
          <p:cNvPr id="9" name="Text 5"/>
          <p:cNvSpPr/>
          <p:nvPr/>
        </p:nvSpPr>
        <p:spPr>
          <a:xfrm>
            <a:off x="6057067" y="2629495"/>
            <a:ext cx="2001441" cy="383024"/>
          </a:xfrm>
          <a:prstGeom prst="rect">
            <a:avLst/>
          </a:prstGeom>
          <a:noFill/>
          <a:ln/>
        </p:spPr>
        <p:txBody>
          <a:bodyPr wrap="none" lIns="0" tIns="0" rIns="0" bIns="0" rtlCol="0" anchor="t"/>
          <a:lstStyle/>
          <a:p>
            <a:pPr indent="0">
              <a:lnSpc>
                <a:spcPts val="3000"/>
              </a:lnSpc>
              <a:buNone/>
            </a:pPr>
            <a:r>
              <a:rPr lang="en-US" sz="2400" b="1" kern="0" spc="-38" dirty="0" err="1">
                <a:solidFill>
                  <a:srgbClr val="0070C0"/>
                </a:solidFill>
                <a:latin typeface="Source Sans Pro" pitchFamily="34" charset="0"/>
                <a:ea typeface="Source Sans Pro" pitchFamily="34" charset="-122"/>
              </a:rPr>
              <a:t>Modulateur</a:t>
            </a:r>
            <a:endParaRPr lang="en-US" sz="2400" b="1" kern="0" spc="-38" dirty="0">
              <a:solidFill>
                <a:srgbClr val="0070C0"/>
              </a:solidFill>
              <a:latin typeface="Source Sans Pro" pitchFamily="34" charset="0"/>
              <a:ea typeface="Source Sans Pro" pitchFamily="34" charset="-122"/>
            </a:endParaRPr>
          </a:p>
        </p:txBody>
      </p:sp>
      <p:sp>
        <p:nvSpPr>
          <p:cNvPr id="10" name="Shape 6"/>
          <p:cNvSpPr/>
          <p:nvPr/>
        </p:nvSpPr>
        <p:spPr>
          <a:xfrm>
            <a:off x="702366" y="3163729"/>
            <a:ext cx="7595458" cy="1068467"/>
          </a:xfrm>
          <a:prstGeom prst="rect">
            <a:avLst/>
          </a:prstGeom>
          <a:solidFill>
            <a:srgbClr val="000000">
              <a:alpha val="4000"/>
            </a:srgbClr>
          </a:solidFill>
          <a:ln/>
        </p:spPr>
      </p:sp>
      <p:sp>
        <p:nvSpPr>
          <p:cNvPr id="11" name="Text 7"/>
          <p:cNvSpPr/>
          <p:nvPr/>
        </p:nvSpPr>
        <p:spPr>
          <a:xfrm>
            <a:off x="954157" y="3314938"/>
            <a:ext cx="2319824" cy="766048"/>
          </a:xfrm>
          <a:prstGeom prst="rect">
            <a:avLst/>
          </a:prstGeom>
          <a:noFill/>
          <a:ln/>
        </p:spPr>
        <p:txBody>
          <a:bodyPr wrap="square" lIns="0" tIns="0" rIns="0" bIns="0" rtlCol="0" anchor="t"/>
          <a:lstStyle/>
          <a:p>
            <a:pPr marL="0" indent="0">
              <a:lnSpc>
                <a:spcPts val="3000"/>
              </a:lnSpc>
              <a:buNone/>
            </a:pPr>
            <a:r>
              <a:rPr lang="en-US" sz="2000" b="1" kern="0" spc="-38" dirty="0">
                <a:solidFill>
                  <a:srgbClr val="002060"/>
                </a:solidFill>
                <a:latin typeface="Source Sans Pro" pitchFamily="34" charset="0"/>
                <a:ea typeface="Source Sans Pro" pitchFamily="34" charset="-122"/>
                <a:cs typeface="Source Sans Pro" pitchFamily="34" charset="-120"/>
              </a:rPr>
              <a:t>Phosphofructokinase (PFK)</a:t>
            </a:r>
            <a:endParaRPr lang="en-US" sz="2000" b="1" dirty="0">
              <a:solidFill>
                <a:srgbClr val="002060"/>
              </a:solidFill>
            </a:endParaRPr>
          </a:p>
        </p:txBody>
      </p:sp>
      <p:sp>
        <p:nvSpPr>
          <p:cNvPr id="12" name="Text 8"/>
          <p:cNvSpPr/>
          <p:nvPr/>
        </p:nvSpPr>
        <p:spPr>
          <a:xfrm>
            <a:off x="3573185" y="3314938"/>
            <a:ext cx="1997631" cy="383024"/>
          </a:xfrm>
          <a:prstGeom prst="rect">
            <a:avLst/>
          </a:prstGeom>
          <a:noFill/>
          <a:ln/>
        </p:spPr>
        <p:txBody>
          <a:bodyPr wrap="non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Glycolyse</a:t>
            </a:r>
            <a:endParaRPr lang="en-US" sz="1850" dirty="0"/>
          </a:p>
        </p:txBody>
      </p:sp>
      <p:sp>
        <p:nvSpPr>
          <p:cNvPr id="13" name="Text 9"/>
          <p:cNvSpPr/>
          <p:nvPr/>
        </p:nvSpPr>
        <p:spPr>
          <a:xfrm>
            <a:off x="6057067" y="3314938"/>
            <a:ext cx="200144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ATP (inhibiteur), AMP (activateur)</a:t>
            </a:r>
            <a:endParaRPr lang="en-US" sz="1850" dirty="0"/>
          </a:p>
        </p:txBody>
      </p:sp>
      <p:sp>
        <p:nvSpPr>
          <p:cNvPr id="14" name="Shape 10"/>
          <p:cNvSpPr/>
          <p:nvPr/>
        </p:nvSpPr>
        <p:spPr>
          <a:xfrm>
            <a:off x="845344" y="4232196"/>
            <a:ext cx="7452479" cy="1451491"/>
          </a:xfrm>
          <a:prstGeom prst="rect">
            <a:avLst/>
          </a:prstGeom>
          <a:solidFill>
            <a:srgbClr val="FFFFFF">
              <a:alpha val="4000"/>
            </a:srgbClr>
          </a:solidFill>
          <a:ln/>
        </p:spPr>
      </p:sp>
      <p:sp>
        <p:nvSpPr>
          <p:cNvPr id="15" name="Text 11"/>
          <p:cNvSpPr/>
          <p:nvPr/>
        </p:nvSpPr>
        <p:spPr>
          <a:xfrm>
            <a:off x="1085493" y="4383405"/>
            <a:ext cx="2001441" cy="1149072"/>
          </a:xfrm>
          <a:prstGeom prst="rect">
            <a:avLst/>
          </a:prstGeom>
          <a:noFill/>
          <a:ln/>
        </p:spPr>
        <p:txBody>
          <a:bodyPr wrap="square" lIns="0" tIns="0" rIns="0" bIns="0" rtlCol="0" anchor="t"/>
          <a:lstStyle/>
          <a:p>
            <a:pPr>
              <a:lnSpc>
                <a:spcPts val="3000"/>
              </a:lnSpc>
            </a:pPr>
            <a:r>
              <a:rPr lang="en-US" sz="2000" b="1" kern="0" spc="-38" dirty="0">
                <a:solidFill>
                  <a:srgbClr val="002060"/>
                </a:solidFill>
                <a:latin typeface="Source Sans Pro" pitchFamily="34" charset="0"/>
                <a:ea typeface="Source Sans Pro" pitchFamily="34" charset="-122"/>
              </a:rPr>
              <a:t>Aspartate </a:t>
            </a:r>
            <a:r>
              <a:rPr lang="en-US" sz="2000" b="1" kern="0" spc="-38" dirty="0" err="1">
                <a:solidFill>
                  <a:srgbClr val="002060"/>
                </a:solidFill>
                <a:latin typeface="Source Sans Pro" pitchFamily="34" charset="0"/>
                <a:ea typeface="Source Sans Pro" pitchFamily="34" charset="-122"/>
              </a:rPr>
              <a:t>transcarbamylase</a:t>
            </a:r>
            <a:r>
              <a:rPr lang="en-US" sz="2000" b="1" kern="0" spc="-38" dirty="0">
                <a:solidFill>
                  <a:srgbClr val="002060"/>
                </a:solidFill>
                <a:latin typeface="Source Sans Pro" pitchFamily="34" charset="0"/>
                <a:ea typeface="Source Sans Pro" pitchFamily="34" charset="-122"/>
              </a:rPr>
              <a:t> (</a:t>
            </a:r>
            <a:r>
              <a:rPr lang="en-US" sz="2000" b="1" kern="0" spc="-38" dirty="0" err="1">
                <a:solidFill>
                  <a:srgbClr val="002060"/>
                </a:solidFill>
                <a:latin typeface="Source Sans Pro" pitchFamily="34" charset="0"/>
                <a:ea typeface="Source Sans Pro" pitchFamily="34" charset="-122"/>
              </a:rPr>
              <a:t>ATCase</a:t>
            </a:r>
            <a:r>
              <a:rPr lang="en-US" sz="2000" b="1" kern="0" spc="-38" dirty="0">
                <a:solidFill>
                  <a:srgbClr val="002060"/>
                </a:solidFill>
                <a:latin typeface="Source Sans Pro" pitchFamily="34" charset="0"/>
                <a:ea typeface="Source Sans Pro" pitchFamily="34" charset="-122"/>
              </a:rPr>
              <a:t>)</a:t>
            </a:r>
          </a:p>
        </p:txBody>
      </p:sp>
      <p:sp>
        <p:nvSpPr>
          <p:cNvPr id="16" name="Text 12"/>
          <p:cNvSpPr/>
          <p:nvPr/>
        </p:nvSpPr>
        <p:spPr>
          <a:xfrm>
            <a:off x="3573185" y="4383405"/>
            <a:ext cx="199763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Biosynthèse des pyrimidines</a:t>
            </a:r>
            <a:endParaRPr lang="en-US" sz="1850" dirty="0"/>
          </a:p>
        </p:txBody>
      </p:sp>
      <p:sp>
        <p:nvSpPr>
          <p:cNvPr id="17" name="Text 13"/>
          <p:cNvSpPr/>
          <p:nvPr/>
        </p:nvSpPr>
        <p:spPr>
          <a:xfrm>
            <a:off x="6057067" y="4383405"/>
            <a:ext cx="200144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CTP (inhibiteur), ATP (activateur)</a:t>
            </a:r>
            <a:endParaRPr lang="en-US" sz="1850" dirty="0"/>
          </a:p>
        </p:txBody>
      </p:sp>
      <p:sp>
        <p:nvSpPr>
          <p:cNvPr id="18" name="Shape 14"/>
          <p:cNvSpPr/>
          <p:nvPr/>
        </p:nvSpPr>
        <p:spPr>
          <a:xfrm>
            <a:off x="845344" y="5683687"/>
            <a:ext cx="7452479" cy="1834515"/>
          </a:xfrm>
          <a:prstGeom prst="rect">
            <a:avLst/>
          </a:prstGeom>
          <a:solidFill>
            <a:srgbClr val="000000">
              <a:alpha val="4000"/>
            </a:srgbClr>
          </a:solidFill>
          <a:ln/>
        </p:spPr>
      </p:sp>
      <p:sp>
        <p:nvSpPr>
          <p:cNvPr id="19" name="Text 15"/>
          <p:cNvSpPr/>
          <p:nvPr/>
        </p:nvSpPr>
        <p:spPr>
          <a:xfrm>
            <a:off x="1085493" y="5834896"/>
            <a:ext cx="2001441" cy="766048"/>
          </a:xfrm>
          <a:prstGeom prst="rect">
            <a:avLst/>
          </a:prstGeom>
          <a:noFill/>
          <a:ln/>
        </p:spPr>
        <p:txBody>
          <a:bodyPr wrap="square" lIns="0" tIns="0" rIns="0" bIns="0" rtlCol="0" anchor="t"/>
          <a:lstStyle/>
          <a:p>
            <a:pPr indent="0">
              <a:lnSpc>
                <a:spcPts val="3000"/>
              </a:lnSpc>
              <a:buNone/>
            </a:pPr>
            <a:r>
              <a:rPr lang="en-US" sz="2000" b="1" kern="0" spc="-38" dirty="0" err="1">
                <a:solidFill>
                  <a:srgbClr val="002060"/>
                </a:solidFill>
                <a:latin typeface="Source Sans Pro" pitchFamily="34" charset="0"/>
                <a:ea typeface="Source Sans Pro" pitchFamily="34" charset="-122"/>
              </a:rPr>
              <a:t>Glycogène</a:t>
            </a:r>
            <a:r>
              <a:rPr lang="en-US" sz="2000" b="1" kern="0" spc="-38" dirty="0">
                <a:solidFill>
                  <a:srgbClr val="002060"/>
                </a:solidFill>
                <a:latin typeface="Source Sans Pro" pitchFamily="34" charset="0"/>
                <a:ea typeface="Source Sans Pro" pitchFamily="34" charset="-122"/>
              </a:rPr>
              <a:t> phosphorylase</a:t>
            </a:r>
          </a:p>
        </p:txBody>
      </p:sp>
      <p:sp>
        <p:nvSpPr>
          <p:cNvPr id="20" name="Text 16"/>
          <p:cNvSpPr/>
          <p:nvPr/>
        </p:nvSpPr>
        <p:spPr>
          <a:xfrm>
            <a:off x="3573185" y="5834896"/>
            <a:ext cx="199763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Dégradation du glycogène</a:t>
            </a:r>
            <a:endParaRPr lang="en-US" sz="1850" dirty="0"/>
          </a:p>
        </p:txBody>
      </p:sp>
      <p:sp>
        <p:nvSpPr>
          <p:cNvPr id="21" name="Text 17"/>
          <p:cNvSpPr/>
          <p:nvPr/>
        </p:nvSpPr>
        <p:spPr>
          <a:xfrm>
            <a:off x="6057067" y="5834896"/>
            <a:ext cx="2001441"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Glucose-6-phosphate (inhibiteur), AMP (activateur)</a:t>
            </a:r>
            <a:endParaRPr lang="en-US" sz="1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37724" y="387010"/>
            <a:ext cx="12954952" cy="1408033"/>
          </a:xfrm>
          <a:prstGeom prst="rect">
            <a:avLst/>
          </a:prstGeom>
          <a:noFill/>
          <a:ln/>
        </p:spPr>
        <p:txBody>
          <a:bodyPr wrap="square" lIns="0" tIns="0" rIns="0" bIns="0" rtlCol="0" anchor="t"/>
          <a:lstStyle/>
          <a:p>
            <a:pPr marL="0" indent="0" algn="ctr">
              <a:lnSpc>
                <a:spcPts val="5500"/>
              </a:lnSpc>
              <a:buNone/>
            </a:pPr>
            <a:r>
              <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Régulation positive et négative des enzymes </a:t>
            </a:r>
            <a:r>
              <a:rPr lang="en-US" sz="4000" b="1" kern="0" spc="-122"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allostériques</a:t>
            </a:r>
            <a:endPar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3" name="Text 1"/>
          <p:cNvSpPr/>
          <p:nvPr/>
        </p:nvSpPr>
        <p:spPr>
          <a:xfrm>
            <a:off x="837724" y="2232568"/>
            <a:ext cx="2816185" cy="351949"/>
          </a:xfrm>
          <a:prstGeom prst="rect">
            <a:avLst/>
          </a:prstGeom>
          <a:noFill/>
          <a:ln/>
        </p:spPr>
        <p:txBody>
          <a:bodyPr wrap="none" lIns="0" tIns="0" rIns="0" bIns="0" rtlCol="0" anchor="t"/>
          <a:lstStyle/>
          <a:p>
            <a:pPr marL="0" indent="0">
              <a:lnSpc>
                <a:spcPts val="2750"/>
              </a:lnSpc>
              <a:buNone/>
            </a:pPr>
            <a:r>
              <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rPr>
              <a:t>Régulation positive</a:t>
            </a:r>
            <a:endParaRPr lang="en-US" sz="2800" b="1" dirty="0">
              <a:solidFill>
                <a:srgbClr val="E424B2"/>
              </a:solidFill>
              <a:latin typeface="Times New Roman" panose="02020603050405020304" pitchFamily="18" charset="0"/>
              <a:cs typeface="Times New Roman" panose="02020603050405020304" pitchFamily="18" charset="0"/>
            </a:endParaRPr>
          </a:p>
        </p:txBody>
      </p:sp>
      <p:sp>
        <p:nvSpPr>
          <p:cNvPr id="4" name="Text 2"/>
          <p:cNvSpPr/>
          <p:nvPr/>
        </p:nvSpPr>
        <p:spPr>
          <a:xfrm>
            <a:off x="705203" y="3183380"/>
            <a:ext cx="6185535" cy="2298144"/>
          </a:xfrm>
          <a:prstGeom prst="rect">
            <a:avLst/>
          </a:prstGeom>
          <a:noFill/>
          <a:ln/>
        </p:spPr>
        <p:txBody>
          <a:bodyPr wrap="square" lIns="0" tIns="0" rIns="0" bIns="0" rtlCol="0" anchor="t"/>
          <a:lstStyle/>
          <a:p>
            <a:pPr marL="0" indent="0" algn="just">
              <a:lnSpc>
                <a:spcPct val="150000"/>
              </a:lnSpc>
              <a:buNone/>
            </a:pPr>
            <a:r>
              <a:rPr lang="en-US" sz="24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La régulation positive se produit lorsque la liaison d'un modulateur augmente l'activité de l'enzyme. Les activateurs allostériques se lient au site allostérique et favorisent une conformation enzymatique plus active. Un exemple de cela est l'activation de la phosphofructokinase par l'AMP, qui stimule la glycolyse en cas de besoin d'énergie accrue.</a:t>
            </a:r>
            <a:endParaRPr lang="en-US" sz="2400" dirty="0">
              <a:latin typeface="Times New Roman" panose="02020603050405020304" pitchFamily="18" charset="0"/>
              <a:cs typeface="Times New Roman" panose="02020603050405020304" pitchFamily="18" charset="0"/>
            </a:endParaRPr>
          </a:p>
        </p:txBody>
      </p:sp>
      <p:sp>
        <p:nvSpPr>
          <p:cNvPr id="5" name="Text 3"/>
          <p:cNvSpPr/>
          <p:nvPr/>
        </p:nvSpPr>
        <p:spPr>
          <a:xfrm>
            <a:off x="8030984" y="2232567"/>
            <a:ext cx="2816185" cy="351949"/>
          </a:xfrm>
          <a:prstGeom prst="rect">
            <a:avLst/>
          </a:prstGeom>
          <a:noFill/>
          <a:ln/>
        </p:spPr>
        <p:txBody>
          <a:bodyPr wrap="none" lIns="0" tIns="0" rIns="0" bIns="0" rtlCol="0" anchor="t"/>
          <a:lstStyle/>
          <a:p>
            <a:pPr>
              <a:lnSpc>
                <a:spcPts val="2750"/>
              </a:lnSpc>
            </a:pPr>
            <a:r>
              <a:rPr lang="en-US" sz="2800" b="1" kern="0" spc="-44" dirty="0" err="1">
                <a:solidFill>
                  <a:srgbClr val="E424B2"/>
                </a:solidFill>
                <a:latin typeface="Times New Roman" panose="02020603050405020304" pitchFamily="18" charset="0"/>
                <a:ea typeface="Source Serif Pro Semi Bold" pitchFamily="34" charset="-122"/>
                <a:cs typeface="Times New Roman" panose="02020603050405020304" pitchFamily="18" charset="0"/>
              </a:rPr>
              <a:t>Régulation</a:t>
            </a:r>
            <a:r>
              <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rPr>
              <a:t> </a:t>
            </a:r>
            <a:r>
              <a:rPr lang="en-US" sz="2800" b="1" kern="0" spc="-44" dirty="0" err="1">
                <a:solidFill>
                  <a:srgbClr val="E424B2"/>
                </a:solidFill>
                <a:latin typeface="Times New Roman" panose="02020603050405020304" pitchFamily="18" charset="0"/>
                <a:ea typeface="Source Serif Pro Semi Bold" pitchFamily="34" charset="-122"/>
                <a:cs typeface="Times New Roman" panose="02020603050405020304" pitchFamily="18" charset="0"/>
              </a:rPr>
              <a:t>négative</a:t>
            </a:r>
            <a:endPar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6" name="Text 4"/>
          <p:cNvSpPr/>
          <p:nvPr/>
        </p:nvSpPr>
        <p:spPr>
          <a:xfrm>
            <a:off x="7754402" y="3183380"/>
            <a:ext cx="6185535" cy="2681168"/>
          </a:xfrm>
          <a:prstGeom prst="rect">
            <a:avLst/>
          </a:prstGeom>
          <a:noFill/>
          <a:ln/>
        </p:spPr>
        <p:txBody>
          <a:bodyPr wrap="square" lIns="0" tIns="0" rIns="0" bIns="0" rtlCol="0" anchor="t"/>
          <a:lstStyle/>
          <a:p>
            <a:pPr marL="0" indent="0">
              <a:lnSpc>
                <a:spcPct val="150000"/>
              </a:lnSpc>
              <a:buNone/>
            </a:pPr>
            <a:r>
              <a:rPr lang="en-US" sz="24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La régulation négative se produit lorsque la liaison d'un modulateur réduit l'activité de l'enzyme. Les inhibiteurs allostériques se lient au site allostérique et stabilisent une conformation enzymatique moins active. Par exemple, l'ATP, un produit de la glycolyse, agit comme un inhibiteur allostérique de la phosphofructokinase, ralentissant la glycolyse lorsque les niveaux d'ATP sont </a:t>
            </a:r>
            <a:r>
              <a:rPr lang="en-US" sz="24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élevés</a:t>
            </a:r>
            <a:r>
              <a:rPr lang="en-US" sz="24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a:t>
            </a:r>
          </a:p>
        </p:txBody>
      </p:sp>
      <p:sp>
        <p:nvSpPr>
          <p:cNvPr id="7" name="ZoneTexte 6">
            <a:extLst>
              <a:ext uri="{FF2B5EF4-FFF2-40B4-BE49-F238E27FC236}">
                <a16:creationId xmlns:a16="http://schemas.microsoft.com/office/drawing/2014/main" id="{CB07CDAB-E881-4A57-9CD4-992A405D2207}"/>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88206"/>
          </a:xfrm>
          <a:prstGeom prst="rect">
            <a:avLst/>
          </a:prstGeom>
        </p:spPr>
      </p:pic>
      <p:pic>
        <p:nvPicPr>
          <p:cNvPr id="3" name="Image 1" descr="preencoded.png"/>
          <p:cNvPicPr>
            <a:picLocks noChangeAspect="1"/>
          </p:cNvPicPr>
          <p:nvPr/>
        </p:nvPicPr>
        <p:blipFill>
          <a:blip r:embed="rId4"/>
          <a:stretch>
            <a:fillRect/>
          </a:stretch>
        </p:blipFill>
        <p:spPr>
          <a:xfrm>
            <a:off x="6226135" y="278725"/>
            <a:ext cx="2178010" cy="2230755"/>
          </a:xfrm>
          <a:prstGeom prst="rect">
            <a:avLst/>
          </a:prstGeom>
        </p:spPr>
      </p:pic>
      <p:sp>
        <p:nvSpPr>
          <p:cNvPr id="4" name="Text 0"/>
          <p:cNvSpPr/>
          <p:nvPr/>
        </p:nvSpPr>
        <p:spPr>
          <a:xfrm>
            <a:off x="780693" y="3422333"/>
            <a:ext cx="12015192" cy="656034"/>
          </a:xfrm>
          <a:prstGeom prst="rect">
            <a:avLst/>
          </a:prstGeom>
          <a:noFill/>
          <a:ln/>
        </p:spPr>
        <p:txBody>
          <a:bodyPr wrap="none" lIns="0" tIns="0" rIns="0" bIns="0" rtlCol="0" anchor="t"/>
          <a:lstStyle/>
          <a:p>
            <a:pPr marL="0" indent="0" algn="ctr">
              <a:lnSpc>
                <a:spcPts val="5150"/>
              </a:lnSpc>
              <a:buNone/>
            </a:pPr>
            <a:r>
              <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Applications des enzymes allostériques </a:t>
            </a:r>
            <a:r>
              <a:rPr lang="en-US" sz="4000" b="1" kern="0" spc="-122"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en</a:t>
            </a:r>
            <a:r>
              <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 </a:t>
            </a:r>
            <a:r>
              <a:rPr lang="en-US" sz="4000" b="1" kern="0" spc="-122"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biochimie</a:t>
            </a:r>
            <a:endParaRPr lang="en-US"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5" name="Shape 1"/>
          <p:cNvSpPr/>
          <p:nvPr/>
        </p:nvSpPr>
        <p:spPr>
          <a:xfrm>
            <a:off x="780693" y="4663797"/>
            <a:ext cx="501848" cy="501848"/>
          </a:xfrm>
          <a:prstGeom prst="roundRect">
            <a:avLst>
              <a:gd name="adj" fmla="val 18668"/>
            </a:avLst>
          </a:prstGeom>
          <a:solidFill>
            <a:srgbClr val="F0D4F7"/>
          </a:solidFill>
          <a:ln w="7620">
            <a:solidFill>
              <a:srgbClr val="D6BADD"/>
            </a:solidFill>
            <a:prstDash val="solid"/>
          </a:ln>
        </p:spPr>
      </p:sp>
      <p:sp>
        <p:nvSpPr>
          <p:cNvPr id="6" name="Text 2"/>
          <p:cNvSpPr/>
          <p:nvPr/>
        </p:nvSpPr>
        <p:spPr>
          <a:xfrm>
            <a:off x="952857" y="4757261"/>
            <a:ext cx="157401" cy="314920"/>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50" dirty="0"/>
          </a:p>
        </p:txBody>
      </p:sp>
      <p:sp>
        <p:nvSpPr>
          <p:cNvPr id="7" name="Text 3"/>
          <p:cNvSpPr/>
          <p:nvPr/>
        </p:nvSpPr>
        <p:spPr>
          <a:xfrm>
            <a:off x="1505545" y="4663797"/>
            <a:ext cx="3482816" cy="656034"/>
          </a:xfrm>
          <a:prstGeom prst="rect">
            <a:avLst/>
          </a:prstGeom>
          <a:noFill/>
          <a:ln/>
        </p:spPr>
        <p:txBody>
          <a:bodyPr wrap="square" lIns="0" tIns="0" rIns="0" bIns="0" rtlCol="0" anchor="t"/>
          <a:lstStyle/>
          <a:p>
            <a:pPr marL="0" indent="0">
              <a:lnSpc>
                <a:spcPts val="2550"/>
              </a:lnSpc>
              <a:buNone/>
            </a:pPr>
            <a:r>
              <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rPr>
              <a:t>Développement de </a:t>
            </a:r>
            <a:r>
              <a:rPr lang="en-US" sz="2800" b="1" kern="0" spc="-44" dirty="0" err="1">
                <a:solidFill>
                  <a:srgbClr val="E424B2"/>
                </a:solidFill>
                <a:latin typeface="Times New Roman" panose="02020603050405020304" pitchFamily="18" charset="0"/>
                <a:ea typeface="Source Serif Pro Semi Bold" pitchFamily="34" charset="-122"/>
                <a:cs typeface="Times New Roman" panose="02020603050405020304" pitchFamily="18" charset="0"/>
              </a:rPr>
              <a:t>médicaments</a:t>
            </a:r>
            <a:endPar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8" name="Text 4"/>
          <p:cNvSpPr/>
          <p:nvPr/>
        </p:nvSpPr>
        <p:spPr>
          <a:xfrm>
            <a:off x="1505545" y="5453658"/>
            <a:ext cx="3482816" cy="2141696"/>
          </a:xfrm>
          <a:prstGeom prst="rect">
            <a:avLst/>
          </a:prstGeom>
          <a:noFill/>
          <a:ln/>
        </p:spPr>
        <p:txBody>
          <a:bodyPr wrap="squar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La compréhension des enzymes allostériques a conduit au développement de médicaments qui ciblent spécifiquement les sites allostériques, permettant un contrôle plus précis des voies métaboliques.</a:t>
            </a:r>
            <a:endParaRPr lang="en-US" sz="1750" dirty="0"/>
          </a:p>
        </p:txBody>
      </p:sp>
      <p:sp>
        <p:nvSpPr>
          <p:cNvPr id="9" name="Shape 5"/>
          <p:cNvSpPr/>
          <p:nvPr/>
        </p:nvSpPr>
        <p:spPr>
          <a:xfrm>
            <a:off x="5211366" y="4663797"/>
            <a:ext cx="501848" cy="501848"/>
          </a:xfrm>
          <a:prstGeom prst="roundRect">
            <a:avLst>
              <a:gd name="adj" fmla="val 18668"/>
            </a:avLst>
          </a:prstGeom>
          <a:solidFill>
            <a:srgbClr val="F0D4F7"/>
          </a:solidFill>
          <a:ln w="7620">
            <a:solidFill>
              <a:srgbClr val="D6BADD"/>
            </a:solidFill>
            <a:prstDash val="solid"/>
          </a:ln>
        </p:spPr>
      </p:sp>
      <p:sp>
        <p:nvSpPr>
          <p:cNvPr id="10" name="Text 6"/>
          <p:cNvSpPr/>
          <p:nvPr/>
        </p:nvSpPr>
        <p:spPr>
          <a:xfrm>
            <a:off x="5383530" y="4757261"/>
            <a:ext cx="157401" cy="314920"/>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50" dirty="0"/>
          </a:p>
        </p:txBody>
      </p:sp>
      <p:sp>
        <p:nvSpPr>
          <p:cNvPr id="11" name="Text 7"/>
          <p:cNvSpPr/>
          <p:nvPr/>
        </p:nvSpPr>
        <p:spPr>
          <a:xfrm>
            <a:off x="5936218" y="4663797"/>
            <a:ext cx="2624257" cy="328017"/>
          </a:xfrm>
          <a:prstGeom prst="rect">
            <a:avLst/>
          </a:prstGeom>
          <a:noFill/>
          <a:ln/>
        </p:spPr>
        <p:txBody>
          <a:bodyPr wrap="none" lIns="0" tIns="0" rIns="0" bIns="0" rtlCol="0" anchor="t"/>
          <a:lstStyle/>
          <a:p>
            <a:pPr>
              <a:lnSpc>
                <a:spcPts val="2550"/>
              </a:lnSpc>
            </a:pPr>
            <a:r>
              <a:rPr lang="en-US" sz="2800" b="1" kern="0" spc="-44" dirty="0" err="1">
                <a:solidFill>
                  <a:srgbClr val="E424B2"/>
                </a:solidFill>
                <a:latin typeface="Times New Roman" panose="02020603050405020304" pitchFamily="18" charset="0"/>
                <a:ea typeface="Source Serif Pro Semi Bold" pitchFamily="34" charset="-122"/>
                <a:cs typeface="Times New Roman" panose="02020603050405020304" pitchFamily="18" charset="0"/>
              </a:rPr>
              <a:t>Biotechnologie</a:t>
            </a:r>
            <a:endPar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12" name="Text 8"/>
          <p:cNvSpPr/>
          <p:nvPr/>
        </p:nvSpPr>
        <p:spPr>
          <a:xfrm>
            <a:off x="5936218" y="5125641"/>
            <a:ext cx="3482816" cy="1784747"/>
          </a:xfrm>
          <a:prstGeom prst="rect">
            <a:avLst/>
          </a:prstGeom>
          <a:noFill/>
          <a:ln/>
        </p:spPr>
        <p:txBody>
          <a:bodyPr wrap="squar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Les enzymes allostériques sont utilisées dans diverses applications biotechnologiques, notamment la production d'aliments, de produits pharmaceutiques et de biocarburants.</a:t>
            </a:r>
            <a:endParaRPr lang="en-US" sz="1750" dirty="0"/>
          </a:p>
        </p:txBody>
      </p:sp>
      <p:sp>
        <p:nvSpPr>
          <p:cNvPr id="13" name="Shape 9"/>
          <p:cNvSpPr/>
          <p:nvPr/>
        </p:nvSpPr>
        <p:spPr>
          <a:xfrm>
            <a:off x="9642038" y="4663797"/>
            <a:ext cx="501848" cy="501848"/>
          </a:xfrm>
          <a:prstGeom prst="roundRect">
            <a:avLst>
              <a:gd name="adj" fmla="val 18668"/>
            </a:avLst>
          </a:prstGeom>
          <a:solidFill>
            <a:srgbClr val="F0D4F7"/>
          </a:solidFill>
          <a:ln w="7620">
            <a:solidFill>
              <a:srgbClr val="D6BADD"/>
            </a:solidFill>
            <a:prstDash val="solid"/>
          </a:ln>
        </p:spPr>
      </p:sp>
      <p:sp>
        <p:nvSpPr>
          <p:cNvPr id="14" name="Text 10"/>
          <p:cNvSpPr/>
          <p:nvPr/>
        </p:nvSpPr>
        <p:spPr>
          <a:xfrm>
            <a:off x="9814203" y="4757261"/>
            <a:ext cx="157401" cy="314920"/>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50" dirty="0"/>
          </a:p>
        </p:txBody>
      </p:sp>
      <p:sp>
        <p:nvSpPr>
          <p:cNvPr id="15" name="Text 11"/>
          <p:cNvSpPr/>
          <p:nvPr/>
        </p:nvSpPr>
        <p:spPr>
          <a:xfrm>
            <a:off x="10366891" y="4663797"/>
            <a:ext cx="2624257" cy="328017"/>
          </a:xfrm>
          <a:prstGeom prst="rect">
            <a:avLst/>
          </a:prstGeom>
          <a:noFill/>
          <a:ln/>
        </p:spPr>
        <p:txBody>
          <a:bodyPr wrap="none" lIns="0" tIns="0" rIns="0" bIns="0" rtlCol="0" anchor="t"/>
          <a:lstStyle/>
          <a:p>
            <a:pPr indent="0">
              <a:lnSpc>
                <a:spcPts val="2550"/>
              </a:lnSpc>
              <a:buNone/>
            </a:pPr>
            <a:r>
              <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rPr>
              <a:t>Recherche </a:t>
            </a:r>
            <a:r>
              <a:rPr lang="en-US" sz="2800" b="1" kern="0" spc="-44" dirty="0" err="1">
                <a:solidFill>
                  <a:srgbClr val="E424B2"/>
                </a:solidFill>
                <a:latin typeface="Times New Roman" panose="02020603050405020304" pitchFamily="18" charset="0"/>
                <a:ea typeface="Source Serif Pro Semi Bold" pitchFamily="34" charset="-122"/>
                <a:cs typeface="Times New Roman" panose="02020603050405020304" pitchFamily="18" charset="0"/>
              </a:rPr>
              <a:t>scientifique</a:t>
            </a:r>
            <a:endParaRPr lang="en-US" sz="2800" b="1" kern="0" spc="-44" dirty="0">
              <a:solidFill>
                <a:srgbClr val="E424B2"/>
              </a:solidFill>
              <a:latin typeface="Times New Roman" panose="02020603050405020304" pitchFamily="18" charset="0"/>
              <a:ea typeface="Source Serif Pro Semi Bold" pitchFamily="34" charset="-122"/>
              <a:cs typeface="Times New Roman" panose="02020603050405020304" pitchFamily="18" charset="0"/>
            </a:endParaRPr>
          </a:p>
        </p:txBody>
      </p:sp>
      <p:sp>
        <p:nvSpPr>
          <p:cNvPr id="16" name="Text 12"/>
          <p:cNvSpPr/>
          <p:nvPr/>
        </p:nvSpPr>
        <p:spPr>
          <a:xfrm>
            <a:off x="10366891" y="5125641"/>
            <a:ext cx="3482816" cy="2141696"/>
          </a:xfrm>
          <a:prstGeom prst="rect">
            <a:avLst/>
          </a:prstGeom>
          <a:noFill/>
          <a:ln/>
        </p:spPr>
        <p:txBody>
          <a:bodyPr wrap="square" lIns="0" tIns="0" rIns="0" bIns="0" rtlCol="0" anchor="t"/>
          <a:lstStyle/>
          <a:p>
            <a:pPr marL="0" indent="0">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Les enzymes allostériques sont des outils précieux pour la recherche scientifique, permettant aux chercheurs d'étudier les voies métaboliques et de comprendre les mécanismes de régulation cellulaire.</a:t>
            </a:r>
            <a:endParaRPr lang="en-US" sz="1750" dirty="0"/>
          </a:p>
        </p:txBody>
      </p:sp>
      <p:sp>
        <p:nvSpPr>
          <p:cNvPr id="17" name="ZoneTexte 16">
            <a:extLst>
              <a:ext uri="{FF2B5EF4-FFF2-40B4-BE49-F238E27FC236}">
                <a16:creationId xmlns:a16="http://schemas.microsoft.com/office/drawing/2014/main" id="{1FF7DADC-BFA3-A3FF-DC9B-9D34855824DA}"/>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0"/>
          <p:cNvSpPr/>
          <p:nvPr/>
        </p:nvSpPr>
        <p:spPr>
          <a:xfrm>
            <a:off x="3767773" y="615255"/>
            <a:ext cx="7468553" cy="1408033"/>
          </a:xfrm>
          <a:prstGeom prst="rect">
            <a:avLst/>
          </a:prstGeom>
          <a:noFill/>
          <a:ln/>
        </p:spPr>
        <p:txBody>
          <a:bodyPr wrap="square" lIns="0" tIns="0" rIns="0" bIns="0" rtlCol="0" anchor="t"/>
          <a:lstStyle/>
          <a:p>
            <a:pPr marL="0" indent="0">
              <a:lnSpc>
                <a:spcPts val="5500"/>
              </a:lnSpc>
              <a:buNone/>
            </a:pPr>
            <a:r>
              <a:rPr lang="en-US" sz="4000" b="1" kern="0" spc="-122" dirty="0">
                <a:solidFill>
                  <a:srgbClr val="FFFF00"/>
                </a:solidFill>
                <a:latin typeface="Times New Roman" panose="02020603050405020304" pitchFamily="18" charset="0"/>
                <a:ea typeface="Source Serif Pro Semi Bold" pitchFamily="34" charset="-122"/>
                <a:cs typeface="Times New Roman" panose="02020603050405020304" pitchFamily="18" charset="0"/>
              </a:rPr>
              <a:t>Conclusion et perspectives futures</a:t>
            </a:r>
          </a:p>
        </p:txBody>
      </p:sp>
      <p:sp>
        <p:nvSpPr>
          <p:cNvPr id="5" name="Text 1"/>
          <p:cNvSpPr/>
          <p:nvPr/>
        </p:nvSpPr>
        <p:spPr>
          <a:xfrm>
            <a:off x="650874" y="2021403"/>
            <a:ext cx="13328652" cy="5791200"/>
          </a:xfrm>
          <a:prstGeom prst="rect">
            <a:avLst/>
          </a:prstGeom>
          <a:noFill/>
          <a:ln/>
        </p:spPr>
        <p:txBody>
          <a:bodyPr wrap="square" lIns="0" tIns="0" rIns="0" bIns="0" rtlCol="0" anchor="t"/>
          <a:lstStyle/>
          <a:p>
            <a:pPr marL="0" indent="0" algn="just">
              <a:lnSpc>
                <a:spcPct val="150000"/>
              </a:lnSpc>
              <a:buNone/>
            </a:pPr>
            <a:r>
              <a:rPr lang="en-US" sz="4400" kern="0" spc="-38" dirty="0">
                <a:solidFill>
                  <a:schemeClr val="bg1"/>
                </a:solidFill>
                <a:latin typeface="Times New Roman" panose="02020603050405020304" pitchFamily="18" charset="0"/>
                <a:ea typeface="Source Sans Pro" pitchFamily="34" charset="-122"/>
                <a:cs typeface="Times New Roman" panose="02020603050405020304" pitchFamily="18" charset="0"/>
              </a:rPr>
              <a:t>Les enzymes allostériques sont des composants essentiels du métabolisme cellulaire, jouant un rôle crucial dans la régulation des voies métaboliques. Leur capacité unique à modifier leur activité en réponse à des signaux moléculaires permet un contrôle précis des processus cellulaires. </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D81F4-3392-23B1-F9A2-1D4899FCA61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3CC6A0B-6856-2DFD-9ECB-0BB241A9B22F}"/>
              </a:ext>
            </a:extLst>
          </p:cNvPr>
          <p:cNvSpPr/>
          <p:nvPr/>
        </p:nvSpPr>
        <p:spPr>
          <a:xfrm>
            <a:off x="691950" y="447069"/>
            <a:ext cx="9371052" cy="704017"/>
          </a:xfrm>
          <a:prstGeom prst="rect">
            <a:avLst/>
          </a:prstGeom>
          <a:noFill/>
          <a:ln/>
        </p:spPr>
        <p:txBody>
          <a:bodyPr wrap="none" lIns="0" tIns="0" rIns="0" bIns="0" rtlCol="0" anchor="t"/>
          <a:lstStyle/>
          <a:p>
            <a:pPr marL="0" indent="0">
              <a:lnSpc>
                <a:spcPts val="5500"/>
              </a:lnSpc>
              <a:buNone/>
            </a:pPr>
            <a:r>
              <a:rPr lang="en-US" sz="61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Qu'est-ce qu'une enzyme </a:t>
            </a:r>
            <a:r>
              <a:rPr lang="en-US" sz="6100" b="1" kern="0" spc="-122" dirty="0" err="1">
                <a:solidFill>
                  <a:srgbClr val="00B0F0"/>
                </a:solidFill>
                <a:latin typeface="Times New Roman" panose="02020603050405020304" pitchFamily="18" charset="0"/>
                <a:ea typeface="Source Serif Pro Semi Bold" pitchFamily="34" charset="-122"/>
                <a:cs typeface="Times New Roman" panose="02020603050405020304" pitchFamily="18" charset="0"/>
              </a:rPr>
              <a:t>allostérique</a:t>
            </a:r>
            <a:r>
              <a:rPr lang="en-US" sz="61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 ?</a:t>
            </a:r>
          </a:p>
        </p:txBody>
      </p:sp>
      <p:sp>
        <p:nvSpPr>
          <p:cNvPr id="3" name="Shape 1">
            <a:extLst>
              <a:ext uri="{FF2B5EF4-FFF2-40B4-BE49-F238E27FC236}">
                <a16:creationId xmlns:a16="http://schemas.microsoft.com/office/drawing/2014/main" id="{A5E79255-132F-3180-BC8D-7E34A7AABAAA}"/>
              </a:ext>
            </a:extLst>
          </p:cNvPr>
          <p:cNvSpPr/>
          <p:nvPr/>
        </p:nvSpPr>
        <p:spPr>
          <a:xfrm>
            <a:off x="691950" y="1336617"/>
            <a:ext cx="13050554" cy="6150862"/>
          </a:xfrm>
          <a:prstGeom prst="roundRect">
            <a:avLst>
              <a:gd name="adj" fmla="val 2480"/>
            </a:avLst>
          </a:prstGeom>
          <a:solidFill>
            <a:schemeClr val="accent5">
              <a:lumMod val="20000"/>
              <a:lumOff val="80000"/>
            </a:schemeClr>
          </a:solidFill>
          <a:ln w="7620">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sp>
        <p:nvSpPr>
          <p:cNvPr id="4" name="Text 2">
            <a:extLst>
              <a:ext uri="{FF2B5EF4-FFF2-40B4-BE49-F238E27FC236}">
                <a16:creationId xmlns:a16="http://schemas.microsoft.com/office/drawing/2014/main" id="{ACA59A13-847F-1CF0-FFF9-9D14DEA1BCA4}"/>
              </a:ext>
            </a:extLst>
          </p:cNvPr>
          <p:cNvSpPr/>
          <p:nvPr/>
        </p:nvSpPr>
        <p:spPr>
          <a:xfrm>
            <a:off x="1243685" y="1962844"/>
            <a:ext cx="2816185" cy="351949"/>
          </a:xfrm>
          <a:prstGeom prst="rect">
            <a:avLst/>
          </a:prstGeom>
          <a:noFill/>
          <a:ln/>
        </p:spPr>
        <p:txBody>
          <a:bodyPr wrap="none" lIns="0" tIns="0" rIns="0" bIns="0" rtlCol="0" anchor="t"/>
          <a:lstStyle/>
          <a:p>
            <a:pPr marL="0" indent="0">
              <a:lnSpc>
                <a:spcPts val="2750"/>
              </a:lnSpc>
              <a:buNone/>
            </a:pPr>
            <a:r>
              <a:rPr lang="en-US" sz="3200" b="1" kern="0" spc="-44" dirty="0">
                <a:solidFill>
                  <a:srgbClr val="0070C0"/>
                </a:solidFill>
                <a:latin typeface="Times New Roman" panose="02020603050405020304" pitchFamily="18" charset="0"/>
                <a:ea typeface="Source Serif Pro Semi Bold" pitchFamily="34" charset="-122"/>
                <a:cs typeface="Times New Roman" panose="02020603050405020304" pitchFamily="18" charset="0"/>
              </a:rPr>
              <a:t>Définition</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5" name="Text 3">
            <a:extLst>
              <a:ext uri="{FF2B5EF4-FFF2-40B4-BE49-F238E27FC236}">
                <a16:creationId xmlns:a16="http://schemas.microsoft.com/office/drawing/2014/main" id="{BA6905C0-E6FE-9531-A5AF-A65300BD3FFD}"/>
              </a:ext>
            </a:extLst>
          </p:cNvPr>
          <p:cNvSpPr/>
          <p:nvPr/>
        </p:nvSpPr>
        <p:spPr>
          <a:xfrm>
            <a:off x="887896" y="2532054"/>
            <a:ext cx="12803619" cy="4360929"/>
          </a:xfrm>
          <a:prstGeom prst="rect">
            <a:avLst/>
          </a:prstGeom>
          <a:noFill/>
          <a:ln/>
        </p:spPr>
        <p:txBody>
          <a:bodyPr wrap="square" lIns="0" tIns="0" rIns="0" bIns="0" rtlCol="0" anchor="t"/>
          <a:lstStyle/>
          <a:p>
            <a:pPr algn="just">
              <a:lnSpc>
                <a:spcPct val="150000"/>
              </a:lnSpc>
            </a:pP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Les enzymes allostériques sont des enzymes </a:t>
            </a:r>
            <a:r>
              <a:rPr lang="fr-FR" sz="2800" b="1" u="sng"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polymériques</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ayant des sous unités en nombre paire, le plus souvent quatre (04) et dont l’activité catalytique varie en fonction de la conformation de leurs monomères, </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par la liaison d'un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modulateur</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à un site distinct du site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actif</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appelé</a:t>
            </a:r>
            <a:r>
              <a:rPr lang="en-US" sz="2800" b="1" u="sng"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 site </a:t>
            </a:r>
            <a:r>
              <a:rPr lang="en-US" sz="2800" b="1" u="sng" kern="0" spc="-38" dirty="0" err="1">
                <a:solidFill>
                  <a:srgbClr val="00B050"/>
                </a:solidFill>
                <a:latin typeface="Times New Roman" panose="02020603050405020304" pitchFamily="18" charset="0"/>
                <a:ea typeface="Source Sans Pro" pitchFamily="34" charset="-122"/>
                <a:cs typeface="Times New Roman" panose="02020603050405020304" pitchFamily="18" charset="0"/>
              </a:rPr>
              <a:t>allostérique</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Ce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modulateur</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peut</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être</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un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activateur</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qui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augmente</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l'activité</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de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l'enzyme</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ou</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un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inhibiteur</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qui la </a:t>
            </a:r>
            <a:r>
              <a:rPr lang="en-US" sz="2800" kern="0" spc="-38" dirty="0" err="1">
                <a:solidFill>
                  <a:srgbClr val="272525"/>
                </a:solidFill>
                <a:latin typeface="Times New Roman" panose="02020603050405020304" pitchFamily="18" charset="0"/>
                <a:ea typeface="Source Sans Pro" pitchFamily="34" charset="-122"/>
                <a:cs typeface="Times New Roman" panose="02020603050405020304" pitchFamily="18" charset="0"/>
              </a:rPr>
              <a:t>diminue</a:t>
            </a:r>
            <a:r>
              <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p>
          <a:p>
            <a:pPr marL="0" indent="0">
              <a:lnSpc>
                <a:spcPct val="150000"/>
              </a:lnSpc>
              <a:buNone/>
            </a:pPr>
            <a:r>
              <a:rPr lang="fr-FR" sz="28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Allo</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fr-FR" sz="2800" b="1"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 </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autre ; </a:t>
            </a:r>
            <a:r>
              <a:rPr lang="fr-FR" sz="2800" b="1" kern="0" spc="-38" dirty="0" err="1">
                <a:solidFill>
                  <a:srgbClr val="E424B2"/>
                </a:solidFill>
                <a:latin typeface="Times New Roman" panose="02020603050405020304" pitchFamily="18" charset="0"/>
                <a:ea typeface="Source Sans Pro" pitchFamily="34" charset="-122"/>
                <a:cs typeface="Times New Roman" panose="02020603050405020304" pitchFamily="18" charset="0"/>
              </a:rPr>
              <a:t>Stereos</a:t>
            </a:r>
            <a:r>
              <a:rPr lang="fr-FR" sz="28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 </a:t>
            </a:r>
            <a:r>
              <a:rPr lang="fr-FR" sz="2800" b="1"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site ou forme  </a:t>
            </a:r>
          </a:p>
          <a:p>
            <a:pPr marL="0" indent="0">
              <a:lnSpc>
                <a:spcPct val="150000"/>
              </a:lnSpc>
              <a:buNone/>
            </a:pP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fr-FR" sz="28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Allostérie </a:t>
            </a:r>
            <a:r>
              <a:rPr lang="fr-FR" sz="2800" b="1"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autre site </a:t>
            </a:r>
            <a:endParaRPr lang="en-US"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endParaRPr>
          </a:p>
          <a:p>
            <a:pPr marL="0" indent="0">
              <a:lnSpc>
                <a:spcPts val="3000"/>
              </a:lnSpc>
              <a:buNone/>
            </a:pPr>
            <a:endParaRPr lang="en-US" sz="1850" dirty="0"/>
          </a:p>
        </p:txBody>
      </p:sp>
      <p:sp>
        <p:nvSpPr>
          <p:cNvPr id="12" name="ZoneTexte 11">
            <a:extLst>
              <a:ext uri="{FF2B5EF4-FFF2-40B4-BE49-F238E27FC236}">
                <a16:creationId xmlns:a16="http://schemas.microsoft.com/office/drawing/2014/main" id="{DD983A29-6B4D-07A9-B179-E24F8DC5FD50}"/>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93255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03D0D-D4BC-0798-40B8-A4C7C16A1D58}"/>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8BB40CDA-A97B-388D-AC83-93E4582FE7DE}"/>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0A8A4FCF-A6A1-52D5-FF8A-4F880164651E}"/>
              </a:ext>
            </a:extLst>
          </p:cNvPr>
          <p:cNvSpPr txBox="1"/>
          <p:nvPr/>
        </p:nvSpPr>
        <p:spPr>
          <a:xfrm>
            <a:off x="318052" y="106017"/>
            <a:ext cx="14312348" cy="905056"/>
          </a:xfrm>
          <a:prstGeom prst="rect">
            <a:avLst/>
          </a:prstGeom>
          <a:noFill/>
        </p:spPr>
        <p:txBody>
          <a:bodyPr wrap="square">
            <a:spAutoFit/>
          </a:bodyPr>
          <a:lstStyle/>
          <a:p>
            <a:pPr algn="ctr">
              <a:lnSpc>
                <a:spcPct val="150000"/>
              </a:lnSpc>
            </a:pPr>
            <a:r>
              <a:rPr lang="fr-FR"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Enzyme allostérique  </a:t>
            </a:r>
          </a:p>
        </p:txBody>
      </p:sp>
      <p:pic>
        <p:nvPicPr>
          <p:cNvPr id="5" name="Image 4">
            <a:extLst>
              <a:ext uri="{FF2B5EF4-FFF2-40B4-BE49-F238E27FC236}">
                <a16:creationId xmlns:a16="http://schemas.microsoft.com/office/drawing/2014/main" id="{5305BB4F-EE5D-7382-A868-C61ECB8DDE4B}"/>
              </a:ext>
            </a:extLst>
          </p:cNvPr>
          <p:cNvPicPr>
            <a:picLocks noChangeAspect="1"/>
          </p:cNvPicPr>
          <p:nvPr/>
        </p:nvPicPr>
        <p:blipFill>
          <a:blip r:embed="rId3"/>
          <a:stretch>
            <a:fillRect/>
          </a:stretch>
        </p:blipFill>
        <p:spPr>
          <a:xfrm>
            <a:off x="2392017" y="1378226"/>
            <a:ext cx="9846365" cy="6520070"/>
          </a:xfrm>
          <a:prstGeom prst="rect">
            <a:avLst/>
          </a:prstGeom>
        </p:spPr>
      </p:pic>
      <p:sp>
        <p:nvSpPr>
          <p:cNvPr id="2" name="ZoneTexte 1">
            <a:extLst>
              <a:ext uri="{FF2B5EF4-FFF2-40B4-BE49-F238E27FC236}">
                <a16:creationId xmlns:a16="http://schemas.microsoft.com/office/drawing/2014/main" id="{8663C8DE-077C-8D34-BA2F-1276F05299C6}"/>
              </a:ext>
            </a:extLst>
          </p:cNvPr>
          <p:cNvSpPr txBox="1"/>
          <p:nvPr/>
        </p:nvSpPr>
        <p:spPr>
          <a:xfrm>
            <a:off x="3180521" y="5651812"/>
            <a:ext cx="1895061" cy="523220"/>
          </a:xfrm>
          <a:prstGeom prst="rect">
            <a:avLst/>
          </a:prstGeom>
          <a:noFill/>
        </p:spPr>
        <p:txBody>
          <a:bodyPr wrap="square" rtlCol="0">
            <a:spAutoFit/>
          </a:bodyPr>
          <a:lstStyle/>
          <a:p>
            <a:r>
              <a:rPr lang="fr-FR" sz="2800" b="1" dirty="0"/>
              <a:t>Active</a:t>
            </a:r>
          </a:p>
        </p:txBody>
      </p:sp>
      <p:sp>
        <p:nvSpPr>
          <p:cNvPr id="4" name="ZoneTexte 3">
            <a:extLst>
              <a:ext uri="{FF2B5EF4-FFF2-40B4-BE49-F238E27FC236}">
                <a16:creationId xmlns:a16="http://schemas.microsoft.com/office/drawing/2014/main" id="{CACB4656-6DF1-3462-D1FD-243E488F5E0C}"/>
              </a:ext>
            </a:extLst>
          </p:cNvPr>
          <p:cNvSpPr txBox="1"/>
          <p:nvPr/>
        </p:nvSpPr>
        <p:spPr>
          <a:xfrm>
            <a:off x="10025269" y="5651812"/>
            <a:ext cx="1895061" cy="523220"/>
          </a:xfrm>
          <a:prstGeom prst="rect">
            <a:avLst/>
          </a:prstGeom>
          <a:noFill/>
        </p:spPr>
        <p:txBody>
          <a:bodyPr wrap="square" rtlCol="0">
            <a:spAutoFit/>
          </a:bodyPr>
          <a:lstStyle/>
          <a:p>
            <a:r>
              <a:rPr lang="fr-FR" sz="2800" b="1" dirty="0" err="1"/>
              <a:t>Allosteric</a:t>
            </a:r>
            <a:endParaRPr lang="fr-FR" sz="2800" b="1" dirty="0"/>
          </a:p>
        </p:txBody>
      </p:sp>
    </p:spTree>
    <p:extLst>
      <p:ext uri="{BB962C8B-B14F-4D97-AF65-F5344CB8AC3E}">
        <p14:creationId xmlns:p14="http://schemas.microsoft.com/office/powerpoint/2010/main" val="230964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BF3E8-4A0B-C993-D396-02B894F47C68}"/>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20AFC1ED-B228-BFA5-7537-F101007A245E}"/>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pic>
        <p:nvPicPr>
          <p:cNvPr id="5132" name="Picture 12" descr="‪What is Allosteric Site? Definition, Features, Examples &amp; Regulation -  Biology Reader‬‏">
            <a:extLst>
              <a:ext uri="{FF2B5EF4-FFF2-40B4-BE49-F238E27FC236}">
                <a16:creationId xmlns:a16="http://schemas.microsoft.com/office/drawing/2014/main" id="{1DDFEF88-9B1A-F6A0-79BE-C582D061A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243" y="384313"/>
            <a:ext cx="8176591" cy="503582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97137B5-D373-CCA7-50C2-350DD7121F12}"/>
              </a:ext>
            </a:extLst>
          </p:cNvPr>
          <p:cNvSpPr txBox="1"/>
          <p:nvPr/>
        </p:nvSpPr>
        <p:spPr>
          <a:xfrm>
            <a:off x="742122" y="6231332"/>
            <a:ext cx="13596730" cy="1953868"/>
          </a:xfrm>
          <a:prstGeom prst="rect">
            <a:avLst/>
          </a:prstGeom>
          <a:noFill/>
        </p:spPr>
        <p:txBody>
          <a:bodyPr wrap="square">
            <a:spAutoFit/>
          </a:bodyPr>
          <a:lstStyle/>
          <a:p>
            <a:pPr>
              <a:lnSpc>
                <a:spcPct val="150000"/>
              </a:lnSpc>
            </a:pPr>
            <a:r>
              <a:rPr lang="fr-FR" sz="28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Allostérie : </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propriété de certaines protéines actives qui peuvent changer de conformation lorsqu’elles se lient à un effecteur allostérique en un site différent du site actif. Cette liaison se traduit par une modification de l’activité. </a:t>
            </a:r>
          </a:p>
        </p:txBody>
      </p:sp>
      <p:sp>
        <p:nvSpPr>
          <p:cNvPr id="9" name="ZoneTexte 8">
            <a:extLst>
              <a:ext uri="{FF2B5EF4-FFF2-40B4-BE49-F238E27FC236}">
                <a16:creationId xmlns:a16="http://schemas.microsoft.com/office/drawing/2014/main" id="{E4B6F269-115C-E2BC-2BB3-953B2CB78073}"/>
              </a:ext>
            </a:extLst>
          </p:cNvPr>
          <p:cNvSpPr txBox="1"/>
          <p:nvPr/>
        </p:nvSpPr>
        <p:spPr>
          <a:xfrm>
            <a:off x="887896" y="5733393"/>
            <a:ext cx="9435547" cy="523220"/>
          </a:xfrm>
          <a:prstGeom prst="rect">
            <a:avLst/>
          </a:prstGeom>
          <a:noFill/>
        </p:spPr>
        <p:txBody>
          <a:bodyPr wrap="square">
            <a:spAutoFit/>
          </a:bodyPr>
          <a:lstStyle/>
          <a:p>
            <a:pPr eaLnBrk="1" hangingPunct="1"/>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Il y a en général un </a:t>
            </a:r>
            <a:r>
              <a:rPr lang="fr-FR" altLang="fr-FR" sz="2800" b="1" u="sng"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site actif </a:t>
            </a: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et un </a:t>
            </a:r>
            <a:r>
              <a:rPr lang="fr-FR" altLang="fr-FR" sz="2800" b="1" u="sng"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site allostérique </a:t>
            </a: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par protomère. </a:t>
            </a:r>
          </a:p>
        </p:txBody>
      </p:sp>
    </p:spTree>
    <p:extLst>
      <p:ext uri="{BB962C8B-B14F-4D97-AF65-F5344CB8AC3E}">
        <p14:creationId xmlns:p14="http://schemas.microsoft.com/office/powerpoint/2010/main" val="248735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3F67E-8AD6-4D26-BB71-7988B3A3E48E}"/>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80EEF33C-9291-5023-DCFE-A3D3C0920FA1}"/>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
        <p:nvSpPr>
          <p:cNvPr id="76804" name="Rectangle 20">
            <a:extLst>
              <a:ext uri="{FF2B5EF4-FFF2-40B4-BE49-F238E27FC236}">
                <a16:creationId xmlns:a16="http://schemas.microsoft.com/office/drawing/2014/main" id="{4163B78C-918E-C8D2-9390-5F46BB484B59}"/>
              </a:ext>
            </a:extLst>
          </p:cNvPr>
          <p:cNvSpPr>
            <a:spLocks noChangeArrowheads="1"/>
          </p:cNvSpPr>
          <p:nvPr/>
        </p:nvSpPr>
        <p:spPr bwMode="auto">
          <a:xfrm>
            <a:off x="496957" y="1015365"/>
            <a:ext cx="13636486"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Les enzymes allostériques peuvent exister sous deux conformations distinctes : </a:t>
            </a:r>
          </a:p>
          <a:p>
            <a:pPr eaLnBrk="1" hangingPunct="1">
              <a:lnSpc>
                <a:spcPct val="150000"/>
              </a:lnSpc>
            </a:pP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fr-FR" altLang="fr-FR" sz="28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La forme relâchée ou R :  </a:t>
            </a: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a une affinité élevée pour </a:t>
            </a:r>
            <a:r>
              <a:rPr lang="fr-FR" altLang="fr-FR" sz="2800" b="1"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l’activateur </a:t>
            </a: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allostérique ainsi que pour le substrat (km faible). </a:t>
            </a:r>
          </a:p>
          <a:p>
            <a:pPr eaLnBrk="1" hangingPunct="1">
              <a:lnSpc>
                <a:spcPct val="150000"/>
              </a:lnSpc>
            </a:pP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r>
              <a:rPr lang="fr-FR" altLang="fr-FR" sz="28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La forme tendue ou T  : </a:t>
            </a: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a une affinité élevée pour </a:t>
            </a:r>
            <a:r>
              <a:rPr lang="fr-FR" altLang="fr-FR" sz="2800" b="1"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l’inhibiteur</a:t>
            </a:r>
            <a:r>
              <a:rPr lang="fr-FR" alt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allostérique mais une affinité faible pour le substrat (km élevé). </a:t>
            </a:r>
          </a:p>
          <a:p>
            <a:pPr eaLnBrk="1" hangingPunct="1"/>
            <a:endParaRPr lang="fr-FR" altLang="fr-FR" sz="2160" dirty="0"/>
          </a:p>
        </p:txBody>
      </p:sp>
      <p:pic>
        <p:nvPicPr>
          <p:cNvPr id="8194" name="Picture 2" descr="Monod–Wyman–Changeux model - Wikipedia">
            <a:extLst>
              <a:ext uri="{FF2B5EF4-FFF2-40B4-BE49-F238E27FC236}">
                <a16:creationId xmlns:a16="http://schemas.microsoft.com/office/drawing/2014/main" id="{0CB19BC7-03E4-0982-E5A1-870E0C04B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099" y="4957960"/>
            <a:ext cx="7544639" cy="294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6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8789446-C3E9-EDE9-A708-D0C0095F45C4}"/>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4F3CA842-2F62-C9AE-D7B2-9DA5D4EB4306}"/>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
        <p:nvSpPr>
          <p:cNvPr id="76804" name="Rectangle 20">
            <a:extLst>
              <a:ext uri="{FF2B5EF4-FFF2-40B4-BE49-F238E27FC236}">
                <a16:creationId xmlns:a16="http://schemas.microsoft.com/office/drawing/2014/main" id="{7032A25D-B10A-8E6D-309C-03743E5361C0}"/>
              </a:ext>
            </a:extLst>
          </p:cNvPr>
          <p:cNvSpPr>
            <a:spLocks noChangeArrowheads="1"/>
          </p:cNvSpPr>
          <p:nvPr/>
        </p:nvSpPr>
        <p:spPr bwMode="auto">
          <a:xfrm>
            <a:off x="344557" y="331304"/>
            <a:ext cx="136364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0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Transition allostérique</a:t>
            </a:r>
          </a:p>
        </p:txBody>
      </p:sp>
      <p:sp>
        <p:nvSpPr>
          <p:cNvPr id="3" name="ZoneTexte 2">
            <a:extLst>
              <a:ext uri="{FF2B5EF4-FFF2-40B4-BE49-F238E27FC236}">
                <a16:creationId xmlns:a16="http://schemas.microsoft.com/office/drawing/2014/main" id="{0A098FA6-BAE5-B4A7-7D86-B16B111FB9B3}"/>
              </a:ext>
            </a:extLst>
          </p:cNvPr>
          <p:cNvSpPr txBox="1"/>
          <p:nvPr/>
        </p:nvSpPr>
        <p:spPr>
          <a:xfrm>
            <a:off x="0" y="1270338"/>
            <a:ext cx="14471374" cy="5913157"/>
          </a:xfrm>
          <a:prstGeom prst="rect">
            <a:avLst/>
          </a:prstGeom>
          <a:noFill/>
        </p:spPr>
        <p:txBody>
          <a:bodyPr wrap="square">
            <a:spAutoFit/>
          </a:bodyPr>
          <a:lstStyle/>
          <a:p>
            <a:pPr marL="514350" indent="-514350">
              <a:lnSpc>
                <a:spcPct val="150000"/>
              </a:lnSpc>
              <a:buAutoNum type="arabicPeriod"/>
            </a:pPr>
            <a:r>
              <a:rPr lang="fr-FR" sz="3200" b="1" dirty="0">
                <a:solidFill>
                  <a:srgbClr val="00B0F0"/>
                </a:solidFill>
                <a:latin typeface="Times New Roman" panose="02020603050405020304" pitchFamily="18" charset="0"/>
                <a:cs typeface="Times New Roman" panose="02020603050405020304" pitchFamily="18" charset="0"/>
              </a:rPr>
              <a:t>Modèle symétrique (concerté): Jacques et Monod (1965) </a:t>
            </a:r>
          </a:p>
          <a:p>
            <a:pPr>
              <a:lnSpc>
                <a:spcPct val="150000"/>
              </a:lnSpc>
            </a:pPr>
            <a:r>
              <a:rPr lang="fr-FR" sz="3200" dirty="0">
                <a:latin typeface="Times New Roman" panose="02020603050405020304" pitchFamily="18" charset="0"/>
                <a:cs typeface="Times New Roman" panose="02020603050405020304" pitchFamily="18" charset="0"/>
              </a:rPr>
              <a:t> Une enzyme allostérique n’existe que sous 2 conformations, actives ou inactives. Toutes les sous unités sont soit sous forme active, soit sous forme inactive. Chaque molécule de substrat qui se lie augmente la probabilité de transition de la forme inactive à la forme active. </a:t>
            </a:r>
          </a:p>
          <a:p>
            <a:pPr marL="514350" indent="-514350">
              <a:lnSpc>
                <a:spcPct val="150000"/>
              </a:lnSpc>
              <a:buAutoNum type="arabicPeriod"/>
            </a:pPr>
            <a:r>
              <a:rPr lang="fr-FR" sz="3200" b="1" dirty="0">
                <a:solidFill>
                  <a:srgbClr val="00B0F0"/>
                </a:solidFill>
                <a:latin typeface="Times New Roman" panose="02020603050405020304" pitchFamily="18" charset="0"/>
                <a:cs typeface="Times New Roman" panose="02020603050405020304" pitchFamily="18" charset="0"/>
              </a:rPr>
              <a:t>2. Modèle séquentiel: Koshland (1966) </a:t>
            </a:r>
          </a:p>
          <a:p>
            <a:pPr>
              <a:lnSpc>
                <a:spcPct val="150000"/>
              </a:lnSpc>
            </a:pPr>
            <a:r>
              <a:rPr lang="fr-FR" sz="3200" dirty="0">
                <a:latin typeface="Times New Roman" panose="02020603050405020304" pitchFamily="18" charset="0"/>
                <a:cs typeface="Times New Roman" panose="02020603050405020304" pitchFamily="18" charset="0"/>
              </a:rPr>
              <a:t>La transition TR se fait en bloc, la fixation d’un substrat à une sous unité induit sa transition, et facilitera la transition des autres sous unités voisines. </a:t>
            </a:r>
          </a:p>
        </p:txBody>
      </p:sp>
    </p:spTree>
    <p:extLst>
      <p:ext uri="{BB962C8B-B14F-4D97-AF65-F5344CB8AC3E}">
        <p14:creationId xmlns:p14="http://schemas.microsoft.com/office/powerpoint/2010/main" val="34303463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49F74E06-124E-874E-AD53-92A7AB576691}"/>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07728398-91AC-FFED-CBDC-7C3F6DF3F39E}"/>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
        <p:nvSpPr>
          <p:cNvPr id="76804" name="Rectangle 20">
            <a:extLst>
              <a:ext uri="{FF2B5EF4-FFF2-40B4-BE49-F238E27FC236}">
                <a16:creationId xmlns:a16="http://schemas.microsoft.com/office/drawing/2014/main" id="{BBB72B4A-FA24-3351-1E40-A6ACA6359734}"/>
              </a:ext>
            </a:extLst>
          </p:cNvPr>
          <p:cNvSpPr>
            <a:spLocks noChangeArrowheads="1"/>
          </p:cNvSpPr>
          <p:nvPr/>
        </p:nvSpPr>
        <p:spPr bwMode="auto">
          <a:xfrm>
            <a:off x="344557" y="331304"/>
            <a:ext cx="136364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4000" b="1" kern="0" spc="-38" dirty="0">
                <a:solidFill>
                  <a:srgbClr val="E424B2"/>
                </a:solidFill>
                <a:latin typeface="Times New Roman" panose="02020603050405020304" pitchFamily="18" charset="0"/>
                <a:ea typeface="Source Sans Pro" pitchFamily="34" charset="-122"/>
                <a:cs typeface="Times New Roman" panose="02020603050405020304" pitchFamily="18" charset="0"/>
              </a:rPr>
              <a:t>Transition allostérique</a:t>
            </a:r>
          </a:p>
        </p:txBody>
      </p:sp>
      <p:pic>
        <p:nvPicPr>
          <p:cNvPr id="4" name="Image 3">
            <a:extLst>
              <a:ext uri="{FF2B5EF4-FFF2-40B4-BE49-F238E27FC236}">
                <a16:creationId xmlns:a16="http://schemas.microsoft.com/office/drawing/2014/main" id="{2E1DAF38-66E8-7E3D-00E8-08A053585160}"/>
              </a:ext>
            </a:extLst>
          </p:cNvPr>
          <p:cNvPicPr>
            <a:picLocks noChangeAspect="1"/>
          </p:cNvPicPr>
          <p:nvPr/>
        </p:nvPicPr>
        <p:blipFill>
          <a:blip r:embed="rId4"/>
          <a:stretch>
            <a:fillRect/>
          </a:stretch>
        </p:blipFill>
        <p:spPr>
          <a:xfrm>
            <a:off x="887897" y="1298713"/>
            <a:ext cx="12841356" cy="6599583"/>
          </a:xfrm>
          <a:prstGeom prst="rect">
            <a:avLst/>
          </a:prstGeom>
        </p:spPr>
      </p:pic>
    </p:spTree>
    <p:extLst>
      <p:ext uri="{BB962C8B-B14F-4D97-AF65-F5344CB8AC3E}">
        <p14:creationId xmlns:p14="http://schemas.microsoft.com/office/powerpoint/2010/main" val="40230787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AE29C-DA8C-9F09-1A3A-F954D5084CC3}"/>
            </a:ext>
          </a:extLst>
        </p:cNvPr>
        <p:cNvGrpSpPr/>
        <p:nvPr/>
      </p:nvGrpSpPr>
      <p:grpSpPr>
        <a:xfrm>
          <a:off x="0" y="0"/>
          <a:ext cx="0" cy="0"/>
          <a:chOff x="0" y="0"/>
          <a:chExt cx="0" cy="0"/>
        </a:xfrm>
      </p:grpSpPr>
      <p:sp>
        <p:nvSpPr>
          <p:cNvPr id="12" name="ZoneTexte 11">
            <a:extLst>
              <a:ext uri="{FF2B5EF4-FFF2-40B4-BE49-F238E27FC236}">
                <a16:creationId xmlns:a16="http://schemas.microsoft.com/office/drawing/2014/main" id="{D00B29BF-F9D7-9A3E-E033-7EF477C8DBC0}"/>
              </a:ext>
            </a:extLst>
          </p:cNvPr>
          <p:cNvSpPr txBox="1"/>
          <p:nvPr/>
        </p:nvSpPr>
        <p:spPr>
          <a:xfrm>
            <a:off x="12828104" y="7673009"/>
            <a:ext cx="1802296" cy="450574"/>
          </a:xfrm>
          <a:prstGeom prst="rect">
            <a:avLst/>
          </a:prstGeom>
          <a:solidFill>
            <a:schemeClr val="bg1"/>
          </a:solidFill>
        </p:spPr>
        <p:txBody>
          <a:bodyPr wrap="square" rtlCol="0">
            <a:spAutoFit/>
          </a:bodyPr>
          <a:lstStyle/>
          <a:p>
            <a:endParaRPr lang="fr-FR" dirty="0"/>
          </a:p>
        </p:txBody>
      </p:sp>
      <p:sp>
        <p:nvSpPr>
          <p:cNvPr id="3" name="ZoneTexte 2">
            <a:extLst>
              <a:ext uri="{FF2B5EF4-FFF2-40B4-BE49-F238E27FC236}">
                <a16:creationId xmlns:a16="http://schemas.microsoft.com/office/drawing/2014/main" id="{28FC6C98-1D90-8BA8-BFCB-A276D7E5DBAF}"/>
              </a:ext>
            </a:extLst>
          </p:cNvPr>
          <p:cNvSpPr txBox="1"/>
          <p:nvPr/>
        </p:nvSpPr>
        <p:spPr>
          <a:xfrm>
            <a:off x="318052" y="106017"/>
            <a:ext cx="14312348" cy="6108852"/>
          </a:xfrm>
          <a:prstGeom prst="rect">
            <a:avLst/>
          </a:prstGeom>
          <a:noFill/>
        </p:spPr>
        <p:txBody>
          <a:bodyPr wrap="square">
            <a:spAutoFit/>
          </a:bodyPr>
          <a:lstStyle/>
          <a:p>
            <a:pPr>
              <a:lnSpc>
                <a:spcPct val="150000"/>
              </a:lnSpc>
            </a:pPr>
            <a:r>
              <a:rPr lang="fr-FR"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Caractéristiques cinétiques des enzymes allostériques  </a:t>
            </a:r>
          </a:p>
          <a:p>
            <a:pPr algn="just">
              <a:lnSpc>
                <a:spcPct val="150000"/>
              </a:lnSpc>
            </a:pP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Les enzymes allostériques ne répondent pas aux cinétiques classiques de Michaelis-Menten, mais à une </a:t>
            </a:r>
            <a:r>
              <a:rPr lang="fr-FR" sz="2800" b="1" u="sng"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courbe sigmoïde </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traduisant un phénomène de </a:t>
            </a:r>
            <a:r>
              <a:rPr lang="fr-FR" sz="2800" b="1" u="sng" kern="0" spc="-38" dirty="0">
                <a:solidFill>
                  <a:srgbClr val="00B050"/>
                </a:solidFill>
                <a:latin typeface="Times New Roman" panose="02020603050405020304" pitchFamily="18" charset="0"/>
                <a:ea typeface="Source Sans Pro" pitchFamily="34" charset="-122"/>
                <a:cs typeface="Times New Roman" panose="02020603050405020304" pitchFamily="18" charset="0"/>
              </a:rPr>
              <a:t>coopérativité.</a:t>
            </a: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 </a:t>
            </a:r>
          </a:p>
          <a:p>
            <a:pPr algn="just">
              <a:lnSpc>
                <a:spcPct val="150000"/>
              </a:lnSpc>
            </a:pP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En effet, dans les enzymes allostériques, un site actif d’une molécule d’enzyme peut affecter un autre site actif de la même molécule d’enzyme. </a:t>
            </a:r>
          </a:p>
          <a:p>
            <a:pPr algn="just">
              <a:lnSpc>
                <a:spcPct val="150000"/>
              </a:lnSpc>
            </a:pPr>
            <a:r>
              <a:rPr lang="fr-FR" sz="2800" kern="0" spc="-38" dirty="0">
                <a:solidFill>
                  <a:srgbClr val="272525"/>
                </a:solidFill>
                <a:latin typeface="Times New Roman" panose="02020603050405020304" pitchFamily="18" charset="0"/>
                <a:ea typeface="Source Sans Pro" pitchFamily="34" charset="-122"/>
                <a:cs typeface="Times New Roman" panose="02020603050405020304" pitchFamily="18" charset="0"/>
              </a:rPr>
              <a:t>Une conséquence de cette interaction entre les sous unité est que sur le plan cinétique, la coopérativité se manifeste par des courbes vitesse-substrat de formes non plus hyperboliques mais sigmoïdales. Tout se passe comme si les premières molécules de substrat se fixaient difficilement mais qu’une fois fixées, elles favorisent la fixation des suivantes. </a:t>
            </a:r>
          </a:p>
        </p:txBody>
      </p:sp>
    </p:spTree>
    <p:extLst>
      <p:ext uri="{BB962C8B-B14F-4D97-AF65-F5344CB8AC3E}">
        <p14:creationId xmlns:p14="http://schemas.microsoft.com/office/powerpoint/2010/main" val="152230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61BA6-B110-30B6-08F3-1623FA0044B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D028D6C3-D9B1-EBF4-1C65-722BCBCCA398}"/>
              </a:ext>
            </a:extLst>
          </p:cNvPr>
          <p:cNvSpPr txBox="1"/>
          <p:nvPr/>
        </p:nvSpPr>
        <p:spPr>
          <a:xfrm>
            <a:off x="556590" y="-212035"/>
            <a:ext cx="14855686" cy="1212833"/>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endParaRPr lang="fr-FR" sz="2000" b="0" i="0" u="none" strike="noStrike" baseline="0" dirty="0">
              <a:solidFill>
                <a:srgbClr val="000000"/>
              </a:solidFill>
              <a:latin typeface="Times New Roman" panose="02020603050405020304" pitchFamily="18" charset="0"/>
            </a:endParaRPr>
          </a:p>
          <a:p>
            <a:pPr>
              <a:lnSpc>
                <a:spcPct val="150000"/>
              </a:lnSpc>
            </a:pPr>
            <a:r>
              <a:rPr lang="fr-FR" sz="4000" b="1" kern="0" spc="-122" dirty="0">
                <a:solidFill>
                  <a:srgbClr val="00B0F0"/>
                </a:solidFill>
                <a:latin typeface="Times New Roman" panose="02020603050405020304" pitchFamily="18" charset="0"/>
                <a:ea typeface="Source Serif Pro Semi Bold" pitchFamily="34" charset="-122"/>
                <a:cs typeface="Times New Roman" panose="02020603050405020304" pitchFamily="18" charset="0"/>
              </a:rPr>
              <a:t>La coopérativité</a:t>
            </a:r>
          </a:p>
        </p:txBody>
      </p:sp>
      <p:pic>
        <p:nvPicPr>
          <p:cNvPr id="2054" name="Picture 6" descr="AP biology Midterm- good luck! Flashcards | Quizlet">
            <a:extLst>
              <a:ext uri="{FF2B5EF4-FFF2-40B4-BE49-F238E27FC236}">
                <a16:creationId xmlns:a16="http://schemas.microsoft.com/office/drawing/2014/main" id="{2BAF0FAF-D8AE-AC22-2081-BFEF937EB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7" y="1351722"/>
            <a:ext cx="13561944" cy="593034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4B0DFB8-0C27-593B-A38C-E8093A628006}"/>
              </a:ext>
            </a:extLst>
          </p:cNvPr>
          <p:cNvSpPr txBox="1"/>
          <p:nvPr/>
        </p:nvSpPr>
        <p:spPr>
          <a:xfrm>
            <a:off x="12841357" y="7712765"/>
            <a:ext cx="1598750"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29082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287</TotalTime>
  <Words>945</Words>
  <Application>Microsoft Office PowerPoint</Application>
  <PresentationFormat>Personnalisé</PresentationFormat>
  <Paragraphs>83</Paragraphs>
  <Slides>16</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Source Sans Pro</vt:lpstr>
      <vt:lpstr>Source Sans Pro Bold</vt:lpstr>
      <vt:lpstr>Source Serif Pro Semi Bold</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34</cp:revision>
  <dcterms:created xsi:type="dcterms:W3CDTF">2024-10-22T14:28:44Z</dcterms:created>
  <dcterms:modified xsi:type="dcterms:W3CDTF">2024-12-05T19:21:37Z</dcterms:modified>
</cp:coreProperties>
</file>