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7" r:id="rId2"/>
    <p:sldId id="281" r:id="rId3"/>
    <p:sldId id="258" r:id="rId4"/>
    <p:sldId id="259" r:id="rId5"/>
    <p:sldId id="273" r:id="rId6"/>
    <p:sldId id="262" r:id="rId7"/>
    <p:sldId id="263" r:id="rId8"/>
    <p:sldId id="265" r:id="rId9"/>
    <p:sldId id="268" r:id="rId10"/>
    <p:sldId id="266" r:id="rId11"/>
    <p:sldId id="267" r:id="rId12"/>
    <p:sldId id="271" r:id="rId13"/>
    <p:sldId id="269" r:id="rId14"/>
    <p:sldId id="270" r:id="rId15"/>
    <p:sldId id="275" r:id="rId16"/>
    <p:sldId id="277" r:id="rId17"/>
    <p:sldId id="274" r:id="rId18"/>
    <p:sldId id="272" r:id="rId19"/>
    <p:sldId id="276" r:id="rId20"/>
    <p:sldId id="260" r:id="rId21"/>
    <p:sldId id="261" r:id="rId22"/>
    <p:sldId id="278" r:id="rId23"/>
    <p:sldId id="279" r:id="rId24"/>
    <p:sldId id="284" r:id="rId25"/>
    <p:sldId id="282" r:id="rId26"/>
    <p:sldId id="283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2" autoAdjust="0"/>
    <p:restoredTop sz="94660"/>
  </p:normalViewPr>
  <p:slideViewPr>
    <p:cSldViewPr>
      <p:cViewPr varScale="1">
        <p:scale>
          <a:sx n="65" d="100"/>
          <a:sy n="65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8347E-0845-4E6F-8C0A-751FEE7BD7DB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36EB8-43AE-46D2-9D86-157774386AE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8E4B5-B42E-4DEC-97F5-A39FE7274671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D67718-ED70-4EE4-901B-7257B401CDF0}" type="datetimeFigureOut">
              <a:rPr lang="fr-FR" smtClean="0"/>
              <a:pPr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1CB6F-B45C-4DB4-A024-6F8A5ECAE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32861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b="1" dirty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b="1" dirty="0">
                <a:latin typeface="Arabic Typesetting" pitchFamily="66" charset="-78"/>
                <a:cs typeface="Arabic Typesetting" pitchFamily="66" charset="-78"/>
              </a:rPr>
            </a:br>
            <a:r>
              <a:rPr lang="ar-DZ" sz="4400" b="1" dirty="0" err="1" smtClean="0">
                <a:latin typeface="Arabic Typesetting" pitchFamily="66" charset="-78"/>
                <a:cs typeface="Arabic Typesetting" pitchFamily="66" charset="-78"/>
              </a:rPr>
              <a:t>الحمهورية</a:t>
            </a:r>
            <a:r>
              <a:rPr lang="ar-DZ" sz="4400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400" b="1" dirty="0">
                <a:latin typeface="Arabic Typesetting" pitchFamily="66" charset="-78"/>
                <a:cs typeface="Arabic Typesetting" pitchFamily="66" charset="-78"/>
              </a:rPr>
              <a:t>الجزائرية الديمقراطية الشعبية</a:t>
            </a:r>
            <a:r>
              <a:rPr lang="fr-FR" sz="4400" dirty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>
                <a:latin typeface="Arabic Typesetting" pitchFamily="66" charset="-78"/>
                <a:cs typeface="Arabic Typesetting" pitchFamily="66" charset="-78"/>
              </a:rPr>
            </a:b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وزارة التعليم العالي والبحث العلمي</a:t>
            </a:r>
            <a:r>
              <a:rPr lang="fr-FR" sz="4400" dirty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>
                <a:latin typeface="Arabic Typesetting" pitchFamily="66" charset="-78"/>
                <a:cs typeface="Arabic Typesetting" pitchFamily="66" charset="-78"/>
              </a:rPr>
            </a:b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ar-DZ" sz="5300" dirty="0" smtClean="0">
                <a:latin typeface="Arabic Typesetting" pitchFamily="66" charset="-78"/>
                <a:cs typeface="Arabic Typesetting" pitchFamily="66" charset="-78"/>
              </a:rPr>
              <a:t>كيف يمكن إنجاح مذكرة تخرج؟</a:t>
            </a: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44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fr-FR" sz="4900" dirty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4900" dirty="0">
                <a:latin typeface="Arabic Typesetting" pitchFamily="66" charset="-78"/>
                <a:cs typeface="Arabic Typesetting" pitchFamily="66" charset="-78"/>
              </a:rPr>
            </a:br>
            <a:endParaRPr lang="fr-FR" sz="49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3714752"/>
            <a:ext cx="8001056" cy="1752600"/>
          </a:xfrm>
        </p:spPr>
        <p:txBody>
          <a:bodyPr>
            <a:noAutofit/>
          </a:bodyPr>
          <a:lstStyle/>
          <a:p>
            <a:r>
              <a:rPr lang="ar-DZ" sz="6000" b="1" cap="all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الأخطاء الشائعة عند كتابة البحث العلمي</a:t>
            </a:r>
          </a:p>
          <a:p>
            <a:pPr algn="just" rtl="1"/>
            <a:endParaRPr lang="fr-FR" sz="4800" b="1" cap="all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algn="just" rtl="1"/>
            <a:endParaRPr lang="ar-DZ" sz="6600" b="1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lang="fr-FR" sz="6600" b="1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الدراسات السابقة 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92500" lnSpcReduction="10000"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>
                <a:latin typeface="Arabic Typesetting" pitchFamily="66" charset="-78"/>
                <a:cs typeface="Arabic Typesetting" pitchFamily="66" charset="-78"/>
              </a:rPr>
              <a:t>الأبحاث والدراسات السابقة قديمة؛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>
                <a:latin typeface="Arabic Typesetting" pitchFamily="66" charset="-78"/>
                <a:cs typeface="Arabic Typesetting" pitchFamily="66" charset="-78"/>
              </a:rPr>
              <a:t>الأبحاث والدراسات السابقة لا ترتبط بمشكلة البحث؛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>
                <a:latin typeface="Arabic Typesetting" pitchFamily="66" charset="-78"/>
                <a:cs typeface="Arabic Typesetting" pitchFamily="66" charset="-78"/>
              </a:rPr>
              <a:t>عدم إشارة الباحث للعلاقة بين بحثه وبين البحوث والدراسات السابقة 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500" b="1" dirty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</a:t>
            </a:r>
            <a:r>
              <a:rPr lang="ar-DZ" sz="65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:</a:t>
            </a: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الاستفادة </a:t>
            </a:r>
            <a:r>
              <a:rPr lang="ar-DZ" sz="4800" dirty="0">
                <a:latin typeface="Arabic Typesetting" pitchFamily="66" charset="-78"/>
                <a:cs typeface="Arabic Typesetting" pitchFamily="66" charset="-78"/>
              </a:rPr>
              <a:t>منها لبناء فرضيات بحوث جديدة واستكمال الجوانب التي وقفت عندها البحوث </a:t>
            </a: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السابقة ؛</a:t>
            </a:r>
            <a:endParaRPr lang="fr-FR" sz="4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لابد من ذكر مساهمة الباحث.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أهداف البحث: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الأهداف غير مرتبطة بمشكلة البحث؛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إذن </a:t>
            </a:r>
            <a:r>
              <a:rPr lang="ar-DZ" sz="6000" b="1" dirty="0">
                <a:latin typeface="Arabic Typesetting" pitchFamily="66" charset="-78"/>
                <a:ea typeface="+mj-ea"/>
                <a:cs typeface="Arabic Typesetting" pitchFamily="66" charset="-78"/>
              </a:rPr>
              <a:t>لابد من: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يتضمن الهدف العلمي والهدف التطبيقي؛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تحديد البعد العلمي للبحث؛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(دوافع البحث).</a:t>
            </a:r>
          </a:p>
          <a:p>
            <a:pPr algn="just" rtl="1">
              <a:spcBef>
                <a:spcPts val="0"/>
              </a:spcBef>
              <a:buNone/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حدود الدراسة: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يتم التأكيد على الحدود المكانية والزمنية مع إهمال حدود المصطلحات؛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إذن </a:t>
            </a:r>
            <a:r>
              <a:rPr lang="ar-DZ" sz="6000" b="1" dirty="0">
                <a:latin typeface="Arabic Typesetting" pitchFamily="66" charset="-78"/>
                <a:ea typeface="+mj-ea"/>
                <a:cs typeface="Arabic Typesetting" pitchFamily="66" charset="-78"/>
              </a:rPr>
              <a:t>لابد من: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لابد من ذكر حدود المصطلحات ،أي متغيرات الدراسة مع تحديد المتغيرات التابعة والمتغيرات المستقلة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أدوات ومنهج الدراسة: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أداة الدراسة لا تتماشى مع مشكلة البحث وأهدافه ومنهج دراسته؛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 يتناول الباحث منهج البحث ولا تصميمه بوضوح.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</a:t>
            </a:r>
            <a:r>
              <a:rPr lang="ar-DZ" sz="60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:</a:t>
            </a:r>
          </a:p>
          <a:p>
            <a:pPr algn="just" rtl="1">
              <a:spcBef>
                <a:spcPts val="0"/>
              </a:spcBef>
            </a:pPr>
            <a:r>
              <a:rPr lang="ar-DZ" sz="4800" dirty="0">
                <a:latin typeface="Arabic Typesetting" pitchFamily="66" charset="-78"/>
                <a:cs typeface="Arabic Typesetting" pitchFamily="66" charset="-78"/>
              </a:rPr>
              <a:t>وجود تلازم بين الإطار النظري للبحث وبين الواقع التطبيقي.</a:t>
            </a:r>
          </a:p>
          <a:p>
            <a:pPr algn="ctr" rtl="1">
              <a:spcBef>
                <a:spcPts val="0"/>
              </a:spcBef>
              <a:buNone/>
            </a:pPr>
            <a:endParaRPr lang="ar-DZ" sz="6000" b="1" dirty="0"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  <a:buNone/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النتائج: 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غير منتظمة ولا ترتبط بأهداف وأسئلة البحث؛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 تجيب عن أسئلة البحث؛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 يربط الباحث نتائجه بأي من أهدافه التي وضعها في البداية 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 تشير النتائج إلى أهمية الجوانب تطبيقية يمكن الاستفادة منها مستقبلا 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إذن لابد من</a:t>
            </a:r>
            <a:r>
              <a:rPr lang="ar-DZ" sz="61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:</a:t>
            </a:r>
          </a:p>
          <a:p>
            <a:pPr algn="just" rtl="1">
              <a:spcBef>
                <a:spcPts val="0"/>
              </a:spcBef>
            </a:pPr>
            <a:r>
              <a:rPr lang="ar-DZ" sz="4800" b="1" dirty="0" smtClean="0">
                <a:latin typeface="Arabic Typesetting" pitchFamily="66" charset="-78"/>
                <a:cs typeface="Arabic Typesetting" pitchFamily="66" charset="-78"/>
              </a:rPr>
              <a:t>تجسد النتائج ما توصل إليه الباحث ،حيث تمكن القارئ من معرفة ما أضافه الباحث للموضوع.</a:t>
            </a:r>
          </a:p>
          <a:p>
            <a:pPr algn="just" rtl="1">
              <a:spcBef>
                <a:spcPts val="0"/>
              </a:spcBef>
              <a:buNone/>
            </a:pPr>
            <a:endParaRPr lang="ar-DZ" sz="4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الخاتمة: 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غياب المقارنة ما بين نتائج الدراسات السابقة ونتائج الدراسة؛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استعمال مصطلح توصيات البحث،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لا تشير النتائج إلى أهمية الجوانب التطبيقية التي يمكن الاستفادة منها مستقبلا 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5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إذن لابد من: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أن تتكون الخاتمة من: نتائج ،اقتراحات البحث ،آفاق البحث. </a:t>
            </a:r>
          </a:p>
          <a:p>
            <a:pPr algn="just" rtl="1">
              <a:spcBef>
                <a:spcPts val="0"/>
              </a:spcBef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الإلقاء : 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تجاوز الوقت المطلوب؛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عدم استعمال الأشكال والبيانات المعبرة والاعتماد على الفقرات؛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الدخول بالتفصيل الممل في محتوى الدراسة؛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التركيز على القراءة بدلا من الإلقاء.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5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إذن لابد من: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احترام الوقت المطلوب؛ 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يستحسن في الإلقاء التطرق إلى العناصر التالية :تمهيد،</a:t>
            </a:r>
            <a:r>
              <a:rPr lang="ar-DZ" sz="4800" dirty="0" err="1" smtClean="0">
                <a:latin typeface="Arabic Typesetting" pitchFamily="66" charset="-78"/>
                <a:cs typeface="Arabic Typesetting" pitchFamily="66" charset="-78"/>
              </a:rPr>
              <a:t>الاشكالية</a:t>
            </a: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 ،الأسئلة الفرعية ،الفرضيات ،أهداف البحث ، تقسيماته ومنهجه ،أدواته ، نتائج البحث ،اقتراحات البحث ،آفاق البحث. </a:t>
            </a:r>
          </a:p>
          <a:p>
            <a:pPr algn="just" rtl="1">
              <a:spcBef>
                <a:spcPts val="0"/>
              </a:spcBef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31432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DZ" sz="10700" b="1" dirty="0" smtClean="0">
                <a:latin typeface="Arabic Typesetting" pitchFamily="66" charset="-78"/>
                <a:cs typeface="Arabic Typesetting" pitchFamily="66" charset="-78"/>
              </a:rPr>
              <a:t>أولا : أهم الأخطاء الشائعة في الجانب </a:t>
            </a:r>
            <a:r>
              <a:rPr lang="ar-DZ" sz="10700" b="1" dirty="0" err="1" smtClean="0">
                <a:latin typeface="Arabic Typesetting" pitchFamily="66" charset="-78"/>
                <a:cs typeface="Arabic Typesetting" pitchFamily="66" charset="-78"/>
              </a:rPr>
              <a:t>الفنيي</a:t>
            </a:r>
            <a:r>
              <a:rPr lang="ar-DZ" sz="10700" b="1" dirty="0" smtClean="0">
                <a:latin typeface="Arabic Typesetting" pitchFamily="66" charset="-78"/>
                <a:cs typeface="Arabic Typesetting" pitchFamily="66" charset="-78"/>
              </a:rPr>
              <a:t> للبحث </a:t>
            </a:r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b="1" dirty="0" smtClean="0">
                <a:latin typeface="Arabic Typesetting" pitchFamily="66" charset="-78"/>
                <a:cs typeface="Arabic Typesetting" pitchFamily="66" charset="-78"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الفنية الشائعة : 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الكسور لا تكتب مثلا ¾ بل تكتب ثلاثة أرباع؛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داخل النص لا نكتب ثملا (</a:t>
            </a:r>
            <a:r>
              <a:rPr lang="fr-FR" sz="4800" dirty="0" smtClean="0">
                <a:latin typeface="Arabic Typesetting" pitchFamily="66" charset="-78"/>
                <a:cs typeface="Arabic Typesetting" pitchFamily="66" charset="-78"/>
              </a:rPr>
              <a:t>%</a:t>
            </a: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15)، بل نكتب 15 بالمائة؛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تكتب  الأعداد من واحد إلى عشرة بالحروف كالكلمات،بينما تكتب الأعداد من 11 فما فوق رقميا؛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تكتب السنة كاملة 2016 دون اختصار 16 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القرون تكتب كاملة بالحروف وليس بالأرقام ؛</a:t>
            </a:r>
          </a:p>
          <a:p>
            <a:pPr algn="just" rtl="1">
              <a:spcBef>
                <a:spcPts val="0"/>
              </a:spcBef>
            </a:pPr>
            <a:r>
              <a:rPr lang="ar-DZ" sz="4800" dirty="0" smtClean="0">
                <a:latin typeface="Arabic Typesetting" pitchFamily="66" charset="-78"/>
                <a:cs typeface="Arabic Typesetting" pitchFamily="66" charset="-78"/>
              </a:rPr>
              <a:t>العناوين ليست جملا لا تنتهي بنقطة أو نقطتين.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dirty="0" smtClean="0">
                <a:latin typeface="Arabic Typesetting" pitchFamily="66" charset="-78"/>
                <a:cs typeface="Arabic Typesetting" pitchFamily="66" charset="-78"/>
              </a:rPr>
              <a:t>الأخطاء الفنية الشائعة : 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Autofit/>
          </a:bodyPr>
          <a:lstStyle/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يمنع ذكر صفات المؤلفين والكتاب في البحث العلمي (عالم ،دكتور ،أستاذ..)؛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اجتناب عبارات الجزم والتأكيد بما توصل إليه من نتائج ،أي عليه إبقاء النتيجة في إطار الترجيح؛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عدم استخدام عبارات المبالغة ،أو السخرية ،أو التهكم ،أو ما شابه ذلك؛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تجنب استعمال ضمير المتكلم أنا في الكتابة مثال أنا أعتقد ،الأبحاث التي قمت </a:t>
            </a:r>
            <a:r>
              <a:rPr lang="ar-DZ" sz="3600" dirty="0" err="1" smtClean="0">
                <a:latin typeface="Arabic Typesetting" pitchFamily="66" charset="-78"/>
                <a:cs typeface="Arabic Typesetting" pitchFamily="66" charset="-78"/>
              </a:rPr>
              <a:t>بها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...،بل يفضل استعمال عبارات بسيطة متواضعة ،مثل أعتقد أن.. ،يبدو أن... ،أرى أن...،ولعل من الصواب القول ...،ويمكن للباحث أن يستخدم الجمع (وفي تقديرنا ، وقد ذكرنا..)</a:t>
            </a:r>
            <a:r>
              <a:rPr lang="ar-DZ" sz="3600" dirty="0" err="1" smtClean="0">
                <a:latin typeface="Arabic Typesetting" pitchFamily="66" charset="-78"/>
                <a:cs typeface="Arabic Typesetting" pitchFamily="66" charset="-78"/>
              </a:rPr>
              <a:t>الى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 غير ذلك من العبارات؛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تستخدم مسافٍة واحدة لا نقطة ولا فاصلة </a:t>
            </a:r>
            <a:r>
              <a:rPr lang="ar-DZ" sz="3600" dirty="0" err="1" smtClean="0">
                <a:latin typeface="Arabic Typesetting" pitchFamily="66" charset="-78"/>
                <a:cs typeface="Arabic Typesetting" pitchFamily="66" charset="-78"/>
              </a:rPr>
              <a:t>للاشارة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 smtClean="0">
                <a:latin typeface="Arabic Typesetting" pitchFamily="66" charset="-78"/>
                <a:cs typeface="Arabic Typesetting" pitchFamily="66" charset="-78"/>
              </a:rPr>
              <a:t>الى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 الأرقام كالآلاف ،الملايين... مثل000 10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pc\Documents\54645610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1336310">
            <a:off x="802035" y="994943"/>
            <a:ext cx="7715304" cy="47908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ar-DZ" sz="6000" b="1" dirty="0">
                <a:latin typeface="Arabic Typesetting" pitchFamily="66" charset="-78"/>
                <a:cs typeface="Arabic Typesetting" pitchFamily="66" charset="-78"/>
              </a:rPr>
              <a:t>خصائص البحث العلمي الجيد:</a:t>
            </a:r>
            <a:r>
              <a:rPr lang="fr-FR" sz="6000" b="1" dirty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fr-FR" sz="6000" b="1" dirty="0">
                <a:latin typeface="Arabic Typesetting" pitchFamily="66" charset="-78"/>
                <a:cs typeface="Arabic Typesetting" pitchFamily="66" charset="-78"/>
              </a:rPr>
            </a:b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الموضوعية ؛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الدقة وقابلية الاختبار؛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إمكانية تكرارية النتائج؛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التبسيط والاختصار؛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التعميم والتنبؤ ؛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أن يتناول البحث العلمي تحقيق غاية</a:t>
            </a:r>
            <a:r>
              <a:rPr lang="ar-DZ" sz="4400" b="1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4400" dirty="0">
                <a:latin typeface="Arabic Typesetting" pitchFamily="66" charset="-78"/>
                <a:cs typeface="Arabic Typesetting" pitchFamily="66" charset="-78"/>
              </a:rPr>
              <a:t>أو هدف.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دعائم </a:t>
            </a:r>
            <a:r>
              <a:rPr lang="ar-DZ" sz="6000" b="1" dirty="0">
                <a:latin typeface="Arabic Typesetting" pitchFamily="66" charset="-78"/>
                <a:cs typeface="Arabic Typesetting" pitchFamily="66" charset="-78"/>
              </a:rPr>
              <a:t>الرسالة الناجحة: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 rtl="1">
              <a:spcBef>
                <a:spcPts val="0"/>
              </a:spcBef>
            </a:pPr>
            <a:r>
              <a:rPr lang="ar-DZ" sz="6000" dirty="0">
                <a:latin typeface="Arabic Typesetting" pitchFamily="66" charset="-78"/>
                <a:cs typeface="Arabic Typesetting" pitchFamily="66" charset="-78"/>
              </a:rPr>
              <a:t>القراءة الواسعة؛</a:t>
            </a:r>
            <a:endParaRPr lang="fr-FR" sz="60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6000" dirty="0">
                <a:latin typeface="Arabic Typesetting" pitchFamily="66" charset="-78"/>
                <a:cs typeface="Arabic Typesetting" pitchFamily="66" charset="-78"/>
              </a:rPr>
              <a:t>الدقة التامة في فهم آراء الغير ؛</a:t>
            </a:r>
            <a:endParaRPr lang="fr-FR" sz="60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6000" dirty="0">
                <a:latin typeface="Arabic Typesetting" pitchFamily="66" charset="-78"/>
                <a:cs typeface="Arabic Typesetting" pitchFamily="66" charset="-78"/>
              </a:rPr>
              <a:t>ألا يأخذ آراء الغير على أنها حقيقة مسلم </a:t>
            </a:r>
            <a:r>
              <a:rPr lang="ar-DZ" sz="6000" dirty="0" err="1">
                <a:latin typeface="Arabic Typesetting" pitchFamily="66" charset="-78"/>
                <a:cs typeface="Arabic Typesetting" pitchFamily="66" charset="-78"/>
              </a:rPr>
              <a:t>بها</a:t>
            </a:r>
            <a:r>
              <a:rPr lang="ar-DZ" sz="6000" dirty="0">
                <a:latin typeface="Arabic Typesetting" pitchFamily="66" charset="-78"/>
                <a:cs typeface="Arabic Typesetting" pitchFamily="66" charset="-78"/>
              </a:rPr>
              <a:t> ؛</a:t>
            </a:r>
            <a:endParaRPr lang="fr-FR" sz="60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6000" dirty="0">
                <a:latin typeface="Arabic Typesetting" pitchFamily="66" charset="-78"/>
                <a:cs typeface="Arabic Typesetting" pitchFamily="66" charset="-78"/>
              </a:rPr>
              <a:t>ابتكار شيء جديد، فيبدأ الباحث من حيث انتهى غيره .</a:t>
            </a:r>
            <a:endParaRPr lang="fr-FR" sz="6000" dirty="0">
              <a:latin typeface="Arabic Typesetting" pitchFamily="66" charset="-78"/>
              <a:cs typeface="Arabic Typesetting" pitchFamily="66" charset="-78"/>
            </a:endParaRPr>
          </a:p>
          <a:p>
            <a:pPr algn="just">
              <a:spcBef>
                <a:spcPts val="0"/>
              </a:spcBef>
            </a:pPr>
            <a:endParaRPr lang="fr-FR" sz="60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4071942"/>
            <a:ext cx="8215370" cy="1828800"/>
          </a:xfrm>
        </p:spPr>
        <p:txBody>
          <a:bodyPr/>
          <a:lstStyle/>
          <a:p>
            <a:pPr algn="just" rtl="1"/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> سؤال :</a:t>
            </a:r>
            <a:r>
              <a:rPr lang="fr-FR" sz="7200" dirty="0" smtClean="0">
                <a:latin typeface="Arabic Typesetting" pitchFamily="66" charset="-78"/>
                <a:cs typeface="Arabic Typesetting" pitchFamily="66" charset="-78"/>
              </a:rPr>
              <a:t>                             </a:t>
            </a:r>
            <a:r>
              <a:rPr lang="ar-DZ" sz="72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br>
              <a:rPr lang="ar-DZ" sz="72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SA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اكتب هامش</a:t>
            </a:r>
            <a:r>
              <a:rPr lang="en-US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              </a:t>
            </a:r>
            <a:r>
              <a:rPr lang="fr-FR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:</a:t>
            </a:r>
            <a:r>
              <a:rPr lang="ar-DZ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</a:br>
            <a:r>
              <a:rPr lang="ar-SA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د. حسن حسني ،فؤاد </a:t>
            </a:r>
            <a:r>
              <a:rPr lang="ar-SA" sz="7200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زكرياء</a:t>
            </a:r>
            <a:r>
              <a:rPr lang="ar-SA" sz="7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، الديوان الوطني للمطبوعات ، 2009 ،ص 04، الجزائر ،المحاسبة القومية ، ط1 ،ج 2 ؟</a:t>
            </a:r>
            <a:endParaRPr lang="fr-FR" sz="72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الجواب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algn="just" rtl="1">
              <a:spcBef>
                <a:spcPts val="0"/>
              </a:spcBef>
              <a:buNone/>
            </a:pPr>
            <a:r>
              <a:rPr lang="ar-SA" sz="7200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حسن حسني </a:t>
            </a:r>
            <a:r>
              <a:rPr lang="ar-SA" sz="7200" b="1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،</a:t>
            </a:r>
            <a:r>
              <a:rPr lang="ar-SA" sz="7200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فؤاد </a:t>
            </a:r>
            <a:r>
              <a:rPr lang="ar-SA" sz="7200" dirty="0" err="1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زكرياء</a:t>
            </a:r>
            <a:r>
              <a:rPr lang="ar-SA" sz="7200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 </a:t>
            </a:r>
            <a:r>
              <a:rPr lang="ar-SA" sz="7200" b="1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: " المحاسبة القومية " ، </a:t>
            </a:r>
            <a:r>
              <a:rPr lang="ar-SA" sz="7200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الجزء الثاني، الطبعة الأولى ، الديوان الوطني للمطبوعات ،  الجزائر ، 2009، </a:t>
            </a:r>
            <a:r>
              <a:rPr lang="ar-SA" sz="7200" dirty="0" err="1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ص</a:t>
            </a:r>
            <a:r>
              <a:rPr lang="ar-SA" sz="7200" dirty="0" smtClean="0">
                <a:ln w="6350">
                  <a:noFill/>
                </a:ln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abic Typesetting" pitchFamily="66" charset="-78"/>
                <a:ea typeface="+mj-ea"/>
                <a:cs typeface="Arabic Typesetting" pitchFamily="66" charset="-78"/>
              </a:rPr>
              <a:t> 04.</a:t>
            </a:r>
            <a:endParaRPr lang="fr-FR" sz="7200" dirty="0" smtClean="0">
              <a:ln w="6350">
                <a:noFill/>
              </a:ln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Arabic Typesetting" pitchFamily="66" charset="-78"/>
              <a:ea typeface="+mj-ea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المدة الزمنية </a:t>
            </a:r>
            <a:r>
              <a:rPr lang="ar-DZ" dirty="0" err="1" smtClean="0"/>
              <a:t>لإنجازالبحث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sz="4400" dirty="0" smtClean="0"/>
              <a:t>ثلاث سنوات متتالية </a:t>
            </a:r>
            <a:r>
              <a:rPr lang="ar-DZ" sz="4400" dirty="0" err="1" smtClean="0"/>
              <a:t>و</a:t>
            </a:r>
            <a:r>
              <a:rPr lang="ar-DZ" sz="4400" dirty="0" smtClean="0"/>
              <a:t> تامة  مع إمكانية تمديد من سنة إلى سنتين بعد موافقة مدير المؤسسة  ومن اقتراح من المجلس العلمي </a:t>
            </a:r>
            <a:r>
              <a:rPr lang="ar-DZ" sz="4400" dirty="0" err="1" smtClean="0"/>
              <a:t>و</a:t>
            </a:r>
            <a:r>
              <a:rPr lang="ar-DZ" sz="4400" dirty="0" smtClean="0"/>
              <a:t> بناءا على رأي لجنة التكوين في الدكتوراه ، بعد تقدم المعني بطلب معلل من طرف المشرف  إذا لم يفعل ذلك يقصى من التكوين مباشرة </a:t>
            </a:r>
            <a:r>
              <a:rPr lang="ar-DZ" sz="4400" smtClean="0"/>
              <a:t>بعد استنفاذ </a:t>
            </a:r>
            <a:r>
              <a:rPr lang="ar-DZ" sz="4400" dirty="0" smtClean="0"/>
              <a:t>السنة الثالثة</a:t>
            </a:r>
            <a:r>
              <a:rPr lang="ar-DZ" sz="4000" dirty="0" smtClean="0"/>
              <a:t>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2977" y="571480"/>
            <a:ext cx="571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DZ" sz="3600" b="1" dirty="0" smtClean="0"/>
              <a:t>ا</a:t>
            </a:r>
            <a:endParaRPr lang="fr-FR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dirty="0" smtClean="0"/>
              <a:t>مثال افتراضي حول الفترة الزمنية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 smtClean="0"/>
              <a:t>1- </a:t>
            </a:r>
            <a:r>
              <a:rPr lang="ar-DZ" b="1" dirty="0" err="1" smtClean="0"/>
              <a:t>إختيار</a:t>
            </a:r>
            <a:r>
              <a:rPr lang="ar-DZ" b="1" dirty="0" smtClean="0"/>
              <a:t> الموضوع </a:t>
            </a:r>
            <a:r>
              <a:rPr lang="ar-DZ" b="1" dirty="0" err="1" smtClean="0"/>
              <a:t>و</a:t>
            </a:r>
            <a:r>
              <a:rPr lang="ar-DZ" b="1" dirty="0" smtClean="0"/>
              <a:t> البناء : </a:t>
            </a:r>
            <a:r>
              <a:rPr lang="ar-DZ" b="1" dirty="0" smtClean="0">
                <a:solidFill>
                  <a:schemeClr val="accent3"/>
                </a:solidFill>
              </a:rPr>
              <a:t>شهرين</a:t>
            </a:r>
          </a:p>
          <a:p>
            <a:pPr algn="r" rtl="1"/>
            <a:r>
              <a:rPr lang="ar-DZ" b="1" dirty="0" smtClean="0"/>
              <a:t>2- تجميع الأدبيات النظرية </a:t>
            </a:r>
            <a:r>
              <a:rPr lang="ar-DZ" b="1" dirty="0" err="1" smtClean="0"/>
              <a:t>و</a:t>
            </a:r>
            <a:r>
              <a:rPr lang="ar-DZ" b="1" dirty="0" smtClean="0"/>
              <a:t> التطبيقية :</a:t>
            </a:r>
            <a:r>
              <a:rPr lang="ar-DZ" b="1" dirty="0" smtClean="0">
                <a:solidFill>
                  <a:schemeClr val="accent3"/>
                </a:solidFill>
              </a:rPr>
              <a:t>6 أشهر </a:t>
            </a:r>
          </a:p>
          <a:p>
            <a:pPr algn="r" rtl="1"/>
            <a:r>
              <a:rPr lang="ar-DZ" b="1" dirty="0" smtClean="0"/>
              <a:t>3- مراجعة الأدبيات النظرية </a:t>
            </a:r>
            <a:r>
              <a:rPr lang="ar-DZ" b="1" dirty="0" err="1" smtClean="0"/>
              <a:t>و</a:t>
            </a:r>
            <a:r>
              <a:rPr lang="ar-DZ" b="1" dirty="0" smtClean="0"/>
              <a:t> التطبيقية </a:t>
            </a:r>
            <a:r>
              <a:rPr lang="ar-DZ" b="1" dirty="0" err="1" smtClean="0"/>
              <a:t>و</a:t>
            </a:r>
            <a:r>
              <a:rPr lang="ar-DZ" b="1" dirty="0" smtClean="0"/>
              <a:t> تلخيصها :</a:t>
            </a:r>
            <a:r>
              <a:rPr lang="ar-DZ" b="1" dirty="0" smtClean="0">
                <a:solidFill>
                  <a:schemeClr val="accent3"/>
                </a:solidFill>
              </a:rPr>
              <a:t>6 أشهر </a:t>
            </a:r>
          </a:p>
          <a:p>
            <a:pPr algn="r" rtl="1"/>
            <a:r>
              <a:rPr lang="ar-DZ" b="1" dirty="0" smtClean="0"/>
              <a:t>4- تجميع معطيات الدراسة </a:t>
            </a:r>
            <a:r>
              <a:rPr lang="ar-DZ" b="1" dirty="0" err="1" smtClean="0"/>
              <a:t>و</a:t>
            </a:r>
            <a:r>
              <a:rPr lang="ar-DZ" b="1" dirty="0" smtClean="0"/>
              <a:t> تجهيزها :</a:t>
            </a:r>
            <a:r>
              <a:rPr lang="ar-DZ" b="1" dirty="0" smtClean="0">
                <a:solidFill>
                  <a:schemeClr val="accent3"/>
                </a:solidFill>
              </a:rPr>
              <a:t>4 أشهر </a:t>
            </a:r>
          </a:p>
          <a:p>
            <a:pPr algn="r" rtl="1"/>
            <a:r>
              <a:rPr lang="ar-DZ" b="1" dirty="0" smtClean="0"/>
              <a:t>5- تحليل المعطيات ، </a:t>
            </a:r>
            <a:r>
              <a:rPr lang="ar-DZ" b="1" dirty="0" err="1" smtClean="0"/>
              <a:t>إختبار</a:t>
            </a:r>
            <a:r>
              <a:rPr lang="ar-DZ" b="1" dirty="0" smtClean="0"/>
              <a:t> الفرضيات </a:t>
            </a:r>
            <a:r>
              <a:rPr lang="ar-DZ" b="1" dirty="0" err="1" smtClean="0"/>
              <a:t>و</a:t>
            </a:r>
            <a:r>
              <a:rPr lang="ar-DZ" b="1" dirty="0" smtClean="0"/>
              <a:t> </a:t>
            </a:r>
            <a:r>
              <a:rPr lang="ar-DZ" b="1" dirty="0" err="1" smtClean="0"/>
              <a:t>الإستنتاج</a:t>
            </a:r>
            <a:r>
              <a:rPr lang="ar-DZ" b="1" dirty="0" smtClean="0"/>
              <a:t> :</a:t>
            </a:r>
            <a:r>
              <a:rPr lang="ar-DZ" b="1" dirty="0" smtClean="0">
                <a:solidFill>
                  <a:schemeClr val="accent3"/>
                </a:solidFill>
              </a:rPr>
              <a:t>10 أشهر </a:t>
            </a:r>
          </a:p>
          <a:p>
            <a:pPr algn="r" rtl="1"/>
            <a:r>
              <a:rPr lang="ar-DZ" b="1" dirty="0" smtClean="0"/>
              <a:t>6- إعداد </a:t>
            </a:r>
            <a:r>
              <a:rPr lang="ar-DZ" b="1" dirty="0" err="1" smtClean="0"/>
              <a:t>و</a:t>
            </a:r>
            <a:r>
              <a:rPr lang="ar-DZ" b="1" dirty="0" smtClean="0"/>
              <a:t> تحرير مقال لتقديمه للنشر في مجلة محكمة مقبولة: </a:t>
            </a:r>
            <a:r>
              <a:rPr lang="ar-DZ" b="1" dirty="0" smtClean="0">
                <a:solidFill>
                  <a:schemeClr val="accent3"/>
                </a:solidFill>
              </a:rPr>
              <a:t>4 أشهر </a:t>
            </a:r>
          </a:p>
          <a:p>
            <a:pPr algn="r" rtl="1"/>
            <a:r>
              <a:rPr lang="ar-DZ" b="1" dirty="0" smtClean="0"/>
              <a:t>7- الإخراج النهائي للأطروحة ( الكتابة التدقيق </a:t>
            </a:r>
            <a:r>
              <a:rPr lang="ar-DZ" b="1" dirty="0" err="1" smtClean="0"/>
              <a:t>و</a:t>
            </a:r>
            <a:r>
              <a:rPr lang="ar-DZ" b="1" dirty="0" smtClean="0"/>
              <a:t> التصفيف ):</a:t>
            </a:r>
            <a:r>
              <a:rPr lang="ar-DZ" b="1" dirty="0" smtClean="0">
                <a:solidFill>
                  <a:schemeClr val="accent3"/>
                </a:solidFill>
              </a:rPr>
              <a:t>4 أشهر </a:t>
            </a:r>
          </a:p>
          <a:p>
            <a:pPr algn="r" rtl="1"/>
            <a:r>
              <a:rPr lang="ar-DZ" b="1" dirty="0" smtClean="0">
                <a:solidFill>
                  <a:schemeClr val="accent3"/>
                </a:solidFill>
              </a:rPr>
              <a:t>                         المجموع: 36 شهر </a:t>
            </a:r>
            <a:endParaRPr lang="fr-FR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dirty="0" smtClean="0"/>
              <a:t>أخلاقيات البحث العلمي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b="1" dirty="0" smtClean="0"/>
              <a:t>مجموعة المبادئ والقواعد الأخلاقية التي يجب أن يتمتع بها الباحث </a:t>
            </a:r>
          </a:p>
          <a:p>
            <a:pPr algn="r" rtl="1"/>
            <a:r>
              <a:rPr lang="ar-DZ" b="1" dirty="0" smtClean="0"/>
              <a:t>أساسها :</a:t>
            </a:r>
          </a:p>
          <a:p>
            <a:pPr algn="r" rtl="1"/>
            <a:r>
              <a:rPr lang="ar-DZ" b="1" dirty="0" smtClean="0"/>
              <a:t>الصدق </a:t>
            </a:r>
          </a:p>
          <a:p>
            <a:pPr algn="r" rtl="1"/>
            <a:r>
              <a:rPr lang="ar-DZ" b="1" dirty="0" smtClean="0"/>
              <a:t>المنفعة </a:t>
            </a:r>
          </a:p>
          <a:p>
            <a:pPr algn="r" rtl="1"/>
            <a:r>
              <a:rPr lang="ar-DZ" b="1" dirty="0" smtClean="0"/>
              <a:t>تجنب إلحاق الضرر بالغير أو بالآخرين</a:t>
            </a:r>
          </a:p>
          <a:p>
            <a:pPr algn="r" rtl="1"/>
            <a:r>
              <a:rPr lang="ar-DZ" b="1" dirty="0" smtClean="0"/>
              <a:t>الالتزام بسرية النتائج  إلا بعد نشرها من طرف الجهة المخولة </a:t>
            </a:r>
          </a:p>
          <a:p>
            <a:pPr algn="r" rtl="1"/>
            <a:r>
              <a:rPr lang="ar-DZ" b="1" dirty="0" smtClean="0"/>
              <a:t>الاستفادة من أبحاث غيره شريطة التقيد بالأمانة العلمية ( الاقتباس الحرفي أو الاقتباس غير الحرفي  يعني النقل بالأمانة ، مع ذكر المصدر 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b="1" dirty="0" smtClean="0"/>
              <a:t>الخطأ العلمي: يتم الوقوع في أخطاء بحسن النية أو نقص الدقة </a:t>
            </a:r>
          </a:p>
          <a:p>
            <a:pPr algn="r" rtl="1">
              <a:buNone/>
            </a:pPr>
            <a:r>
              <a:rPr lang="ar-DZ" b="1" dirty="0" smtClean="0"/>
              <a:t>            لا بد أخد بعين الاعتبار الطابع الجماعي للبحث العلمي </a:t>
            </a:r>
          </a:p>
          <a:p>
            <a:pPr algn="r" rtl="1">
              <a:buNone/>
            </a:pPr>
            <a:r>
              <a:rPr lang="ar-DZ" b="1" dirty="0" smtClean="0"/>
              <a:t>الغش العلمي : ( قرصنة أو تزوير أوخيانة )  </a:t>
            </a:r>
          </a:p>
          <a:p>
            <a:pPr algn="r" rtl="1">
              <a:buNone/>
            </a:pPr>
            <a:r>
              <a:rPr lang="ar-DZ" b="1" dirty="0" smtClean="0"/>
              <a:t> </a:t>
            </a:r>
            <a:r>
              <a:rPr lang="ar-DZ" b="1" dirty="0" smtClean="0"/>
              <a:t>              </a:t>
            </a:r>
            <a:r>
              <a:rPr lang="ar-DZ" b="1" dirty="0" smtClean="0">
                <a:latin typeface="Calibri"/>
              </a:rPr>
              <a:t>*</a:t>
            </a:r>
            <a:r>
              <a:rPr lang="ar-DZ" b="1" dirty="0" smtClean="0"/>
              <a:t> السرقة العلمية : قرصان  يسطو على أعمال الآخرين و ينسبها لغيره </a:t>
            </a:r>
          </a:p>
          <a:p>
            <a:pPr algn="r" rtl="1">
              <a:buNone/>
            </a:pPr>
            <a:r>
              <a:rPr lang="ar-DZ" b="1" dirty="0" smtClean="0"/>
              <a:t> </a:t>
            </a:r>
            <a:r>
              <a:rPr lang="ar-DZ" b="1" dirty="0" smtClean="0"/>
              <a:t>           </a:t>
            </a:r>
            <a:r>
              <a:rPr lang="ar-DZ" b="1" dirty="0" smtClean="0">
                <a:latin typeface="Calibri"/>
              </a:rPr>
              <a:t>*</a:t>
            </a:r>
            <a:r>
              <a:rPr lang="ar-DZ" b="1" dirty="0" smtClean="0"/>
              <a:t>  التضليل العلمي : </a:t>
            </a:r>
            <a:r>
              <a:rPr lang="ar-DZ" b="1" dirty="0" err="1" smtClean="0"/>
              <a:t>إستخدام</a:t>
            </a:r>
            <a:r>
              <a:rPr lang="ar-DZ" b="1" dirty="0" smtClean="0"/>
              <a:t> الباحث لعمل سابق له دون تهميشه وذكره في قائمة المراجع </a:t>
            </a:r>
          </a:p>
          <a:p>
            <a:pPr algn="r" rtl="1">
              <a:buNone/>
            </a:pPr>
            <a:r>
              <a:rPr lang="ar-DZ" b="1" dirty="0" smtClean="0"/>
              <a:t> </a:t>
            </a:r>
            <a:r>
              <a:rPr lang="ar-DZ" b="1" dirty="0" smtClean="0"/>
              <a:t>           </a:t>
            </a:r>
            <a:r>
              <a:rPr lang="ar-DZ" b="1" dirty="0" err="1" smtClean="0"/>
              <a:t>الإبتزاز</a:t>
            </a:r>
            <a:r>
              <a:rPr lang="ar-DZ" b="1" dirty="0" smtClean="0"/>
              <a:t> العلمي : </a:t>
            </a:r>
            <a:r>
              <a:rPr lang="ar-DZ" b="1" dirty="0" err="1" smtClean="0"/>
              <a:t>و</a:t>
            </a:r>
            <a:r>
              <a:rPr lang="ar-DZ" b="1" dirty="0" smtClean="0"/>
              <a:t> هو </a:t>
            </a:r>
            <a:r>
              <a:rPr lang="ar-DZ" b="1" dirty="0" err="1" smtClean="0"/>
              <a:t>الإنضمام</a:t>
            </a:r>
            <a:r>
              <a:rPr lang="ar-DZ" b="1" dirty="0" smtClean="0"/>
              <a:t> إلى عمل دون الإسهام فيه  يستغل درجته العلمية </a:t>
            </a:r>
            <a:r>
              <a:rPr lang="ar-DZ" b="1" dirty="0" err="1" smtClean="0"/>
              <a:t>و</a:t>
            </a:r>
            <a:r>
              <a:rPr lang="ar-DZ" b="1" dirty="0" smtClean="0"/>
              <a:t> يربط موافقته لنشر العمل بضرورة </a:t>
            </a:r>
            <a:r>
              <a:rPr lang="ar-DZ" b="1" dirty="0" smtClean="0"/>
              <a:t> </a:t>
            </a:r>
            <a:r>
              <a:rPr lang="ar-DZ" b="1" dirty="0" smtClean="0"/>
              <a:t>ورود </a:t>
            </a:r>
            <a:r>
              <a:rPr lang="ar-DZ" b="1" dirty="0" err="1" smtClean="0"/>
              <a:t>إسمه</a:t>
            </a:r>
            <a:r>
              <a:rPr lang="ar-DZ" b="1" dirty="0" smtClean="0"/>
              <a:t> </a:t>
            </a:r>
            <a:endParaRPr lang="fr-FR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    الخيانة العلمية :سرقة ما </a:t>
            </a:r>
            <a:r>
              <a:rPr lang="ar-DZ" dirty="0" err="1" smtClean="0"/>
              <a:t>أئتمن</a:t>
            </a:r>
            <a:r>
              <a:rPr lang="ar-DZ" dirty="0" smtClean="0"/>
              <a:t> عليه الباحث بغرض التقييم أو التصويب ثم ينسب العمل لنفسه في منشور أو لقاء علمي 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   التزوير العلمي : التعديل في معطيات البحث أو وسائل معالجة المعطيات أو لنتائج البحث بما يتلاءم مع هدف البحث </a:t>
            </a:r>
          </a:p>
          <a:p>
            <a:pPr algn="r" rtl="1"/>
            <a:r>
              <a:rPr lang="ar-DZ" dirty="0" smtClean="0"/>
              <a:t> </a:t>
            </a:r>
            <a:r>
              <a:rPr lang="ar-DZ" dirty="0" smtClean="0"/>
              <a:t>  الانتحال العلمي :تأجير باحث أخر ليكتب منتوجا علميا لفائدة باحث أخر عاجز عن التأليف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 rtl="1"/>
            <a:r>
              <a:rPr lang="ar-SA" dirty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ar-DZ" dirty="0" smtClean="0"/>
              <a:t/>
            </a:r>
            <a:br>
              <a:rPr lang="ar-DZ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643174" y="1214422"/>
            <a:ext cx="300039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تحديد مشكلة الدراسة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285984" y="2428868"/>
            <a:ext cx="36433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وضع وصياغة الفرضيات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785918" y="3571876"/>
            <a:ext cx="492922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اختبار وتحليل الفرضيات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142976" y="4857760"/>
            <a:ext cx="621510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itchFamily="66" charset="-78"/>
                <a:cs typeface="Arabic Typesetting" pitchFamily="66" charset="-78"/>
              </a:rPr>
              <a:t>عرض النتائج ووضع اقتراحات البحث </a:t>
            </a:r>
            <a:endParaRPr lang="fr-FR" sz="4400" dirty="0">
              <a:latin typeface="Arabic Typesetting" pitchFamily="66" charset="-78"/>
              <a:cs typeface="Arabic Typesetting" pitchFamily="66" charset="-78"/>
            </a:endParaRPr>
          </a:p>
        </p:txBody>
      </p:sp>
      <p:cxnSp>
        <p:nvCxnSpPr>
          <p:cNvPr id="19" name="Connecteur droit avec flèche 18"/>
          <p:cNvCxnSpPr>
            <a:endCxn id="6" idx="0"/>
          </p:cNvCxnSpPr>
          <p:nvPr/>
        </p:nvCxnSpPr>
        <p:spPr>
          <a:xfrm rot="16200000" flipH="1">
            <a:off x="3821902" y="2143116"/>
            <a:ext cx="50006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6200000" flipH="1">
            <a:off x="4000497" y="3286124"/>
            <a:ext cx="50006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6200000" flipH="1">
            <a:off x="4214810" y="4500570"/>
            <a:ext cx="50006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Autofit/>
          </a:bodyPr>
          <a:lstStyle/>
          <a:p>
            <a:r>
              <a:rPr lang="ar-SA" sz="7200" b="1" dirty="0" smtClean="0">
                <a:latin typeface="Arabic Typesetting" pitchFamily="66" charset="-78"/>
                <a:cs typeface="Arabic Typesetting" pitchFamily="66" charset="-78"/>
              </a:rPr>
              <a:t>الإشكالية </a:t>
            </a:r>
            <a:r>
              <a:rPr lang="ar-SA" sz="7200" dirty="0" smtClean="0"/>
              <a:t>:</a:t>
            </a:r>
            <a:endParaRPr lang="fr-FR" sz="7200" dirty="0"/>
          </a:p>
        </p:txBody>
      </p:sp>
      <p:sp>
        <p:nvSpPr>
          <p:cNvPr id="4" name="Bulle ronde 3"/>
          <p:cNvSpPr/>
          <p:nvPr/>
        </p:nvSpPr>
        <p:spPr>
          <a:xfrm>
            <a:off x="0" y="1500174"/>
            <a:ext cx="9144000" cy="3643338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 rtl="1"/>
            <a:r>
              <a:rPr lang="ar-DZ" sz="6600" b="1" dirty="0" smtClean="0">
                <a:latin typeface="Arabic Typesetting" pitchFamily="66" charset="-78"/>
                <a:cs typeface="Arabic Typesetting" pitchFamily="66" charset="-78"/>
              </a:rPr>
              <a:t>    ما </a:t>
            </a:r>
            <a:r>
              <a:rPr lang="ar-DZ" sz="6600" b="1" dirty="0">
                <a:latin typeface="Arabic Typesetting" pitchFamily="66" charset="-78"/>
                <a:cs typeface="Arabic Typesetting" pitchFamily="66" charset="-78"/>
              </a:rPr>
              <a:t>هي أهم الأخطاء </a:t>
            </a:r>
            <a:r>
              <a:rPr lang="ar-DZ" sz="6600" b="1" dirty="0" smtClean="0">
                <a:latin typeface="Arabic Typesetting" pitchFamily="66" charset="-78"/>
                <a:cs typeface="Arabic Typesetting" pitchFamily="66" charset="-78"/>
              </a:rPr>
              <a:t>الشائعة </a:t>
            </a:r>
            <a:r>
              <a:rPr lang="ar-DZ" sz="6600" b="1" dirty="0">
                <a:latin typeface="Arabic Typesetting" pitchFamily="66" charset="-78"/>
                <a:cs typeface="Arabic Typesetting" pitchFamily="66" charset="-78"/>
              </a:rPr>
              <a:t>عند إعداد البحوث ؟</a:t>
            </a:r>
            <a:endParaRPr lang="fr-FR" sz="6600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3286124"/>
          <a:ext cx="1571636" cy="3238504"/>
        </p:xfrm>
        <a:graphic>
          <a:graphicData uri="http://schemas.openxmlformats.org/presentationml/2006/ole">
            <p:oleObj spid="_x0000_s1026" name="Clip" r:id="rId4" imgW="1857375" imgH="399573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31432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DZ" sz="10700" b="1" dirty="0" smtClean="0">
                <a:latin typeface="Arabic Typesetting" pitchFamily="66" charset="-78"/>
                <a:cs typeface="Arabic Typesetting" pitchFamily="66" charset="-78"/>
              </a:rPr>
              <a:t>أولا : أهم الأخطاء الشائعة في الجانب التطبيقي للبحث </a:t>
            </a:r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ar-DZ" b="1" dirty="0" smtClean="0">
                <a:latin typeface="Arabic Typesetting" pitchFamily="66" charset="-78"/>
                <a:cs typeface="Arabic Typesetting" pitchFamily="66" charset="-78"/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العنوان 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العنوان لا يرتبط بأهداف الدراسة ومشكلتها وأسئلتها الفرعية ؛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العنوان غير محدد </a:t>
            </a:r>
            <a:r>
              <a:rPr lang="ar-DZ" sz="4000" dirty="0" err="1" smtClean="0">
                <a:latin typeface="Arabic Typesetting" pitchFamily="66" charset="-78"/>
                <a:cs typeface="Arabic Typesetting" pitchFamily="66" charset="-78"/>
              </a:rPr>
              <a:t>زمانيا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 ومكانيا ؛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ومن أهم مساوئ العنوان الشمول وعدم التحديد 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من:</a:t>
            </a:r>
          </a:p>
          <a:p>
            <a:pPr lvl="0" algn="just" rtl="1">
              <a:spcBef>
                <a:spcPts val="0"/>
              </a:spcBef>
            </a:pP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يتميز 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بالوضوح والدلالة (لا </a:t>
            </a: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يتجاوز 15 كلمة 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)؛</a:t>
            </a:r>
          </a:p>
          <a:p>
            <a:pPr lvl="0"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أن لا يكون عنوانا لفصل أو مبحث أو مطلب؛</a:t>
            </a:r>
            <a:endParaRPr lang="fr-FR" sz="4000" dirty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r>
              <a:rPr lang="ar-DZ" sz="4000" dirty="0">
                <a:latin typeface="Arabic Typesetting" pitchFamily="66" charset="-78"/>
                <a:cs typeface="Arabic Typesetting" pitchFamily="66" charset="-78"/>
              </a:rPr>
              <a:t>لابد أن يلخص العنوان المضمون 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بما في ذلك البعد </a:t>
            </a:r>
            <a:r>
              <a:rPr lang="ar-DZ" sz="4000" dirty="0" err="1" smtClean="0">
                <a:latin typeface="Arabic Typesetting" pitchFamily="66" charset="-78"/>
                <a:cs typeface="Arabic Typesetting" pitchFamily="66" charset="-78"/>
              </a:rPr>
              <a:t>الزماني</a:t>
            </a: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 والمكاني. </a:t>
            </a:r>
            <a:endParaRPr lang="ar-DZ" sz="4000" dirty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endParaRPr lang="fr-FR" sz="40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الملخص 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Autofit/>
          </a:bodyPr>
          <a:lstStyle/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مطول وتزيد كلماته عن 300 كلمة؛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الملخص لا يحتوي على أهداف البحث وعينته ،وعلى أهم النتائج التي توصل إليها الباحث؛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الملخص تغيب فيه الكلمات </a:t>
            </a:r>
            <a:r>
              <a:rPr lang="ar-DZ" sz="3600" dirty="0" err="1" smtClean="0">
                <a:latin typeface="Arabic Typesetting" pitchFamily="66" charset="-78"/>
                <a:cs typeface="Arabic Typesetting" pitchFamily="66" charset="-78"/>
              </a:rPr>
              <a:t>المفتاحية</a:t>
            </a: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cs typeface="Arabic Typesetting" pitchFamily="66" charset="-78"/>
              </a:rPr>
              <a:t>الملخص الذي تغيب فيه الفواصل.</a:t>
            </a:r>
            <a:r>
              <a:rPr lang="ar-DZ" sz="3600" dirty="0" smtClean="0"/>
              <a:t>  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3600" b="1" dirty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</a:t>
            </a:r>
            <a:r>
              <a:rPr lang="ar-DZ" sz="36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: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يقدم فيه صورة مختصرة عن أهداف البحث ،الغاية منه،ومنهجية العمل والأدوات المستخدمة ،وعرض الاستنتاجات المتوصل إليها؛</a:t>
            </a:r>
          </a:p>
          <a:p>
            <a:pPr algn="just" rtl="1">
              <a:spcBef>
                <a:spcPts val="0"/>
              </a:spcBef>
            </a:pPr>
            <a:r>
              <a:rPr lang="ar-DZ" sz="3600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يتم تحريره على الأقل بلغتين،وتتراوح الكلمات </a:t>
            </a:r>
            <a:r>
              <a:rPr lang="ar-DZ" sz="3600" dirty="0" err="1" smtClean="0">
                <a:latin typeface="Arabic Typesetting" pitchFamily="66" charset="-78"/>
                <a:ea typeface="+mj-ea"/>
                <a:cs typeface="Arabic Typesetting" pitchFamily="66" charset="-78"/>
              </a:rPr>
              <a:t>المفتاحية</a:t>
            </a:r>
            <a:r>
              <a:rPr lang="ar-DZ" sz="3600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 ما بين (4-7 ) كلمات وتكتب نكرة.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مشكلة البحث 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مشكلة البحث لا تعالج موضوعا جديدا إنما تعالج موضوع تقليدي مكرر؛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المشكلة لا تعالج ظاهرة اقتصادية جديرة بالدراسة؛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المشكلة عامة وغير محددة 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6000" b="1" dirty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من: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لابد أن تكون الصياغة واضحة ودقيقة،والمشكلة تؤدي إلى توجيه الاهتمام ببحوث ودراسات أخرى ؛</a:t>
            </a:r>
          </a:p>
          <a:p>
            <a:pPr algn="just" rtl="1">
              <a:spcBef>
                <a:spcPts val="0"/>
              </a:spcBef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الإشكالية لابد أن تحدد العلاقة بين متغيرين أو أكثر.</a:t>
            </a:r>
            <a:endParaRPr lang="ar-DZ" sz="4000" dirty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ar-DZ" sz="6000" b="1" dirty="0" smtClean="0">
                <a:latin typeface="Arabic Typesetting" pitchFamily="66" charset="-78"/>
                <a:cs typeface="Arabic Typesetting" pitchFamily="66" charset="-78"/>
              </a:rPr>
              <a:t>الأخطاء الشائعة في فرضية البحث :</a:t>
            </a:r>
            <a:endParaRPr lang="fr-FR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786454"/>
          </a:xfrm>
        </p:spPr>
        <p:txBody>
          <a:bodyPr>
            <a:normAutofit fontScale="70000" lnSpcReduction="20000"/>
          </a:bodyPr>
          <a:lstStyle/>
          <a:p>
            <a:pPr algn="just" rtl="1">
              <a:spcBef>
                <a:spcPts val="0"/>
              </a:spcBef>
            </a:pP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غير مصونة بدقة ،وغير متناسقة مع أهداف البحث ومشكلته وإطاره النظري؛</a:t>
            </a:r>
          </a:p>
          <a:p>
            <a:pPr algn="just" rtl="1">
              <a:spcBef>
                <a:spcPts val="0"/>
              </a:spcBef>
            </a:pP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لا تتناسق مع الإشكالية والأسئلة الفرعية ؛</a:t>
            </a:r>
          </a:p>
          <a:p>
            <a:pPr lvl="0" algn="just" rtl="1">
              <a:spcBef>
                <a:spcPts val="0"/>
              </a:spcBef>
            </a:pP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الفرضية تكون بديهة.</a:t>
            </a:r>
          </a:p>
          <a:p>
            <a:pPr algn="ctr" rtl="1">
              <a:spcBef>
                <a:spcPts val="0"/>
              </a:spcBef>
              <a:buNone/>
            </a:pPr>
            <a:r>
              <a:rPr lang="ar-DZ" sz="9600" b="1" dirty="0">
                <a:latin typeface="Arabic Typesetting" pitchFamily="66" charset="-78"/>
                <a:ea typeface="+mj-ea"/>
                <a:cs typeface="Arabic Typesetting" pitchFamily="66" charset="-78"/>
              </a:rPr>
              <a:t>إذن لابد من</a:t>
            </a:r>
            <a:r>
              <a:rPr lang="ar-DZ" sz="9600" b="1" dirty="0" smtClean="0">
                <a:latin typeface="Arabic Typesetting" pitchFamily="66" charset="-78"/>
                <a:ea typeface="+mj-ea"/>
                <a:cs typeface="Arabic Typesetting" pitchFamily="66" charset="-78"/>
              </a:rPr>
              <a:t>:</a:t>
            </a:r>
            <a:endParaRPr lang="ar-DZ" sz="4800" dirty="0" smtClean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فرضية </a:t>
            </a:r>
            <a:r>
              <a:rPr lang="ar-DZ" sz="5700" dirty="0">
                <a:latin typeface="Arabic Typesetting" pitchFamily="66" charset="-78"/>
                <a:cs typeface="Arabic Typesetting" pitchFamily="66" charset="-78"/>
              </a:rPr>
              <a:t>لابد </a:t>
            </a: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أن </a:t>
            </a:r>
            <a:r>
              <a:rPr lang="ar-DZ" sz="5700" dirty="0">
                <a:latin typeface="Arabic Typesetting" pitchFamily="66" charset="-78"/>
                <a:cs typeface="Arabic Typesetting" pitchFamily="66" charset="-78"/>
              </a:rPr>
              <a:t>تكون </a:t>
            </a: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معقولة،ولا تتفرع عن الفرضية فرضيات أخرى؛</a:t>
            </a:r>
            <a:endParaRPr lang="fr-FR" sz="57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5700" dirty="0">
                <a:latin typeface="Arabic Typesetting" pitchFamily="66" charset="-78"/>
                <a:cs typeface="Arabic Typesetting" pitchFamily="66" charset="-78"/>
              </a:rPr>
              <a:t>تحدد الفرضية بأسلوب واضح العلاقة بين المتغيرات ؛</a:t>
            </a:r>
            <a:endParaRPr lang="fr-FR" sz="57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5700" dirty="0">
                <a:latin typeface="Arabic Typesetting" pitchFamily="66" charset="-78"/>
                <a:cs typeface="Arabic Typesetting" pitchFamily="66" charset="-78"/>
              </a:rPr>
              <a:t>لا تكن للفرضية دلالة إحصائية وتقدم بأسلوب يتميز بالثقة؛</a:t>
            </a:r>
            <a:endParaRPr lang="fr-FR" sz="5700" dirty="0">
              <a:latin typeface="Arabic Typesetting" pitchFamily="66" charset="-78"/>
              <a:cs typeface="Arabic Typesetting" pitchFamily="66" charset="-78"/>
            </a:endParaRPr>
          </a:p>
          <a:p>
            <a:pPr lvl="0" algn="just" rtl="1">
              <a:spcBef>
                <a:spcPts val="0"/>
              </a:spcBef>
            </a:pPr>
            <a:r>
              <a:rPr lang="ar-DZ" sz="5700" dirty="0">
                <a:latin typeface="Arabic Typesetting" pitchFamily="66" charset="-78"/>
                <a:cs typeface="Arabic Typesetting" pitchFamily="66" charset="-78"/>
              </a:rPr>
              <a:t>يمكن أن تصاغ الفرضية بالنفي أو بالإثبات، لكن لا يمكن وضع النفي والإثبات في نفس الوقت</a:t>
            </a: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؛</a:t>
            </a:r>
          </a:p>
          <a:p>
            <a:pPr lvl="0" algn="just" rtl="1">
              <a:spcBef>
                <a:spcPts val="0"/>
              </a:spcBef>
            </a:pPr>
            <a:r>
              <a:rPr lang="ar-DZ" sz="5700" dirty="0" smtClean="0">
                <a:latin typeface="Arabic Typesetting" pitchFamily="66" charset="-78"/>
                <a:cs typeface="Arabic Typesetting" pitchFamily="66" charset="-78"/>
              </a:rPr>
              <a:t>الوضوح ، الإيجاز ،الشمول ،الربط ،قابلة للاختبار وخالية من التناقض.</a:t>
            </a:r>
            <a:endParaRPr lang="fr-FR" sz="5700" dirty="0">
              <a:latin typeface="Arabic Typesetting" pitchFamily="66" charset="-78"/>
              <a:cs typeface="Arabic Typesetting" pitchFamily="66" charset="-78"/>
            </a:endParaRPr>
          </a:p>
          <a:p>
            <a:pPr algn="just" rtl="1">
              <a:spcBef>
                <a:spcPts val="0"/>
              </a:spcBef>
            </a:pPr>
            <a:endParaRPr lang="ar-DZ" sz="48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988</TotalTime>
  <Words>1322</Words>
  <Application>Microsoft Office PowerPoint</Application>
  <PresentationFormat>Affichage à l'écran (4:3)</PresentationFormat>
  <Paragraphs>146</Paragraphs>
  <Slides>29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1" baseType="lpstr">
      <vt:lpstr>Apex</vt:lpstr>
      <vt:lpstr>Clip</vt:lpstr>
      <vt:lpstr>  الحمهورية الجزائرية الديمقراطية الشعبية وزارة التعليم العالي والبحث العلمي     كيف يمكن إنجاح مذكرة تخرج؟   </vt:lpstr>
      <vt:lpstr>Diapositive 2</vt:lpstr>
      <vt:lpstr>     </vt:lpstr>
      <vt:lpstr>الإشكالية :</vt:lpstr>
      <vt:lpstr>أولا : أهم الأخطاء الشائعة في الجانب التطبيقي للبحث  </vt:lpstr>
      <vt:lpstr>الأخطاء الشائعة في العنوان :</vt:lpstr>
      <vt:lpstr>الأخطاء الشائعة في الملخص :</vt:lpstr>
      <vt:lpstr>الأخطاء الشائعة في مشكلة البحث :</vt:lpstr>
      <vt:lpstr>الأخطاء الشائعة في فرضية البحث :</vt:lpstr>
      <vt:lpstr>الأخطاء الشائعة في الدراسات السابقة :</vt:lpstr>
      <vt:lpstr>الأخطاء الشائعة في أهداف البحث:</vt:lpstr>
      <vt:lpstr>الأخطاء الشائعة في حدود الدراسة:</vt:lpstr>
      <vt:lpstr>الأخطاء الشائعة في أدوات ومنهج الدراسة:</vt:lpstr>
      <vt:lpstr>الأخطاء الشائعة في النتائج: </vt:lpstr>
      <vt:lpstr>الأخطاء الشائعة في الخاتمة: </vt:lpstr>
      <vt:lpstr>الأخطاء الشائعة في الإلقاء : </vt:lpstr>
      <vt:lpstr>أولا : أهم الأخطاء الشائعة في الجانب الفنيي للبحث  </vt:lpstr>
      <vt:lpstr>الأخطاء الفنية الشائعة : </vt:lpstr>
      <vt:lpstr>الأخطاء الفنية الشائعة : </vt:lpstr>
      <vt:lpstr>خصائص البحث العلمي الجيد: </vt:lpstr>
      <vt:lpstr>دعائم الرسالة الناجحة: </vt:lpstr>
      <vt:lpstr>      سؤال :                               اكتب هامش               : د. حسن حسني ،فؤاد زكرياء ، الديوان الوطني للمطبوعات ، 2009 ،ص 04، الجزائر ،المحاسبة القومية ، ط1 ،ج 2 ؟</vt:lpstr>
      <vt:lpstr>الجواب :</vt:lpstr>
      <vt:lpstr>المدة الزمنية لإنجازالبحث </vt:lpstr>
      <vt:lpstr>Diapositive 25</vt:lpstr>
      <vt:lpstr>مثال افتراضي حول الفترة الزمنية </vt:lpstr>
      <vt:lpstr>أخلاقيات البحث العلمي </vt:lpstr>
      <vt:lpstr>Diapositive 28</vt:lpstr>
      <vt:lpstr>Diapositive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ACER</dc:creator>
  <cp:lastModifiedBy>N'Tic</cp:lastModifiedBy>
  <cp:revision>70</cp:revision>
  <dcterms:created xsi:type="dcterms:W3CDTF">2016-03-10T15:54:01Z</dcterms:created>
  <dcterms:modified xsi:type="dcterms:W3CDTF">2020-03-04T21:11:43Z</dcterms:modified>
</cp:coreProperties>
</file>