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3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386EB-A801-4889-95F3-20C60E13A0D1}" type="datetimeFigureOut">
              <a:rPr lang="fr-FR" smtClean="0"/>
              <a:pPr/>
              <a:t>14/03/2025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039FC-F246-4C94-BEA8-AC190C5AEC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B7AF43A-9981-4AB6-98A8-D142DF81434C}"/>
              </a:ext>
            </a:extLst>
          </p:cNvPr>
          <p:cNvSpPr/>
          <p:nvPr/>
        </p:nvSpPr>
        <p:spPr>
          <a:xfrm>
            <a:off x="0" y="2793696"/>
            <a:ext cx="2552699" cy="129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FBF42E-478C-47F4-8769-C5FC79FE1DE1}"/>
              </a:ext>
            </a:extLst>
          </p:cNvPr>
          <p:cNvSpPr/>
          <p:nvPr/>
        </p:nvSpPr>
        <p:spPr>
          <a:xfrm>
            <a:off x="6286512" y="3644131"/>
            <a:ext cx="2857488" cy="129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190EE7-CF11-43A9-A5FA-A9EBF0755B25}"/>
              </a:ext>
            </a:extLst>
          </p:cNvPr>
          <p:cNvSpPr txBox="1"/>
          <p:nvPr/>
        </p:nvSpPr>
        <p:spPr>
          <a:xfrm>
            <a:off x="285720" y="2000240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Hématurie</a:t>
            </a:r>
            <a:endParaRPr lang="en-US" sz="6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r>
              <a:rPr lang="fr-FR" sz="6600" dirty="0" smtClean="0"/>
              <a:t> </a:t>
            </a:r>
            <a:r>
              <a:rPr lang="fr-FR" sz="6600" b="1" dirty="0" smtClean="0"/>
              <a:t>-Sémiologie               médicale -</a:t>
            </a:r>
            <a:endParaRPr lang="en-US" sz="6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96D9D43-350F-446C-A1B2-825F4963AFFC}"/>
              </a:ext>
            </a:extLst>
          </p:cNvPr>
          <p:cNvSpPr/>
          <p:nvPr/>
        </p:nvSpPr>
        <p:spPr>
          <a:xfrm>
            <a:off x="6215074" y="2156433"/>
            <a:ext cx="2928926" cy="129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3271194" y="1501346"/>
            <a:ext cx="2891481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F188DB2-A583-4125-A1C8-A0E1B9AE2E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6179" y="3447630"/>
            <a:ext cx="3785042" cy="33005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3271194" y="5285946"/>
            <a:ext cx="2891481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590B1C1-9717-44CD-9713-093B4CA349A1}"/>
              </a:ext>
            </a:extLst>
          </p:cNvPr>
          <p:cNvCxnSpPr>
            <a:cxnSpLocks/>
          </p:cNvCxnSpPr>
          <p:nvPr/>
        </p:nvCxnSpPr>
        <p:spPr>
          <a:xfrm>
            <a:off x="3323903" y="4715138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3323903" y="1501347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3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Antécédents personnels: </a:t>
            </a:r>
          </a:p>
          <a:p>
            <a:r>
              <a:rPr lang="fr-FR" b="1" dirty="0" smtClean="0"/>
              <a:t>Eliminer un terrain à risque particulier: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diabète,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drépanocytose,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troubles de la coagulation [épistaxis, hémorragie digestive, hématomes sous cutanés],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infections urinaires,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lithiases urinaires/coliques néphrétiques,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tumeurs urologiques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et éventuellement une infection ORL récente [glomérulonéphrites post-streptococciques]).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Traitements: </a:t>
            </a:r>
          </a:p>
          <a:p>
            <a:r>
              <a:rPr lang="fr-FR" dirty="0" smtClean="0"/>
              <a:t>anticoagulants ou des antiagrégants plaquettaires, des AINS (responsables de néphropathie).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256" t="36133" r="24231" b="18945"/>
          <a:stretch>
            <a:fillRect/>
          </a:stretch>
        </p:blipFill>
        <p:spPr bwMode="auto">
          <a:xfrm>
            <a:off x="1142976" y="4214818"/>
            <a:ext cx="65722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5- Caractéristiques de l’hématurie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/>
              <a:t>Présence de caillots : </a:t>
            </a:r>
          </a:p>
          <a:p>
            <a:r>
              <a:rPr lang="fr-FR" b="1" dirty="0" smtClean="0"/>
              <a:t>oriente vers une étiologie urologique. Les hématuries glomérulaires (néphrologiques) bénéficient de l’action fibrinolytique de l’urokinase tubulaire.</a:t>
            </a:r>
          </a:p>
          <a:p>
            <a:endParaRPr lang="fr-FR" dirty="0" smtClean="0"/>
          </a:p>
          <a:p>
            <a:r>
              <a:rPr lang="fr-FR" b="1" dirty="0" smtClean="0"/>
              <a:t>Chronologie de l’hématurie sur le temps mictionnel (épreuve des 3 verres) : </a:t>
            </a:r>
          </a:p>
          <a:p>
            <a:r>
              <a:rPr lang="fr-FR" dirty="0" smtClean="0"/>
              <a:t>initiale (survenant au début de la miction) : suggère une localisation </a:t>
            </a:r>
            <a:r>
              <a:rPr lang="fr-FR" dirty="0" err="1" smtClean="0"/>
              <a:t>urétro</a:t>
            </a:r>
            <a:r>
              <a:rPr lang="fr-FR" dirty="0" smtClean="0"/>
              <a:t>-prostatique ;</a:t>
            </a:r>
          </a:p>
          <a:p>
            <a:r>
              <a:rPr lang="fr-FR" dirty="0" smtClean="0"/>
              <a:t>terminale (en fin de miction) : signe une localisation vésicale ;</a:t>
            </a:r>
          </a:p>
          <a:p>
            <a:r>
              <a:rPr lang="fr-FR" dirty="0" smtClean="0"/>
              <a:t>totale (sur toute la durée de la miction) : peut être d’origine rénale, cependant en cas d’hématurie abondante, elle n’a pas de valeur localisatrice.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Initiale : localisation </a:t>
            </a:r>
            <a:r>
              <a:rPr lang="fr-FR" dirty="0" err="1" smtClean="0"/>
              <a:t>urétro</a:t>
            </a:r>
            <a:r>
              <a:rPr lang="fr-FR" dirty="0" smtClean="0"/>
              <a:t>-prostatique ;</a:t>
            </a:r>
          </a:p>
          <a:p>
            <a:r>
              <a:rPr lang="fr-FR" dirty="0" smtClean="0"/>
              <a:t>Terminale : localisation vésicale ;</a:t>
            </a:r>
          </a:p>
          <a:p>
            <a:r>
              <a:rPr lang="fr-FR" dirty="0" smtClean="0"/>
              <a:t>Totale : d’origine rénale,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11738"/>
            <a:ext cx="4038600" cy="29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L'existence de signes fonctionnels urologiques peut avoir valeur d'orientation: </a:t>
            </a:r>
          </a:p>
          <a:p>
            <a:r>
              <a:rPr lang="fr-FR" dirty="0" smtClean="0"/>
              <a:t>pollakiurie et une dysurie évoqueront une étiologie du bas appareil. </a:t>
            </a:r>
          </a:p>
          <a:p>
            <a:r>
              <a:rPr lang="fr-FR" dirty="0" smtClean="0"/>
              <a:t>Des douleurs lombaires chroniques ou des coliques néphrétiques feront évoquer une pathologie lithiasique. </a:t>
            </a:r>
          </a:p>
          <a:p>
            <a:r>
              <a:rPr lang="fr-FR" dirty="0" smtClean="0"/>
              <a:t>Une hyperthermie, des brûlures mictionnelles feront penser à un processus infectieux. </a:t>
            </a:r>
          </a:p>
          <a:p>
            <a:r>
              <a:rPr lang="fr-FR" dirty="0" smtClean="0"/>
              <a:t>Enfin, il existe des symptômes évocateurs de néphropathie: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prise de poids, la présence d'</a:t>
            </a:r>
            <a:r>
              <a:rPr lang="fr-FR" dirty="0" err="1" smtClean="0"/>
              <a:t>oedèmes</a:t>
            </a:r>
            <a:r>
              <a:rPr lang="fr-FR" dirty="0" smtClean="0"/>
              <a:t>, et l'existence de signes indirects d'HTA (céphalées, acouphènes…).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6- Examen physique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Recherche de signes de gravité :</a:t>
            </a:r>
          </a:p>
          <a:p>
            <a:r>
              <a:rPr lang="fr-FR" dirty="0" err="1" smtClean="0"/>
              <a:t>hypovolémie</a:t>
            </a:r>
            <a:r>
              <a:rPr lang="fr-FR" dirty="0" smtClean="0"/>
              <a:t> en cas d’hématurie macroscopique massive : tachycardie, hypotension artérielle, marbrures ;</a:t>
            </a:r>
          </a:p>
          <a:p>
            <a:r>
              <a:rPr lang="fr-FR" dirty="0" smtClean="0"/>
              <a:t>hypertension maligne en cas de néphropathie glomérulaire sévère.</a:t>
            </a:r>
          </a:p>
          <a:p>
            <a:r>
              <a:rPr lang="fr-FR" dirty="0" smtClean="0"/>
              <a:t>des signes d’anémie (en cas d’hématurie chronique) : pâleur </a:t>
            </a:r>
            <a:r>
              <a:rPr lang="fr-FR" dirty="0" err="1" smtClean="0"/>
              <a:t>cutanéo</a:t>
            </a:r>
            <a:r>
              <a:rPr lang="fr-FR" dirty="0" smtClean="0"/>
              <a:t>-muqueuse.</a:t>
            </a:r>
          </a:p>
          <a:p>
            <a:endParaRPr lang="fr-FR" dirty="0"/>
          </a:p>
        </p:txBody>
      </p:sp>
      <p:pic>
        <p:nvPicPr>
          <p:cNvPr id="4" name="Picture 4" descr="E:\Documents and Settings\easy\Bureau\image bassim\imag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763688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7- Examens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u="sng" dirty="0" smtClean="0"/>
              <a:t>Orientation urologique : </a:t>
            </a:r>
          </a:p>
          <a:p>
            <a:r>
              <a:rPr lang="fr-FR" dirty="0" smtClean="0"/>
              <a:t>ECBU ;</a:t>
            </a:r>
          </a:p>
          <a:p>
            <a:r>
              <a:rPr lang="fr-FR" dirty="0" err="1" smtClean="0"/>
              <a:t>créatininémie</a:t>
            </a:r>
            <a:r>
              <a:rPr lang="fr-FR" dirty="0" smtClean="0"/>
              <a:t>, NF, bilan d’hémostase ;</a:t>
            </a:r>
          </a:p>
          <a:p>
            <a:r>
              <a:rPr lang="fr-FR" dirty="0" smtClean="0"/>
              <a:t>échographie </a:t>
            </a:r>
            <a:r>
              <a:rPr lang="fr-FR" dirty="0" err="1" smtClean="0"/>
              <a:t>vésico</a:t>
            </a:r>
            <a:r>
              <a:rPr lang="fr-FR" dirty="0" smtClean="0"/>
              <a:t>-rénale,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uroscanner</a:t>
            </a:r>
            <a:r>
              <a:rPr lang="fr-FR" dirty="0" smtClean="0"/>
              <a:t> ;</a:t>
            </a:r>
          </a:p>
          <a:p>
            <a:r>
              <a:rPr lang="fr-FR" dirty="0" smtClean="0"/>
              <a:t>cystoscopie et cytologie urinaire. Indispensables si facteurs de risque de carcinome </a:t>
            </a:r>
            <a:r>
              <a:rPr lang="fr-FR" dirty="0" err="1" smtClean="0"/>
              <a:t>urothélial</a:t>
            </a:r>
            <a:r>
              <a:rPr lang="fr-FR" dirty="0" smtClean="0"/>
              <a:t>.</a:t>
            </a:r>
          </a:p>
          <a:p>
            <a:r>
              <a:rPr lang="fr-FR" b="1" u="sng" dirty="0" smtClean="0"/>
              <a:t>Orientation néphrologique : </a:t>
            </a:r>
          </a:p>
          <a:p>
            <a:r>
              <a:rPr lang="fr-FR" dirty="0" smtClean="0"/>
              <a:t>ECBU, protéinurie ;</a:t>
            </a:r>
          </a:p>
          <a:p>
            <a:r>
              <a:rPr lang="fr-FR" dirty="0" err="1" smtClean="0"/>
              <a:t>créatininémie</a:t>
            </a:r>
            <a:r>
              <a:rPr lang="fr-FR" dirty="0" smtClean="0"/>
              <a:t>, NF, bilan d’hémostase ;</a:t>
            </a:r>
          </a:p>
          <a:p>
            <a:r>
              <a:rPr lang="fr-FR" dirty="0" smtClean="0"/>
              <a:t>échographie </a:t>
            </a:r>
            <a:r>
              <a:rPr lang="fr-FR" dirty="0" err="1" smtClean="0"/>
              <a:t>vésico</a:t>
            </a:r>
            <a:r>
              <a:rPr lang="fr-FR" dirty="0" smtClean="0"/>
              <a:t>-rénale ;</a:t>
            </a:r>
          </a:p>
          <a:p>
            <a:r>
              <a:rPr lang="fr-FR" dirty="0" smtClean="0"/>
              <a:t>ponction biopsie rénale.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48" y="1357298"/>
            <a:ext cx="3857652" cy="7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8- Etiologies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Causes urologiques</a:t>
            </a:r>
          </a:p>
          <a:p>
            <a:pPr>
              <a:buNone/>
            </a:pPr>
            <a:r>
              <a:rPr lang="fr-FR" b="1" dirty="0" smtClean="0"/>
              <a:t>1.Tumeurs </a:t>
            </a:r>
            <a:r>
              <a:rPr lang="fr-FR" b="1" dirty="0" err="1" smtClean="0"/>
              <a:t>urothéliales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2.Tumeurs rénales</a:t>
            </a:r>
          </a:p>
          <a:p>
            <a:pPr>
              <a:buNone/>
            </a:pPr>
            <a:r>
              <a:rPr lang="fr-FR" b="1" dirty="0" smtClean="0"/>
              <a:t>3.Infections urinaires</a:t>
            </a:r>
          </a:p>
          <a:p>
            <a:pPr>
              <a:buNone/>
            </a:pPr>
            <a:r>
              <a:rPr lang="fr-FR" b="1" dirty="0" smtClean="0"/>
              <a:t>4.Lithiases urinaires </a:t>
            </a:r>
          </a:p>
          <a:p>
            <a:pPr>
              <a:buNone/>
            </a:pPr>
            <a:r>
              <a:rPr lang="fr-FR" b="1" dirty="0" smtClean="0"/>
              <a:t>5.Traumatique</a:t>
            </a:r>
          </a:p>
          <a:p>
            <a:pPr>
              <a:buNone/>
            </a:pPr>
            <a:r>
              <a:rPr lang="fr-FR" b="1" dirty="0" smtClean="0"/>
              <a:t>6.Prostatique</a:t>
            </a:r>
          </a:p>
          <a:p>
            <a:pPr>
              <a:buNone/>
            </a:pPr>
            <a:r>
              <a:rPr lang="fr-FR" b="1" dirty="0" smtClean="0"/>
              <a:t>7.iatrogène</a:t>
            </a:r>
          </a:p>
          <a:p>
            <a:endParaRPr lang="fr-FR" dirty="0"/>
          </a:p>
        </p:txBody>
      </p:sp>
      <p:pic>
        <p:nvPicPr>
          <p:cNvPr id="4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24" cy="150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Causes néphrologiques :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b="1" u="sng" dirty="0" smtClean="0"/>
              <a:t>1. Néphropathies glomérulaires</a:t>
            </a:r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Glomérulonéphrite: associant une protéinurie glomérulaire, des œdèmes et une hématurie.</a:t>
            </a:r>
          </a:p>
          <a:p>
            <a:r>
              <a:rPr lang="fr-FR" dirty="0" smtClean="0"/>
              <a:t>L’ECBU met en évidence des hématies déformées et des cylindres hématiques.</a:t>
            </a:r>
          </a:p>
          <a:p>
            <a:r>
              <a:rPr lang="fr-FR" dirty="0" smtClean="0"/>
              <a:t>Le diagnostic se fait sur la biopsie rénale.</a:t>
            </a:r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Syndrome d’</a:t>
            </a:r>
            <a:r>
              <a:rPr lang="fr-FR" b="1" dirty="0" err="1" smtClean="0"/>
              <a:t>Alport</a:t>
            </a:r>
            <a:r>
              <a:rPr lang="fr-FR" b="1" dirty="0" smtClean="0"/>
              <a:t>: Pathologie héréditaire de transmission variable (</a:t>
            </a:r>
            <a:r>
              <a:rPr lang="fr-FR" b="1" dirty="0" err="1" smtClean="0"/>
              <a:t>ldominante</a:t>
            </a:r>
            <a:r>
              <a:rPr lang="fr-FR" b="1" dirty="0" smtClean="0"/>
              <a:t> ou récessive).</a:t>
            </a:r>
          </a:p>
          <a:p>
            <a:pPr>
              <a:buNone/>
            </a:pPr>
            <a:r>
              <a:rPr lang="fr-FR" b="1" dirty="0" smtClean="0"/>
              <a:t> Un contexte familial sera évocateur.</a:t>
            </a:r>
          </a:p>
          <a:p>
            <a:pPr>
              <a:buNone/>
            </a:pPr>
            <a:r>
              <a:rPr lang="fr-FR" b="1" dirty="0" smtClean="0"/>
              <a:t>Il associe hématurie macroscopique récidivante, surdité bilatérale et atteinte ophtalmologique (cataracte, atteinte </a:t>
            </a:r>
            <a:r>
              <a:rPr lang="fr-FR" b="1" dirty="0" err="1" smtClean="0"/>
              <a:t>maculaire</a:t>
            </a:r>
            <a:r>
              <a:rPr lang="fr-FR" b="1" dirty="0" smtClean="0"/>
              <a:t>).</a:t>
            </a:r>
          </a:p>
          <a:p>
            <a:pPr>
              <a:buNone/>
            </a:pPr>
            <a:r>
              <a:rPr lang="fr-FR" b="1" u="sng" dirty="0" smtClean="0"/>
              <a:t>2. Néphropathie interstitielle aigue médicamenteuse</a:t>
            </a:r>
            <a:r>
              <a:rPr lang="fr-FR" b="1" dirty="0" smtClean="0"/>
              <a:t>: mécanisme </a:t>
            </a:r>
            <a:r>
              <a:rPr lang="fr-FR" b="1" dirty="0" err="1" smtClean="0"/>
              <a:t>immuno</a:t>
            </a:r>
            <a:r>
              <a:rPr lang="fr-FR" b="1" dirty="0" smtClean="0"/>
              <a:t>-allergique</a:t>
            </a:r>
          </a:p>
          <a:p>
            <a:pPr>
              <a:buNone/>
            </a:pPr>
            <a:r>
              <a:rPr lang="fr-FR" b="1" u="sng" dirty="0" smtClean="0"/>
              <a:t>3. Néphropathies vasculaires: </a:t>
            </a:r>
          </a:p>
          <a:p>
            <a:r>
              <a:rPr lang="fr-FR" dirty="0" smtClean="0"/>
              <a:t>Nécrose papillaire</a:t>
            </a:r>
          </a:p>
          <a:p>
            <a:r>
              <a:rPr lang="fr-FR" dirty="0" smtClean="0"/>
              <a:t>Infarctus rénal</a:t>
            </a:r>
          </a:p>
          <a:p>
            <a:pPr>
              <a:buNone/>
            </a:pPr>
            <a:r>
              <a:rPr lang="fr-FR" b="1" dirty="0" smtClean="0"/>
              <a:t>4. </a:t>
            </a:r>
            <a:r>
              <a:rPr lang="fr-FR" b="1" dirty="0" err="1" smtClean="0"/>
              <a:t>Polykystose</a:t>
            </a:r>
            <a:r>
              <a:rPr lang="fr-FR" b="1" dirty="0" smtClean="0"/>
              <a:t> rénale</a:t>
            </a:r>
            <a:endParaRPr lang="fr-FR" dirty="0"/>
          </a:p>
        </p:txBody>
      </p:sp>
      <p:pic>
        <p:nvPicPr>
          <p:cNvPr id="4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24" cy="150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L’hématurie constitue un signe d'alarme majeur, </a:t>
            </a:r>
          </a:p>
          <a:p>
            <a:r>
              <a:rPr lang="fr-FR" dirty="0" smtClean="0"/>
              <a:t>imposant une enquête clinique, biologique, et radiologique</a:t>
            </a:r>
          </a:p>
          <a:p>
            <a:r>
              <a:rPr lang="fr-FR" dirty="0" smtClean="0"/>
              <a:t> à la recherche d’une étiologie dominée par: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les tumeurs rénales ou de la voie excrétrice,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lithiases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et les néphropathies</a:t>
            </a:r>
            <a:endParaRPr lang="fr-FR" dirty="0"/>
          </a:p>
        </p:txBody>
      </p:sp>
      <p:pic>
        <p:nvPicPr>
          <p:cNvPr id="5" name="Picture 2" descr="E:\Documents and Settings\easy\Bureau\image bassim\Puzzle-pi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643702" y="5589240"/>
            <a:ext cx="2500298" cy="126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1- Définition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678198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Présence de sang dans les urines émises lors d’une miction, c’est un symptôme.</a:t>
            </a:r>
          </a:p>
          <a:p>
            <a:pPr>
              <a:buNone/>
            </a:pPr>
            <a:r>
              <a:rPr lang="fr-FR" dirty="0" smtClean="0"/>
              <a:t>•L’hématurie macroscopique : est visible à l’œil nu. </a:t>
            </a:r>
          </a:p>
          <a:p>
            <a:pPr>
              <a:buNone/>
            </a:pPr>
            <a:r>
              <a:rPr lang="fr-FR" dirty="0" smtClean="0"/>
              <a:t>•L’hématurie microscopique est définie par :</a:t>
            </a:r>
          </a:p>
          <a:p>
            <a:pPr>
              <a:buNone/>
            </a:pPr>
            <a:r>
              <a:rPr lang="fr-FR" dirty="0" smtClean="0"/>
              <a:t>   ≥ 5–10 hématies/mm3, </a:t>
            </a:r>
            <a:r>
              <a:rPr lang="fr-FR" b="1" dirty="0" smtClean="0"/>
              <a:t>à toujours confirmer par un ECBU.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609" t="33203" r="20937" b="24804"/>
          <a:stretch>
            <a:fillRect/>
          </a:stretch>
        </p:blipFill>
        <p:spPr bwMode="auto">
          <a:xfrm>
            <a:off x="1928762" y="4857760"/>
            <a:ext cx="721523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259" y="1600200"/>
            <a:ext cx="42874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bandelette urinaire détecte la présence de sang dans les urines (≥ 5 hématies/mm3) grâce aux propriétés </a:t>
            </a:r>
            <a:r>
              <a:rPr lang="fr-FR" dirty="0" err="1" smtClean="0"/>
              <a:t>peroxydasiques</a:t>
            </a:r>
            <a:r>
              <a:rPr lang="fr-FR" dirty="0" smtClean="0"/>
              <a:t> de l’hémoglobine.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9"/>
            <a:ext cx="47499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fr-FR" dirty="0" smtClean="0"/>
              <a:t>2- Diagnostic différentiel:</a:t>
            </a:r>
            <a:br>
              <a:rPr lang="fr-FR" dirty="0" smtClean="0"/>
            </a:br>
            <a:r>
              <a:rPr lang="fr-FR" b="1" dirty="0" smtClean="0"/>
              <a:t>Fausses hématuries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hémorragie de voisinage : </a:t>
            </a:r>
            <a:r>
              <a:rPr lang="fr-FR" dirty="0" err="1" smtClean="0"/>
              <a:t>urétrorragie</a:t>
            </a:r>
            <a:r>
              <a:rPr lang="fr-FR" dirty="0" smtClean="0"/>
              <a:t>, menstruations, métrorragie ;</a:t>
            </a:r>
          </a:p>
          <a:p>
            <a:r>
              <a:rPr lang="fr-FR" dirty="0" smtClean="0"/>
              <a:t>coloration médicamenteuse : rifampicine, </a:t>
            </a:r>
            <a:r>
              <a:rPr lang="fr-FR" dirty="0" err="1" smtClean="0"/>
              <a:t>métronidazole</a:t>
            </a:r>
            <a:r>
              <a:rPr lang="fr-FR" dirty="0" smtClean="0"/>
              <a:t>, vit B12, </a:t>
            </a:r>
            <a:r>
              <a:rPr lang="fr-FR" dirty="0" err="1" smtClean="0"/>
              <a:t>salazopyrine</a:t>
            </a:r>
            <a:r>
              <a:rPr lang="fr-FR" dirty="0" smtClean="0"/>
              <a:t>;</a:t>
            </a:r>
          </a:p>
          <a:p>
            <a:r>
              <a:rPr lang="fr-FR" dirty="0" smtClean="0"/>
              <a:t>coloration alimentaire : betteraves;</a:t>
            </a:r>
          </a:p>
          <a:p>
            <a:r>
              <a:rPr lang="fr-FR" dirty="0" smtClean="0"/>
              <a:t>pigments sanguins ou biliaires : hémoglobinurie, </a:t>
            </a:r>
            <a:r>
              <a:rPr lang="fr-FR" dirty="0" err="1" smtClean="0"/>
              <a:t>bilirubinurie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3- Physiopathologie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2 cadres nosologiques:</a:t>
            </a:r>
          </a:p>
          <a:p>
            <a:r>
              <a:rPr lang="fr-FR" b="1" u="sng" dirty="0" smtClean="0"/>
              <a:t>Urologique</a:t>
            </a:r>
            <a:r>
              <a:rPr lang="fr-FR" b="1" dirty="0" smtClean="0"/>
              <a:t>: présence des hématies dans les urines liée à une lésion du parenchyme ou de l’arbre urinaire:</a:t>
            </a:r>
          </a:p>
          <a:p>
            <a:r>
              <a:rPr lang="fr-FR" dirty="0" smtClean="0"/>
              <a:t>effraction (micro-ou macroscopique) de vaisseaux sanguins, dont le contenu va se retrouver en contact avec la lumière de la voie excrétrice urinaire</a:t>
            </a:r>
          </a:p>
          <a:p>
            <a:r>
              <a:rPr lang="fr-FR" b="1" u="sng" dirty="0" smtClean="0"/>
              <a:t>Néphrologique</a:t>
            </a:r>
            <a:r>
              <a:rPr lang="fr-FR" b="1" dirty="0" smtClean="0"/>
              <a:t>: Hématurie liée au passage des hématies à travers une membrane basale glomérulaire altérée.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absence de caillots lors d’une hématurie macroscopique d’origine néphrologique,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 raison de l’action fibrinolytique de l’urokinase tubulaire </a:t>
            </a:r>
          </a:p>
          <a:p>
            <a:endParaRPr lang="fr-FR" dirty="0"/>
          </a:p>
        </p:txBody>
      </p:sp>
      <p:pic>
        <p:nvPicPr>
          <p:cNvPr id="3074" name="Picture 2" descr="C:\Users\user\Downloads\téléchar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"/>
            <a:ext cx="5715040" cy="1357298"/>
          </a:xfrm>
          <a:prstGeom prst="rect">
            <a:avLst/>
          </a:prstGeom>
          <a:noFill/>
        </p:spPr>
      </p:pic>
      <p:pic>
        <p:nvPicPr>
          <p:cNvPr id="3075" name="Picture 3" descr="C:\Users\user\Downloads\téléchargemen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00570"/>
            <a:ext cx="2562225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4- Examen clinique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Recherche une orientation vers une origine urologique ou néphrologique</a:t>
            </a:r>
          </a:p>
          <a:p>
            <a:r>
              <a:rPr lang="fr-FR" b="1" dirty="0" smtClean="0"/>
              <a:t>Anamnèse: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Mode de vie: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notion de voyage en zone d'endémie pour certaines expositions environnementales ou infectieuses (bilharziose, tuberculose).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rechercher des facteurs de risque de carcinomes </a:t>
            </a:r>
            <a:r>
              <a:rPr lang="fr-FR" dirty="0" err="1" smtClean="0"/>
              <a:t>urothéliaux</a:t>
            </a:r>
            <a:r>
              <a:rPr lang="fr-FR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exposition professionnelle à des carcinogènes (amines aromatiques, goudron, colorants)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ou un tabagisme actif ou sevré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Antécédents familiaux: </a:t>
            </a:r>
          </a:p>
          <a:p>
            <a:r>
              <a:rPr lang="fr-FR" dirty="0" smtClean="0"/>
              <a:t>pathologies urologiques: </a:t>
            </a:r>
            <a:r>
              <a:rPr lang="fr-FR" dirty="0" err="1" smtClean="0"/>
              <a:t>polykystose</a:t>
            </a:r>
            <a:r>
              <a:rPr lang="fr-FR" dirty="0" smtClean="0"/>
              <a:t> hépatorénale ou des cancers (rénaux, prostatiques ou </a:t>
            </a:r>
            <a:r>
              <a:rPr lang="fr-FR" dirty="0" err="1" smtClean="0"/>
              <a:t>urothéliaux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Sur le plan néphrologique, il faut rechercher une insuffisance rénale.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799</Words>
  <PresentationFormat>Affichage à l'écran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1- Définition </vt:lpstr>
      <vt:lpstr>Diapositive 3</vt:lpstr>
      <vt:lpstr>Diapositive 4</vt:lpstr>
      <vt:lpstr>2- Diagnostic différentiel: Fausses hématuries</vt:lpstr>
      <vt:lpstr>3- Physiopathologie </vt:lpstr>
      <vt:lpstr>Diapositive 7</vt:lpstr>
      <vt:lpstr> 4- Examen clinique </vt:lpstr>
      <vt:lpstr>Diapositive 9</vt:lpstr>
      <vt:lpstr>Diapositive 10</vt:lpstr>
      <vt:lpstr>Diapositive 11</vt:lpstr>
      <vt:lpstr>5- Caractéristiques de l’hématurie</vt:lpstr>
      <vt:lpstr>Diapositive 13</vt:lpstr>
      <vt:lpstr>Diapositive 14</vt:lpstr>
      <vt:lpstr>6- Examen physique</vt:lpstr>
      <vt:lpstr>7- Examens complémentaires</vt:lpstr>
      <vt:lpstr>8- Etiologies </vt:lpstr>
      <vt:lpstr>Causes néphrologiques : 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75</cp:revision>
  <dcterms:created xsi:type="dcterms:W3CDTF">2024-04-20T23:33:52Z</dcterms:created>
  <dcterms:modified xsi:type="dcterms:W3CDTF">2025-03-14T14:49:09Z</dcterms:modified>
</cp:coreProperties>
</file>