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57" r:id="rId5"/>
    <p:sldId id="258" r:id="rId6"/>
    <p:sldId id="259" r:id="rId7"/>
    <p:sldId id="260" r:id="rId8"/>
    <p:sldId id="261" r:id="rId9"/>
    <p:sldId id="263" r:id="rId10"/>
    <p:sldId id="264" r:id="rId11"/>
    <p:sldId id="265" r:id="rId12"/>
    <p:sldId id="266" r:id="rId13"/>
    <p:sldId id="269"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0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3D59C7A2-77FF-4B8D-92AF-5E227F0ADEB0}" type="datetimeFigureOut">
              <a:rPr lang="fr-FR" smtClean="0"/>
              <a:pPr/>
              <a:t>14/05/2019</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57347B09-6B84-4AA6-8098-D3EB0E294421}"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D59C7A2-77FF-4B8D-92AF-5E227F0ADEB0}" type="datetimeFigureOut">
              <a:rPr lang="fr-FR" smtClean="0"/>
              <a:pPr/>
              <a:t>14/05/2019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7347B09-6B84-4AA6-8098-D3EB0E29442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D59C7A2-77FF-4B8D-92AF-5E227F0ADEB0}" type="datetimeFigureOut">
              <a:rPr lang="fr-FR" smtClean="0"/>
              <a:pPr/>
              <a:t>14/05/2019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7347B09-6B84-4AA6-8098-D3EB0E29442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3D59C7A2-77FF-4B8D-92AF-5E227F0ADEB0}" type="datetimeFigureOut">
              <a:rPr lang="fr-FR" smtClean="0"/>
              <a:pPr/>
              <a:t>14/05/2019</a:t>
            </a:fld>
            <a:endParaRPr lang="fr-FR"/>
          </a:p>
        </p:txBody>
      </p:sp>
      <p:sp>
        <p:nvSpPr>
          <p:cNvPr id="9" name="Espace réservé du numéro de diapositive 8"/>
          <p:cNvSpPr>
            <a:spLocks noGrp="1"/>
          </p:cNvSpPr>
          <p:nvPr>
            <p:ph type="sldNum" sz="quarter" idx="15"/>
          </p:nvPr>
        </p:nvSpPr>
        <p:spPr/>
        <p:txBody>
          <a:bodyPr rtlCol="0"/>
          <a:lstStyle/>
          <a:p>
            <a:fld id="{57347B09-6B84-4AA6-8098-D3EB0E294421}"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3D59C7A2-77FF-4B8D-92AF-5E227F0ADEB0}" type="datetimeFigureOut">
              <a:rPr lang="fr-FR" smtClean="0"/>
              <a:pPr/>
              <a:t>14/05/2019</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57347B09-6B84-4AA6-8098-D3EB0E294421}"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3D59C7A2-77FF-4B8D-92AF-5E227F0ADEB0}" type="datetimeFigureOut">
              <a:rPr lang="fr-FR" smtClean="0"/>
              <a:pPr/>
              <a:t>14/05/2019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7347B09-6B84-4AA6-8098-D3EB0E294421}"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3D59C7A2-77FF-4B8D-92AF-5E227F0ADEB0}" type="datetimeFigureOut">
              <a:rPr lang="fr-FR" smtClean="0"/>
              <a:pPr/>
              <a:t>14/05/2019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7347B09-6B84-4AA6-8098-D3EB0E294421}"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3D59C7A2-77FF-4B8D-92AF-5E227F0ADEB0}" type="datetimeFigureOut">
              <a:rPr lang="fr-FR" smtClean="0"/>
              <a:pPr/>
              <a:t>14/05/2019</a:t>
            </a:fld>
            <a:endParaRPr lang="fr-FR"/>
          </a:p>
        </p:txBody>
      </p:sp>
      <p:sp>
        <p:nvSpPr>
          <p:cNvPr id="7" name="Espace réservé du numéro de diapositive 6"/>
          <p:cNvSpPr>
            <a:spLocks noGrp="1"/>
          </p:cNvSpPr>
          <p:nvPr>
            <p:ph type="sldNum" sz="quarter" idx="11"/>
          </p:nvPr>
        </p:nvSpPr>
        <p:spPr/>
        <p:txBody>
          <a:bodyPr rtlCol="0"/>
          <a:lstStyle/>
          <a:p>
            <a:fld id="{57347B09-6B84-4AA6-8098-D3EB0E294421}"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D59C7A2-77FF-4B8D-92AF-5E227F0ADEB0}" type="datetimeFigureOut">
              <a:rPr lang="fr-FR" smtClean="0"/>
              <a:pPr/>
              <a:t>14/05/2019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7347B09-6B84-4AA6-8098-D3EB0E29442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3D59C7A2-77FF-4B8D-92AF-5E227F0ADEB0}" type="datetimeFigureOut">
              <a:rPr lang="fr-FR" smtClean="0"/>
              <a:pPr/>
              <a:t>14/05/2019</a:t>
            </a:fld>
            <a:endParaRPr lang="fr-FR"/>
          </a:p>
        </p:txBody>
      </p:sp>
      <p:sp>
        <p:nvSpPr>
          <p:cNvPr id="22" name="Espace réservé du numéro de diapositive 21"/>
          <p:cNvSpPr>
            <a:spLocks noGrp="1"/>
          </p:cNvSpPr>
          <p:nvPr>
            <p:ph type="sldNum" sz="quarter" idx="15"/>
          </p:nvPr>
        </p:nvSpPr>
        <p:spPr/>
        <p:txBody>
          <a:bodyPr rtlCol="0"/>
          <a:lstStyle/>
          <a:p>
            <a:fld id="{57347B09-6B84-4AA6-8098-D3EB0E294421}"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3D59C7A2-77FF-4B8D-92AF-5E227F0ADEB0}" type="datetimeFigureOut">
              <a:rPr lang="fr-FR" smtClean="0"/>
              <a:pPr/>
              <a:t>14/05/2019</a:t>
            </a:fld>
            <a:endParaRPr lang="fr-FR"/>
          </a:p>
        </p:txBody>
      </p:sp>
      <p:sp>
        <p:nvSpPr>
          <p:cNvPr id="18" name="Espace réservé du numéro de diapositive 17"/>
          <p:cNvSpPr>
            <a:spLocks noGrp="1"/>
          </p:cNvSpPr>
          <p:nvPr>
            <p:ph type="sldNum" sz="quarter" idx="11"/>
          </p:nvPr>
        </p:nvSpPr>
        <p:spPr/>
        <p:txBody>
          <a:bodyPr rtlCol="0"/>
          <a:lstStyle/>
          <a:p>
            <a:fld id="{57347B09-6B84-4AA6-8098-D3EB0E294421}"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D59C7A2-77FF-4B8D-92AF-5E227F0ADEB0}" type="datetimeFigureOut">
              <a:rPr lang="fr-FR" smtClean="0"/>
              <a:pPr/>
              <a:t>14/05/2019</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7347B09-6B84-4AA6-8098-D3EB0E29442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biodiversite-poitou-charentes.org/plantule.html" TargetMode="External"/><Relationship Id="rId2" Type="http://schemas.openxmlformats.org/officeDocument/2006/relationships/hyperlink" Target="http://www.biodiversite-poitou-charentes.org/population.html" TargetMode="External"/><Relationship Id="rId1" Type="http://schemas.openxmlformats.org/officeDocument/2006/relationships/slideLayout" Target="../slideLayouts/slideLayout2.xml"/><Relationship Id="rId4" Type="http://schemas.openxmlformats.org/officeDocument/2006/relationships/hyperlink" Target="http://www.biodiversite-poitou-charentes.org/parasite.html"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www.biodiversite-poitou-charentes.org/population.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biodiversite-poitou-charentes.org/selection-naturelle.html" TargetMode="External"/><Relationship Id="rId2" Type="http://schemas.openxmlformats.org/officeDocument/2006/relationships/hyperlink" Target="http://www.biodiversite-poitou-charentes.org/espece.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tortue-hermann.eu/fr/destruction-et-degradation-de-son-habitat/pertes-irreversibles-d-habitats~24.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2000240"/>
            <a:ext cx="6400800" cy="3638560"/>
          </a:xfrm>
        </p:spPr>
        <p:txBody>
          <a:bodyPr>
            <a:normAutofit/>
          </a:bodyPr>
          <a:lstStyle/>
          <a:p>
            <a:pPr algn="ctr"/>
            <a:r>
              <a:rPr lang="fr-FR" sz="4000" dirty="0" smtClean="0">
                <a:latin typeface="Times New Roman" pitchFamily="18" charset="0"/>
                <a:cs typeface="Times New Roman" pitchFamily="18" charset="0"/>
              </a:rPr>
              <a:t>La logique d’ habitat</a:t>
            </a:r>
            <a:endParaRPr lang="fr-FR" sz="4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1" nodeType="clickEffect">
                                  <p:stCondLst>
                                    <p:cond delay="0"/>
                                  </p:stCondLst>
                                  <p:childTnLst>
                                    <p:animScale>
                                      <p:cBhvr>
                                        <p:cTn id="6" dur="2000" fill="hold"/>
                                        <p:tgtEl>
                                          <p:spTgt spid="3">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37526"/>
            <a:ext cx="8715436" cy="6740307"/>
          </a:xfrm>
          <a:prstGeom prst="rect">
            <a:avLst/>
          </a:prstGeom>
        </p:spPr>
        <p:txBody>
          <a:bodyPr wrap="square">
            <a:spAutoFit/>
          </a:bodyPr>
          <a:lstStyle/>
          <a:p>
            <a:r>
              <a:rPr lang="fr-FR" b="1" dirty="0" smtClean="0"/>
              <a:t>Notion de connectivité et de fragmentation</a:t>
            </a:r>
          </a:p>
          <a:p>
            <a:r>
              <a:rPr lang="fr-FR" b="1" dirty="0" smtClean="0"/>
              <a:t>Définitions</a:t>
            </a:r>
          </a:p>
          <a:p>
            <a:r>
              <a:rPr lang="fr-FR" b="1" dirty="0" smtClean="0"/>
              <a:t>La connectivité écologique: </a:t>
            </a:r>
            <a:r>
              <a:rPr lang="fr-FR" dirty="0" smtClean="0"/>
              <a:t>L’ensemble des éléments du paysage qui participent à favoriser ou limiter le déplacement des individus d’une espèce donnée définit la « connectivité fonctionnelle du paysage ». Il faut bien distinguer la « connectivité biologique ou fonctionnelle », qui est dépendante des exigences écologiques des espèces considérées, et la « connectivité spatiale ou structurelle », qui qualifie simplement le degré de lien physique entre éléments d’un paysage.</a:t>
            </a:r>
          </a:p>
          <a:p>
            <a:endParaRPr lang="fr-FR" b="1" dirty="0" smtClean="0"/>
          </a:p>
          <a:p>
            <a:r>
              <a:rPr lang="fr-FR" b="1" dirty="0" smtClean="0"/>
              <a:t>Fragmentation d'un écosystème naturel</a:t>
            </a:r>
            <a:r>
              <a:rPr lang="fr-FR" dirty="0" smtClean="0"/>
              <a:t>: consiste en la division du paysage (bois, plaines, forêts...) en lieux plus petits et isolés, séparés par des paysages transformés par l'Homme (champs agricoles, villes, canaux, etc.). Une étude à grande échelle révèle que ce processus est une véritable bombe à retardement : la division des habitats naturels aura des effets négatifs à long terme non seulement sur la biodiversité des écosystèmes mais aussi sur leur fonctionnement. Contrairement à ce que pensaient les biologistes jusqu'à maintenant, les conséquences les plus visibles des fragmentations en cours ne seront détectables que dans 15 à 20 ans...</a:t>
            </a:r>
          </a:p>
          <a:p>
            <a:endParaRPr lang="fr-FR" b="1" smtClean="0"/>
          </a:p>
          <a:p>
            <a:r>
              <a:rPr lang="fr-FR" b="1" smtClean="0"/>
              <a:t>Un </a:t>
            </a:r>
            <a:r>
              <a:rPr lang="fr-FR" b="1" dirty="0" smtClean="0"/>
              <a:t>corridor biologique: </a:t>
            </a:r>
            <a:r>
              <a:rPr lang="fr-FR" dirty="0" smtClean="0"/>
              <a:t>désigne toute liaison fonctionnelle entre des écosystèmes ou entre différents habitats d’une espèce (ou d’un groupe d’espèces interdépendantes), permettant sa dispersion et sa migration.</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20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fade">
                                      <p:cBhvr>
                                        <p:cTn id="27"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sz="quarter" idx="1"/>
          </p:nvPr>
        </p:nvSpPr>
        <p:spPr>
          <a:xfrm>
            <a:off x="179512" y="0"/>
            <a:ext cx="8856984" cy="6858000"/>
          </a:xfrm>
        </p:spPr>
        <p:txBody>
          <a:bodyPr>
            <a:noAutofit/>
          </a:bodyPr>
          <a:lstStyle/>
          <a:p>
            <a:pPr marL="0" indent="0">
              <a:buNone/>
            </a:pPr>
            <a:r>
              <a:rPr lang="fr-FR" sz="1600" b="1" dirty="0">
                <a:latin typeface="Times New Roman" pitchFamily="18" charset="0"/>
                <a:cs typeface="Times New Roman" pitchFamily="18" charset="0"/>
              </a:rPr>
              <a:t>La fragmentation des milieux naturels affecte la biodiversité selon 4 mécanismes </a:t>
            </a:r>
            <a:r>
              <a:rPr lang="fr-FR" sz="1600" dirty="0">
                <a:latin typeface="Times New Roman" pitchFamily="18" charset="0"/>
                <a:cs typeface="Times New Roman" pitchFamily="18" charset="0"/>
              </a:rPr>
              <a:t>:</a:t>
            </a:r>
            <a:br>
              <a:rPr lang="fr-FR" sz="1600" dirty="0">
                <a:latin typeface="Times New Roman" pitchFamily="18" charset="0"/>
                <a:cs typeface="Times New Roman" pitchFamily="18" charset="0"/>
              </a:rPr>
            </a:br>
            <a:endParaRPr lang="fr-FR" sz="1600" dirty="0" smtClean="0">
              <a:latin typeface="Times New Roman" pitchFamily="18" charset="0"/>
              <a:cs typeface="Times New Roman" pitchFamily="18" charset="0"/>
            </a:endParaRPr>
          </a:p>
          <a:p>
            <a:pPr marL="0" indent="0">
              <a:buNone/>
            </a:pPr>
            <a:r>
              <a:rPr lang="fr-FR" sz="1600" dirty="0" smtClean="0">
                <a:latin typeface="Times New Roman" pitchFamily="18" charset="0"/>
                <a:cs typeface="Times New Roman" pitchFamily="18" charset="0"/>
              </a:rPr>
              <a:t>-</a:t>
            </a:r>
            <a:r>
              <a:rPr lang="fr-FR" sz="1600" dirty="0">
                <a:latin typeface="Times New Roman" pitchFamily="18" charset="0"/>
                <a:cs typeface="Times New Roman" pitchFamily="18" charset="0"/>
              </a:rPr>
              <a:t> </a:t>
            </a:r>
            <a:r>
              <a:rPr lang="fr-FR" sz="1600" b="1" dirty="0">
                <a:latin typeface="Times New Roman" pitchFamily="18" charset="0"/>
                <a:cs typeface="Times New Roman" pitchFamily="18" charset="0"/>
              </a:rPr>
              <a:t>L’effet « mécanique »</a:t>
            </a:r>
            <a:r>
              <a:rPr lang="fr-FR" sz="1600" dirty="0">
                <a:latin typeface="Times New Roman" pitchFamily="18" charset="0"/>
                <a:cs typeface="Times New Roman" pitchFamily="18" charset="0"/>
              </a:rPr>
              <a:t>  est la destruction de l’habitat par l’homme, qui se manifeste par exemple par la déforestation</a:t>
            </a:r>
            <a:r>
              <a:rPr lang="fr-FR" sz="1600" dirty="0" smtClean="0">
                <a:latin typeface="Times New Roman" pitchFamily="18" charset="0"/>
                <a:cs typeface="Times New Roman" pitchFamily="18" charset="0"/>
              </a:rPr>
              <a:t>..</a:t>
            </a:r>
            <a:r>
              <a:rPr lang="fr-FR" sz="1600" dirty="0">
                <a:latin typeface="Times New Roman" pitchFamily="18" charset="0"/>
                <a:cs typeface="Times New Roman" pitchFamily="18" charset="0"/>
              </a:rPr>
              <a:t> </a:t>
            </a:r>
            <a:br>
              <a:rPr lang="fr-FR" sz="1600" dirty="0">
                <a:latin typeface="Times New Roman" pitchFamily="18" charset="0"/>
                <a:cs typeface="Times New Roman" pitchFamily="18" charset="0"/>
              </a:rPr>
            </a:br>
            <a:r>
              <a:rPr lang="fr-FR" sz="1600" dirty="0">
                <a:latin typeface="Times New Roman" pitchFamily="18" charset="0"/>
                <a:cs typeface="Times New Roman" pitchFamily="18" charset="0"/>
              </a:rPr>
              <a:t/>
            </a:r>
            <a:br>
              <a:rPr lang="fr-FR" sz="1600" dirty="0">
                <a:latin typeface="Times New Roman" pitchFamily="18" charset="0"/>
                <a:cs typeface="Times New Roman" pitchFamily="18" charset="0"/>
              </a:rPr>
            </a:br>
            <a:endParaRPr lang="fr-FR" sz="1600" dirty="0" smtClean="0">
              <a:latin typeface="Times New Roman" pitchFamily="18" charset="0"/>
              <a:cs typeface="Times New Roman" pitchFamily="18" charset="0"/>
            </a:endParaRPr>
          </a:p>
          <a:p>
            <a:pPr marL="0" indent="0">
              <a:buNone/>
            </a:pPr>
            <a:r>
              <a:rPr lang="fr-FR" sz="1600" dirty="0" smtClean="0">
                <a:latin typeface="Times New Roman" pitchFamily="18" charset="0"/>
                <a:cs typeface="Times New Roman" pitchFamily="18" charset="0"/>
              </a:rPr>
              <a:t>-</a:t>
            </a:r>
            <a:r>
              <a:rPr lang="fr-FR" sz="1600" dirty="0">
                <a:latin typeface="Times New Roman" pitchFamily="18" charset="0"/>
                <a:cs typeface="Times New Roman" pitchFamily="18" charset="0"/>
              </a:rPr>
              <a:t> </a:t>
            </a:r>
            <a:r>
              <a:rPr lang="fr-FR" sz="1600" b="1" dirty="0">
                <a:latin typeface="Times New Roman" pitchFamily="18" charset="0"/>
                <a:cs typeface="Times New Roman" pitchFamily="18" charset="0"/>
              </a:rPr>
              <a:t>Une perturbation des processus de </a:t>
            </a:r>
            <a:r>
              <a:rPr lang="fr-FR" sz="1600" b="1" dirty="0" smtClean="0">
                <a:latin typeface="Times New Roman" pitchFamily="18" charset="0"/>
                <a:cs typeface="Times New Roman" pitchFamily="18" charset="0"/>
              </a:rPr>
              <a:t>dispersion: </a:t>
            </a:r>
            <a:r>
              <a:rPr lang="fr-FR" sz="1600" dirty="0" smtClean="0">
                <a:latin typeface="Times New Roman" pitchFamily="18" charset="0"/>
                <a:cs typeface="Times New Roman" pitchFamily="18" charset="0"/>
              </a:rPr>
              <a:t>Les </a:t>
            </a:r>
            <a:r>
              <a:rPr lang="fr-FR" sz="1600" dirty="0">
                <a:latin typeface="Times New Roman" pitchFamily="18" charset="0"/>
                <a:cs typeface="Times New Roman" pitchFamily="18" charset="0"/>
              </a:rPr>
              <a:t>espèces qui exigent une mosaïque d’habitats (présence de plusieurs habitats différents) pour leur développement peuvent être menées vers l’extinction si une barrière physique sépare un habitat des autres. </a:t>
            </a:r>
            <a:endParaRPr lang="fr-FR" sz="1600" dirty="0" smtClean="0">
              <a:latin typeface="Times New Roman" pitchFamily="18" charset="0"/>
              <a:cs typeface="Times New Roman" pitchFamily="18" charset="0"/>
            </a:endParaRPr>
          </a:p>
          <a:p>
            <a:pPr marL="0" indent="0">
              <a:buNone/>
            </a:pPr>
            <a:r>
              <a:rPr lang="fr-FR" sz="1600" dirty="0" smtClean="0">
                <a:latin typeface="Times New Roman" pitchFamily="18" charset="0"/>
                <a:cs typeface="Times New Roman" pitchFamily="18" charset="0"/>
              </a:rPr>
              <a:t>-</a:t>
            </a:r>
            <a:r>
              <a:rPr lang="fr-FR" sz="1600" dirty="0">
                <a:latin typeface="Times New Roman" pitchFamily="18" charset="0"/>
                <a:cs typeface="Times New Roman" pitchFamily="18" charset="0"/>
              </a:rPr>
              <a:t> </a:t>
            </a:r>
            <a:r>
              <a:rPr lang="fr-FR" sz="1600" b="1" dirty="0">
                <a:latin typeface="Times New Roman" pitchFamily="18" charset="0"/>
                <a:cs typeface="Times New Roman" pitchFamily="18" charset="0"/>
              </a:rPr>
              <a:t>Une diversité d’habitats </a:t>
            </a:r>
            <a:r>
              <a:rPr lang="fr-FR" sz="1600" b="1" dirty="0" smtClean="0">
                <a:latin typeface="Times New Roman" pitchFamily="18" charset="0"/>
                <a:cs typeface="Times New Roman" pitchFamily="18" charset="0"/>
              </a:rPr>
              <a:t>réduite: </a:t>
            </a:r>
            <a:r>
              <a:rPr lang="fr-FR" sz="1600" dirty="0" smtClean="0">
                <a:latin typeface="Times New Roman" pitchFamily="18" charset="0"/>
                <a:cs typeface="Times New Roman" pitchFamily="18" charset="0"/>
              </a:rPr>
              <a:t>avec </a:t>
            </a:r>
            <a:r>
              <a:rPr lang="fr-FR" sz="1600" dirty="0">
                <a:latin typeface="Times New Roman" pitchFamily="18" charset="0"/>
                <a:cs typeface="Times New Roman" pitchFamily="18" charset="0"/>
              </a:rPr>
              <a:t>des populations restreintes. La diversité des habitats contribue à la diversité des espèces. Dans certains cas, les espèces exigent la présence d’une diversité d’habitats pour vivre : un habitat lié à la nidification, un autre à l’alimentation, un à la reproduction… </a:t>
            </a:r>
            <a:br>
              <a:rPr lang="fr-FR" sz="1600" dirty="0">
                <a:latin typeface="Times New Roman" pitchFamily="18" charset="0"/>
                <a:cs typeface="Times New Roman" pitchFamily="18" charset="0"/>
              </a:rPr>
            </a:br>
            <a:endParaRPr lang="fr-FR" sz="1600" dirty="0" smtClean="0">
              <a:latin typeface="Times New Roman" pitchFamily="18" charset="0"/>
              <a:cs typeface="Times New Roman" pitchFamily="18" charset="0"/>
            </a:endParaRPr>
          </a:p>
          <a:p>
            <a:pPr marL="0" indent="0">
              <a:buNone/>
            </a:pPr>
            <a:r>
              <a:rPr lang="fr-FR" sz="1600" dirty="0" smtClean="0">
                <a:latin typeface="Times New Roman" pitchFamily="18" charset="0"/>
                <a:cs typeface="Times New Roman" pitchFamily="18" charset="0"/>
              </a:rPr>
              <a:t>-</a:t>
            </a:r>
            <a:r>
              <a:rPr lang="fr-FR" sz="1600" dirty="0">
                <a:latin typeface="Times New Roman" pitchFamily="18" charset="0"/>
                <a:cs typeface="Times New Roman" pitchFamily="18" charset="0"/>
              </a:rPr>
              <a:t> </a:t>
            </a:r>
            <a:r>
              <a:rPr lang="fr-FR" sz="1600" b="1" dirty="0">
                <a:latin typeface="Times New Roman" pitchFamily="18" charset="0"/>
                <a:cs typeface="Times New Roman" pitchFamily="18" charset="0"/>
              </a:rPr>
              <a:t>Un effet de lisière</a:t>
            </a:r>
            <a:r>
              <a:rPr lang="fr-FR" sz="1600" dirty="0">
                <a:latin typeface="Times New Roman" pitchFamily="18" charset="0"/>
                <a:cs typeface="Times New Roman" pitchFamily="18" charset="0"/>
              </a:rPr>
              <a:t> </a:t>
            </a:r>
            <a:r>
              <a:rPr lang="fr-FR" sz="1600" dirty="0" smtClean="0">
                <a:latin typeface="Times New Roman" pitchFamily="18" charset="0"/>
                <a:cs typeface="Times New Roman" pitchFamily="18" charset="0"/>
              </a:rPr>
              <a:t>:</a:t>
            </a:r>
          </a:p>
          <a:p>
            <a:pPr marL="0" indent="0">
              <a:buNone/>
            </a:pPr>
            <a:r>
              <a:rPr lang="fr-FR" sz="1600" dirty="0" smtClean="0"/>
              <a:t>La lisière correspond à la zone de transition entre deux ou plusieurs biocénoses</a:t>
            </a:r>
            <a:r>
              <a:rPr lang="fr-FR" sz="1600" dirty="0" smtClean="0">
                <a:latin typeface="Times New Roman" pitchFamily="18" charset="0"/>
                <a:cs typeface="Times New Roman" pitchFamily="18" charset="0"/>
              </a:rPr>
              <a:t>  </a:t>
            </a:r>
          </a:p>
          <a:p>
            <a:pPr marL="0" indent="0">
              <a:buNone/>
            </a:pPr>
            <a:r>
              <a:rPr lang="fr-FR" sz="1600" dirty="0" smtClean="0">
                <a:latin typeface="Times New Roman" pitchFamily="18" charset="0"/>
                <a:cs typeface="Times New Roman" pitchFamily="18" charset="0"/>
              </a:rPr>
              <a:t>- Des </a:t>
            </a:r>
            <a:r>
              <a:rPr lang="fr-FR" sz="1600" dirty="0">
                <a:latin typeface="Times New Roman" pitchFamily="18" charset="0"/>
                <a:cs typeface="Times New Roman" pitchFamily="18" charset="0"/>
              </a:rPr>
              <a:t>conditions écologiques spécifiques sont présentes dans l’écosystème de lisière par rapport à la zone centrale : l’ensoleillement, le régime des vents ou encore le régime de température vont varier. Ces conditions différentes entre la lisière et la zone cœur induisent la présence d’une faune et d’une flore différentes. L’habitat initial sera par conséquent dénaturé du fait de l’augmentation de l’effet de </a:t>
            </a:r>
            <a:r>
              <a:rPr lang="fr-FR" sz="1600" dirty="0" smtClean="0">
                <a:latin typeface="Times New Roman" pitchFamily="18" charset="0"/>
                <a:cs typeface="Times New Roman" pitchFamily="18" charset="0"/>
              </a:rPr>
              <a:t>lisière. Un </a:t>
            </a:r>
            <a:r>
              <a:rPr lang="fr-FR" sz="1600" dirty="0">
                <a:latin typeface="Times New Roman" pitchFamily="18" charset="0"/>
                <a:cs typeface="Times New Roman" pitchFamily="18" charset="0"/>
              </a:rPr>
              <a:t>nouveau cortège d’espèces sera donc présent sur cet espace au détriment de celui de l’espace cœur. Si ce dernier abrite des espèces endémiques, la réduction de la surface de l’habitat peut mettre en danger ces populations, et provoquer leur extinction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20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20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20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4"/>
          <p:cNvSpPr>
            <a:spLocks noGrp="1"/>
          </p:cNvSpPr>
          <p:nvPr>
            <p:ph sz="quarter" idx="1"/>
          </p:nvPr>
        </p:nvSpPr>
        <p:spPr>
          <a:xfrm>
            <a:off x="457200" y="0"/>
            <a:ext cx="8229600" cy="6858000"/>
          </a:xfrm>
        </p:spPr>
        <p:txBody>
          <a:bodyPr>
            <a:normAutofit fontScale="70000" lnSpcReduction="20000"/>
          </a:bodyPr>
          <a:lstStyle/>
          <a:p>
            <a:r>
              <a:rPr lang="fr-FR" b="1" dirty="0"/>
              <a:t>Espèces sensibles à la fragmentation</a:t>
            </a:r>
          </a:p>
          <a:p>
            <a:pPr marL="0" indent="0">
              <a:buNone/>
            </a:pPr>
            <a:r>
              <a:rPr lang="fr-FR" dirty="0"/>
              <a:t/>
            </a:r>
            <a:br>
              <a:rPr lang="fr-FR" dirty="0"/>
            </a:br>
            <a:r>
              <a:rPr lang="fr-FR" dirty="0" smtClean="0"/>
              <a:t>	Les </a:t>
            </a:r>
            <a:r>
              <a:rPr lang="fr-FR" dirty="0"/>
              <a:t>espèces les plus sensibles sont les premières qui seront affectées par la fragmentation. Une perte d’habitat va donc provoquer une diminution de la  diversité spécifique et un changement de la composition des communautés.</a:t>
            </a:r>
            <a:br>
              <a:rPr lang="fr-FR" dirty="0"/>
            </a:br>
            <a:r>
              <a:rPr lang="fr-FR" dirty="0"/>
              <a:t>Ces espèces sensibles à la fragmentation sont </a:t>
            </a:r>
            <a:r>
              <a:rPr lang="fr-FR" dirty="0" smtClean="0"/>
              <a:t>:</a:t>
            </a:r>
          </a:p>
          <a:p>
            <a:pPr marL="0" indent="0">
              <a:buNone/>
            </a:pPr>
            <a:r>
              <a:rPr lang="fr-FR" dirty="0"/>
              <a:t/>
            </a:r>
            <a:br>
              <a:rPr lang="fr-FR" dirty="0"/>
            </a:br>
            <a:r>
              <a:rPr lang="fr-FR" dirty="0"/>
              <a:t>- Les </a:t>
            </a:r>
            <a:r>
              <a:rPr lang="fr-FR" b="1" dirty="0"/>
              <a:t>espèces naturellement rares</a:t>
            </a:r>
            <a:r>
              <a:rPr lang="fr-FR" dirty="0"/>
              <a:t> qui ont une faible densité de population ou une distribution géographique limitée.</a:t>
            </a:r>
            <a:br>
              <a:rPr lang="fr-FR" dirty="0"/>
            </a:br>
            <a:endParaRPr lang="fr-FR" dirty="0" smtClean="0"/>
          </a:p>
          <a:p>
            <a:pPr marL="0" indent="0">
              <a:buFontTx/>
              <a:buChar char="-"/>
            </a:pPr>
            <a:r>
              <a:rPr lang="fr-FR" dirty="0" smtClean="0"/>
              <a:t>Les</a:t>
            </a:r>
            <a:r>
              <a:rPr lang="fr-FR" dirty="0"/>
              <a:t> </a:t>
            </a:r>
            <a:r>
              <a:rPr lang="fr-FR" b="1" dirty="0"/>
              <a:t>espèces qui ont une faible fécondité</a:t>
            </a:r>
            <a:r>
              <a:rPr lang="fr-FR" dirty="0"/>
              <a:t> ou un cycle de vie court.</a:t>
            </a:r>
            <a:br>
              <a:rPr lang="fr-FR" dirty="0"/>
            </a:br>
            <a:endParaRPr lang="fr-FR" dirty="0" smtClean="0"/>
          </a:p>
          <a:p>
            <a:pPr marL="0" indent="0">
              <a:buFontTx/>
              <a:buChar char="-"/>
            </a:pPr>
            <a:r>
              <a:rPr lang="fr-FR" dirty="0" smtClean="0"/>
              <a:t>- </a:t>
            </a:r>
            <a:r>
              <a:rPr lang="fr-FR" dirty="0"/>
              <a:t>Les </a:t>
            </a:r>
            <a:r>
              <a:rPr lang="fr-FR" b="1" dirty="0"/>
              <a:t>espèces ayant besoin d’une grande superficie d’habitat</a:t>
            </a:r>
            <a:r>
              <a:rPr lang="fr-FR" dirty="0"/>
              <a:t> pour assurer une viabilité de la population sur le long terme.</a:t>
            </a:r>
            <a:br>
              <a:rPr lang="fr-FR" dirty="0"/>
            </a:br>
            <a:endParaRPr lang="fr-FR" dirty="0" smtClean="0"/>
          </a:p>
          <a:p>
            <a:pPr marL="0" indent="0">
              <a:buFontTx/>
              <a:buChar char="-"/>
            </a:pPr>
            <a:r>
              <a:rPr lang="fr-FR" dirty="0" smtClean="0"/>
              <a:t>- </a:t>
            </a:r>
            <a:r>
              <a:rPr lang="fr-FR" dirty="0"/>
              <a:t>Les </a:t>
            </a:r>
            <a:r>
              <a:rPr lang="fr-FR" b="1" dirty="0"/>
              <a:t>espèces ayant de faible capacité de dispersion</a:t>
            </a:r>
            <a:r>
              <a:rPr lang="fr-FR" dirty="0"/>
              <a:t>, et qui ne pourront donc pas rejoindre un habitat non fragmenté.</a:t>
            </a:r>
            <a:br>
              <a:rPr lang="fr-FR" dirty="0"/>
            </a:br>
            <a:endParaRPr lang="fr-FR" dirty="0" smtClean="0"/>
          </a:p>
          <a:p>
            <a:pPr marL="0" indent="0">
              <a:buFontTx/>
              <a:buChar char="-"/>
            </a:pPr>
            <a:r>
              <a:rPr lang="fr-FR" dirty="0" smtClean="0"/>
              <a:t>- </a:t>
            </a:r>
            <a:r>
              <a:rPr lang="fr-FR" dirty="0"/>
              <a:t>Les </a:t>
            </a:r>
            <a:r>
              <a:rPr lang="fr-FR" b="1" dirty="0"/>
              <a:t>espèces qui ont besoin pour vivre de ressources présentes de manière imprévisible</a:t>
            </a:r>
            <a:r>
              <a:rPr lang="fr-FR" dirty="0"/>
              <a:t>.</a:t>
            </a:r>
            <a:br>
              <a:rPr lang="fr-FR" dirty="0"/>
            </a:br>
            <a:endParaRPr lang="fr-FR" dirty="0" smtClean="0"/>
          </a:p>
          <a:p>
            <a:pPr marL="0" indent="0">
              <a:buFontTx/>
              <a:buChar char="-"/>
            </a:pPr>
            <a:r>
              <a:rPr lang="fr-FR" dirty="0" smtClean="0"/>
              <a:t>- </a:t>
            </a:r>
            <a:r>
              <a:rPr lang="fr-FR" dirty="0"/>
              <a:t>Les </a:t>
            </a:r>
            <a:r>
              <a:rPr lang="fr-FR" b="1" dirty="0"/>
              <a:t>espèces ne pouvant vivre que dans les espaces cœurs</a:t>
            </a:r>
            <a:r>
              <a:rPr lang="fr-FR" dirty="0"/>
              <a:t> (et donc pas dans les zones de lisières) ou les espèces qui seront vulnérables aux prédateurs présents dans les zones de lisières.</a:t>
            </a:r>
            <a:br>
              <a:rPr lang="fr-FR" dirty="0"/>
            </a:br>
            <a:endParaRPr lang="fr-FR" dirty="0" smtClean="0"/>
          </a:p>
          <a:p>
            <a:pPr marL="0" indent="0">
              <a:buFontTx/>
              <a:buChar char="-"/>
            </a:pPr>
            <a:r>
              <a:rPr lang="fr-FR" dirty="0" smtClean="0"/>
              <a:t>- </a:t>
            </a:r>
            <a:r>
              <a:rPr lang="fr-FR" dirty="0"/>
              <a:t>Les </a:t>
            </a:r>
            <a:r>
              <a:rPr lang="fr-FR" b="1" dirty="0"/>
              <a:t>espèces vulnérables à l’exploitation humaine</a:t>
            </a:r>
            <a:r>
              <a:rPr lang="fr-FR" dirty="0"/>
              <a:t>.</a:t>
            </a:r>
            <a:br>
              <a:rPr lang="fr-FR" dirty="0"/>
            </a:br>
            <a:r>
              <a:rPr lang="fr-FR" dirty="0"/>
              <a:t/>
            </a:r>
            <a:br>
              <a:rPr lang="fr-FR" dirty="0"/>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20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2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7141" y="-64264"/>
            <a:ext cx="8929718" cy="698652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63500" algn="justLow" defTabSz="914400" rtl="0" eaLnBrk="1" fontAlgn="base" latinLnBrk="0" hangingPunct="1">
              <a:lnSpc>
                <a:spcPct val="100000"/>
              </a:lnSpc>
              <a:spcBef>
                <a:spcPct val="0"/>
              </a:spcBef>
              <a:spcAft>
                <a:spcPct val="0"/>
              </a:spcAft>
              <a:buClrTx/>
              <a:buSzTx/>
              <a:buFontTx/>
              <a:buNone/>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INTRODUCTION</a:t>
            </a:r>
          </a:p>
          <a:p>
            <a:pPr marL="0" marR="0" lvl="0" indent="63500" algn="justLow" defTabSz="914400" rtl="0" eaLnBrk="1" fontAlgn="base" latinLnBrk="0" hangingPunct="1">
              <a:lnSpc>
                <a:spcPct val="100000"/>
              </a:lnSpc>
              <a:spcBef>
                <a:spcPct val="0"/>
              </a:spcBef>
              <a:spcAft>
                <a:spcPct val="0"/>
              </a:spcAft>
              <a:buClrTx/>
              <a:buSzTx/>
              <a:buFontTx/>
              <a:buNone/>
              <a:tabLst>
                <a:tab pos="457200" algn="l"/>
              </a:tabLst>
            </a:pPr>
            <a:endPar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a:p>
            <a:pPr marL="0" marR="0" lvl="0" indent="63500" algn="justLow" defTabSz="914400" rtl="0" eaLnBrk="1" fontAlgn="base" latinLnBrk="0" hangingPunct="1">
              <a:lnSpc>
                <a:spcPct val="100000"/>
              </a:lnSpc>
              <a:spcBef>
                <a:spcPct val="0"/>
              </a:spcBef>
              <a:spcAft>
                <a:spcPct val="0"/>
              </a:spcAft>
              <a:buClrTx/>
              <a:buSzTx/>
              <a:buFontTx/>
              <a:buNone/>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Une espèce possède trois caractéristiques fondamentales en relation avec son environnement naturel :</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son aire de distribution géographique, </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son habitat, </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sa niche écologique.</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Aire de répartition géographique</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Zone délimitant la répartition géographique d'une espèce vivante qui inclut la totalité de ses </a:t>
            </a: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2" tooltip="nouvelle fenêtre"/>
              </a:rPr>
              <a:t>populations</a:t>
            </a: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La </a:t>
            </a:r>
            <a:r>
              <a:rPr kumimoji="0" lang="fr-FR" sz="1400" b="1" i="0"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population</a:t>
            </a: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est</a:t>
            </a:r>
            <a:r>
              <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l’ensemble d’êtres vivants d’une même espèce, occupant un territoire déterminé, présentant des caractéristiques propres et qui se perpétuent dans le temps.</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L'aire d'une espèce peut-être continue ou au contraire disjointe.</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Habitat</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 l'intérieur de cette aire, les populations de chaque espèce vont être distribuées dans un milieu de vie naturel, appelé l'habitat d'une espèce, auquel elles sont soumises.</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Dans un habitat, tous les besoins de l'espèce concernée peuvent être regroupés en trois « besoins vitaux » :</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nourriture, </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reproduction, </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abri.</a:t>
            </a:r>
            <a:endParaRPr kumimoji="0" lang="fr-FR" sz="14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1" i="0" u="none" strike="noStrike" cap="none" normalizeH="0" baseline="0" dirty="0" smtClean="0">
                <a:ln>
                  <a:noFill/>
                </a:ln>
                <a:solidFill>
                  <a:srgbClr val="CC3300"/>
                </a:solidFill>
                <a:effectLst/>
                <a:latin typeface="Times New Roman" pitchFamily="18" charset="0"/>
                <a:ea typeface="Times New Roman" pitchFamily="18" charset="0"/>
                <a:cs typeface="Times New Roman" pitchFamily="18" charset="0"/>
              </a:rPr>
              <a:t>1/ la nourriture : </a:t>
            </a:r>
            <a:r>
              <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milieu doit offrir aux plantes et aux animaux des ressources alimentaires suffisantes et accessibles.</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1" i="0" u="none" strike="noStrike" cap="none" normalizeH="0" baseline="0" dirty="0" smtClean="0">
                <a:ln>
                  <a:noFill/>
                </a:ln>
                <a:solidFill>
                  <a:srgbClr val="CC3300"/>
                </a:solidFill>
                <a:effectLst/>
                <a:latin typeface="Times New Roman" pitchFamily="18" charset="0"/>
                <a:ea typeface="Times New Roman" pitchFamily="18" charset="0"/>
                <a:cs typeface="Times New Roman" pitchFamily="18" charset="0"/>
              </a:rPr>
              <a:t>2/ la reproduction : </a:t>
            </a:r>
            <a:r>
              <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animaux ont besoin de sites particuliers pour déposer leurs œufs ou mettre bas. Les jeunes ont une alimentation exigeante et sont particulièrement fragiles.</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Des conditions d'ensoleillement, d'humidité..., souvent bien différentes de celles exigées par les adultes, sont nécessaires pour les graines ou les </a:t>
            </a: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3" tooltip="nouvelle fenêtre"/>
              </a:rPr>
              <a:t>plantules</a:t>
            </a: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1" i="0" u="none" strike="noStrike" cap="none" normalizeH="0" baseline="0" dirty="0" smtClean="0">
                <a:ln>
                  <a:noFill/>
                </a:ln>
                <a:solidFill>
                  <a:srgbClr val="CC3300"/>
                </a:solidFill>
                <a:effectLst/>
                <a:latin typeface="Times New Roman" pitchFamily="18" charset="0"/>
                <a:ea typeface="Times New Roman" pitchFamily="18" charset="0"/>
                <a:cs typeface="Times New Roman" pitchFamily="18" charset="0"/>
              </a:rPr>
              <a:t>3/ les abris : </a:t>
            </a:r>
            <a:r>
              <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En toute saison, les organismes doivent se protéger des agents extérieurs physiques (froid, sécheresse, vent) ou vivants (prédateurs, </a:t>
            </a:r>
            <a:r>
              <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hlinkClick r:id="rId4" tooltip="nouvelle fenêtre"/>
              </a:rPr>
              <a:t>parasites</a:t>
            </a:r>
            <a:r>
              <a:rPr kumimoji="0" lang="fr-F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dérangements par les activités humaines...).</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Dans chaque écosystème, plus le milieu est hétérogène plus il abrite d'habitats différents.</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Les habitats sont imbriqués les uns dans les autres : ainsi une forêt constitue un habitat en soi, mais les pousses des arbres, le feuillage de la canopée ou des branches les plus basses, les écorces constituent eux aussi autant d'habitats distincts – qualifiés souvent de micro habitats – à l'intérieur de celle-ci.</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sz="1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214282" y="0"/>
            <a:ext cx="8715436" cy="590931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63500" algn="justLow" defTabSz="914400" rtl="0" eaLnBrk="1" fontAlgn="base" latinLnBrk="0" hangingPunct="1">
              <a:lnSpc>
                <a:spcPct val="100000"/>
              </a:lnSpc>
              <a:spcBef>
                <a:spcPct val="0"/>
              </a:spcBef>
              <a:spcAft>
                <a:spcPct val="0"/>
              </a:spcAft>
              <a:buClrTx/>
              <a:buSzTx/>
              <a:buFontTx/>
              <a:buNone/>
              <a:tabLst>
                <a:tab pos="457200" algn="l"/>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INTRODUCTION</a:t>
            </a:r>
          </a:p>
          <a:p>
            <a:pPr marL="0" marR="0" lvl="0" indent="63500" algn="justLow" defTabSz="914400" rtl="0" eaLnBrk="1" fontAlgn="base" latinLnBrk="0" hangingPunct="1">
              <a:lnSpc>
                <a:spcPct val="100000"/>
              </a:lnSpc>
              <a:spcBef>
                <a:spcPct val="0"/>
              </a:spcBef>
              <a:spcAft>
                <a:spcPct val="0"/>
              </a:spcAft>
              <a:buClrTx/>
              <a:buSzTx/>
              <a:buFontTx/>
              <a:buNone/>
              <a:tabLst>
                <a:tab pos="457200" algn="l"/>
              </a:tabLst>
            </a:pPr>
            <a:endPar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a:p>
            <a:pPr marL="0" marR="0" lvl="0" indent="63500" algn="justLow" defTabSz="914400" rtl="0" eaLnBrk="1" fontAlgn="base" latinLnBrk="0" hangingPunct="1">
              <a:lnSpc>
                <a:spcPct val="100000"/>
              </a:lnSpc>
              <a:spcBef>
                <a:spcPct val="0"/>
              </a:spcBef>
              <a:spcAft>
                <a:spcPct val="0"/>
              </a:spcAft>
              <a:buClrTx/>
              <a:buSzTx/>
              <a:buFontTx/>
              <a:buNone/>
              <a:tabLst>
                <a:tab pos="457200" algn="l"/>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Une espèce possède trois caractéristiques fondamentales en relation avec son environnement naturel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son aire de distribution géographique,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son habitat,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sa niche écologique.</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Aire de répartition géographique</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Zone délimitant la répartition géographique d'une espèce vivante qui inclut la totalité de ses </a:t>
            </a: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2" tooltip="nouvelle fenêtre"/>
              </a:rPr>
              <a:t>populations</a:t>
            </a: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L'aire </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d'une espèce peut-être continue ou au contraire disjointe.</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Habitat</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 l'intérieur de cette aire, les populations de chaque espèce vont être distribuées dans un milieu de vie naturel, appelé l'habitat d'une espèce, auquel elles sont soumises.</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Dans un habitat, tous les besoins de l'espèce concernée peuvent être regroupés en trois « besoins vitaux »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nourriture,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reproduction,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abri.</a:t>
            </a:r>
            <a:endParaRPr kumimoji="0" lang="fr-FR"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Char char="•"/>
              <a:tabLst>
                <a:tab pos="457200" algn="l"/>
              </a:tabLst>
            </a:pP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63500" algn="justLow" defTabSz="914400" rtl="0" eaLnBrk="0" fontAlgn="base" latinLnBrk="0" hangingPunct="0">
              <a:lnSpc>
                <a:spcPct val="100000"/>
              </a:lnSpc>
              <a:spcBef>
                <a:spcPct val="0"/>
              </a:spcBef>
              <a:spcAft>
                <a:spcPct val="0"/>
              </a:spcAft>
              <a:buClrTx/>
              <a:buSzTx/>
              <a:buFontTx/>
              <a:buNone/>
              <a:tabLst>
                <a:tab pos="457200" algn="l"/>
              </a:tabLst>
            </a:pP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1" y="0"/>
            <a:ext cx="8929718" cy="452431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a:p>
            <a:pPr lvl="0" indent="63500" algn="justLow" eaLnBrk="0" fontAlgn="base" hangingPunct="0">
              <a:spcBef>
                <a:spcPct val="0"/>
              </a:spcBef>
              <a:spcAft>
                <a:spcPct val="0"/>
              </a:spcAft>
              <a:tabLst>
                <a:tab pos="457200" algn="l"/>
              </a:tabLst>
            </a:pPr>
            <a:r>
              <a:rPr lang="fr-FR" b="1" u="sng" dirty="0" smtClean="0">
                <a:latin typeface="Times New Roman" pitchFamily="18" charset="0"/>
                <a:ea typeface="Times New Roman" pitchFamily="18" charset="0"/>
                <a:cs typeface="Times New Roman" pitchFamily="18" charset="0"/>
              </a:rPr>
              <a:t>Niche écologique</a:t>
            </a:r>
          </a:p>
          <a:p>
            <a:pPr lvl="0" indent="63500" algn="justLow" eaLnBrk="0" fontAlgn="base" hangingPunct="0">
              <a:spcBef>
                <a:spcPct val="0"/>
              </a:spcBef>
              <a:spcAft>
                <a:spcPct val="0"/>
              </a:spcAft>
              <a:tabLst>
                <a:tab pos="457200" algn="l"/>
              </a:tabLst>
            </a:pPr>
            <a:endParaRPr lang="fr-FR" dirty="0" smtClean="0">
              <a:latin typeface="Times New Roman" pitchFamily="18" charset="0"/>
              <a:cs typeface="Times New Roman" pitchFamily="18" charset="0"/>
            </a:endParaRPr>
          </a:p>
          <a:p>
            <a:pPr lvl="0" indent="63500" algn="justLow" eaLnBrk="0" fontAlgn="base" hangingPunct="0">
              <a:spcBef>
                <a:spcPct val="0"/>
              </a:spcBef>
              <a:spcAft>
                <a:spcPct val="0"/>
              </a:spcAft>
              <a:tabLst>
                <a:tab pos="457200" algn="l"/>
              </a:tabLst>
            </a:pPr>
            <a:r>
              <a:rPr lang="fr-FR" dirty="0" smtClean="0">
                <a:solidFill>
                  <a:srgbClr val="000000"/>
                </a:solidFill>
                <a:latin typeface="Times New Roman" pitchFamily="18" charset="0"/>
                <a:ea typeface="Times New Roman" pitchFamily="18" charset="0"/>
                <a:cs typeface="Times New Roman" pitchFamily="18" charset="0"/>
              </a:rPr>
              <a:t>Dans tout écosystème, il est fréquent que de nombreuses espèces puissent se rencontrer dans le même habitat, en revanche, en les observant attentivement on remarque qu'elles occupent chacune une niche écologique bien distincte.</a:t>
            </a:r>
            <a:endParaRPr lang="fr-FR" dirty="0" smtClean="0">
              <a:latin typeface="Times New Roman" pitchFamily="18" charset="0"/>
              <a:cs typeface="Times New Roman" pitchFamily="18" charset="0"/>
            </a:endParaRPr>
          </a:p>
          <a:p>
            <a:pPr lvl="0" indent="63500" algn="justLow" eaLnBrk="0" fontAlgn="base" hangingPunct="0">
              <a:spcBef>
                <a:spcPct val="0"/>
              </a:spcBef>
              <a:spcAft>
                <a:spcPct val="0"/>
              </a:spcAft>
              <a:tabLst>
                <a:tab pos="457200" algn="l"/>
              </a:tabLst>
            </a:pPr>
            <a:r>
              <a:rPr lang="fr-FR" dirty="0" smtClean="0">
                <a:solidFill>
                  <a:srgbClr val="000000"/>
                </a:solidFill>
                <a:latin typeface="Times New Roman" pitchFamily="18" charset="0"/>
                <a:ea typeface="Times New Roman" pitchFamily="18" charset="0"/>
                <a:cs typeface="Times New Roman" pitchFamily="18" charset="0"/>
              </a:rPr>
              <a:t>La niche écologique peut se définir comme le rôle de l'espèce (proies, prédateurs) dans le fonctionnement de l'écosystème</a:t>
            </a:r>
          </a:p>
          <a:p>
            <a:pPr marL="0" marR="0" lvl="0" indent="0" algn="justLow"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Selon la célèbre analogie d'</a:t>
            </a:r>
            <a:r>
              <a:rPr kumimoji="0" lang="fr-FR"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Odum</a:t>
            </a: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(1959) : " la niche écologique, c'est la profession de l'</a:t>
            </a: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2" tooltip="nouvelle fenêtre"/>
              </a:rPr>
              <a:t>espèce</a:t>
            </a: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alors que l'habitat en est l'adresse".</a:t>
            </a:r>
          </a:p>
          <a:p>
            <a:r>
              <a:rPr lang="fr-FR" dirty="0" smtClean="0">
                <a:latin typeface="Times New Roman" pitchFamily="18" charset="0"/>
                <a:cs typeface="Times New Roman" pitchFamily="18" charset="0"/>
              </a:rPr>
              <a:t>Deux espèces ayant la même niche écologique sont donc en « compétition ».</a:t>
            </a:r>
          </a:p>
          <a:p>
            <a:r>
              <a:rPr lang="fr-FR" dirty="0" smtClean="0">
                <a:latin typeface="Times New Roman" pitchFamily="18" charset="0"/>
                <a:cs typeface="Times New Roman" pitchFamily="18" charset="0"/>
              </a:rPr>
              <a:t>Le principe de la </a:t>
            </a:r>
            <a:r>
              <a:rPr lang="fr-FR" dirty="0" smtClean="0">
                <a:latin typeface="Times New Roman" pitchFamily="18" charset="0"/>
                <a:cs typeface="Times New Roman" pitchFamily="18" charset="0"/>
                <a:hlinkClick r:id="rId3" tooltip="nouvelle fenêtre"/>
              </a:rPr>
              <a:t>sélection naturelle</a:t>
            </a:r>
            <a:r>
              <a:rPr lang="fr-FR" dirty="0" smtClean="0">
                <a:latin typeface="Times New Roman" pitchFamily="18" charset="0"/>
                <a:cs typeface="Times New Roman" pitchFamily="18" charset="0"/>
              </a:rPr>
              <a:t> tend à favoriser celle qui est la plus « adaptée » à la niche écologique, c'est-à-dire celle qui se reproduit et y survit le plus efficacement.</a:t>
            </a:r>
          </a:p>
          <a:p>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 </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1406" y="0"/>
            <a:ext cx="9072594" cy="6043920"/>
          </a:xfrm>
          <a:prstGeom prst="rect">
            <a:avLst/>
          </a:prstGeom>
          <a:noFill/>
          <a:ln w="9525">
            <a:noFill/>
            <a:miter lim="800000"/>
            <a:headEnd/>
            <a:tailEnd/>
          </a:ln>
          <a:effectLst/>
        </p:spPr>
        <p:txBody>
          <a:bodyPr vert="horz" wrap="square" lIns="0" tIns="133308" rIns="0" bIns="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77AD21"/>
                </a:solidFill>
                <a:effectLst/>
                <a:latin typeface="Times New Roman" pitchFamily="18" charset="0"/>
                <a:cs typeface="Times New Roman" pitchFamily="18" charset="0"/>
              </a:rPr>
              <a:t>Concept d’habitat</a:t>
            </a: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cs typeface="Times New Roman" pitchFamily="18" charset="0"/>
              </a:rPr>
              <a:t>L'habitat est un concept utilisé pour décrire l'endroit, les caractéristiques du « milieu » — dans lequel une population d'individus d'une espèce donnée peut normalement vivre et s'épanouir.</a:t>
            </a: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cs typeface="Times New Roman" pitchFamily="18" charset="0"/>
              </a:rPr>
              <a:t>Communément, le terme « habitat » est utilisé pour décrire </a:t>
            </a:r>
            <a:r>
              <a:rPr kumimoji="0" lang="fr-FR" sz="2000" b="0" i="0" u="none" strike="noStrike" cap="none" normalizeH="0" baseline="0" smtClean="0">
                <a:ln>
                  <a:noFill/>
                </a:ln>
                <a:solidFill>
                  <a:schemeClr val="tx1"/>
                </a:solidFill>
                <a:effectLst/>
                <a:latin typeface="Times New Roman" pitchFamily="18" charset="0"/>
                <a:cs typeface="Times New Roman" pitchFamily="18" charset="0"/>
              </a:rPr>
              <a:t>différentes  notions.             Au </a:t>
            </a:r>
            <a:r>
              <a:rPr kumimoji="0" lang="fr-FR" sz="2000" b="0" i="0" u="none" strike="noStrike" cap="none" normalizeH="0" baseline="0" dirty="0" smtClean="0">
                <a:ln>
                  <a:noFill/>
                </a:ln>
                <a:solidFill>
                  <a:schemeClr val="tx1"/>
                </a:solidFill>
                <a:effectLst/>
                <a:latin typeface="Times New Roman" pitchFamily="18" charset="0"/>
                <a:cs typeface="Times New Roman" pitchFamily="18" charset="0"/>
              </a:rPr>
              <a:t>regard d’une espèce, il peut s’agir :</a:t>
            </a: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000" b="1" i="0" u="none" strike="noStrike" cap="none" normalizeH="0" baseline="0" dirty="0" smtClean="0">
                <a:ln>
                  <a:noFill/>
                </a:ln>
                <a:solidFill>
                  <a:schemeClr val="tx1"/>
                </a:solidFill>
                <a:effectLst/>
                <a:latin typeface="Times New Roman" pitchFamily="18" charset="0"/>
                <a:cs typeface="Times New Roman" pitchFamily="18" charset="0"/>
              </a:rPr>
              <a:t>D’un logement à proprement parler : un nichoir, un terrier…</a:t>
            </a:r>
            <a:r>
              <a:rPr kumimoji="0" lang="fr-FR" sz="20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fr-F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000" b="1" i="0" u="none" strike="noStrike" cap="none" normalizeH="0" baseline="0" dirty="0" smtClean="0">
                <a:ln>
                  <a:noFill/>
                </a:ln>
                <a:solidFill>
                  <a:schemeClr val="tx1"/>
                </a:solidFill>
                <a:effectLst/>
                <a:latin typeface="Times New Roman" pitchFamily="18" charset="0"/>
                <a:cs typeface="Times New Roman" pitchFamily="18" charset="0"/>
              </a:rPr>
              <a:t>D’un espace vital pour une espèce, d’un ensemble d’éléments du paysage qui offrent les ressources suffisantes pour la survie et la reproduction d’une population ou d’une espèce. Par exemple les chauves-souris ont besoin de milieux humides et froids en hiver pour l’hibernation, de milieux chauds et secs pour la reproduction en été et de milieux riches en insectes pour se nourrir (prairie, cours d’eau…)</a:t>
            </a:r>
            <a:r>
              <a:rPr kumimoji="0" lang="fr-FR" sz="20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fr-F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000" b="1" i="0" u="none" strike="noStrike" cap="none" normalizeH="0" baseline="0" dirty="0" smtClean="0">
                <a:ln>
                  <a:noFill/>
                </a:ln>
                <a:solidFill>
                  <a:schemeClr val="tx1"/>
                </a:solidFill>
                <a:effectLst/>
                <a:latin typeface="Times New Roman" pitchFamily="18" charset="0"/>
                <a:cs typeface="Times New Roman" pitchFamily="18" charset="0"/>
              </a:rPr>
              <a:t>Du biotope lorsqu’il s’agit de décrire les caractéristiques climatiques, physico-chimiques, géomorphologiques, édaphiques…</a:t>
            </a:r>
            <a:r>
              <a:rPr kumimoji="0" lang="fr-FR" sz="20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fr-F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000" b="1" i="0" u="none" strike="noStrike" cap="none" normalizeH="0" baseline="0" dirty="0" smtClean="0">
                <a:ln>
                  <a:noFill/>
                </a:ln>
                <a:solidFill>
                  <a:schemeClr val="tx1"/>
                </a:solidFill>
                <a:effectLst/>
                <a:latin typeface="Times New Roman" pitchFamily="18" charset="0"/>
                <a:cs typeface="Times New Roman" pitchFamily="18" charset="0"/>
              </a:rPr>
              <a:t>De niche écologique ou métier lorsqu’il s’agit de décrire un besoin particulier de l’espèce (les mésanges ont besoin d’insectes pour se nourrir).</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Effect transition="in" filter="fade">
                                      <p:cBhvr>
                                        <p:cTn id="7" dur="2000"/>
                                        <p:tgtEl>
                                          <p:spTgt spid="10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5">
                                            <p:txEl>
                                              <p:pRg st="1" end="1"/>
                                            </p:txEl>
                                          </p:spTgt>
                                        </p:tgtEl>
                                        <p:attrNameLst>
                                          <p:attrName>style.visibility</p:attrName>
                                        </p:attrNameLst>
                                      </p:cBhvr>
                                      <p:to>
                                        <p:strVal val="visible"/>
                                      </p:to>
                                    </p:set>
                                    <p:animEffect transition="in" filter="fade">
                                      <p:cBhvr>
                                        <p:cTn id="12" dur="2000"/>
                                        <p:tgtEl>
                                          <p:spTgt spid="102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5">
                                            <p:txEl>
                                              <p:pRg st="3" end="3"/>
                                            </p:txEl>
                                          </p:spTgt>
                                        </p:tgtEl>
                                        <p:attrNameLst>
                                          <p:attrName>style.visibility</p:attrName>
                                        </p:attrNameLst>
                                      </p:cBhvr>
                                      <p:to>
                                        <p:strVal val="visible"/>
                                      </p:to>
                                    </p:set>
                                    <p:animEffect transition="in" filter="fade">
                                      <p:cBhvr>
                                        <p:cTn id="17" dur="2000"/>
                                        <p:tgtEl>
                                          <p:spTgt spid="102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5">
                                            <p:txEl>
                                              <p:pRg st="5" end="5"/>
                                            </p:txEl>
                                          </p:spTgt>
                                        </p:tgtEl>
                                        <p:attrNameLst>
                                          <p:attrName>style.visibility</p:attrName>
                                        </p:attrNameLst>
                                      </p:cBhvr>
                                      <p:to>
                                        <p:strVal val="visible"/>
                                      </p:to>
                                    </p:set>
                                    <p:animEffect transition="in" filter="fade">
                                      <p:cBhvr>
                                        <p:cTn id="22" dur="2000"/>
                                        <p:tgtEl>
                                          <p:spTgt spid="102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5">
                                            <p:txEl>
                                              <p:pRg st="6" end="6"/>
                                            </p:txEl>
                                          </p:spTgt>
                                        </p:tgtEl>
                                        <p:attrNameLst>
                                          <p:attrName>style.visibility</p:attrName>
                                        </p:attrNameLst>
                                      </p:cBhvr>
                                      <p:to>
                                        <p:strVal val="visible"/>
                                      </p:to>
                                    </p:set>
                                    <p:animEffect transition="in" filter="fade">
                                      <p:cBhvr>
                                        <p:cTn id="27" dur="2000"/>
                                        <p:tgtEl>
                                          <p:spTgt spid="102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25">
                                            <p:txEl>
                                              <p:pRg st="7" end="7"/>
                                            </p:txEl>
                                          </p:spTgt>
                                        </p:tgtEl>
                                        <p:attrNameLst>
                                          <p:attrName>style.visibility</p:attrName>
                                        </p:attrNameLst>
                                      </p:cBhvr>
                                      <p:to>
                                        <p:strVal val="visible"/>
                                      </p:to>
                                    </p:set>
                                    <p:animEffect transition="in" filter="fade">
                                      <p:cBhvr>
                                        <p:cTn id="32" dur="2000"/>
                                        <p:tgtEl>
                                          <p:spTgt spid="102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25">
                                            <p:txEl>
                                              <p:pRg st="8" end="8"/>
                                            </p:txEl>
                                          </p:spTgt>
                                        </p:tgtEl>
                                        <p:attrNameLst>
                                          <p:attrName>style.visibility</p:attrName>
                                        </p:attrNameLst>
                                      </p:cBhvr>
                                      <p:to>
                                        <p:strVal val="visible"/>
                                      </p:to>
                                    </p:set>
                                    <p:animEffect transition="in" filter="fade">
                                      <p:cBhvr>
                                        <p:cTn id="37" dur="2000"/>
                                        <p:tgtEl>
                                          <p:spTgt spid="102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25">
                                            <p:txEl>
                                              <p:pRg st="9" end="9"/>
                                            </p:txEl>
                                          </p:spTgt>
                                        </p:tgtEl>
                                        <p:attrNameLst>
                                          <p:attrName>style.visibility</p:attrName>
                                        </p:attrNameLst>
                                      </p:cBhvr>
                                      <p:to>
                                        <p:strVal val="visible"/>
                                      </p:to>
                                    </p:set>
                                    <p:animEffect transition="in" filter="fade">
                                      <p:cBhvr>
                                        <p:cTn id="42" dur="2000"/>
                                        <p:tgtEl>
                                          <p:spTgt spid="102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8929718" cy="6247864"/>
          </a:xfrm>
          <a:prstGeom prst="rect">
            <a:avLst/>
          </a:prstGeom>
        </p:spPr>
        <p:txBody>
          <a:bodyPr wrap="square">
            <a:spAutoFit/>
          </a:bodyPr>
          <a:lstStyle/>
          <a:p>
            <a:r>
              <a:rPr lang="fr-FR" sz="2000" dirty="0"/>
              <a:t>	</a:t>
            </a:r>
            <a:r>
              <a:rPr lang="fr-FR" sz="2000" dirty="0" smtClean="0"/>
              <a:t>En </a:t>
            </a:r>
            <a:r>
              <a:rPr lang="fr-FR" sz="2000" dirty="0"/>
              <a:t>plus, chaque organisme a des besoins différents: </a:t>
            </a:r>
            <a:endParaRPr lang="fr-FR" sz="2000" dirty="0" smtClean="0"/>
          </a:p>
          <a:p>
            <a:r>
              <a:rPr lang="fr-FR" sz="2000" dirty="0" smtClean="0"/>
              <a:t>un </a:t>
            </a:r>
            <a:r>
              <a:rPr lang="fr-FR" sz="2000" dirty="0"/>
              <a:t>peuplier a surtout besoin </a:t>
            </a:r>
            <a:r>
              <a:rPr lang="fr-FR" sz="2000" dirty="0" smtClean="0"/>
              <a:t>de soleil</a:t>
            </a:r>
            <a:r>
              <a:rPr lang="fr-FR" sz="2000" dirty="0"/>
              <a:t>; un frêne a surtout besoin d’eau et d’un sol riche (sol avec beaucoup de nourriture);</a:t>
            </a:r>
          </a:p>
          <a:p>
            <a:r>
              <a:rPr lang="fr-FR" sz="2000" dirty="0"/>
              <a:t>un lièvre a surtout besoin de beaucoup de végétation pour se nourrir et se reproduire </a:t>
            </a:r>
            <a:r>
              <a:rPr lang="fr-FR" sz="2000" dirty="0" smtClean="0"/>
              <a:t>en se </a:t>
            </a:r>
            <a:r>
              <a:rPr lang="fr-FR" sz="2000" dirty="0"/>
              <a:t>cachant des prédateurs. Certains animaux ont besoin de très grands territoires </a:t>
            </a:r>
            <a:r>
              <a:rPr lang="fr-FR" sz="2000" dirty="0" smtClean="0"/>
              <a:t>pour arriver </a:t>
            </a:r>
            <a:r>
              <a:rPr lang="fr-FR" sz="2000" dirty="0"/>
              <a:t>à trouver toute la nourriture dont ils ont besoin tandis que d’autres se limitent à </a:t>
            </a:r>
            <a:r>
              <a:rPr lang="fr-FR" sz="2000" dirty="0" smtClean="0"/>
              <a:t>de très </a:t>
            </a:r>
            <a:r>
              <a:rPr lang="fr-FR" sz="2000" dirty="0"/>
              <a:t>petits territoires parce que leur nourriture est toute à la même place. Un habitat </a:t>
            </a:r>
            <a:r>
              <a:rPr lang="fr-FR" sz="2000" dirty="0" smtClean="0"/>
              <a:t>peut être </a:t>
            </a:r>
            <a:r>
              <a:rPr lang="fr-FR" sz="2000" dirty="0"/>
              <a:t>très grand ou minuscule</a:t>
            </a:r>
            <a:r>
              <a:rPr lang="fr-FR" sz="2000" dirty="0" smtClean="0"/>
              <a:t>.</a:t>
            </a:r>
          </a:p>
          <a:p>
            <a:r>
              <a:rPr lang="fr-FR" sz="2000" dirty="0" smtClean="0"/>
              <a:t>	Chaque </a:t>
            </a:r>
            <a:r>
              <a:rPr lang="fr-FR" sz="2000" dirty="0"/>
              <a:t>espèce animale ou végétale vit dans </a:t>
            </a:r>
            <a:r>
              <a:rPr lang="fr-FR" sz="2000" dirty="0" smtClean="0"/>
              <a:t>le milieu </a:t>
            </a:r>
            <a:r>
              <a:rPr lang="fr-FR" sz="2000" dirty="0"/>
              <a:t>naturel qui lui convient le mieux ; </a:t>
            </a:r>
            <a:r>
              <a:rPr lang="fr-FR" sz="2000" dirty="0" smtClean="0"/>
              <a:t>c’est son </a:t>
            </a:r>
            <a:r>
              <a:rPr lang="fr-FR" sz="2000" dirty="0"/>
              <a:t>habitat. </a:t>
            </a:r>
            <a:endParaRPr lang="fr-FR" sz="2000" dirty="0" smtClean="0"/>
          </a:p>
          <a:p>
            <a:r>
              <a:rPr lang="fr-FR" sz="2000" dirty="0"/>
              <a:t>	</a:t>
            </a:r>
            <a:r>
              <a:rPr lang="fr-FR" sz="2000" dirty="0" smtClean="0"/>
              <a:t>Toutes </a:t>
            </a:r>
            <a:r>
              <a:rPr lang="fr-FR" sz="2000" dirty="0"/>
              <a:t>les conditions pour </a:t>
            </a:r>
            <a:r>
              <a:rPr lang="fr-FR" sz="2000" dirty="0" smtClean="0"/>
              <a:t>assurer son </a:t>
            </a:r>
            <a:r>
              <a:rPr lang="fr-FR" sz="2000" dirty="0"/>
              <a:t>cycle de vie y sont réunies : </a:t>
            </a:r>
            <a:r>
              <a:rPr lang="fr-FR" sz="2000" dirty="0" smtClean="0"/>
              <a:t>végétation, type </a:t>
            </a:r>
            <a:r>
              <a:rPr lang="fr-FR" sz="2000" dirty="0"/>
              <a:t>de sol, exposition à la lumière, </a:t>
            </a:r>
            <a:r>
              <a:rPr lang="fr-FR" sz="2000" dirty="0" smtClean="0"/>
              <a:t>substrat, humidité</a:t>
            </a:r>
            <a:r>
              <a:rPr lang="fr-FR" sz="2000" dirty="0"/>
              <a:t>… Mais on distingue quelques</a:t>
            </a:r>
          </a:p>
          <a:p>
            <a:r>
              <a:rPr lang="fr-FR" sz="2000" dirty="0"/>
              <a:t>différences </a:t>
            </a:r>
            <a:r>
              <a:rPr lang="fr-FR" sz="2000" dirty="0" smtClean="0"/>
              <a:t>:</a:t>
            </a:r>
          </a:p>
          <a:p>
            <a:r>
              <a:rPr lang="fr-FR" sz="2000" dirty="0" smtClean="0"/>
              <a:t>	</a:t>
            </a:r>
            <a:r>
              <a:rPr lang="fr-FR" sz="2000" b="1" dirty="0" smtClean="0"/>
              <a:t>Les </a:t>
            </a:r>
            <a:r>
              <a:rPr lang="fr-FR" sz="2000" b="1" dirty="0"/>
              <a:t>espèces exigeantes </a:t>
            </a:r>
            <a:r>
              <a:rPr lang="fr-FR" sz="2000" dirty="0"/>
              <a:t>: Elles </a:t>
            </a:r>
            <a:r>
              <a:rPr lang="fr-FR" sz="2000" dirty="0" smtClean="0"/>
              <a:t>recherchent un </a:t>
            </a:r>
            <a:r>
              <a:rPr lang="fr-FR" sz="2000" dirty="0"/>
              <a:t>habitat aux caractéristiques très précises :</a:t>
            </a:r>
          </a:p>
          <a:p>
            <a:r>
              <a:rPr lang="fr-FR" sz="2000" dirty="0"/>
              <a:t>ruisseau très oxygéné, forêt de </a:t>
            </a:r>
            <a:r>
              <a:rPr lang="fr-FR" sz="2000" dirty="0" smtClean="0"/>
              <a:t>hêtres… </a:t>
            </a:r>
          </a:p>
          <a:p>
            <a:r>
              <a:rPr lang="fr-FR" sz="2000" dirty="0" smtClean="0"/>
              <a:t>Certains insectes recherchent </a:t>
            </a:r>
            <a:r>
              <a:rPr lang="fr-FR" sz="2000" dirty="0"/>
              <a:t>même une seule espèce de </a:t>
            </a:r>
            <a:r>
              <a:rPr lang="fr-FR" sz="2000" dirty="0" smtClean="0"/>
              <a:t>plante qui </a:t>
            </a:r>
            <a:r>
              <a:rPr lang="fr-FR" sz="2000" dirty="0"/>
              <a:t>elle-même ne pousse parfois que dans </a:t>
            </a:r>
            <a:r>
              <a:rPr lang="fr-FR" sz="2000" dirty="0" smtClean="0"/>
              <a:t>un seul </a:t>
            </a:r>
            <a:r>
              <a:rPr lang="fr-FR" sz="2000" dirty="0"/>
              <a:t>type d’habitat !</a:t>
            </a:r>
          </a:p>
          <a:p>
            <a:endParaRPr lang="fr-F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20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2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7017306"/>
          </a:xfrm>
          <a:prstGeom prst="rect">
            <a:avLst/>
          </a:prstGeom>
        </p:spPr>
        <p:txBody>
          <a:bodyPr wrap="square">
            <a:spAutoFit/>
          </a:bodyPr>
          <a:lstStyle/>
          <a:p>
            <a:r>
              <a:rPr lang="fr-FR" dirty="0" smtClean="0"/>
              <a:t>	</a:t>
            </a:r>
            <a:r>
              <a:rPr lang="fr-FR" sz="2400" b="1" dirty="0" smtClean="0"/>
              <a:t>Les espèces très peu exigeantes ou ubiquistes </a:t>
            </a:r>
            <a:r>
              <a:rPr lang="fr-FR" sz="2400" dirty="0" smtClean="0"/>
              <a:t>: Elles s’adaptent sans problème, et des habitats très divers peuvent leur convenir. Ainsi, certaines peuvent réaliser leur cycle aussi bien en forêt qu’en pleine ville.</a:t>
            </a:r>
          </a:p>
          <a:p>
            <a:endParaRPr lang="fr-FR" sz="2400" dirty="0" smtClean="0"/>
          </a:p>
          <a:p>
            <a:r>
              <a:rPr lang="fr-FR" sz="2400" dirty="0" smtClean="0"/>
              <a:t>	</a:t>
            </a:r>
            <a:r>
              <a:rPr lang="fr-FR" sz="2400" b="1" dirty="0" smtClean="0"/>
              <a:t>Les espèces « multi-habitats » </a:t>
            </a:r>
            <a:r>
              <a:rPr lang="fr-FR" sz="2400" dirty="0" smtClean="0"/>
              <a:t>: Il s’agit d’ espèces qui vont occuper deux habitats différents à certains moments de leur vie:</a:t>
            </a:r>
          </a:p>
          <a:p>
            <a:r>
              <a:rPr lang="fr-FR" sz="2400" dirty="0" smtClean="0"/>
              <a:t>c’est le cas des libellules, des amphibiens… La larve se développe par exemple en milieu</a:t>
            </a:r>
          </a:p>
          <a:p>
            <a:r>
              <a:rPr lang="fr-FR" sz="2400" dirty="0" smtClean="0"/>
              <a:t>aquatique et l’adulte vit ensuite dans un milieu terrestre.</a:t>
            </a:r>
          </a:p>
          <a:p>
            <a:r>
              <a:rPr lang="fr-FR" sz="2400" dirty="0" smtClean="0"/>
              <a:t>Si une espèce recherche souvent un type d’habitat, un seul habitat abrite en revanche</a:t>
            </a:r>
          </a:p>
          <a:p>
            <a:r>
              <a:rPr lang="fr-FR" sz="2400" dirty="0" smtClean="0"/>
              <a:t>plusieurs espèces animales et végétales ! </a:t>
            </a:r>
          </a:p>
          <a:p>
            <a:r>
              <a:rPr lang="fr-FR" sz="2400" dirty="0" smtClean="0"/>
              <a:t>Exemple: un boisement de chênes accueille plusieurs espèces d’oiseaux, de mammifères, d’insectes, de plantes... Et tout ce petit monde se partage l’espace avec des relations diverses : indifférence, prédation, parasitisme…</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20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20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20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20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fade">
                                      <p:cBhvr>
                                        <p:cTn id="32" dur="2000"/>
                                        <p:tgtEl>
                                          <p:spTgt spid="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fade">
                                      <p:cBhvr>
                                        <p:cTn id="37" dur="2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143116"/>
            <a:ext cx="8929718" cy="4524315"/>
          </a:xfrm>
          <a:prstGeom prst="rect">
            <a:avLst/>
          </a:prstGeom>
        </p:spPr>
        <p:txBody>
          <a:bodyPr wrap="square">
            <a:spAutoFit/>
          </a:bodyPr>
          <a:lstStyle/>
          <a:p>
            <a:endParaRPr lang="fr-FR" b="1" dirty="0" smtClean="0">
              <a:latin typeface="Times New Roman" pitchFamily="18" charset="0"/>
              <a:cs typeface="Times New Roman" pitchFamily="18" charset="0"/>
            </a:endParaRPr>
          </a:p>
          <a:p>
            <a:r>
              <a:rPr lang="fr-FR" b="1" dirty="0" smtClean="0">
                <a:latin typeface="Times New Roman" pitchFamily="18" charset="0"/>
                <a:cs typeface="Times New Roman" pitchFamily="18" charset="0"/>
              </a:rPr>
              <a:t>	</a:t>
            </a:r>
          </a:p>
          <a:p>
            <a:r>
              <a:rPr lang="fr-FR" b="1" dirty="0" smtClean="0">
                <a:latin typeface="Times New Roman" pitchFamily="18" charset="0"/>
                <a:cs typeface="Times New Roman" pitchFamily="18" charset="0"/>
              </a:rPr>
              <a:t>	Espèces parapluies</a:t>
            </a:r>
          </a:p>
          <a:p>
            <a:r>
              <a:rPr lang="fr-FR" dirty="0" smtClean="0">
                <a:latin typeface="Times New Roman" pitchFamily="18" charset="0"/>
                <a:cs typeface="Times New Roman" pitchFamily="18" charset="0"/>
              </a:rPr>
              <a:t>	 Ces espèces nécessitent de telles conditions d’habitats et de superficie que leur conservation permettra la sauvegarde d’une grande quantité d’autres espèces rares et menacées. Sa protection est donc aussi utile à de nombreuses autres espèces qui partagent le même habitat mais ne nécessitent pas autant d’espace. </a:t>
            </a:r>
          </a:p>
          <a:p>
            <a:endParaRPr lang="fr-FR" dirty="0" smtClean="0">
              <a:latin typeface="Times New Roman" pitchFamily="18" charset="0"/>
              <a:cs typeface="Times New Roman" pitchFamily="18" charset="0"/>
            </a:endParaRPr>
          </a:p>
          <a:p>
            <a:r>
              <a:rPr lang="fr-FR" b="1" dirty="0" smtClean="0">
                <a:latin typeface="Times New Roman" pitchFamily="18" charset="0"/>
                <a:cs typeface="Times New Roman" pitchFamily="18" charset="0"/>
              </a:rPr>
              <a:t>	Espèces clés de voûte</a:t>
            </a:r>
          </a:p>
          <a:p>
            <a:r>
              <a:rPr lang="fr-FR" dirty="0" smtClean="0">
                <a:latin typeface="Times New Roman" pitchFamily="18" charset="0"/>
                <a:cs typeface="Times New Roman" pitchFamily="18" charset="0"/>
              </a:rPr>
              <a:t>	Une espèce clé de voûte est une espèce dont la présence est indispensable à l’existence même d’un écosystème, non pas par son effectif mais par l’action qu’elle exerce sur les comportements et/ou effectifs des autres espèces qui composent le système.</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L’activité et l’abondance des espèces clés de voûte déterminent l’intégrité de la communauté, sa persistance et sa stabilité.</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La disparition des espèces de voûte entraine des extinctions en cascade et des changements fonctionnels majeurs. </a:t>
            </a:r>
            <a:endParaRPr lang="fr-FR" dirty="0">
              <a:latin typeface="Times New Roman" pitchFamily="18" charset="0"/>
              <a:cs typeface="Times New Roman" pitchFamily="18" charset="0"/>
            </a:endParaRPr>
          </a:p>
        </p:txBody>
      </p:sp>
      <p:sp>
        <p:nvSpPr>
          <p:cNvPr id="6" name="Rectangle 5"/>
          <p:cNvSpPr/>
          <p:nvPr/>
        </p:nvSpPr>
        <p:spPr>
          <a:xfrm>
            <a:off x="0" y="1"/>
            <a:ext cx="8929718" cy="5940088"/>
          </a:xfrm>
          <a:prstGeom prst="rect">
            <a:avLst/>
          </a:prstGeom>
        </p:spPr>
        <p:txBody>
          <a:bodyPr wrap="square">
            <a:spAutoFit/>
          </a:bodyPr>
          <a:lstStyle/>
          <a:p>
            <a:r>
              <a:rPr lang="fr-FR" sz="2000" b="1" dirty="0" smtClean="0"/>
              <a:t>Plusieurs types d'espèces peuvent être considérés en biologie de la conservation pour définir les priorités d'intervention. </a:t>
            </a:r>
          </a:p>
          <a:p>
            <a:r>
              <a:rPr lang="fr-FR" sz="2000" b="1" dirty="0" smtClean="0"/>
              <a:t>	</a:t>
            </a:r>
          </a:p>
          <a:p>
            <a:r>
              <a:rPr lang="fr-FR" sz="2000" b="1" dirty="0" smtClean="0"/>
              <a:t>	Espèces bio-indicatrices</a:t>
            </a:r>
          </a:p>
          <a:p>
            <a:r>
              <a:rPr lang="fr-FR" sz="2000" dirty="0" smtClean="0"/>
              <a:t>	Les espèces bio-indicatrices sont des espèces dont la présence et la fluctuation de leurs effectifs est censée refléter les variations des conditions environnementales locales ou les variations des effectifs des autres espèces de la communauté.</a:t>
            </a:r>
          </a:p>
          <a:p>
            <a:endParaRPr lang="fr-FR" sz="2000" dirty="0" smtClean="0"/>
          </a:p>
          <a:p>
            <a:endParaRPr lang="fr-FR" sz="2000" dirty="0" smtClean="0"/>
          </a:p>
          <a:p>
            <a:endParaRPr lang="fr-FR" sz="2000" dirty="0" smtClean="0"/>
          </a:p>
          <a:p>
            <a:endParaRPr lang="fr-FR" sz="2000" dirty="0" smtClean="0"/>
          </a:p>
          <a:p>
            <a:endParaRPr lang="fr-FR" sz="2000" dirty="0" smtClean="0"/>
          </a:p>
          <a:p>
            <a:r>
              <a:rPr lang="fr-FR" sz="2000" dirty="0" smtClean="0"/>
              <a:t/>
            </a:r>
            <a:br>
              <a:rPr lang="fr-FR" sz="2000" dirty="0" smtClean="0"/>
            </a:br>
            <a:endParaRPr lang="fr-FR" sz="2000" b="1" dirty="0" smtClean="0"/>
          </a:p>
          <a:p>
            <a:endParaRPr lang="fr-FR" sz="2000" dirty="0" smtClean="0"/>
          </a:p>
          <a:p>
            <a:r>
              <a:rPr lang="fr-FR" sz="2000" b="1" dirty="0" smtClean="0"/>
              <a:t>	</a:t>
            </a:r>
            <a:r>
              <a:rPr lang="fr-FR" sz="2000" dirty="0" smtClean="0"/>
              <a:t/>
            </a:r>
            <a:br>
              <a:rPr lang="fr-FR" sz="2000" dirty="0" smtClean="0"/>
            </a:br>
            <a:r>
              <a:rPr lang="fr-FR" sz="2000" dirty="0" smtClean="0"/>
              <a:t>	</a:t>
            </a:r>
          </a:p>
          <a:p>
            <a:endParaRPr lang="fr-FR"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162896"/>
            <a:ext cx="8715436" cy="6186309"/>
          </a:xfrm>
          <a:prstGeom prst="rect">
            <a:avLst/>
          </a:prstGeom>
        </p:spPr>
        <p:txBody>
          <a:bodyPr wrap="square">
            <a:spAutoFit/>
          </a:bodyPr>
          <a:lstStyle/>
          <a:p>
            <a:r>
              <a:rPr lang="fr-FR" dirty="0" smtClean="0"/>
              <a:t>Le rôle clé de voûte d’une espèce peut se présenter de différentes façons :</a:t>
            </a:r>
            <a:br>
              <a:rPr lang="fr-FR" dirty="0" smtClean="0"/>
            </a:br>
            <a:endParaRPr lang="fr-FR" dirty="0" smtClean="0"/>
          </a:p>
          <a:p>
            <a:r>
              <a:rPr lang="fr-FR" dirty="0" smtClean="0"/>
              <a:t>- </a:t>
            </a:r>
            <a:r>
              <a:rPr lang="fr-FR" b="1" dirty="0" smtClean="0"/>
              <a:t>Les organismes ayant un rôle dominant au sein de l’écosystème</a:t>
            </a:r>
            <a:r>
              <a:rPr lang="fr-FR" dirty="0" smtClean="0"/>
              <a:t/>
            </a:r>
            <a:br>
              <a:rPr lang="fr-FR" dirty="0" smtClean="0"/>
            </a:br>
            <a:endParaRPr lang="fr-FR" dirty="0" smtClean="0"/>
          </a:p>
          <a:p>
            <a:pPr>
              <a:buFontTx/>
              <a:buChar char="-"/>
            </a:pPr>
            <a:r>
              <a:rPr lang="fr-FR" b="1" dirty="0" smtClean="0"/>
              <a:t>Les espèces fournisseurs de ressources</a:t>
            </a:r>
            <a:r>
              <a:rPr lang="fr-FR" dirty="0" smtClean="0"/>
              <a:t> </a:t>
            </a:r>
            <a:br>
              <a:rPr lang="fr-FR" dirty="0" smtClean="0"/>
            </a:br>
            <a:endParaRPr lang="fr-FR" dirty="0" smtClean="0"/>
          </a:p>
          <a:p>
            <a:pPr>
              <a:buFontTx/>
              <a:buChar char="-"/>
            </a:pPr>
            <a:r>
              <a:rPr lang="fr-FR" dirty="0" smtClean="0"/>
              <a:t> </a:t>
            </a:r>
            <a:r>
              <a:rPr lang="fr-FR" b="1" dirty="0" smtClean="0"/>
              <a:t>Les espèces mutualistes :</a:t>
            </a:r>
            <a:r>
              <a:rPr lang="fr-FR" dirty="0" smtClean="0"/>
              <a:t> C’est souvent le cas entre une plante à fleur (orchidée par exemple) et son pollinisateur.</a:t>
            </a:r>
            <a:br>
              <a:rPr lang="fr-FR" dirty="0" smtClean="0"/>
            </a:br>
            <a:endParaRPr lang="fr-FR" dirty="0" smtClean="0"/>
          </a:p>
          <a:p>
            <a:pPr>
              <a:buFontTx/>
              <a:buChar char="-"/>
            </a:pPr>
            <a:r>
              <a:rPr lang="fr-FR" dirty="0" smtClean="0"/>
              <a:t> </a:t>
            </a:r>
            <a:r>
              <a:rPr lang="fr-FR" b="1" dirty="0" smtClean="0"/>
              <a:t>Les ingénieurs écologiques :</a:t>
            </a:r>
            <a:r>
              <a:rPr lang="fr-FR" dirty="0" smtClean="0"/>
              <a:t> Un exemple courant d’ingénieur écologique est le castor dont l’abattage des arbres et les barrages ont un effet sur les milieux terrestre et aquatique.</a:t>
            </a:r>
            <a:br>
              <a:rPr lang="fr-FR" dirty="0" smtClean="0"/>
            </a:br>
            <a:r>
              <a:rPr lang="fr-FR" dirty="0" smtClean="0"/>
              <a:t>Ces différents groupes ne sont pas exclusifs, une espèce pouvant appartenir à plusieurs groupes. </a:t>
            </a:r>
          </a:p>
          <a:p>
            <a:endParaRPr lang="fr-FR" dirty="0" smtClean="0"/>
          </a:p>
          <a:p>
            <a:r>
              <a:rPr lang="fr-FR" b="1" dirty="0" smtClean="0"/>
              <a:t>Espèces redondantes</a:t>
            </a:r>
          </a:p>
          <a:p>
            <a:r>
              <a:rPr lang="fr-FR" dirty="0" smtClean="0"/>
              <a:t>Ce sont des espèces qui assurent simultanément des fonctions similaires au sein d’un écosystème donné. Théoriquement, il y a redondance fonctionnelle si après disparition d’une de ces espèces, une compensation de densités se manifeste parmi les taxons restant du même groupe fonctionnel de telle sorte que la biomasse de l’ensemble soit conservée. </a:t>
            </a:r>
            <a:br>
              <a:rPr lang="fr-FR" dirty="0" smtClean="0"/>
            </a:b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571480"/>
            <a:ext cx="9144000" cy="4801314"/>
          </a:xfrm>
          <a:prstGeom prst="rect">
            <a:avLst/>
          </a:prstGeom>
        </p:spPr>
        <p:txBody>
          <a:bodyPr wrap="square">
            <a:spAutoFit/>
          </a:bodyPr>
          <a:lstStyle/>
          <a:p>
            <a:r>
              <a:rPr lang="fr-FR" dirty="0" smtClean="0"/>
              <a:t>Les </a:t>
            </a:r>
            <a:r>
              <a:rPr lang="fr-FR" b="1" dirty="0" smtClean="0"/>
              <a:t>cinq causes majeures</a:t>
            </a:r>
            <a:r>
              <a:rPr lang="fr-FR" dirty="0" smtClean="0"/>
              <a:t> de la </a:t>
            </a:r>
            <a:r>
              <a:rPr lang="fr-FR" b="1" dirty="0" smtClean="0"/>
              <a:t>perte de biodiversité</a:t>
            </a:r>
            <a:r>
              <a:rPr lang="fr-FR" dirty="0" smtClean="0"/>
              <a:t> sont :</a:t>
            </a:r>
            <a:br>
              <a:rPr lang="fr-FR" dirty="0" smtClean="0"/>
            </a:br>
            <a:r>
              <a:rPr lang="fr-FR" dirty="0" smtClean="0"/>
              <a:t>  -  La </a:t>
            </a:r>
            <a:r>
              <a:rPr lang="fr-FR" b="1" dirty="0" smtClean="0"/>
              <a:t>destruction</a:t>
            </a:r>
            <a:r>
              <a:rPr lang="fr-FR" dirty="0" smtClean="0"/>
              <a:t> et </a:t>
            </a:r>
            <a:r>
              <a:rPr lang="fr-FR" b="1" dirty="0" smtClean="0"/>
              <a:t>perte de l'habitat</a:t>
            </a:r>
            <a:r>
              <a:rPr lang="fr-FR" dirty="0" smtClean="0"/>
              <a:t>,</a:t>
            </a:r>
            <a:br>
              <a:rPr lang="fr-FR" dirty="0" smtClean="0"/>
            </a:br>
            <a:r>
              <a:rPr lang="fr-FR" dirty="0" smtClean="0"/>
              <a:t>  - L</a:t>
            </a:r>
            <a:r>
              <a:rPr lang="fr-FR" b="1" dirty="0" smtClean="0"/>
              <a:t>'introduction</a:t>
            </a:r>
            <a:r>
              <a:rPr lang="fr-FR" dirty="0" smtClean="0"/>
              <a:t> d'</a:t>
            </a:r>
            <a:r>
              <a:rPr lang="fr-FR" b="1" dirty="0" smtClean="0"/>
              <a:t>espèces invasives</a:t>
            </a:r>
            <a:r>
              <a:rPr lang="fr-FR" dirty="0" smtClean="0"/>
              <a:t>,</a:t>
            </a:r>
            <a:br>
              <a:rPr lang="fr-FR" dirty="0" smtClean="0"/>
            </a:br>
            <a:r>
              <a:rPr lang="fr-FR" dirty="0" smtClean="0"/>
              <a:t>  - La </a:t>
            </a:r>
            <a:r>
              <a:rPr lang="fr-FR" b="1" dirty="0" smtClean="0"/>
              <a:t>surexploitation</a:t>
            </a:r>
            <a:r>
              <a:rPr lang="fr-FR" dirty="0" smtClean="0"/>
              <a:t> des ressources,</a:t>
            </a:r>
            <a:br>
              <a:rPr lang="fr-FR" dirty="0" smtClean="0"/>
            </a:br>
            <a:r>
              <a:rPr lang="fr-FR" dirty="0" smtClean="0"/>
              <a:t>  - La </a:t>
            </a:r>
            <a:r>
              <a:rPr lang="fr-FR" b="1" dirty="0" smtClean="0"/>
              <a:t>pollution</a:t>
            </a:r>
            <a:r>
              <a:rPr lang="fr-FR" dirty="0" smtClean="0"/>
              <a:t> par l’utilisation de </a:t>
            </a:r>
            <a:r>
              <a:rPr lang="fr-FR" b="1" dirty="0" smtClean="0"/>
              <a:t>pesticides</a:t>
            </a:r>
            <a:r>
              <a:rPr lang="fr-FR" dirty="0" smtClean="0"/>
              <a:t> et d’</a:t>
            </a:r>
            <a:r>
              <a:rPr lang="fr-FR" b="1" dirty="0" smtClean="0"/>
              <a:t>herbicides</a:t>
            </a:r>
            <a:r>
              <a:rPr lang="fr-FR" dirty="0" smtClean="0"/>
              <a:t> en </a:t>
            </a:r>
            <a:r>
              <a:rPr lang="fr-FR" b="1" dirty="0" smtClean="0"/>
              <a:t>agriculture</a:t>
            </a:r>
            <a:r>
              <a:rPr lang="fr-FR" dirty="0" smtClean="0"/>
              <a:t>,</a:t>
            </a:r>
            <a:br>
              <a:rPr lang="fr-FR" dirty="0" smtClean="0"/>
            </a:br>
            <a:r>
              <a:rPr lang="fr-FR" dirty="0" smtClean="0"/>
              <a:t>  - Le </a:t>
            </a:r>
            <a:r>
              <a:rPr lang="fr-FR" b="1" dirty="0" smtClean="0"/>
              <a:t>dérèglement climatique</a:t>
            </a:r>
          </a:p>
          <a:p>
            <a:endParaRPr lang="fr-FR" dirty="0" smtClean="0">
              <a:hlinkClick r:id="rId2"/>
            </a:endParaRPr>
          </a:p>
          <a:p>
            <a:r>
              <a:rPr lang="fr-FR" dirty="0" smtClean="0">
                <a:hlinkClick r:id="rId2"/>
              </a:rPr>
              <a:t>Pertes irréversibles d’habitats</a:t>
            </a:r>
          </a:p>
          <a:p>
            <a:r>
              <a:rPr lang="fr-FR" dirty="0" smtClean="0"/>
              <a:t>La principale menace pour l’espèce est la destruction irréversible et la dégradation de son habitat naturel.</a:t>
            </a:r>
            <a:br>
              <a:rPr lang="fr-FR" dirty="0" smtClean="0"/>
            </a:br>
            <a:r>
              <a:rPr lang="fr-FR" dirty="0" smtClean="0"/>
              <a:t/>
            </a:r>
            <a:br>
              <a:rPr lang="fr-FR" dirty="0" smtClean="0"/>
            </a:br>
            <a:r>
              <a:rPr lang="fr-FR" dirty="0" smtClean="0"/>
              <a:t>L’</a:t>
            </a:r>
            <a:r>
              <a:rPr lang="fr-FR" b="1" i="1" dirty="0" smtClean="0"/>
              <a:t>urbanisation</a:t>
            </a:r>
            <a:r>
              <a:rPr lang="fr-FR" dirty="0" smtClean="0"/>
              <a:t> grandissante, la multiplication des </a:t>
            </a:r>
            <a:r>
              <a:rPr lang="fr-FR" b="1" i="1" dirty="0" smtClean="0"/>
              <a:t>infrastructures de transport</a:t>
            </a:r>
            <a:r>
              <a:rPr lang="fr-FR" dirty="0" smtClean="0"/>
              <a:t> et des zones industrielles et artisanales, l’évolution des </a:t>
            </a:r>
            <a:r>
              <a:rPr lang="fr-FR" b="1" i="1" dirty="0" smtClean="0"/>
              <a:t>pratiques culturales</a:t>
            </a:r>
            <a:r>
              <a:rPr lang="fr-FR" dirty="0" smtClean="0"/>
              <a:t> et le développement extensif récent des zones cultivées  aux dépens des espaces plus naturels sont la cause de la fragmentation et du déclin des populations.</a:t>
            </a:r>
          </a:p>
          <a:p>
            <a:endParaRPr lang="fr-FR" b="1"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20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fade">
                                      <p:cBhvr>
                                        <p:cTn id="17" dur="2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7026</TotalTime>
  <Words>548</Words>
  <Application>Microsoft Office PowerPoint</Application>
  <PresentationFormat>Affichage à l'écran (4:3)</PresentationFormat>
  <Paragraphs>131</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Oriel</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TOP</dc:creator>
  <cp:lastModifiedBy>TOP</cp:lastModifiedBy>
  <cp:revision>120</cp:revision>
  <dcterms:created xsi:type="dcterms:W3CDTF">2017-04-07T20:58:00Z</dcterms:created>
  <dcterms:modified xsi:type="dcterms:W3CDTF">2019-05-16T09:57:48Z</dcterms:modified>
</cp:coreProperties>
</file>