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67" d="100"/>
          <a:sy n="67" d="100"/>
        </p:scale>
        <p:origin x="-1458"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ar-DZ"/>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ar-DZ"/>
          </a:p>
        </p:txBody>
      </p:sp>
      <p:sp>
        <p:nvSpPr>
          <p:cNvPr id="4" name="Espace réservé de la date 3"/>
          <p:cNvSpPr>
            <a:spLocks noGrp="1"/>
          </p:cNvSpPr>
          <p:nvPr>
            <p:ph type="dt" sz="half" idx="10"/>
          </p:nvPr>
        </p:nvSpPr>
        <p:spPr/>
        <p:txBody>
          <a:bodyPr/>
          <a:lstStyle/>
          <a:p>
            <a:fld id="{FE1CCDE9-8B69-4E9B-BA09-9DF26B78F7B7}" type="datetimeFigureOut">
              <a:rPr lang="ar-DZ" smtClean="0"/>
              <a:pPr/>
              <a:t>16-05-1437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644BC854-40A6-4DB7-9656-00D4FB4154B0}" type="slidenum">
              <a:rPr lang="ar-DZ" smtClean="0"/>
              <a:pPr/>
              <a:t>‹N°›</a:t>
            </a:fld>
            <a:endParaRPr lang="ar-D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FE1CCDE9-8B69-4E9B-BA09-9DF26B78F7B7}" type="datetimeFigureOut">
              <a:rPr lang="ar-DZ" smtClean="0"/>
              <a:pPr/>
              <a:t>16-05-1437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644BC854-40A6-4DB7-9656-00D4FB4154B0}" type="slidenum">
              <a:rPr lang="ar-DZ" smtClean="0"/>
              <a:pPr/>
              <a:t>‹N°›</a:t>
            </a:fld>
            <a:endParaRPr lang="ar-D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ar-DZ"/>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FE1CCDE9-8B69-4E9B-BA09-9DF26B78F7B7}" type="datetimeFigureOut">
              <a:rPr lang="ar-DZ" smtClean="0"/>
              <a:pPr/>
              <a:t>16-05-1437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644BC854-40A6-4DB7-9656-00D4FB4154B0}" type="slidenum">
              <a:rPr lang="ar-DZ" smtClean="0"/>
              <a:pPr/>
              <a:t>‹N°›</a:t>
            </a:fld>
            <a:endParaRPr lang="ar-D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FE1CCDE9-8B69-4E9B-BA09-9DF26B78F7B7}" type="datetimeFigureOut">
              <a:rPr lang="ar-DZ" smtClean="0"/>
              <a:pPr/>
              <a:t>16-05-1437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644BC854-40A6-4DB7-9656-00D4FB4154B0}" type="slidenum">
              <a:rPr lang="ar-DZ" smtClean="0"/>
              <a:pPr/>
              <a:t>‹N°›</a:t>
            </a:fld>
            <a:endParaRPr lang="ar-D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r">
              <a:defRPr sz="4000" b="1" cap="all"/>
            </a:lvl1pPr>
          </a:lstStyle>
          <a:p>
            <a:r>
              <a:rPr lang="fr-FR" smtClean="0"/>
              <a:t>Cliquez pour modifier le style du titre</a:t>
            </a:r>
            <a:endParaRPr lang="ar-DZ"/>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FE1CCDE9-8B69-4E9B-BA09-9DF26B78F7B7}" type="datetimeFigureOut">
              <a:rPr lang="ar-DZ" smtClean="0"/>
              <a:pPr/>
              <a:t>16-05-1437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644BC854-40A6-4DB7-9656-00D4FB4154B0}" type="slidenum">
              <a:rPr lang="ar-DZ" smtClean="0"/>
              <a:pPr/>
              <a:t>‹N°›</a:t>
            </a:fld>
            <a:endParaRPr lang="ar-D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e la date 4"/>
          <p:cNvSpPr>
            <a:spLocks noGrp="1"/>
          </p:cNvSpPr>
          <p:nvPr>
            <p:ph type="dt" sz="half" idx="10"/>
          </p:nvPr>
        </p:nvSpPr>
        <p:spPr/>
        <p:txBody>
          <a:bodyPr/>
          <a:lstStyle/>
          <a:p>
            <a:fld id="{FE1CCDE9-8B69-4E9B-BA09-9DF26B78F7B7}" type="datetimeFigureOut">
              <a:rPr lang="ar-DZ" smtClean="0"/>
              <a:pPr/>
              <a:t>16-05-1437</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644BC854-40A6-4DB7-9656-00D4FB4154B0}" type="slidenum">
              <a:rPr lang="ar-DZ" smtClean="0"/>
              <a:pPr/>
              <a:t>‹N°›</a:t>
            </a:fld>
            <a:endParaRPr lang="ar-D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ar-DZ"/>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7" name="Espace réservé de la date 6"/>
          <p:cNvSpPr>
            <a:spLocks noGrp="1"/>
          </p:cNvSpPr>
          <p:nvPr>
            <p:ph type="dt" sz="half" idx="10"/>
          </p:nvPr>
        </p:nvSpPr>
        <p:spPr/>
        <p:txBody>
          <a:bodyPr/>
          <a:lstStyle/>
          <a:p>
            <a:fld id="{FE1CCDE9-8B69-4E9B-BA09-9DF26B78F7B7}" type="datetimeFigureOut">
              <a:rPr lang="ar-DZ" smtClean="0"/>
              <a:pPr/>
              <a:t>16-05-1437</a:t>
            </a:fld>
            <a:endParaRPr lang="ar-DZ"/>
          </a:p>
        </p:txBody>
      </p:sp>
      <p:sp>
        <p:nvSpPr>
          <p:cNvPr id="8" name="Espace réservé du pied de page 7"/>
          <p:cNvSpPr>
            <a:spLocks noGrp="1"/>
          </p:cNvSpPr>
          <p:nvPr>
            <p:ph type="ftr" sz="quarter" idx="11"/>
          </p:nvPr>
        </p:nvSpPr>
        <p:spPr/>
        <p:txBody>
          <a:bodyPr/>
          <a:lstStyle/>
          <a:p>
            <a:endParaRPr lang="ar-DZ"/>
          </a:p>
        </p:txBody>
      </p:sp>
      <p:sp>
        <p:nvSpPr>
          <p:cNvPr id="9" name="Espace réservé du numéro de diapositive 8"/>
          <p:cNvSpPr>
            <a:spLocks noGrp="1"/>
          </p:cNvSpPr>
          <p:nvPr>
            <p:ph type="sldNum" sz="quarter" idx="12"/>
          </p:nvPr>
        </p:nvSpPr>
        <p:spPr/>
        <p:txBody>
          <a:bodyPr/>
          <a:lstStyle/>
          <a:p>
            <a:fld id="{644BC854-40A6-4DB7-9656-00D4FB4154B0}" type="slidenum">
              <a:rPr lang="ar-DZ" smtClean="0"/>
              <a:pPr/>
              <a:t>‹N°›</a:t>
            </a:fld>
            <a:endParaRPr lang="ar-D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ar-DZ"/>
          </a:p>
        </p:txBody>
      </p:sp>
      <p:sp>
        <p:nvSpPr>
          <p:cNvPr id="3" name="Espace réservé de la date 2"/>
          <p:cNvSpPr>
            <a:spLocks noGrp="1"/>
          </p:cNvSpPr>
          <p:nvPr>
            <p:ph type="dt" sz="half" idx="10"/>
          </p:nvPr>
        </p:nvSpPr>
        <p:spPr/>
        <p:txBody>
          <a:bodyPr/>
          <a:lstStyle/>
          <a:p>
            <a:fld id="{FE1CCDE9-8B69-4E9B-BA09-9DF26B78F7B7}" type="datetimeFigureOut">
              <a:rPr lang="ar-DZ" smtClean="0"/>
              <a:pPr/>
              <a:t>16-05-1437</a:t>
            </a:fld>
            <a:endParaRPr lang="ar-DZ"/>
          </a:p>
        </p:txBody>
      </p:sp>
      <p:sp>
        <p:nvSpPr>
          <p:cNvPr id="4" name="Espace réservé du pied de page 3"/>
          <p:cNvSpPr>
            <a:spLocks noGrp="1"/>
          </p:cNvSpPr>
          <p:nvPr>
            <p:ph type="ftr" sz="quarter" idx="11"/>
          </p:nvPr>
        </p:nvSpPr>
        <p:spPr/>
        <p:txBody>
          <a:bodyPr/>
          <a:lstStyle/>
          <a:p>
            <a:endParaRPr lang="ar-DZ"/>
          </a:p>
        </p:txBody>
      </p:sp>
      <p:sp>
        <p:nvSpPr>
          <p:cNvPr id="5" name="Espace réservé du numéro de diapositive 4"/>
          <p:cNvSpPr>
            <a:spLocks noGrp="1"/>
          </p:cNvSpPr>
          <p:nvPr>
            <p:ph type="sldNum" sz="quarter" idx="12"/>
          </p:nvPr>
        </p:nvSpPr>
        <p:spPr/>
        <p:txBody>
          <a:bodyPr/>
          <a:lstStyle/>
          <a:p>
            <a:fld id="{644BC854-40A6-4DB7-9656-00D4FB4154B0}" type="slidenum">
              <a:rPr lang="ar-DZ" smtClean="0"/>
              <a:pPr/>
              <a:t>‹N°›</a:t>
            </a:fld>
            <a:endParaRPr lang="ar-D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FE1CCDE9-8B69-4E9B-BA09-9DF26B78F7B7}" type="datetimeFigureOut">
              <a:rPr lang="ar-DZ" smtClean="0"/>
              <a:pPr/>
              <a:t>16-05-1437</a:t>
            </a:fld>
            <a:endParaRPr lang="ar-DZ"/>
          </a:p>
        </p:txBody>
      </p:sp>
      <p:sp>
        <p:nvSpPr>
          <p:cNvPr id="3" name="Espace réservé du pied de page 2"/>
          <p:cNvSpPr>
            <a:spLocks noGrp="1"/>
          </p:cNvSpPr>
          <p:nvPr>
            <p:ph type="ftr" sz="quarter" idx="11"/>
          </p:nvPr>
        </p:nvSpPr>
        <p:spPr/>
        <p:txBody>
          <a:bodyPr/>
          <a:lstStyle/>
          <a:p>
            <a:endParaRPr lang="ar-DZ"/>
          </a:p>
        </p:txBody>
      </p:sp>
      <p:sp>
        <p:nvSpPr>
          <p:cNvPr id="4" name="Espace réservé du numéro de diapositive 3"/>
          <p:cNvSpPr>
            <a:spLocks noGrp="1"/>
          </p:cNvSpPr>
          <p:nvPr>
            <p:ph type="sldNum" sz="quarter" idx="12"/>
          </p:nvPr>
        </p:nvSpPr>
        <p:spPr/>
        <p:txBody>
          <a:bodyPr/>
          <a:lstStyle/>
          <a:p>
            <a:fld id="{644BC854-40A6-4DB7-9656-00D4FB4154B0}" type="slidenum">
              <a:rPr lang="ar-DZ" smtClean="0"/>
              <a:pPr/>
              <a:t>‹N°›</a:t>
            </a:fld>
            <a:endParaRPr lang="ar-D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r">
              <a:defRPr sz="2000" b="1"/>
            </a:lvl1pPr>
          </a:lstStyle>
          <a:p>
            <a:r>
              <a:rPr lang="fr-FR" smtClean="0"/>
              <a:t>Cliquez pour modifier le style du titre</a:t>
            </a:r>
            <a:endParaRPr lang="ar-DZ"/>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FE1CCDE9-8B69-4E9B-BA09-9DF26B78F7B7}" type="datetimeFigureOut">
              <a:rPr lang="ar-DZ" smtClean="0"/>
              <a:pPr/>
              <a:t>16-05-1437</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644BC854-40A6-4DB7-9656-00D4FB4154B0}" type="slidenum">
              <a:rPr lang="ar-DZ" smtClean="0"/>
              <a:pPr/>
              <a:t>‹N°›</a:t>
            </a:fld>
            <a:endParaRPr lang="ar-D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r">
              <a:defRPr sz="2000" b="1"/>
            </a:lvl1pPr>
          </a:lstStyle>
          <a:p>
            <a:r>
              <a:rPr lang="fr-FR" smtClean="0"/>
              <a:t>Cliquez pour modifier le style du titre</a:t>
            </a:r>
            <a:endParaRPr lang="ar-DZ"/>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DZ"/>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FE1CCDE9-8B69-4E9B-BA09-9DF26B78F7B7}" type="datetimeFigureOut">
              <a:rPr lang="ar-DZ" smtClean="0"/>
              <a:pPr/>
              <a:t>16-05-1437</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644BC854-40A6-4DB7-9656-00D4FB4154B0}" type="slidenum">
              <a:rPr lang="ar-DZ" smtClean="0"/>
              <a:pPr/>
              <a:t>‹N°›</a:t>
            </a:fld>
            <a:endParaRPr lang="ar-D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fr-FR" smtClean="0"/>
              <a:t>Cliquez pour modifier le style du titre</a:t>
            </a:r>
            <a:endParaRPr lang="ar-DZ"/>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FE1CCDE9-8B69-4E9B-BA09-9DF26B78F7B7}" type="datetimeFigureOut">
              <a:rPr lang="ar-DZ" smtClean="0"/>
              <a:pPr/>
              <a:t>16-05-1437</a:t>
            </a:fld>
            <a:endParaRPr lang="ar-DZ"/>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DZ"/>
          </a:p>
        </p:txBody>
      </p:sp>
      <p:sp>
        <p:nvSpPr>
          <p:cNvPr id="6" name="Espace réservé du numéro de diapositive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644BC854-40A6-4DB7-9656-00D4FB4154B0}" type="slidenum">
              <a:rPr lang="ar-DZ" smtClean="0"/>
              <a:pPr/>
              <a:t>‹N°›</a:t>
            </a:fld>
            <a:endParaRPr lang="ar-D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wikiberal.org/wiki/Leadership_transactionnel"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wikiberal.org/wiki/Charisme" TargetMode="External"/><Relationship Id="rId2" Type="http://schemas.openxmlformats.org/officeDocument/2006/relationships/hyperlink" Target="http://www.wikiberal.org/wiki/Confiance"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www.wikiberal.org/wiki/1985"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www.wikiberal.org/wiki/Leadership"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wikiberal.org/wiki/Max_Weber"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wikiberal.org/wiki/1987" TargetMode="External"/><Relationship Id="rId2" Type="http://schemas.openxmlformats.org/officeDocument/2006/relationships/hyperlink" Target="http://www.wikiberal.org/wiki/Leadership" TargetMode="External"/><Relationship Id="rId1" Type="http://schemas.openxmlformats.org/officeDocument/2006/relationships/slideLayout" Target="../slideLayouts/slideLayout2.xml"/><Relationship Id="rId4" Type="http://schemas.openxmlformats.org/officeDocument/2006/relationships/hyperlink" Target="http://www.wikiberal.org/wiki/1998"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wikiberal.org/wiki/Leadership"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wikiberal.org/wiki/Justice" TargetMode="External"/><Relationship Id="rId2" Type="http://schemas.openxmlformats.org/officeDocument/2006/relationships/hyperlink" Target="http://www.wikiberal.org/wiki/Libert%C3%A9" TargetMode="External"/><Relationship Id="rId1" Type="http://schemas.openxmlformats.org/officeDocument/2006/relationships/slideLayout" Target="../slideLayouts/slideLayout2.xml"/><Relationship Id="rId5" Type="http://schemas.openxmlformats.org/officeDocument/2006/relationships/hyperlink" Target="http://www.wikiberal.org/wiki/Paix" TargetMode="External"/><Relationship Id="rId4" Type="http://schemas.openxmlformats.org/officeDocument/2006/relationships/hyperlink" Target="http://www.wikiberal.org/wiki/%C3%89galit%C3%A9"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85720" y="214290"/>
            <a:ext cx="8572560" cy="6500858"/>
          </a:xfrm>
        </p:spPr>
        <p:txBody>
          <a:bodyPr/>
          <a:lstStyle/>
          <a:p>
            <a:pPr algn="just" rtl="0"/>
            <a:r>
              <a:rPr lang="fr-FR" sz="2700" b="1" dirty="0" smtClean="0"/>
              <a:t>I. le </a:t>
            </a:r>
            <a:r>
              <a:rPr lang="fr-FR" sz="2700" b="1" dirty="0"/>
              <a:t>leadership transactionnel :</a:t>
            </a:r>
            <a:endParaRPr lang="en-US" sz="2700" dirty="0"/>
          </a:p>
          <a:p>
            <a:pPr algn="just" rtl="0"/>
            <a:r>
              <a:rPr lang="fr-FR" sz="2700" dirty="0"/>
              <a:t>Dans les années 80, plusieurs chercheurs ont mis en avant deux modèles de leadership qui diffèrent par leur efficacité et leur engagement : </a:t>
            </a:r>
            <a:r>
              <a:rPr lang="fr-FR" sz="2700" b="1" dirty="0"/>
              <a:t>le leader transactionnel et le leader transformationnel</a:t>
            </a:r>
            <a:r>
              <a:rPr lang="fr-FR" sz="2700" dirty="0"/>
              <a:t>. Le </a:t>
            </a:r>
            <a:r>
              <a:rPr lang="fr-FR" sz="2700" b="1" dirty="0"/>
              <a:t>leader transactionnel</a:t>
            </a:r>
            <a:r>
              <a:rPr lang="fr-FR" sz="2700" dirty="0"/>
              <a:t> oriente ses subordonnés en clarifiant les rôles et tâches pour qu’ils atteignent leur objectif.</a:t>
            </a:r>
            <a:endParaRPr lang="en-US" sz="2700" dirty="0"/>
          </a:p>
          <a:p>
            <a:pPr algn="just" rtl="0"/>
            <a:r>
              <a:rPr lang="fr-FR" sz="2700" dirty="0"/>
              <a:t>Le </a:t>
            </a:r>
            <a:r>
              <a:rPr lang="fr-FR" sz="2700" dirty="0">
                <a:hlinkClick r:id="rId2" tooltip="Leadership transactionnel"/>
              </a:rPr>
              <a:t>leadership transactionnel</a:t>
            </a:r>
            <a:r>
              <a:rPr lang="fr-FR" sz="2700" dirty="0"/>
              <a:t> se concentre sur le rôle et les exigences de la tâche et il utilise des récompenses contingentes sur la performance.</a:t>
            </a:r>
            <a:endParaRPr lang="en-US" sz="2700" dirty="0"/>
          </a:p>
          <a:p>
            <a:endParaRPr lang="ar-DZ"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214290"/>
            <a:ext cx="8572560" cy="6357982"/>
          </a:xfrm>
        </p:spPr>
        <p:txBody>
          <a:bodyPr/>
          <a:lstStyle/>
          <a:p>
            <a:pPr algn="just" rtl="0">
              <a:buNone/>
            </a:pPr>
            <a:r>
              <a:rPr lang="fr-FR" sz="2700" b="1" i="1" dirty="0" smtClean="0"/>
              <a:t>       John </a:t>
            </a:r>
            <a:r>
              <a:rPr lang="fr-FR" sz="2700" b="1" i="1" dirty="0"/>
              <a:t>Adams</a:t>
            </a:r>
            <a:r>
              <a:rPr lang="fr-FR" sz="2700" dirty="0"/>
              <a:t> identifie six thèmes émergents de l'organisation transformée : </a:t>
            </a:r>
            <a:endParaRPr lang="fr-FR" sz="2700" dirty="0" smtClean="0"/>
          </a:p>
          <a:p>
            <a:pPr algn="just" rtl="0">
              <a:buNone/>
            </a:pPr>
            <a:endParaRPr lang="en-US" sz="2700" dirty="0"/>
          </a:p>
          <a:p>
            <a:pPr lvl="0" algn="just" rtl="0"/>
            <a:r>
              <a:rPr lang="fr-FR" sz="2700" dirty="0"/>
              <a:t>(1) la vision et le but, </a:t>
            </a:r>
            <a:endParaRPr lang="en-US" sz="2700" dirty="0"/>
          </a:p>
          <a:p>
            <a:pPr lvl="0" algn="just" rtl="0"/>
            <a:r>
              <a:rPr lang="fr-FR" sz="2700" dirty="0"/>
              <a:t>(2) de nouvelles perspectives (paradigmes), </a:t>
            </a:r>
            <a:endParaRPr lang="en-US" sz="2700" dirty="0"/>
          </a:p>
          <a:p>
            <a:pPr lvl="0" algn="just" rtl="0"/>
            <a:r>
              <a:rPr lang="fr-FR" sz="2700" dirty="0"/>
              <a:t>(3) l'autonomisation humaine, </a:t>
            </a:r>
            <a:endParaRPr lang="en-US" sz="2700" dirty="0"/>
          </a:p>
          <a:p>
            <a:pPr lvl="0" algn="just" rtl="0"/>
            <a:r>
              <a:rPr lang="fr-FR" sz="2700" dirty="0"/>
              <a:t>(4) la performance et l'excellence, </a:t>
            </a:r>
            <a:endParaRPr lang="en-US" sz="2700" dirty="0"/>
          </a:p>
          <a:p>
            <a:pPr lvl="0" algn="just" rtl="0"/>
            <a:r>
              <a:rPr lang="fr-FR" sz="2700" dirty="0"/>
              <a:t>(5) le leadership </a:t>
            </a:r>
            <a:endParaRPr lang="en-US" sz="2700" dirty="0"/>
          </a:p>
          <a:p>
            <a:pPr lvl="0" algn="just" rtl="0"/>
            <a:r>
              <a:rPr lang="fr-FR" sz="2700" dirty="0"/>
              <a:t>(6) l'organisation comme un domaine de l'énergie. </a:t>
            </a:r>
            <a:endParaRPr lang="en-US" sz="2700" dirty="0"/>
          </a:p>
          <a:p>
            <a:pPr algn="l" rtl="0"/>
            <a:endParaRPr lang="ar-DZ"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357166"/>
            <a:ext cx="8572560" cy="6143668"/>
          </a:xfrm>
        </p:spPr>
        <p:txBody>
          <a:bodyPr>
            <a:normAutofit fontScale="92500"/>
          </a:bodyPr>
          <a:lstStyle/>
          <a:p>
            <a:pPr algn="just" rtl="0">
              <a:buNone/>
            </a:pPr>
            <a:r>
              <a:rPr lang="fr-FR" sz="2900" b="1" dirty="0"/>
              <a:t>Le leadership transformationnel </a:t>
            </a:r>
            <a:r>
              <a:rPr lang="fr-FR" sz="2900" dirty="0"/>
              <a:t>modifie les valeurs de base, les croyances et les attitudes des suiveurs pour atteindre des buts plus élevés et d'effectuer un travail au-delà des niveaux minimums spécifiés par les leaders de Les </a:t>
            </a:r>
            <a:r>
              <a:rPr lang="fr-FR" sz="2900" b="1" dirty="0"/>
              <a:t>leaders transformationnels</a:t>
            </a:r>
            <a:r>
              <a:rPr lang="fr-FR" sz="2900" dirty="0"/>
              <a:t> ont une vision d'excellence</a:t>
            </a:r>
            <a:r>
              <a:rPr lang="fr-FR" sz="2900" u="sng" baseline="30000" dirty="0"/>
              <a:t>[]</a:t>
            </a:r>
            <a:r>
              <a:rPr lang="fr-FR" sz="2900" dirty="0"/>
              <a:t> et ils vendent leur vision et eux-mêmes dans le processus de la création de la </a:t>
            </a:r>
            <a:r>
              <a:rPr lang="fr-FR" sz="2900" dirty="0">
                <a:hlinkClick r:id="rId2" tooltip="Confiance"/>
              </a:rPr>
              <a:t>confiance</a:t>
            </a:r>
            <a:r>
              <a:rPr lang="fr-FR" sz="2900" dirty="0"/>
              <a:t>. </a:t>
            </a:r>
            <a:endParaRPr lang="en-US" sz="2900" dirty="0"/>
          </a:p>
          <a:p>
            <a:pPr algn="just" rtl="0">
              <a:buNone/>
            </a:pPr>
            <a:r>
              <a:rPr lang="fr-FR" sz="2900" b="1" i="1" dirty="0"/>
              <a:t>Bernard Bass</a:t>
            </a:r>
            <a:r>
              <a:rPr lang="fr-FR" sz="2900" dirty="0"/>
              <a:t> a identifié quatre aspects d'un leadership transformationnel efficace, qui sont le </a:t>
            </a:r>
            <a:r>
              <a:rPr lang="fr-FR" sz="2900" dirty="0">
                <a:hlinkClick r:id="rId3" tooltip="Charisme"/>
              </a:rPr>
              <a:t>charisme</a:t>
            </a:r>
            <a:r>
              <a:rPr lang="fr-FR" sz="2900" dirty="0"/>
              <a:t>, l'inspiration, la stimulation intellectuelle et la considération. Un leader qui fait preuve de ces qualités inspire ses subordonnés à devenir performants et de mettre en avant l'intérêt à long terme de l'organisation </a:t>
            </a:r>
            <a:r>
              <a:rPr lang="fr-FR" dirty="0"/>
              <a:t>par rapport à leur propre intérêt de court terme.</a:t>
            </a:r>
            <a:endParaRPr lang="en-US" dirty="0"/>
          </a:p>
          <a:p>
            <a:endParaRPr lang="ar-DZ"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214290"/>
            <a:ext cx="8643998" cy="6286544"/>
          </a:xfrm>
        </p:spPr>
        <p:txBody>
          <a:bodyPr>
            <a:normAutofit fontScale="92500" lnSpcReduction="20000"/>
          </a:bodyPr>
          <a:lstStyle/>
          <a:p>
            <a:pPr algn="just" rtl="0">
              <a:buNone/>
            </a:pPr>
            <a:r>
              <a:rPr lang="fr-FR" sz="3000" dirty="0" smtClean="0"/>
              <a:t>	Quatre </a:t>
            </a:r>
            <a:r>
              <a:rPr lang="fr-FR" sz="3000" dirty="0"/>
              <a:t>grandes </a:t>
            </a:r>
            <a:r>
              <a:rPr lang="fr-FR" sz="3000" b="1" dirty="0"/>
              <a:t>caractéristiques du leadership transformationnel </a:t>
            </a:r>
            <a:r>
              <a:rPr lang="fr-FR" sz="3000" dirty="0"/>
              <a:t> sont relevées par les chercheurs (Bass, 1990) </a:t>
            </a:r>
            <a:r>
              <a:rPr lang="fr-FR" sz="3000" dirty="0" smtClean="0"/>
              <a:t>:</a:t>
            </a:r>
          </a:p>
          <a:p>
            <a:pPr algn="just" rtl="0">
              <a:buNone/>
            </a:pPr>
            <a:endParaRPr lang="en-US" sz="3000" dirty="0"/>
          </a:p>
          <a:p>
            <a:pPr lvl="0" algn="just" rtl="0"/>
            <a:r>
              <a:rPr lang="fr-FR" sz="3000" dirty="0"/>
              <a:t>Une certaine forme de charisme, ce leader fournit une vision ;</a:t>
            </a:r>
            <a:endParaRPr lang="en-US" sz="3000" dirty="0"/>
          </a:p>
          <a:p>
            <a:pPr lvl="0" algn="just" rtl="0"/>
            <a:r>
              <a:rPr lang="fr-FR" sz="3000" dirty="0"/>
              <a:t>Une inspiration, il sait faire partager ses attentes et utilise des symboles ;</a:t>
            </a:r>
            <a:endParaRPr lang="en-US" sz="3000" dirty="0"/>
          </a:p>
          <a:p>
            <a:pPr lvl="0" algn="just" rtl="0"/>
            <a:r>
              <a:rPr lang="fr-FR" sz="3000" dirty="0"/>
              <a:t>Une stimulation intellectuelle, ce leader favorise la résolution collective des problèmes ;</a:t>
            </a:r>
            <a:endParaRPr lang="en-US" sz="3000" dirty="0"/>
          </a:p>
          <a:p>
            <a:pPr lvl="0" algn="just" rtl="0"/>
            <a:r>
              <a:rPr lang="fr-FR" sz="3000" dirty="0"/>
              <a:t>Une considération individuelle, il accorde de l’attention à tous.</a:t>
            </a:r>
            <a:endParaRPr lang="en-US" sz="3000" dirty="0"/>
          </a:p>
          <a:p>
            <a:pPr algn="just" rtl="0">
              <a:buNone/>
            </a:pPr>
            <a:r>
              <a:rPr lang="fr-FR" sz="3000" dirty="0" smtClean="0"/>
              <a:t>	Le </a:t>
            </a:r>
            <a:r>
              <a:rPr lang="fr-FR" sz="3000" dirty="0"/>
              <a:t>leader transformationnel favorise l’innovation et la créativité, car il mobilise tout le monde, en période de crise, pour obtenir des réponses nouvelles aux problèmes (Jung, 2003).</a:t>
            </a:r>
            <a:endParaRPr lang="en-US" sz="3000" dirty="0"/>
          </a:p>
          <a:p>
            <a:endParaRPr lang="ar-DZ"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idx="1"/>
          </p:nvPr>
        </p:nvSpPr>
        <p:spPr bwMode="auto">
          <a:xfrm>
            <a:off x="214282" y="6150114"/>
            <a:ext cx="8929718"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2000" b="0" i="1" u="none" strike="noStrike" cap="none" normalizeH="0" baseline="0" dirty="0" smtClean="0">
                <a:ln>
                  <a:noFill/>
                </a:ln>
                <a:solidFill>
                  <a:srgbClr val="363636"/>
                </a:solidFill>
                <a:effectLst/>
                <a:latin typeface="Calibri" pitchFamily="34" charset="0"/>
                <a:ea typeface="Times New Roman" pitchFamily="18" charset="0"/>
                <a:cs typeface="Arial" pitchFamily="34" charset="0"/>
              </a:rPr>
              <a:t>Source : Comportements organisationnels, 2006, Robbins et Judge, Pearson Education</a:t>
            </a: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p:txBody>
      </p:sp>
      <p:pic>
        <p:nvPicPr>
          <p:cNvPr id="6" name="Image 5" descr="http://www.creg.ac-versailles.fr/local/cache-vignettes/L640xH593/leadership-04-a21f3.jpg"/>
          <p:cNvPicPr/>
          <p:nvPr/>
        </p:nvPicPr>
        <p:blipFill>
          <a:blip r:embed="rId2" cstate="print"/>
          <a:srcRect/>
          <a:stretch>
            <a:fillRect/>
          </a:stretch>
        </p:blipFill>
        <p:spPr bwMode="auto">
          <a:xfrm>
            <a:off x="214282" y="114304"/>
            <a:ext cx="8786874" cy="605364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285728"/>
            <a:ext cx="8643998" cy="6215106"/>
          </a:xfrm>
        </p:spPr>
        <p:txBody>
          <a:bodyPr>
            <a:normAutofit fontScale="55000" lnSpcReduction="20000"/>
          </a:bodyPr>
          <a:lstStyle/>
          <a:p>
            <a:pPr algn="just" rtl="0">
              <a:buNone/>
            </a:pPr>
            <a:r>
              <a:rPr lang="fr-FR" sz="4000" dirty="0" smtClean="0"/>
              <a:t>	Persuadés </a:t>
            </a:r>
            <a:r>
              <a:rPr lang="fr-FR" sz="4000" dirty="0"/>
              <a:t>que ce modèle de leadership est le plus efficace, de nombreux chercheurs ont tenté de démontrer sa supériorité et sa nécessité. </a:t>
            </a:r>
            <a:r>
              <a:rPr lang="fr-FR" sz="4000" b="1" i="1" dirty="0"/>
              <a:t>Timothy Judge </a:t>
            </a:r>
            <a:r>
              <a:rPr lang="fr-FR" sz="4000" dirty="0"/>
              <a:t>a compilé 87 études différentes pour montrer que ce type de leadership combinait performances élevées des leaders et motivation et satisfaction importantes des subordonnés (Judge, 2004). Ce qui est intéressant, c’est de constater que ces études portent sur de nombreux secteurs différents (armée, écoles, sport, entreprises, administrations...), ce qui tendrait à démontrer le caractère « universel » de ce style de leadership.</a:t>
            </a:r>
            <a:endParaRPr lang="en-US" sz="4000" dirty="0"/>
          </a:p>
          <a:p>
            <a:pPr algn="just" rtl="0">
              <a:buNone/>
            </a:pPr>
            <a:r>
              <a:rPr lang="fr-FR" sz="4000" dirty="0"/>
              <a:t>- Le rapprochement avec le modèle de </a:t>
            </a:r>
            <a:r>
              <a:rPr lang="fr-FR" sz="4000" b="1" dirty="0"/>
              <a:t>leadership charismatique</a:t>
            </a:r>
            <a:r>
              <a:rPr lang="fr-FR" sz="4000" dirty="0"/>
              <a:t> a été tenté par certains chercheurs (Bass, 1985 et House, 1994). Ils concluent que le charisme est une condition nécessaire mais pas suffisante au développement de ce modèle. </a:t>
            </a:r>
            <a:r>
              <a:rPr lang="fr-FR" sz="4000" b="1" dirty="0"/>
              <a:t>Le leader charismatique</a:t>
            </a:r>
            <a:r>
              <a:rPr lang="fr-FR" sz="4000" dirty="0"/>
              <a:t> n’ira pas aussi loin que le </a:t>
            </a:r>
            <a:r>
              <a:rPr lang="fr-FR" sz="4000" b="1" dirty="0"/>
              <a:t>leader transformationnel</a:t>
            </a:r>
            <a:r>
              <a:rPr lang="fr-FR" sz="4000" dirty="0"/>
              <a:t> qui va permettre à ses subordonnés de remettre en question les idées établies et même les conceptions du leader. On peut dire que le leader transformationnel prend des risques supplémentaires par rapport au leader charismatique qui impose ses idées. Le modèle transformationnel reste plus que jamais d’actualité en période d’incertitude car il postule que pour changer il faut déconstruire et que toutes les énergies doivent se mobiliser dans </a:t>
            </a:r>
            <a:r>
              <a:rPr lang="fr-FR" dirty="0"/>
              <a:t>un but </a:t>
            </a:r>
            <a:r>
              <a:rPr lang="fr-FR" dirty="0" err="1"/>
              <a:t>communce</a:t>
            </a:r>
            <a:r>
              <a:rPr lang="fr-FR" dirty="0"/>
              <a:t> type de leadership.</a:t>
            </a:r>
            <a:endParaRPr lang="en-US" dirty="0"/>
          </a:p>
          <a:p>
            <a:pPr algn="just" rtl="0"/>
            <a:endParaRPr lang="ar-DZ"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285728"/>
            <a:ext cx="8572560" cy="6215106"/>
          </a:xfrm>
        </p:spPr>
        <p:txBody>
          <a:bodyPr>
            <a:normAutofit/>
          </a:bodyPr>
          <a:lstStyle/>
          <a:p>
            <a:pPr algn="just" rtl="0">
              <a:buNone/>
            </a:pPr>
            <a:r>
              <a:rPr lang="fr-FR" dirty="0" smtClean="0"/>
              <a:t>	</a:t>
            </a:r>
            <a:r>
              <a:rPr lang="fr-FR" sz="2700" dirty="0" smtClean="0"/>
              <a:t>- </a:t>
            </a:r>
            <a:r>
              <a:rPr lang="fr-FR" sz="2700" dirty="0"/>
              <a:t>Cependant ce modèle ne pose pas la question de la légitimité du but. De nombreux hommes politiques ont réussi à entraîner des foules en utilisant parfois des buts fictifs ou en les « détournant ». Pour utiliser un exemple extrême, certains scientifiques nazis étaient persuadés travailler « pour le bien de la science » en commettant des atrocités, certains médecins nazis n’avaient pas le sentiment d’aller contre le serment d’Hippocrate, lors de leurs « expérimentations ». C’est donc récemment qu’a émergé un nouveau modèle, plus « éthique », celui de leader authentique.</a:t>
            </a:r>
            <a:endParaRPr lang="en-US" sz="2700" dirty="0"/>
          </a:p>
          <a:p>
            <a:endParaRPr lang="ar-DZ"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57158" y="357166"/>
            <a:ext cx="8501122" cy="6215106"/>
          </a:xfrm>
        </p:spPr>
        <p:txBody>
          <a:bodyPr/>
          <a:lstStyle/>
          <a:p>
            <a:pPr algn="just" rtl="0">
              <a:buNone/>
            </a:pPr>
            <a:r>
              <a:rPr lang="fr-FR" sz="2700" dirty="0" smtClean="0"/>
              <a:t>	. </a:t>
            </a:r>
            <a:r>
              <a:rPr lang="fr-FR" sz="2700" b="1" dirty="0"/>
              <a:t>Bernard Bass</a:t>
            </a:r>
            <a:r>
              <a:rPr lang="fr-FR" sz="2700" dirty="0"/>
              <a:t> (</a:t>
            </a:r>
            <a:r>
              <a:rPr lang="fr-FR" sz="2700" dirty="0">
                <a:hlinkClick r:id="rId2" tooltip="1985"/>
              </a:rPr>
              <a:t>1985</a:t>
            </a:r>
            <a:r>
              <a:rPr lang="fr-FR" sz="2700" dirty="0"/>
              <a:t>) a complété ce travail en suggérant que les deux processus (</a:t>
            </a:r>
            <a:r>
              <a:rPr lang="fr-FR" sz="2700" b="1" dirty="0"/>
              <a:t>transaction-transformation</a:t>
            </a:r>
            <a:r>
              <a:rPr lang="fr-FR" sz="2700" dirty="0"/>
              <a:t>) ne sont pas mutuellement exclusifs, mais que l'efficacité du leadership est maximisé lorsque les deux éléments de transformation telles que la confiance et le respect, fonctionnent de concert avec des facteurs transactionnels tels que la clarification des objectifs et des facteurs de motivation. </a:t>
            </a:r>
            <a:endParaRPr lang="en-US" sz="2700" dirty="0"/>
          </a:p>
          <a:p>
            <a:endParaRPr lang="ar-DZ"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285728"/>
            <a:ext cx="8643998" cy="6286544"/>
          </a:xfrm>
        </p:spPr>
        <p:txBody>
          <a:bodyPr>
            <a:normAutofit fontScale="85000" lnSpcReduction="20000"/>
          </a:bodyPr>
          <a:lstStyle/>
          <a:p>
            <a:pPr algn="just" rtl="0">
              <a:buNone/>
            </a:pPr>
            <a:r>
              <a:rPr lang="fr-FR" b="1" dirty="0" smtClean="0"/>
              <a:t>II. </a:t>
            </a:r>
            <a:r>
              <a:rPr lang="fr-FR" b="1" dirty="0"/>
              <a:t>Le leadership peut-il s’expliquer par le charisme ?</a:t>
            </a:r>
            <a:endParaRPr lang="en-US" dirty="0"/>
          </a:p>
          <a:p>
            <a:pPr algn="just" rtl="0">
              <a:buNone/>
            </a:pPr>
            <a:r>
              <a:rPr lang="fr-FR" dirty="0" smtClean="0"/>
              <a:t>	Le </a:t>
            </a:r>
            <a:r>
              <a:rPr lang="fr-FR" dirty="0" err="1"/>
              <a:t>kharisma</a:t>
            </a:r>
            <a:r>
              <a:rPr lang="fr-FR" dirty="0"/>
              <a:t>, en théologie, est une faveur (une grâce, un don) accordée par l'Esprit-Saint à un individu ou à un groupe. Dans le langage courant, le charisme est devenu une qualité d'une personne qui séduit, influence, voire fascine les autres par ses discours, ses attitudes, son tempérament, son comportement et ses actions. Beaucoup d'auteurs en </a:t>
            </a:r>
            <a:r>
              <a:rPr lang="fr-FR" dirty="0">
                <a:hlinkClick r:id="rId2" tooltip="Leadership"/>
              </a:rPr>
              <a:t>leadership</a:t>
            </a:r>
            <a:r>
              <a:rPr lang="fr-FR" dirty="0"/>
              <a:t> ont recherché à découvrir les éléments internes au charisme et les effets induits. La théorie du leader charismatique suppose que les dirigeants rassemblent des adeptes simplement par leur charme, leur grâce, et leur personnalité. Et, si un dirigeant n'est pas un leader charismatique naturel alors cette personne a beaucoup de mal à maintenir ses compétences requises pour le management. Dans beaucoup d'études, le charisme est associé à une réponse d'un ou de plusieurs individus à un lancement ou à un changement rapide d'une organisation.</a:t>
            </a:r>
            <a:endParaRPr lang="en-US" dirty="0"/>
          </a:p>
          <a:p>
            <a:endParaRPr lang="ar-DZ"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357166"/>
            <a:ext cx="8643998" cy="6143668"/>
          </a:xfrm>
        </p:spPr>
        <p:txBody>
          <a:bodyPr>
            <a:normAutofit fontScale="85000" lnSpcReduction="10000"/>
          </a:bodyPr>
          <a:lstStyle/>
          <a:p>
            <a:pPr algn="just" rtl="0"/>
            <a:r>
              <a:rPr lang="fr-FR" dirty="0"/>
              <a:t>Dans les sociétés occidentales et dans le modèle capitaliste, on associe souvent la réussite d’une organisation aux qualités de son dirigeant. Certaines cultures d’entreprises mettent en avant des « héros » souvent caractérisés par leur </a:t>
            </a:r>
            <a:r>
              <a:rPr lang="fr-FR" b="1" dirty="0"/>
              <a:t>charisme</a:t>
            </a:r>
            <a:r>
              <a:rPr lang="fr-FR" dirty="0"/>
              <a:t>. </a:t>
            </a:r>
            <a:r>
              <a:rPr lang="fr-FR" b="1" i="1" dirty="0"/>
              <a:t>Max Weber</a:t>
            </a:r>
            <a:r>
              <a:rPr lang="fr-FR" dirty="0"/>
              <a:t> a cherché à l’étudier en définissant le </a:t>
            </a:r>
            <a:r>
              <a:rPr lang="fr-FR" b="1" dirty="0"/>
              <a:t>charisme comme</a:t>
            </a:r>
            <a:r>
              <a:rPr lang="fr-FR" dirty="0"/>
              <a:t> : « la qualité extraordinaire d’un personnage, doué de forces ou de caractères surnaturels ou surhumains, inaccessibles au commun des mortels. Ces pouvoirs ou qualités d’origine divine ou magique établissent le leadership de la personne concernée. » </a:t>
            </a:r>
            <a:r>
              <a:rPr lang="en-US" dirty="0"/>
              <a:t>(Max Weber, 1947, in « the theory of social and economic organization »). </a:t>
            </a:r>
            <a:r>
              <a:rPr lang="fr-FR" dirty="0"/>
              <a:t>L’aspect surnaturel de cette approche transparait souvent dans les propos de présentation de certains PDG par leurs collaborateurs, empreints de crainte et de subordination.</a:t>
            </a:r>
            <a:endParaRPr lang="en-US" dirty="0"/>
          </a:p>
          <a:p>
            <a:endParaRPr lang="ar-DZ"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285728"/>
            <a:ext cx="8572560" cy="6286544"/>
          </a:xfrm>
        </p:spPr>
        <p:txBody>
          <a:bodyPr/>
          <a:lstStyle/>
          <a:p>
            <a:pPr algn="just" rtl="0"/>
            <a:r>
              <a:rPr lang="fr-FR" sz="2800" dirty="0"/>
              <a:t>Le charisme a été étudié par </a:t>
            </a:r>
            <a:r>
              <a:rPr lang="fr-FR" sz="2800" dirty="0">
                <a:hlinkClick r:id="rId2" tooltip="Max Weber"/>
              </a:rPr>
              <a:t>Max Weber</a:t>
            </a:r>
            <a:r>
              <a:rPr lang="fr-FR" sz="2800" dirty="0"/>
              <a:t> selon la théorie des traits de personnalités. Selon lui, le charisme consiste en « une certaine qualité de la personnalité individuelle, en vertu de laquelle il / elle se distingue de gens ordinaires ». Le leader est considéré comme une personne dotée d'un don surnaturel, d'une puissance surhumaine, des pouvoirs exceptionnels ou des qualités spécifiques</a:t>
            </a:r>
            <a:r>
              <a:rPr lang="fr-FR" dirty="0"/>
              <a:t>.</a:t>
            </a:r>
            <a:endParaRPr lang="en-US" dirty="0"/>
          </a:p>
          <a:p>
            <a:endParaRPr lang="ar-DZ"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285728"/>
            <a:ext cx="8572560" cy="6215106"/>
          </a:xfrm>
        </p:spPr>
        <p:txBody>
          <a:bodyPr>
            <a:normAutofit fontScale="62500" lnSpcReduction="20000"/>
          </a:bodyPr>
          <a:lstStyle/>
          <a:p>
            <a:pPr algn="just" rtl="0"/>
            <a:r>
              <a:rPr lang="fr-FR" sz="4000" b="1" dirty="0"/>
              <a:t>Les traits de personnalités du leader charismatique</a:t>
            </a:r>
            <a:r>
              <a:rPr lang="fr-FR" b="1" dirty="0"/>
              <a:t> : </a:t>
            </a:r>
            <a:endParaRPr lang="en-US" sz="3600" dirty="0"/>
          </a:p>
          <a:p>
            <a:pPr algn="just" rtl="0">
              <a:buNone/>
            </a:pPr>
            <a:r>
              <a:rPr lang="fr-FR" sz="3600" dirty="0" smtClean="0"/>
              <a:t> 	Les </a:t>
            </a:r>
            <a:r>
              <a:rPr lang="fr-FR" sz="3600" dirty="0"/>
              <a:t>nouveaux chercheurs en </a:t>
            </a:r>
            <a:r>
              <a:rPr lang="fr-FR" sz="3600" dirty="0">
                <a:hlinkClick r:id="rId2" tooltip="Leadership"/>
              </a:rPr>
              <a:t>leadership</a:t>
            </a:r>
            <a:r>
              <a:rPr lang="fr-FR" sz="3600" dirty="0"/>
              <a:t> charismatique portent leur attention sur les qualités caractéristiques telles que d'être visionnaire, atypique, énergique et exemplaire. </a:t>
            </a:r>
            <a:endParaRPr lang="en-US" sz="3600" dirty="0"/>
          </a:p>
          <a:p>
            <a:pPr algn="just" rtl="0">
              <a:buNone/>
            </a:pPr>
            <a:r>
              <a:rPr lang="fr-FR" sz="3600" b="1" i="1" dirty="0" smtClean="0"/>
              <a:t>	S</a:t>
            </a:r>
            <a:r>
              <a:rPr lang="fr-FR" sz="3600" b="1" i="1" dirty="0"/>
              <a:t>. J. Musser</a:t>
            </a:r>
            <a:r>
              <a:rPr lang="fr-FR" sz="3600" dirty="0"/>
              <a:t> (</a:t>
            </a:r>
            <a:r>
              <a:rPr lang="fr-FR" sz="3600" dirty="0">
                <a:hlinkClick r:id="rId3" tooltip="1987"/>
              </a:rPr>
              <a:t>1987</a:t>
            </a:r>
            <a:r>
              <a:rPr lang="fr-FR" sz="3600" dirty="0"/>
              <a:t>) fait remarquer que les </a:t>
            </a:r>
            <a:r>
              <a:rPr lang="fr-FR" sz="3600" b="1" dirty="0"/>
              <a:t>leaders charismatiques</a:t>
            </a:r>
            <a:r>
              <a:rPr lang="fr-FR" sz="3600" dirty="0"/>
              <a:t> veulent que leurs disciples s'engagent dans une dévotion absolue vis à vis d'eux-mêmes. </a:t>
            </a:r>
            <a:r>
              <a:rPr lang="fr-FR" sz="3600" b="1" i="1" dirty="0"/>
              <a:t>Jay A. </a:t>
            </a:r>
            <a:r>
              <a:rPr lang="fr-FR" sz="3600" b="1" i="1" dirty="0" err="1"/>
              <a:t>Conger</a:t>
            </a:r>
            <a:r>
              <a:rPr lang="fr-FR" sz="3600" dirty="0"/>
              <a:t> et </a:t>
            </a:r>
            <a:r>
              <a:rPr lang="fr-FR" sz="3600" b="1" i="1" dirty="0" err="1"/>
              <a:t>Rabindra</a:t>
            </a:r>
            <a:r>
              <a:rPr lang="fr-FR" sz="3600" b="1" i="1" dirty="0"/>
              <a:t> N. </a:t>
            </a:r>
            <a:r>
              <a:rPr lang="fr-FR" sz="3600" b="1" i="1" dirty="0" err="1"/>
              <a:t>Kanguno</a:t>
            </a:r>
            <a:r>
              <a:rPr lang="fr-FR" sz="3600" dirty="0"/>
              <a:t>, de l'Université McGill, ont mené une analyse exhaustive des qualités de leadership charismatique. Ils ont  élucidé (</a:t>
            </a:r>
            <a:r>
              <a:rPr lang="fr-FR" sz="3600" dirty="0">
                <a:hlinkClick r:id="rId4" tooltip="1998"/>
              </a:rPr>
              <a:t>1998</a:t>
            </a:r>
            <a:r>
              <a:rPr lang="fr-FR" sz="3600" dirty="0"/>
              <a:t>) plusieurs </a:t>
            </a:r>
            <a:r>
              <a:rPr lang="fr-FR" sz="3600" b="1" dirty="0"/>
              <a:t>caractéristiques</a:t>
            </a:r>
            <a:r>
              <a:rPr lang="fr-FR" sz="3600" dirty="0"/>
              <a:t> de leaders charismatiques, à savoir, une vision claire et lucide, une sensibilité à son entourage et aux besoins de ses membres, une capacité à prendre des risques personnels pour soutenir leurs points de vue, et une capacité à effectuer des comportements non conventionnels. Ils ont conclu que le </a:t>
            </a:r>
            <a:r>
              <a:rPr lang="fr-FR" sz="3600" b="1" dirty="0"/>
              <a:t>leader charismatique</a:t>
            </a:r>
            <a:r>
              <a:rPr lang="fr-FR" sz="3600" dirty="0"/>
              <a:t> a un objectif idéalisé et un fort engagement personnel dans cet objectif. Par ailleurs, ce leader n'est pas conventionnel. Il à confiance en lui, montre de l'assertivité, il est un agent de changement radical, plutôt que le gardien du statu quo.</a:t>
            </a:r>
            <a:endParaRPr lang="en-US" sz="3600" dirty="0"/>
          </a:p>
          <a:p>
            <a:pPr algn="l" rtl="0"/>
            <a:endParaRPr lang="ar-DZ" sz="3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285728"/>
            <a:ext cx="8501122" cy="6215106"/>
          </a:xfrm>
        </p:spPr>
        <p:txBody>
          <a:bodyPr>
            <a:normAutofit fontScale="70000" lnSpcReduction="20000"/>
          </a:bodyPr>
          <a:lstStyle/>
          <a:p>
            <a:pPr algn="just" rtl="0">
              <a:buNone/>
            </a:pPr>
            <a:r>
              <a:rPr lang="fr-FR" dirty="0" smtClean="0"/>
              <a:t>	Cinq </a:t>
            </a:r>
            <a:r>
              <a:rPr lang="fr-FR" dirty="0"/>
              <a:t>grandes caractéristiques sont retenues par </a:t>
            </a:r>
            <a:r>
              <a:rPr lang="fr-FR" b="1" i="1" dirty="0" err="1"/>
              <a:t>Conger</a:t>
            </a:r>
            <a:r>
              <a:rPr lang="fr-FR" dirty="0"/>
              <a:t> pour décrire ce type de leader charismatique :</a:t>
            </a:r>
            <a:endParaRPr lang="en-US" dirty="0"/>
          </a:p>
          <a:p>
            <a:pPr lvl="0" algn="just" rtl="0"/>
            <a:r>
              <a:rPr lang="fr-FR" i="1" dirty="0"/>
              <a:t>Il possède une vision</a:t>
            </a:r>
            <a:r>
              <a:rPr lang="fr-FR" dirty="0"/>
              <a:t>, qu’il est capable de présenter (on pense à Steve Jobs ou Bill Gates ou le fameux « </a:t>
            </a:r>
            <a:r>
              <a:rPr lang="fr-FR" dirty="0" err="1"/>
              <a:t>Yes</a:t>
            </a:r>
            <a:r>
              <a:rPr lang="fr-FR" dirty="0"/>
              <a:t>, </a:t>
            </a:r>
            <a:r>
              <a:rPr lang="fr-FR" dirty="0" err="1"/>
              <a:t>we</a:t>
            </a:r>
            <a:r>
              <a:rPr lang="fr-FR" dirty="0"/>
              <a:t> </a:t>
            </a:r>
            <a:r>
              <a:rPr lang="fr-FR" dirty="0" err="1"/>
              <a:t>can</a:t>
            </a:r>
            <a:r>
              <a:rPr lang="fr-FR" dirty="0"/>
              <a:t> » d’</a:t>
            </a:r>
            <a:r>
              <a:rPr lang="fr-FR" dirty="0" err="1"/>
              <a:t>Obama</a:t>
            </a:r>
            <a:r>
              <a:rPr lang="fr-FR" dirty="0"/>
              <a:t>).</a:t>
            </a:r>
            <a:endParaRPr lang="en-US" dirty="0"/>
          </a:p>
          <a:p>
            <a:pPr lvl="0" algn="just" rtl="0"/>
            <a:r>
              <a:rPr lang="fr-FR" i="1" dirty="0"/>
              <a:t>Il prend des risques, financiers et personnels</a:t>
            </a:r>
            <a:r>
              <a:rPr lang="fr-FR" dirty="0"/>
              <a:t> (Richard </a:t>
            </a:r>
            <a:r>
              <a:rPr lang="fr-FR" dirty="0" err="1"/>
              <a:t>Branson</a:t>
            </a:r>
            <a:r>
              <a:rPr lang="fr-FR" dirty="0"/>
              <a:t>, par exemple ou le PDG de Free, Xavier Niel).</a:t>
            </a:r>
            <a:endParaRPr lang="en-US" dirty="0"/>
          </a:p>
          <a:p>
            <a:pPr lvl="0" algn="just" rtl="0"/>
            <a:r>
              <a:rPr lang="fr-FR" i="1" dirty="0"/>
              <a:t>Il possède une sensibilité environnementale</a:t>
            </a:r>
            <a:r>
              <a:rPr lang="fr-FR" dirty="0"/>
              <a:t>, il sait analyser les contraintes et saisir les opportunités (en y affectant les ressources nécessaires). Il a donc une vision stratégique et à long terme.</a:t>
            </a:r>
            <a:endParaRPr lang="en-US" dirty="0"/>
          </a:p>
          <a:p>
            <a:pPr lvl="0" algn="just" rtl="0"/>
            <a:r>
              <a:rPr lang="fr-FR" i="1" dirty="0"/>
              <a:t>Il est sensible aux besoins des subordonnés</a:t>
            </a:r>
            <a:r>
              <a:rPr lang="fr-FR" dirty="0"/>
              <a:t>, il possède donc des qualités de perception. Tous les grands « porte-parole » possèdent cette aptitude qui les distingue (les discours de Martin Luther King sont un modèle sur ce thème).</a:t>
            </a:r>
            <a:endParaRPr lang="en-US" dirty="0"/>
          </a:p>
          <a:p>
            <a:pPr lvl="0" algn="just" rtl="0"/>
            <a:r>
              <a:rPr lang="fr-FR" i="1" dirty="0"/>
              <a:t>Son comportement est non conformiste</a:t>
            </a:r>
            <a:r>
              <a:rPr lang="fr-FR" dirty="0"/>
              <a:t>, et même parfois risqué. On peut penser à l’extraordinaire capacité de résistance de Nelson Mandela lorsqu’il était opposant mais aussi à son comportement lors de sa présidence (sur ce thème, revoir le film de Clint </a:t>
            </a:r>
            <a:r>
              <a:rPr lang="fr-FR" dirty="0" err="1"/>
              <a:t>Eastwood</a:t>
            </a:r>
            <a:r>
              <a:rPr lang="fr-FR" dirty="0"/>
              <a:t> « </a:t>
            </a:r>
            <a:r>
              <a:rPr lang="fr-FR" dirty="0" err="1"/>
              <a:t>Invictus</a:t>
            </a:r>
            <a:r>
              <a:rPr lang="fr-FR" dirty="0"/>
              <a:t> »).</a:t>
            </a:r>
            <a:endParaRPr lang="en-US" dirty="0"/>
          </a:p>
          <a:p>
            <a:pPr algn="just" rtl="0"/>
            <a:endParaRPr lang="ar-DZ"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285728"/>
            <a:ext cx="8715436" cy="6286544"/>
          </a:xfrm>
        </p:spPr>
        <p:txBody>
          <a:bodyPr>
            <a:normAutofit fontScale="85000" lnSpcReduction="20000"/>
          </a:bodyPr>
          <a:lstStyle/>
          <a:p>
            <a:pPr algn="just" rtl="0">
              <a:buNone/>
            </a:pPr>
            <a:r>
              <a:rPr lang="fr-FR" dirty="0" smtClean="0"/>
              <a:t>	Les </a:t>
            </a:r>
            <a:r>
              <a:rPr lang="fr-FR" dirty="0"/>
              <a:t>chercheurs ont également tenté d’expliquer l’efficacité de ce modèle mais aussi ses risques. Le leader </a:t>
            </a:r>
            <a:r>
              <a:rPr lang="fr-FR" b="1" dirty="0"/>
              <a:t>charismatique </a:t>
            </a:r>
            <a:r>
              <a:rPr lang="fr-FR" dirty="0"/>
              <a:t>trouve son espace d’évolution idéal en cas de crise ou de grande incertitude. Les grands leaders politiques charismatiques ont « explosé » à l’occasion de grands bouleversements politiques et sociaux</a:t>
            </a:r>
            <a:r>
              <a:rPr lang="fr-FR" dirty="0" smtClean="0"/>
              <a:t>.</a:t>
            </a:r>
          </a:p>
          <a:p>
            <a:pPr algn="just" rtl="0">
              <a:buNone/>
            </a:pPr>
            <a:endParaRPr lang="en-US" dirty="0"/>
          </a:p>
          <a:p>
            <a:pPr algn="just" rtl="0">
              <a:buNone/>
            </a:pPr>
            <a:r>
              <a:rPr lang="fr-FR" dirty="0" smtClean="0"/>
              <a:t>	cette </a:t>
            </a:r>
            <a:r>
              <a:rPr lang="fr-FR" dirty="0"/>
              <a:t>approche porte en elle ses propres contraintes et donc une sorte de « côté obscur » du leader charismatique. La surenchère autour de cette forme de leaders a conduit certaines entreprises à les placer sur un piédestal en versant des sommes colossales. Le résultat a conduit à une « perversion » du modèle vers un type de leader égocentrique et vaniteux. Certains historiens  relèvent un nombre impressionnant de personnalités politiques charismatiques devenues des dictateurs (Fidel Castro, Staline, Mao...), porté avant tout par son intérêt personnel</a:t>
            </a:r>
            <a:endParaRPr lang="ar-DZ"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285728"/>
            <a:ext cx="8572560" cy="6286544"/>
          </a:xfrm>
        </p:spPr>
        <p:txBody>
          <a:bodyPr>
            <a:normAutofit fontScale="85000" lnSpcReduction="10000"/>
          </a:bodyPr>
          <a:lstStyle/>
          <a:p>
            <a:pPr algn="l" rtl="0">
              <a:buNone/>
            </a:pPr>
            <a:r>
              <a:rPr lang="fr-FR" b="1" dirty="0" smtClean="0"/>
              <a:t>III. leadership </a:t>
            </a:r>
            <a:r>
              <a:rPr lang="fr-FR" b="1" dirty="0"/>
              <a:t>transformationnel :</a:t>
            </a:r>
            <a:endParaRPr lang="en-US" dirty="0"/>
          </a:p>
          <a:p>
            <a:pPr algn="just" rtl="0">
              <a:buNone/>
            </a:pPr>
            <a:r>
              <a:rPr lang="fr-FR" dirty="0" smtClean="0"/>
              <a:t>	La </a:t>
            </a:r>
            <a:r>
              <a:rPr lang="fr-FR" dirty="0"/>
              <a:t>théorie du </a:t>
            </a:r>
            <a:r>
              <a:rPr lang="fr-FR" b="1" dirty="0"/>
              <a:t>leadership transformationnel</a:t>
            </a:r>
            <a:r>
              <a:rPr lang="fr-FR" dirty="0"/>
              <a:t> est une approche du </a:t>
            </a:r>
            <a:r>
              <a:rPr lang="fr-FR" dirty="0">
                <a:hlinkClick r:id="rId2" tooltip="Leadership"/>
              </a:rPr>
              <a:t>leadership</a:t>
            </a:r>
            <a:r>
              <a:rPr lang="fr-FR" dirty="0"/>
              <a:t> défendue entre autres, par </a:t>
            </a:r>
            <a:r>
              <a:rPr lang="fr-FR" b="1" i="1" dirty="0"/>
              <a:t>Russell </a:t>
            </a:r>
            <a:r>
              <a:rPr lang="fr-FR" b="1" i="1" dirty="0" err="1"/>
              <a:t>Ackoff</a:t>
            </a:r>
            <a:r>
              <a:rPr lang="fr-FR" b="1" i="1" dirty="0"/>
              <a:t>, Bruce </a:t>
            </a:r>
            <a:r>
              <a:rPr lang="fr-FR" b="1" i="1" dirty="0" err="1"/>
              <a:t>Avolio</a:t>
            </a:r>
            <a:r>
              <a:rPr lang="fr-FR" b="1" i="1" dirty="0"/>
              <a:t>, Bernard Bass ou James Burns</a:t>
            </a:r>
            <a:r>
              <a:rPr lang="fr-FR" dirty="0"/>
              <a:t>. Cette théorie pose comme hypothèse que les gens suivent une personne qui les inspire et qui leur donne une vision claire et convaincante. En retour, les subordonnés agissent avec un dévouement et une loyauté incontestables. Le leadership transformationnel cherche à élever le niveau de </a:t>
            </a:r>
            <a:r>
              <a:rPr lang="fr-FR" b="1" dirty="0"/>
              <a:t>motivation</a:t>
            </a:r>
            <a:r>
              <a:rPr lang="fr-FR" dirty="0"/>
              <a:t> et de moralité dans les organisations en faisant plus appel à des besoins intrinsèques de long terme et moins à une demande extrinsèque de court terme. Le leader est une personne qui est dotée d'une </a:t>
            </a:r>
            <a:r>
              <a:rPr lang="fr-FR" b="1" dirty="0"/>
              <a:t>vision du futur</a:t>
            </a:r>
            <a:r>
              <a:rPr lang="fr-FR" dirty="0"/>
              <a:t> et qui partage sa passion pour réaliser de grandes choses.</a:t>
            </a:r>
            <a:endParaRPr lang="en-US" dirty="0"/>
          </a:p>
          <a:p>
            <a:endParaRPr lang="ar-DZ"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57158" y="285728"/>
            <a:ext cx="8501122" cy="6286544"/>
          </a:xfrm>
        </p:spPr>
        <p:txBody>
          <a:bodyPr>
            <a:normAutofit fontScale="85000" lnSpcReduction="10000"/>
          </a:bodyPr>
          <a:lstStyle/>
          <a:p>
            <a:pPr algn="just" rtl="0">
              <a:buNone/>
            </a:pPr>
            <a:r>
              <a:rPr lang="fr-FR" dirty="0" smtClean="0"/>
              <a:t>	Il </a:t>
            </a:r>
            <a:r>
              <a:rPr lang="fr-FR" dirty="0"/>
              <a:t>fait avancer son projet en injectant </a:t>
            </a:r>
            <a:r>
              <a:rPr lang="fr-FR" b="1" dirty="0"/>
              <a:t>l'enthousiasme</a:t>
            </a:r>
            <a:r>
              <a:rPr lang="fr-FR" dirty="0"/>
              <a:t> et de </a:t>
            </a:r>
            <a:r>
              <a:rPr lang="fr-FR" b="1" dirty="0"/>
              <a:t>l'énergie</a:t>
            </a:r>
            <a:r>
              <a:rPr lang="fr-FR" dirty="0"/>
              <a:t> autour de lui(elle). Sa fin vient lorsqu'il(elle) impose la transformation malgré son impopularité. </a:t>
            </a:r>
            <a:endParaRPr lang="en-US" dirty="0"/>
          </a:p>
          <a:p>
            <a:pPr algn="just" rtl="0">
              <a:buNone/>
            </a:pPr>
            <a:r>
              <a:rPr lang="fr-FR" b="1" i="1" dirty="0" smtClean="0"/>
              <a:t>	James </a:t>
            </a:r>
            <a:r>
              <a:rPr lang="fr-FR" b="1" i="1" dirty="0"/>
              <a:t>Burns</a:t>
            </a:r>
            <a:r>
              <a:rPr lang="fr-FR" dirty="0"/>
              <a:t> a défini le leadership «</a:t>
            </a:r>
            <a:r>
              <a:rPr lang="fr-FR" b="1" dirty="0"/>
              <a:t>transformationne</a:t>
            </a:r>
            <a:r>
              <a:rPr lang="fr-FR" dirty="0"/>
              <a:t>l» comme celui qui est une source d'inspiration, de motivation, et de relations humaines orientées vers l'obtention d'un soutien des suiveurs en faisant appel à des idéaux plus élevés et des valeurs comme la </a:t>
            </a:r>
            <a:r>
              <a:rPr lang="fr-FR" dirty="0">
                <a:hlinkClick r:id="rId2" tooltip="Liberté"/>
              </a:rPr>
              <a:t>liberté</a:t>
            </a:r>
            <a:r>
              <a:rPr lang="fr-FR" dirty="0"/>
              <a:t>, la </a:t>
            </a:r>
            <a:r>
              <a:rPr lang="fr-FR" dirty="0">
                <a:hlinkClick r:id="rId3" tooltip="Justice"/>
              </a:rPr>
              <a:t>justice</a:t>
            </a:r>
            <a:r>
              <a:rPr lang="fr-FR" dirty="0"/>
              <a:t>, l'</a:t>
            </a:r>
            <a:r>
              <a:rPr lang="fr-FR" dirty="0">
                <a:hlinkClick r:id="rId4" tooltip="Égalité"/>
              </a:rPr>
              <a:t>égalité</a:t>
            </a:r>
            <a:r>
              <a:rPr lang="fr-FR" dirty="0"/>
              <a:t> et la </a:t>
            </a:r>
            <a:r>
              <a:rPr lang="fr-FR" dirty="0">
                <a:hlinkClick r:id="rId5" tooltip="Paix"/>
              </a:rPr>
              <a:t>paix</a:t>
            </a:r>
            <a:r>
              <a:rPr lang="fr-FR" dirty="0"/>
              <a:t>.</a:t>
            </a:r>
            <a:endParaRPr lang="en-US" dirty="0"/>
          </a:p>
          <a:p>
            <a:pPr algn="just" rtl="0">
              <a:buNone/>
            </a:pPr>
            <a:r>
              <a:rPr lang="fr-FR" dirty="0" smtClean="0"/>
              <a:t>	Le </a:t>
            </a:r>
            <a:r>
              <a:rPr lang="fr-FR" dirty="0"/>
              <a:t>«</a:t>
            </a:r>
            <a:r>
              <a:rPr lang="fr-FR" b="1" dirty="0"/>
              <a:t>leader transformationnel</a:t>
            </a:r>
            <a:r>
              <a:rPr lang="fr-FR" dirty="0"/>
              <a:t>» est celui qui prend la responsabilité pour la revitalisation de l'organisation. Il définit le besoin du changement, il crée de nouvelles visions, il mobilise l'engagement de ces visions, et finalement il transforme l'organisation. </a:t>
            </a:r>
            <a:endParaRPr lang="en-US" dirty="0"/>
          </a:p>
          <a:p>
            <a:endParaRPr lang="ar-DZ"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TotalTime>
  <Words>211</Words>
  <Application>Microsoft Office PowerPoint</Application>
  <PresentationFormat>Affichage à l'écran (4:3)</PresentationFormat>
  <Paragraphs>46</Paragraphs>
  <Slides>16</Slides>
  <Notes>0</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pc_finance</dc:creator>
  <cp:lastModifiedBy>pc_finance</cp:lastModifiedBy>
  <cp:revision>5</cp:revision>
  <dcterms:created xsi:type="dcterms:W3CDTF">2016-02-24T09:44:54Z</dcterms:created>
  <dcterms:modified xsi:type="dcterms:W3CDTF">2016-02-24T10:35:35Z</dcterms:modified>
</cp:coreProperties>
</file>