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3" r:id="rId5"/>
  </p:sldMasterIdLst>
  <p:notesMasterIdLst>
    <p:notesMasterId r:id="rId12"/>
  </p:notesMasterIdLst>
  <p:handoutMasterIdLst>
    <p:handoutMasterId r:id="rId13"/>
  </p:handoutMasterIdLst>
  <p:sldIdLst>
    <p:sldId id="258"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934" y="8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11/15/2023</a:t>
            </a:fld>
            <a:endParaRPr lang="en-US" dirty="0"/>
          </a:p>
        </p:txBody>
      </p:sp>
      <p:sp>
        <p:nvSpPr>
          <p:cNvPr id="4" name="Footer Placeholder 3">
            <a:extLst>
              <a:ext uri="{FF2B5EF4-FFF2-40B4-BE49-F238E27FC236}">
                <a16:creationId xmlns:a16="http://schemas.microsoft.com/office/drawing/2014/main" xmlns=""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11/15/2023 10:48 PM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11/15/2023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xmlns=""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11/15/2023 10:48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11/15/2023 10:48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xmlns=""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xmlns=""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11/15/2023 10:48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11/15/2023 10:48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11/15/2023 10:48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11/15/2023 10:48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xmlns=""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32555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1217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4816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11/15/2023 10:48 PM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9281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66085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229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143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721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4596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71526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F6393AF-047D-4B92-8AF6-5E16AD67283E}" type="datetimeFigureOut">
              <a:rPr lang="fr-FR">
                <a:solidFill>
                  <a:prstClr val="black">
                    <a:tint val="75000"/>
                  </a:prstClr>
                </a:solidFill>
              </a:rPr>
              <a:pPr/>
              <a:t>15/11/2023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6E9F35F1-13E1-46CC-AA59-4EF4E84D62B4}" type="slidenum">
              <a:rPr lang="fr-FR">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911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11/15/2023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11/15/2023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xmlns=""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11/15/2023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11/15/2023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xmlns=""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xmlns=""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xmlns=""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11/15/2023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xmlns=""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xmlns=""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xmlns=""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11/15/2023 10:48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xmlns=""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11/15/2023 10:48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xmlns=""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xmlns=""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xmlns=""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11/15/2023 10:48 PM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F6393AF-047D-4B92-8AF6-5E16AD67283E}" type="datetimeFigureOut">
              <a:rPr lang="fr-FR" smtClean="0">
                <a:solidFill>
                  <a:prstClr val="black">
                    <a:tint val="75000"/>
                  </a:prstClr>
                </a:solidFill>
              </a:rPr>
              <a:pPr defTabSz="914400"/>
              <a:t>15/11/2023</a:t>
            </a:fld>
            <a:endParaRPr lang="fr-FR"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E9F35F1-13E1-46CC-AA59-4EF4E84D62B4}" type="slidenum">
              <a:rPr lang="fr-FR" smtClean="0">
                <a:solidFill>
                  <a:prstClr val="black">
                    <a:tint val="75000"/>
                  </a:prstClr>
                </a:solidFill>
              </a:rPr>
              <a:pPr defTabSz="914400"/>
              <a:t>‹#›</a:t>
            </a:fld>
            <a:endParaRPr lang="fr-FR" smtClean="0">
              <a:solidFill>
                <a:prstClr val="black">
                  <a:tint val="75000"/>
                </a:prstClr>
              </a:solidFill>
            </a:endParaRPr>
          </a:p>
        </p:txBody>
      </p:sp>
    </p:spTree>
    <p:extLst>
      <p:ext uri="{BB962C8B-B14F-4D97-AF65-F5344CB8AC3E}">
        <p14:creationId xmlns:p14="http://schemas.microsoft.com/office/powerpoint/2010/main" val="26896141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478B3CD-9828-4280-95EC-5F9D73400FF8}"/>
              </a:ext>
            </a:extLst>
          </p:cNvPr>
          <p:cNvSpPr>
            <a:spLocks noGrp="1"/>
          </p:cNvSpPr>
          <p:nvPr>
            <p:ph type="ctrTitle"/>
          </p:nvPr>
        </p:nvSpPr>
        <p:spPr bwMode="white">
          <a:xfrm>
            <a:off x="2327504" y="2206231"/>
            <a:ext cx="7967261" cy="3262264"/>
          </a:xfrm>
        </p:spPr>
        <p:txBody>
          <a:bodyPr/>
          <a:lstStyle/>
          <a:p>
            <a:r>
              <a:rPr lang="en-US" sz="8000" dirty="0"/>
              <a:t>Sand Molding in Mechanical Engineering</a:t>
            </a:r>
            <a:endParaRPr lang="en-US" sz="8000" dirty="0">
              <a:solidFill>
                <a:schemeClr val="accent1"/>
              </a:solidFill>
            </a:endParaRPr>
          </a:p>
        </p:txBody>
      </p:sp>
      <p:sp>
        <p:nvSpPr>
          <p:cNvPr id="3" name="Subtitle 2">
            <a:extLst>
              <a:ext uri="{FF2B5EF4-FFF2-40B4-BE49-F238E27FC236}">
                <a16:creationId xmlns:a16="http://schemas.microsoft.com/office/drawing/2014/main" xmlns="" id="{5A9A3178-CB65-4687-BC8A-DBB6F3C6EF12}"/>
              </a:ext>
            </a:extLst>
          </p:cNvPr>
          <p:cNvSpPr>
            <a:spLocks noGrp="1"/>
          </p:cNvSpPr>
          <p:nvPr>
            <p:ph type="subTitle" idx="1"/>
          </p:nvPr>
        </p:nvSpPr>
        <p:spPr>
          <a:xfrm>
            <a:off x="0" y="331557"/>
            <a:ext cx="6846767" cy="1052898"/>
          </a:xfrm>
        </p:spPr>
        <p:txBody>
          <a:bodyPr>
            <a:normAutofit/>
          </a:bodyPr>
          <a:lstStyle/>
          <a:p>
            <a:r>
              <a:rPr lang="fr-FR" b="1" i="0" dirty="0" err="1" smtClean="0"/>
              <a:t>University</a:t>
            </a:r>
            <a:r>
              <a:rPr lang="fr-FR" b="1" i="0" dirty="0" smtClean="0"/>
              <a:t> of </a:t>
            </a:r>
            <a:r>
              <a:rPr lang="fr-FR" b="1" i="0" dirty="0"/>
              <a:t>Abou </a:t>
            </a:r>
            <a:r>
              <a:rPr lang="fr-FR" b="1" i="0" dirty="0" err="1"/>
              <a:t>Bekr</a:t>
            </a:r>
            <a:r>
              <a:rPr lang="fr-FR" b="1" i="0" dirty="0"/>
              <a:t> </a:t>
            </a:r>
            <a:r>
              <a:rPr lang="fr-FR" b="1" i="0" dirty="0" err="1"/>
              <a:t>Belkaid</a:t>
            </a:r>
            <a:r>
              <a:rPr lang="fr-FR" b="1" i="0" dirty="0"/>
              <a:t> Tlemcen</a:t>
            </a:r>
          </a:p>
        </p:txBody>
      </p:sp>
      <p:sp>
        <p:nvSpPr>
          <p:cNvPr id="4" name="Slide Number Placeholder 3" hidden="1">
            <a:extLst>
              <a:ext uri="{FF2B5EF4-FFF2-40B4-BE49-F238E27FC236}">
                <a16:creationId xmlns:a16="http://schemas.microsoft.com/office/drawing/2014/main" xmlns="" id="{192D9B22-CA63-4CDB-8957-40947F45B732}"/>
              </a:ext>
            </a:extLst>
          </p:cNvPr>
          <p:cNvSpPr>
            <a:spLocks noGrp="1"/>
          </p:cNvSpPr>
          <p:nvPr>
            <p:ph type="sldNum" sz="quarter" idx="12"/>
          </p:nvPr>
        </p:nvSpPr>
        <p:spPr/>
        <p:txBody>
          <a:bodyPr/>
          <a:lstStyle/>
          <a:p>
            <a:fld id="{7AAC19ED-7CFA-4AF2-BE7E-6017F4B12C94}" type="slidenum">
              <a:rPr lang="en-US" smtClean="0"/>
              <a:t>1</a:t>
            </a:fld>
            <a:endParaRPr lang="en-US" dirty="0"/>
          </a:p>
        </p:txBody>
      </p:sp>
      <p:grpSp>
        <p:nvGrpSpPr>
          <p:cNvPr id="6" name="Group 5">
            <a:extLst>
              <a:ext uri="{FF2B5EF4-FFF2-40B4-BE49-F238E27FC236}">
                <a16:creationId xmlns:a16="http://schemas.microsoft.com/office/drawing/2014/main" xmlns="" id="{698C1723-6BE3-4292-90F2-43C7A22F5038}"/>
              </a:ext>
              <a:ext uri="{C183D7F6-B498-43B3-948B-1728B52AA6E4}">
                <adec:decorative xmlns:adec="http://schemas.microsoft.com/office/drawing/2017/decorative" xmlns="" val="1"/>
              </a:ext>
            </a:extLst>
          </p:cNvPr>
          <p:cNvGrpSpPr/>
          <p:nvPr/>
        </p:nvGrpSpPr>
        <p:grpSpPr bwMode="white">
          <a:xfrm>
            <a:off x="2112367" y="1421695"/>
            <a:ext cx="8397533" cy="4546209"/>
            <a:chOff x="2989385" y="1679331"/>
            <a:chExt cx="7376746" cy="2681654"/>
          </a:xfrm>
        </p:grpSpPr>
        <p:cxnSp>
          <p:nvCxnSpPr>
            <p:cNvPr id="7" name="Straight Connector 6">
              <a:extLst>
                <a:ext uri="{FF2B5EF4-FFF2-40B4-BE49-F238E27FC236}">
                  <a16:creationId xmlns:a16="http://schemas.microsoft.com/office/drawing/2014/main" xmlns=""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36" y="116255"/>
            <a:ext cx="975583" cy="1581904"/>
          </a:xfrm>
          <a:prstGeom prst="rect">
            <a:avLst/>
          </a:prstGeom>
        </p:spPr>
      </p:pic>
      <p:sp>
        <p:nvSpPr>
          <p:cNvPr id="14" name="TextBox 13"/>
          <p:cNvSpPr txBox="1"/>
          <p:nvPr/>
        </p:nvSpPr>
        <p:spPr>
          <a:xfrm>
            <a:off x="3514922" y="5690161"/>
            <a:ext cx="5284075" cy="707886"/>
          </a:xfrm>
          <a:prstGeom prst="rect">
            <a:avLst/>
          </a:prstGeom>
          <a:noFill/>
        </p:spPr>
        <p:txBody>
          <a:bodyPr wrap="none" rtlCol="0">
            <a:spAutoFit/>
          </a:bodyPr>
          <a:lstStyle/>
          <a:p>
            <a:pPr algn="ctr"/>
            <a:r>
              <a:rPr lang="en-US" sz="2000" dirty="0" smtClean="0"/>
              <a:t>FACULTY OF TECHNOLOGY</a:t>
            </a:r>
          </a:p>
          <a:p>
            <a:pPr algn="ctr"/>
            <a:r>
              <a:rPr lang="en-US" sz="2000" dirty="0" smtClean="0"/>
              <a:t> DEPARTMENT OF MECHANICAL ENGINEERING</a:t>
            </a:r>
            <a:endParaRPr lang="fr-FR" sz="2000" dirty="0"/>
          </a:p>
        </p:txBody>
      </p:sp>
      <p:sp>
        <p:nvSpPr>
          <p:cNvPr id="15" name="TextBox 14"/>
          <p:cNvSpPr txBox="1"/>
          <p:nvPr/>
        </p:nvSpPr>
        <p:spPr>
          <a:xfrm>
            <a:off x="136936" y="6213381"/>
            <a:ext cx="3454792" cy="369332"/>
          </a:xfrm>
          <a:prstGeom prst="rect">
            <a:avLst/>
          </a:prstGeom>
          <a:noFill/>
        </p:spPr>
        <p:txBody>
          <a:bodyPr wrap="none" rtlCol="0">
            <a:spAutoFit/>
          </a:bodyPr>
          <a:lstStyle/>
          <a:p>
            <a:r>
              <a:rPr lang="fr-FR" dirty="0" smtClean="0"/>
              <a:t>BOUHENNI MOHAMMED EL AMIN</a:t>
            </a:r>
            <a:endParaRPr lang="fr-FR" dirty="0"/>
          </a:p>
        </p:txBody>
      </p:sp>
    </p:spTree>
    <p:extLst>
      <p:ext uri="{BB962C8B-B14F-4D97-AF65-F5344CB8AC3E}">
        <p14:creationId xmlns:p14="http://schemas.microsoft.com/office/powerpoint/2010/main" val="255751696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0" y="1051560"/>
            <a:ext cx="4754880" cy="4754880"/>
          </a:xfrm>
          <a:prstGeom prst="rect">
            <a:avLst/>
          </a:prstGeom>
        </p:spPr>
      </p:pic>
      <p:sp>
        <p:nvSpPr>
          <p:cNvPr id="5" name="TextBox 4"/>
          <p:cNvSpPr txBox="1"/>
          <p:nvPr/>
        </p:nvSpPr>
        <p:spPr>
          <a:xfrm>
            <a:off x="219640" y="533400"/>
            <a:ext cx="6449202" cy="646331"/>
          </a:xfrm>
          <a:prstGeom prst="rect">
            <a:avLst/>
          </a:prstGeom>
          <a:noFill/>
        </p:spPr>
        <p:txBody>
          <a:bodyPr wrap="none" rtlCol="0">
            <a:spAutoFit/>
          </a:bodyPr>
          <a:lstStyle/>
          <a:p>
            <a:pPr algn="ctr"/>
            <a:r>
              <a:rPr lang="fr-FR" sz="3600" b="1" dirty="0">
                <a:effectLst>
                  <a:outerShdw blurRad="38100" dist="38100" dir="2700000" algn="tl">
                    <a:srgbClr val="000000">
                      <a:alpha val="43137"/>
                    </a:srgbClr>
                  </a:outerShdw>
                </a:effectLst>
                <a:latin typeface="Almarai Bold" pitchFamily="2" charset="-78"/>
                <a:cs typeface="Almarai Bold" pitchFamily="2" charset="-78"/>
              </a:rPr>
              <a:t>Introduction to Sand </a:t>
            </a:r>
            <a:r>
              <a:rPr lang="fr-FR" sz="3600" b="1" dirty="0" err="1">
                <a:effectLst>
                  <a:outerShdw blurRad="38100" dist="38100" dir="2700000" algn="tl">
                    <a:srgbClr val="000000">
                      <a:alpha val="43137"/>
                    </a:srgbClr>
                  </a:outerShdw>
                </a:effectLst>
                <a:latin typeface="Almarai Bold" pitchFamily="2" charset="-78"/>
                <a:cs typeface="Almarai Bold" pitchFamily="2" charset="-78"/>
              </a:rPr>
              <a:t>Molding</a:t>
            </a:r>
            <a:endParaRPr lang="fr-FR" sz="3600" b="1" dirty="0">
              <a:effectLst>
                <a:outerShdw blurRad="38100" dist="38100" dir="2700000" algn="tl">
                  <a:srgbClr val="000000">
                    <a:alpha val="43137"/>
                  </a:srgbClr>
                </a:outerShdw>
              </a:effectLst>
              <a:latin typeface="Almarai Bold" pitchFamily="2" charset="-78"/>
              <a:cs typeface="Almarai Bold" pitchFamily="2" charset="-78"/>
            </a:endParaRPr>
          </a:p>
        </p:txBody>
      </p:sp>
      <p:sp>
        <p:nvSpPr>
          <p:cNvPr id="6" name="TextBox 5"/>
          <p:cNvSpPr txBox="1"/>
          <p:nvPr/>
        </p:nvSpPr>
        <p:spPr>
          <a:xfrm>
            <a:off x="563881" y="1396841"/>
            <a:ext cx="5760720" cy="4985980"/>
          </a:xfrm>
          <a:prstGeom prst="rect">
            <a:avLst/>
          </a:prstGeom>
          <a:noFill/>
        </p:spPr>
        <p:txBody>
          <a:bodyPr wrap="square" rtlCol="0">
            <a:spAutoFit/>
          </a:bodyPr>
          <a:lstStyle/>
          <a:p>
            <a:pPr algn="ctr"/>
            <a:r>
              <a:rPr lang="en-US" sz="2000" dirty="0">
                <a:latin typeface="Almarai Bold" pitchFamily="2" charset="-78"/>
                <a:cs typeface="Almarai Bold" pitchFamily="2" charset="-78"/>
              </a:rPr>
              <a:t>Sand molding is a critical process in mechanical engineering that </a:t>
            </a:r>
            <a:r>
              <a:rPr lang="en-US" sz="2000" dirty="0" smtClean="0">
                <a:latin typeface="Almarai Bold" pitchFamily="2" charset="-78"/>
                <a:cs typeface="Almarai Bold" pitchFamily="2" charset="-78"/>
              </a:rPr>
              <a:t>involves </a:t>
            </a:r>
            <a:r>
              <a:rPr lang="en-US" sz="2000" dirty="0">
                <a:latin typeface="Almarai Bold" pitchFamily="2" charset="-78"/>
                <a:cs typeface="Almarai Bold" pitchFamily="2" charset="-78"/>
              </a:rPr>
              <a:t>the creation of molds made from sand. These molds are then used to cast metal parts and components</a:t>
            </a:r>
            <a:r>
              <a:rPr lang="en-US" sz="2000" dirty="0" smtClean="0">
                <a:latin typeface="Almarai Bold" pitchFamily="2" charset="-78"/>
                <a:cs typeface="Almarai Bold" pitchFamily="2" charset="-78"/>
              </a:rPr>
              <a:t>. </a:t>
            </a:r>
            <a:r>
              <a:rPr lang="en-US" sz="2000" dirty="0">
                <a:latin typeface="Almarai Bold" pitchFamily="2" charset="-78"/>
                <a:cs typeface="Almarai Bold" pitchFamily="2" charset="-78"/>
              </a:rPr>
              <a:t>Sand molding is an essential part of the manufacturing process for a wide range of products, </a:t>
            </a:r>
            <a:r>
              <a:rPr lang="en-US" sz="2000" dirty="0" smtClean="0">
                <a:latin typeface="Almarai Bold" pitchFamily="2" charset="-78"/>
                <a:cs typeface="Almarai Bold" pitchFamily="2" charset="-78"/>
              </a:rPr>
              <a:t>from </a:t>
            </a:r>
            <a:r>
              <a:rPr lang="en-US" sz="2000" dirty="0">
                <a:latin typeface="Almarai Bold" pitchFamily="2" charset="-78"/>
                <a:cs typeface="Almarai Bold" pitchFamily="2" charset="-78"/>
              </a:rPr>
              <a:t>small parts to large machinery and equipment.</a:t>
            </a:r>
          </a:p>
          <a:p>
            <a:pPr algn="ctr"/>
            <a:r>
              <a:rPr lang="en-US" sz="2000" dirty="0">
                <a:latin typeface="Almarai Bold" pitchFamily="2" charset="-78"/>
                <a:cs typeface="Almarai Bold" pitchFamily="2" charset="-78"/>
              </a:rPr>
              <a:t>The importance of sand molding in mechanical engineering cannot be overstated</a:t>
            </a:r>
            <a:r>
              <a:rPr lang="en-US" sz="2000" dirty="0" smtClean="0">
                <a:latin typeface="Almarai Bold" pitchFamily="2" charset="-78"/>
                <a:cs typeface="Almarai Bold" pitchFamily="2" charset="-78"/>
              </a:rPr>
              <a:t>. </a:t>
            </a:r>
            <a:r>
              <a:rPr lang="en-US" sz="2000" dirty="0">
                <a:latin typeface="Almarai Bold" pitchFamily="2" charset="-78"/>
                <a:cs typeface="Almarai Bold" pitchFamily="2" charset="-78"/>
              </a:rPr>
              <a:t>It allows for the creation of complex shapes and designs that would be difficult or impossible to achieve through other methods</a:t>
            </a:r>
            <a:r>
              <a:rPr lang="en-US" sz="2000" dirty="0" smtClean="0">
                <a:latin typeface="Almarai Bold" pitchFamily="2" charset="-78"/>
                <a:cs typeface="Almarai Bold" pitchFamily="2" charset="-78"/>
              </a:rPr>
              <a:t>. </a:t>
            </a:r>
            <a:r>
              <a:rPr lang="en-US" sz="2000" dirty="0">
                <a:latin typeface="Almarai Bold" pitchFamily="2" charset="-78"/>
                <a:cs typeface="Almarai Bold" pitchFamily="2" charset="-78"/>
              </a:rPr>
              <a:t>Sand molding is also a cost-effective and efficient way to produce large quantities of parts and components.</a:t>
            </a:r>
          </a:p>
          <a:p>
            <a:endParaRPr lang="fr-FR" dirty="0"/>
          </a:p>
        </p:txBody>
      </p:sp>
    </p:spTree>
    <p:extLst>
      <p:ext uri="{BB962C8B-B14F-4D97-AF65-F5344CB8AC3E}">
        <p14:creationId xmlns:p14="http://schemas.microsoft.com/office/powerpoint/2010/main" val="25135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847628" y="228600"/>
            <a:ext cx="4496744" cy="630942"/>
          </a:xfrm>
          <a:prstGeom prst="rect">
            <a:avLst/>
          </a:prstGeom>
          <a:noFill/>
        </p:spPr>
        <p:txBody>
          <a:bodyPr wrap="none" rtlCol="0">
            <a:spAutoFit/>
          </a:bodyPr>
          <a:lstStyle/>
          <a:p>
            <a:r>
              <a:rPr lang="fr-FR" sz="3500" b="1" dirty="0">
                <a:effectLst>
                  <a:outerShdw blurRad="38100" dist="38100" dir="2700000" algn="tl">
                    <a:srgbClr val="000000">
                      <a:alpha val="43137"/>
                    </a:srgbClr>
                  </a:outerShdw>
                </a:effectLst>
                <a:latin typeface="Almarai Bold" pitchFamily="2" charset="-78"/>
                <a:cs typeface="Almarai Bold" pitchFamily="2" charset="-78"/>
              </a:rPr>
              <a:t>Types of Sand </a:t>
            </a:r>
            <a:r>
              <a:rPr lang="fr-FR" sz="3500" b="1" dirty="0" err="1">
                <a:effectLst>
                  <a:outerShdw blurRad="38100" dist="38100" dir="2700000" algn="tl">
                    <a:srgbClr val="000000">
                      <a:alpha val="43137"/>
                    </a:srgbClr>
                  </a:outerShdw>
                </a:effectLst>
                <a:latin typeface="Almarai Bold" pitchFamily="2" charset="-78"/>
                <a:cs typeface="Almarai Bold" pitchFamily="2" charset="-78"/>
              </a:rPr>
              <a:t>Molds</a:t>
            </a:r>
            <a:endParaRPr lang="fr-FR" sz="3500" b="1" dirty="0">
              <a:effectLst>
                <a:outerShdw blurRad="38100" dist="38100" dir="2700000" algn="tl">
                  <a:srgbClr val="000000">
                    <a:alpha val="43137"/>
                  </a:srgbClr>
                </a:outerShdw>
              </a:effectLst>
              <a:latin typeface="Almarai Bold" pitchFamily="2" charset="-78"/>
              <a:cs typeface="Almarai Bold" pitchFamily="2" charset="-78"/>
            </a:endParaRPr>
          </a:p>
        </p:txBody>
      </p:sp>
      <p:sp>
        <p:nvSpPr>
          <p:cNvPr id="4" name="TextBox 3"/>
          <p:cNvSpPr txBox="1"/>
          <p:nvPr/>
        </p:nvSpPr>
        <p:spPr>
          <a:xfrm>
            <a:off x="684277" y="1543407"/>
            <a:ext cx="2579552" cy="430887"/>
          </a:xfrm>
          <a:prstGeom prst="rect">
            <a:avLst/>
          </a:prstGeom>
          <a:noFill/>
        </p:spPr>
        <p:txBody>
          <a:bodyPr wrap="none" rtlCol="0">
            <a:spAutoFit/>
          </a:bodyPr>
          <a:lstStyle/>
          <a:p>
            <a:r>
              <a:rPr lang="fr-FR" sz="2200" u="sng" dirty="0">
                <a:latin typeface="Almarai Bold" pitchFamily="2" charset="-78"/>
                <a:cs typeface="Almarai Bold" pitchFamily="2" charset="-78"/>
              </a:rPr>
              <a:t>Green Sand </a:t>
            </a:r>
            <a:r>
              <a:rPr lang="fr-FR" sz="2200" u="sng" dirty="0" err="1">
                <a:latin typeface="Almarai Bold" pitchFamily="2" charset="-78"/>
                <a:cs typeface="Almarai Bold" pitchFamily="2" charset="-78"/>
              </a:rPr>
              <a:t>Molds</a:t>
            </a:r>
            <a:endParaRPr lang="fr-FR" sz="2200" u="sng" dirty="0">
              <a:latin typeface="Almarai Bold" pitchFamily="2" charset="-78"/>
              <a:cs typeface="Almarai Bold" pitchFamily="2" charset="-78"/>
            </a:endParaRPr>
          </a:p>
        </p:txBody>
      </p:sp>
      <p:sp>
        <p:nvSpPr>
          <p:cNvPr id="5" name="TextBox 4"/>
          <p:cNvSpPr txBox="1"/>
          <p:nvPr/>
        </p:nvSpPr>
        <p:spPr>
          <a:xfrm>
            <a:off x="4978545" y="1543406"/>
            <a:ext cx="2234907" cy="430887"/>
          </a:xfrm>
          <a:prstGeom prst="rect">
            <a:avLst/>
          </a:prstGeom>
          <a:noFill/>
        </p:spPr>
        <p:txBody>
          <a:bodyPr wrap="none" rtlCol="0">
            <a:spAutoFit/>
          </a:bodyPr>
          <a:lstStyle/>
          <a:p>
            <a:r>
              <a:rPr lang="fr-FR" sz="2200" u="sng" dirty="0">
                <a:latin typeface="Almarai Bold" pitchFamily="2" charset="-78"/>
                <a:cs typeface="Almarai Bold" pitchFamily="2" charset="-78"/>
              </a:rPr>
              <a:t>Dry Sand </a:t>
            </a:r>
            <a:r>
              <a:rPr lang="fr-FR" sz="2200" u="sng" dirty="0" err="1">
                <a:latin typeface="Almarai Bold" pitchFamily="2" charset="-78"/>
                <a:cs typeface="Almarai Bold" pitchFamily="2" charset="-78"/>
              </a:rPr>
              <a:t>Molds</a:t>
            </a:r>
            <a:endParaRPr lang="fr-FR" sz="2200" u="sng" dirty="0">
              <a:latin typeface="Almarai Bold" pitchFamily="2" charset="-78"/>
              <a:cs typeface="Almarai Bold" pitchFamily="2" charset="-78"/>
            </a:endParaRPr>
          </a:p>
        </p:txBody>
      </p:sp>
      <p:sp>
        <p:nvSpPr>
          <p:cNvPr id="6" name="TextBox 5"/>
          <p:cNvSpPr txBox="1"/>
          <p:nvPr/>
        </p:nvSpPr>
        <p:spPr>
          <a:xfrm>
            <a:off x="8914542" y="1543406"/>
            <a:ext cx="2900153" cy="430887"/>
          </a:xfrm>
          <a:prstGeom prst="rect">
            <a:avLst/>
          </a:prstGeom>
          <a:noFill/>
        </p:spPr>
        <p:txBody>
          <a:bodyPr wrap="none" rtlCol="0">
            <a:spAutoFit/>
          </a:bodyPr>
          <a:lstStyle/>
          <a:p>
            <a:r>
              <a:rPr lang="fr-FR" sz="2200" u="sng" dirty="0">
                <a:latin typeface="Almarai Bold" pitchFamily="2" charset="-78"/>
                <a:cs typeface="Almarai Bold" pitchFamily="2" charset="-78"/>
              </a:rPr>
              <a:t>No-</a:t>
            </a:r>
            <a:r>
              <a:rPr lang="fr-FR" sz="2200" u="sng" dirty="0" err="1">
                <a:latin typeface="Almarai Bold" pitchFamily="2" charset="-78"/>
                <a:cs typeface="Almarai Bold" pitchFamily="2" charset="-78"/>
              </a:rPr>
              <a:t>Bake</a:t>
            </a:r>
            <a:r>
              <a:rPr lang="fr-FR" sz="2200" u="sng" dirty="0">
                <a:latin typeface="Almarai Bold" pitchFamily="2" charset="-78"/>
                <a:cs typeface="Almarai Bold" pitchFamily="2" charset="-78"/>
              </a:rPr>
              <a:t> Sand </a:t>
            </a:r>
            <a:r>
              <a:rPr lang="fr-FR" sz="2200" u="sng" dirty="0" err="1">
                <a:latin typeface="Almarai Bold" pitchFamily="2" charset="-78"/>
                <a:cs typeface="Almarai Bold" pitchFamily="2" charset="-78"/>
              </a:rPr>
              <a:t>Molds</a:t>
            </a:r>
            <a:endParaRPr lang="fr-FR" sz="2200" u="sng" dirty="0">
              <a:latin typeface="Almarai Bold" pitchFamily="2" charset="-78"/>
              <a:cs typeface="Almarai Bold" pitchFamily="2" charset="-78"/>
            </a:endParaRPr>
          </a:p>
        </p:txBody>
      </p:sp>
      <p:sp>
        <p:nvSpPr>
          <p:cNvPr id="7" name="TextBox 6"/>
          <p:cNvSpPr txBox="1"/>
          <p:nvPr/>
        </p:nvSpPr>
        <p:spPr>
          <a:xfrm>
            <a:off x="274793" y="2109222"/>
            <a:ext cx="3398520" cy="3139321"/>
          </a:xfrm>
          <a:prstGeom prst="rect">
            <a:avLst/>
          </a:prstGeom>
          <a:noFill/>
        </p:spPr>
        <p:txBody>
          <a:bodyPr wrap="square" rtlCol="0">
            <a:spAutoFit/>
          </a:bodyPr>
          <a:lstStyle/>
          <a:p>
            <a:pPr algn="ctr"/>
            <a:r>
              <a:rPr lang="en-US" dirty="0">
                <a:latin typeface="Almarai Bold" pitchFamily="2" charset="-78"/>
                <a:cs typeface="Almarai Bold" pitchFamily="2" charset="-78"/>
              </a:rPr>
              <a:t>Green sand molds are the most commonly used sand molds in mechanical engineering. They are made by mixing sand, clay, and water, which creates a mold that is easy to shape and has good durability. Green sand molds can be used for both ferrous and non-ferrous metals.</a:t>
            </a:r>
            <a:endParaRPr lang="fr-FR" dirty="0">
              <a:latin typeface="Almarai Bold" pitchFamily="2" charset="-78"/>
              <a:cs typeface="Almarai Bold" pitchFamily="2" charset="-78"/>
            </a:endParaRPr>
          </a:p>
        </p:txBody>
      </p:sp>
      <p:sp>
        <p:nvSpPr>
          <p:cNvPr id="8" name="TextBox 7"/>
          <p:cNvSpPr txBox="1"/>
          <p:nvPr/>
        </p:nvSpPr>
        <p:spPr>
          <a:xfrm>
            <a:off x="4337631" y="2109222"/>
            <a:ext cx="3516736" cy="2862322"/>
          </a:xfrm>
          <a:prstGeom prst="rect">
            <a:avLst/>
          </a:prstGeom>
          <a:noFill/>
        </p:spPr>
        <p:txBody>
          <a:bodyPr wrap="square" rtlCol="0">
            <a:spAutoFit/>
          </a:bodyPr>
          <a:lstStyle/>
          <a:p>
            <a:pPr algn="ctr"/>
            <a:r>
              <a:rPr lang="en-US" dirty="0">
                <a:latin typeface="Almarai Bold" pitchFamily="2" charset="-78"/>
                <a:cs typeface="Almarai Bold" pitchFamily="2" charset="-78"/>
              </a:rPr>
              <a:t>Dry sand molds are made by baking the sand mold after it has been shaped. This process removes any moisture and hardens the mold. Dry sand molds are more precise than green sand molds and are often used for larger, more complex castings. They are typically used for non-ferrous metals.</a:t>
            </a:r>
            <a:endParaRPr lang="fr-FR" dirty="0">
              <a:latin typeface="Almarai Bold" pitchFamily="2" charset="-78"/>
              <a:cs typeface="Almarai Bold" pitchFamily="2" charset="-78"/>
            </a:endParaRPr>
          </a:p>
        </p:txBody>
      </p:sp>
      <p:sp>
        <p:nvSpPr>
          <p:cNvPr id="9" name="TextBox 8"/>
          <p:cNvSpPr txBox="1"/>
          <p:nvPr/>
        </p:nvSpPr>
        <p:spPr>
          <a:xfrm>
            <a:off x="8706343" y="2109221"/>
            <a:ext cx="3316553" cy="3139321"/>
          </a:xfrm>
          <a:prstGeom prst="rect">
            <a:avLst/>
          </a:prstGeom>
          <a:noFill/>
        </p:spPr>
        <p:txBody>
          <a:bodyPr wrap="square" rtlCol="0">
            <a:spAutoFit/>
          </a:bodyPr>
          <a:lstStyle/>
          <a:p>
            <a:pPr algn="ctr"/>
            <a:r>
              <a:rPr lang="en-US" dirty="0">
                <a:latin typeface="Almarai Bold" pitchFamily="2" charset="-78"/>
                <a:cs typeface="Almarai Bold" pitchFamily="2" charset="-78"/>
              </a:rPr>
              <a:t>No-bake sand molds are made by mixing sand with a resin binder and hardener. The mold is then cured with a gas or heat. No-bake sand molds are very precise and can be used for both ferrous and non-ferrous metals. They are often used for complex castings or castings with thin walls.</a:t>
            </a:r>
            <a:endParaRPr lang="fr-FR" dirty="0">
              <a:latin typeface="Almarai Bold" pitchFamily="2" charset="-78"/>
              <a:cs typeface="Almarai Bold" pitchFamily="2" charset="-78"/>
            </a:endParaRPr>
          </a:p>
        </p:txBody>
      </p:sp>
    </p:spTree>
    <p:extLst>
      <p:ext uri="{BB962C8B-B14F-4D97-AF65-F5344CB8AC3E}">
        <p14:creationId xmlns:p14="http://schemas.microsoft.com/office/powerpoint/2010/main" val="37461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83812" y="137160"/>
            <a:ext cx="9424375" cy="630942"/>
          </a:xfrm>
          <a:prstGeom prst="rect">
            <a:avLst/>
          </a:prstGeom>
          <a:noFill/>
        </p:spPr>
        <p:txBody>
          <a:bodyPr wrap="none" rtlCol="0">
            <a:spAutoFit/>
          </a:bodyPr>
          <a:lstStyle/>
          <a:p>
            <a:r>
              <a:rPr lang="en-US" sz="3500" b="1" dirty="0">
                <a:effectLst>
                  <a:outerShdw blurRad="38100" dist="38100" dir="2700000" algn="tl">
                    <a:srgbClr val="000000">
                      <a:alpha val="43137"/>
                    </a:srgbClr>
                  </a:outerShdw>
                </a:effectLst>
                <a:latin typeface="Almarai Bold" pitchFamily="2" charset="-78"/>
                <a:cs typeface="Almarai Bold" pitchFamily="2" charset="-78"/>
              </a:rPr>
              <a:t>Sand </a:t>
            </a:r>
            <a:r>
              <a:rPr lang="en-US" sz="3500" b="1" dirty="0" smtClean="0">
                <a:effectLst>
                  <a:outerShdw blurRad="38100" dist="38100" dir="2700000" algn="tl">
                    <a:srgbClr val="000000">
                      <a:alpha val="43137"/>
                    </a:srgbClr>
                  </a:outerShdw>
                </a:effectLst>
                <a:latin typeface="Almarai Bold" pitchFamily="2" charset="-78"/>
                <a:cs typeface="Almarai Bold" pitchFamily="2" charset="-78"/>
              </a:rPr>
              <a:t>Molding Process </a:t>
            </a:r>
            <a:r>
              <a:rPr lang="en-US" sz="3500" b="1" dirty="0">
                <a:effectLst>
                  <a:outerShdw blurRad="38100" dist="38100" dir="2700000" algn="tl">
                    <a:srgbClr val="000000">
                      <a:alpha val="43137"/>
                    </a:srgbClr>
                  </a:outerShdw>
                </a:effectLst>
                <a:latin typeface="Almarai Bold" pitchFamily="2" charset="-78"/>
                <a:cs typeface="Almarai Bold" pitchFamily="2" charset="-78"/>
              </a:rPr>
              <a:t>Step-by-Step Process</a:t>
            </a:r>
            <a:endParaRPr lang="fr-FR" sz="3500" b="1" dirty="0">
              <a:effectLst>
                <a:outerShdw blurRad="38100" dist="38100" dir="2700000" algn="tl">
                  <a:srgbClr val="000000">
                    <a:alpha val="43137"/>
                  </a:srgbClr>
                </a:outerShdw>
              </a:effectLst>
              <a:latin typeface="Almarai Bold" pitchFamily="2" charset="-78"/>
              <a:cs typeface="Almarai Bold" pitchFamily="2" charset="-78"/>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512" l="2637" r="97266"/>
                    </a14:imgEffect>
                  </a14:imgLayer>
                </a14:imgProps>
              </a:ext>
              <a:ext uri="{28A0092B-C50C-407E-A947-70E740481C1C}">
                <a14:useLocalDpi xmlns:a14="http://schemas.microsoft.com/office/drawing/2010/main" val="0"/>
              </a:ext>
            </a:extLst>
          </a:blip>
          <a:stretch>
            <a:fillRect/>
          </a:stretch>
        </p:blipFill>
        <p:spPr>
          <a:xfrm>
            <a:off x="7713791" y="1480861"/>
            <a:ext cx="4256529" cy="4256529"/>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4">
                    <a14:imgEffect>
                      <a14:backgroundRemoval t="38770" b="99512" l="98" r="46973"/>
                    </a14:imgEffect>
                  </a14:imgLayer>
                </a14:imgProps>
              </a:ext>
              <a:ext uri="{28A0092B-C50C-407E-A947-70E740481C1C}">
                <a14:useLocalDpi xmlns:a14="http://schemas.microsoft.com/office/drawing/2010/main" val="0"/>
              </a:ext>
            </a:extLst>
          </a:blip>
          <a:stretch>
            <a:fillRect/>
          </a:stretch>
        </p:blipFill>
        <p:spPr>
          <a:xfrm>
            <a:off x="-5588315" y="-3236200"/>
            <a:ext cx="4638280" cy="463828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4">
                    <a14:imgEffect>
                      <a14:backgroundRemoval t="54785" b="93359" l="49414" r="99707"/>
                    </a14:imgEffect>
                  </a14:imgLayer>
                </a14:imgProps>
              </a:ext>
              <a:ext uri="{28A0092B-C50C-407E-A947-70E740481C1C}">
                <a14:useLocalDpi xmlns:a14="http://schemas.microsoft.com/office/drawing/2010/main" val="0"/>
              </a:ext>
            </a:extLst>
          </a:blip>
          <a:stretch>
            <a:fillRect/>
          </a:stretch>
        </p:blipFill>
        <p:spPr>
          <a:xfrm>
            <a:off x="-7750601" y="-286509"/>
            <a:ext cx="5078738" cy="5078738"/>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4">
                    <a14:imgEffect>
                      <a14:backgroundRemoval t="1172" b="43164" l="879" r="44043"/>
                    </a14:imgEffect>
                  </a14:imgLayer>
                </a14:imgProps>
              </a:ext>
              <a:ext uri="{28A0092B-C50C-407E-A947-70E740481C1C}">
                <a14:useLocalDpi xmlns:a14="http://schemas.microsoft.com/office/drawing/2010/main" val="0"/>
              </a:ext>
            </a:extLst>
          </a:blip>
          <a:stretch>
            <a:fillRect/>
          </a:stretch>
        </p:blipFill>
        <p:spPr>
          <a:xfrm>
            <a:off x="343502" y="1511261"/>
            <a:ext cx="5720320" cy="5720320"/>
          </a:xfrm>
          <a:prstGeom prst="rect">
            <a:avLst/>
          </a:prstGeom>
        </p:spPr>
      </p:pic>
      <p:sp>
        <p:nvSpPr>
          <p:cNvPr id="10" name="TextBox 9"/>
          <p:cNvSpPr txBox="1"/>
          <p:nvPr/>
        </p:nvSpPr>
        <p:spPr>
          <a:xfrm>
            <a:off x="2088331" y="1001970"/>
            <a:ext cx="8015336" cy="400110"/>
          </a:xfrm>
          <a:prstGeom prst="rect">
            <a:avLst/>
          </a:prstGeom>
          <a:noFill/>
        </p:spPr>
        <p:txBody>
          <a:bodyPr wrap="none" rtlCol="0">
            <a:spAutoFit/>
          </a:bodyPr>
          <a:lstStyle/>
          <a:p>
            <a:r>
              <a:rPr lang="en-US" sz="2000" dirty="0" smtClean="0">
                <a:latin typeface="Almarai Bold" pitchFamily="2" charset="-78"/>
                <a:cs typeface="Almarai Bold" pitchFamily="2" charset="-78"/>
              </a:rPr>
              <a:t>1-Create </a:t>
            </a:r>
            <a:r>
              <a:rPr lang="en-US" sz="2000" dirty="0">
                <a:latin typeface="Almarai Bold" pitchFamily="2" charset="-78"/>
                <a:cs typeface="Almarai Bold" pitchFamily="2" charset="-78"/>
              </a:rPr>
              <a:t>a pattern of the desired part out of wood, plastic, or metal.</a:t>
            </a:r>
            <a:endParaRPr lang="fr-FR" sz="2000" dirty="0">
              <a:latin typeface="Almarai Bold" pitchFamily="2" charset="-78"/>
              <a:cs typeface="Almarai Bold" pitchFamily="2" charset="-78"/>
            </a:endParaRPr>
          </a:p>
        </p:txBody>
      </p:sp>
      <p:sp>
        <p:nvSpPr>
          <p:cNvPr id="11" name="TextBox 10"/>
          <p:cNvSpPr txBox="1"/>
          <p:nvPr/>
        </p:nvSpPr>
        <p:spPr>
          <a:xfrm>
            <a:off x="3025286" y="1484731"/>
            <a:ext cx="6141425" cy="400110"/>
          </a:xfrm>
          <a:prstGeom prst="rect">
            <a:avLst/>
          </a:prstGeom>
          <a:noFill/>
        </p:spPr>
        <p:txBody>
          <a:bodyPr wrap="none" rtlCol="0">
            <a:spAutoFit/>
          </a:bodyPr>
          <a:lstStyle/>
          <a:p>
            <a:r>
              <a:rPr lang="en-US" sz="2000" dirty="0" smtClean="0">
                <a:latin typeface="Almarai Bold" pitchFamily="2" charset="-78"/>
                <a:cs typeface="Almarai Bold" pitchFamily="2" charset="-78"/>
              </a:rPr>
              <a:t>2-Pack </a:t>
            </a:r>
            <a:r>
              <a:rPr lang="en-US" sz="2000" dirty="0">
                <a:latin typeface="Almarai Bold" pitchFamily="2" charset="-78"/>
                <a:cs typeface="Almarai Bold" pitchFamily="2" charset="-78"/>
              </a:rPr>
              <a:t>sand around the pattern to create the mold.</a:t>
            </a:r>
            <a:endParaRPr lang="fr-FR" sz="2000" dirty="0">
              <a:latin typeface="Almarai Bold" pitchFamily="2" charset="-78"/>
              <a:cs typeface="Almarai Bold" pitchFamily="2" charset="-78"/>
            </a:endParaRPr>
          </a:p>
        </p:txBody>
      </p:sp>
      <p:sp>
        <p:nvSpPr>
          <p:cNvPr id="12" name="TextBox 11"/>
          <p:cNvSpPr txBox="1"/>
          <p:nvPr/>
        </p:nvSpPr>
        <p:spPr>
          <a:xfrm>
            <a:off x="3842015" y="1967492"/>
            <a:ext cx="4507965" cy="400110"/>
          </a:xfrm>
          <a:prstGeom prst="rect">
            <a:avLst/>
          </a:prstGeom>
          <a:noFill/>
        </p:spPr>
        <p:txBody>
          <a:bodyPr wrap="none" rtlCol="0">
            <a:spAutoFit/>
          </a:bodyPr>
          <a:lstStyle/>
          <a:p>
            <a:r>
              <a:rPr lang="fr-FR" sz="2000" dirty="0" smtClean="0">
                <a:latin typeface="Almarai Bold" pitchFamily="2" charset="-78"/>
                <a:cs typeface="Almarai Bold" pitchFamily="2" charset="-78"/>
              </a:rPr>
              <a:t>3-</a:t>
            </a:r>
            <a:r>
              <a:rPr lang="en-US" sz="2000" dirty="0">
                <a:latin typeface="Almarai Bold" pitchFamily="2" charset="-78"/>
                <a:cs typeface="Almarai Bold" pitchFamily="2" charset="-78"/>
              </a:rPr>
              <a:t>Remove the pattern from the mold.</a:t>
            </a:r>
            <a:endParaRPr lang="fr-FR" sz="2000" dirty="0">
              <a:latin typeface="Almarai Bold" pitchFamily="2" charset="-78"/>
              <a:cs typeface="Almarai Bold" pitchFamily="2" charset="-78"/>
            </a:endParaRPr>
          </a:p>
        </p:txBody>
      </p:sp>
      <p:sp>
        <p:nvSpPr>
          <p:cNvPr id="13" name="TextBox 12"/>
          <p:cNvSpPr txBox="1"/>
          <p:nvPr/>
        </p:nvSpPr>
        <p:spPr>
          <a:xfrm>
            <a:off x="3963842" y="2450253"/>
            <a:ext cx="4264309" cy="400110"/>
          </a:xfrm>
          <a:prstGeom prst="rect">
            <a:avLst/>
          </a:prstGeom>
          <a:noFill/>
        </p:spPr>
        <p:txBody>
          <a:bodyPr wrap="none" rtlCol="0">
            <a:spAutoFit/>
          </a:bodyPr>
          <a:lstStyle/>
          <a:p>
            <a:r>
              <a:rPr lang="en-US" sz="2000" dirty="0" smtClean="0">
                <a:latin typeface="Almarai Bold" pitchFamily="2" charset="-78"/>
                <a:cs typeface="Almarai Bold" pitchFamily="2" charset="-78"/>
              </a:rPr>
              <a:t>4-Pour </a:t>
            </a:r>
            <a:r>
              <a:rPr lang="en-US" sz="2000" dirty="0">
                <a:latin typeface="Almarai Bold" pitchFamily="2" charset="-78"/>
                <a:cs typeface="Almarai Bold" pitchFamily="2" charset="-78"/>
              </a:rPr>
              <a:t>molten metal into the mold.</a:t>
            </a:r>
            <a:endParaRPr lang="fr-FR" sz="2000" dirty="0">
              <a:latin typeface="Almarai Bold" pitchFamily="2" charset="-78"/>
              <a:cs typeface="Almarai Bold" pitchFamily="2" charset="-78"/>
            </a:endParaRPr>
          </a:p>
        </p:txBody>
      </p:sp>
      <p:sp>
        <p:nvSpPr>
          <p:cNvPr id="14" name="TextBox 13"/>
          <p:cNvSpPr txBox="1"/>
          <p:nvPr/>
        </p:nvSpPr>
        <p:spPr>
          <a:xfrm>
            <a:off x="3813159" y="2933014"/>
            <a:ext cx="4565673" cy="400110"/>
          </a:xfrm>
          <a:prstGeom prst="rect">
            <a:avLst/>
          </a:prstGeom>
          <a:noFill/>
        </p:spPr>
        <p:txBody>
          <a:bodyPr wrap="none" rtlCol="0">
            <a:spAutoFit/>
          </a:bodyPr>
          <a:lstStyle/>
          <a:p>
            <a:r>
              <a:rPr lang="en-US" sz="2000" dirty="0" smtClean="0">
                <a:latin typeface="Almarai Bold" pitchFamily="2" charset="-78"/>
                <a:cs typeface="Almarai Bold" pitchFamily="2" charset="-78"/>
              </a:rPr>
              <a:t>5-Allow </a:t>
            </a:r>
            <a:r>
              <a:rPr lang="en-US" sz="2000" dirty="0">
                <a:latin typeface="Almarai Bold" pitchFamily="2" charset="-78"/>
                <a:cs typeface="Almarai Bold" pitchFamily="2" charset="-78"/>
              </a:rPr>
              <a:t>the metal to cool and solidify.</a:t>
            </a:r>
            <a:endParaRPr lang="fr-FR" sz="2000" dirty="0">
              <a:latin typeface="Almarai Bold" pitchFamily="2" charset="-78"/>
              <a:cs typeface="Almarai Bold" pitchFamily="2" charset="-78"/>
            </a:endParaRPr>
          </a:p>
        </p:txBody>
      </p:sp>
      <p:sp>
        <p:nvSpPr>
          <p:cNvPr id="16" name="TextBox 15"/>
          <p:cNvSpPr txBox="1"/>
          <p:nvPr/>
        </p:nvSpPr>
        <p:spPr>
          <a:xfrm>
            <a:off x="3575914" y="3412941"/>
            <a:ext cx="5040162" cy="400110"/>
          </a:xfrm>
          <a:prstGeom prst="rect">
            <a:avLst/>
          </a:prstGeom>
          <a:noFill/>
        </p:spPr>
        <p:txBody>
          <a:bodyPr wrap="none" rtlCol="0">
            <a:spAutoFit/>
          </a:bodyPr>
          <a:lstStyle/>
          <a:p>
            <a:r>
              <a:rPr lang="en-US" sz="2000" dirty="0" smtClean="0">
                <a:latin typeface="Almarai Bold" pitchFamily="2" charset="-78"/>
                <a:cs typeface="Almarai Bold" pitchFamily="2" charset="-78"/>
              </a:rPr>
              <a:t>6-Break </a:t>
            </a:r>
            <a:r>
              <a:rPr lang="en-US" sz="2000" dirty="0">
                <a:latin typeface="Almarai Bold" pitchFamily="2" charset="-78"/>
                <a:cs typeface="Almarai Bold" pitchFamily="2" charset="-78"/>
              </a:rPr>
              <a:t>the mold to remove the cast part.</a:t>
            </a:r>
            <a:endParaRPr lang="fr-FR" sz="2000" dirty="0">
              <a:latin typeface="Almarai Bold" pitchFamily="2" charset="-78"/>
              <a:cs typeface="Almarai Bold" pitchFamily="2" charset="-78"/>
            </a:endParaRPr>
          </a:p>
        </p:txBody>
      </p:sp>
      <p:pic>
        <p:nvPicPr>
          <p:cNvPr id="17" name="Picture 16"/>
          <p:cNvPicPr>
            <a:picLocks noChangeAspect="1"/>
          </p:cNvPicPr>
          <p:nvPr/>
        </p:nvPicPr>
        <p:blipFill>
          <a:blip r:embed="rId8">
            <a:extLst>
              <a:ext uri="{BEBA8EAE-BF5A-486C-A8C5-ECC9F3942E4B}">
                <a14:imgProps xmlns:a14="http://schemas.microsoft.com/office/drawing/2010/main">
                  <a14:imgLayer r:embed="rId9">
                    <a14:imgEffect>
                      <a14:backgroundRemoval t="9961" b="91309" l="14551" r="82910"/>
                    </a14:imgEffect>
                  </a14:imgLayer>
                </a14:imgProps>
              </a:ext>
              <a:ext uri="{28A0092B-C50C-407E-A947-70E740481C1C}">
                <a14:useLocalDpi xmlns:a14="http://schemas.microsoft.com/office/drawing/2010/main" val="0"/>
              </a:ext>
            </a:extLst>
          </a:blip>
          <a:stretch>
            <a:fillRect/>
          </a:stretch>
        </p:blipFill>
        <p:spPr>
          <a:xfrm>
            <a:off x="4268570" y="3508101"/>
            <a:ext cx="3654849" cy="3654849"/>
          </a:xfrm>
          <a:prstGeom prst="rect">
            <a:avLst/>
          </a:prstGeom>
        </p:spPr>
      </p:pic>
    </p:spTree>
    <p:extLst>
      <p:ext uri="{BB962C8B-B14F-4D97-AF65-F5344CB8AC3E}">
        <p14:creationId xmlns:p14="http://schemas.microsoft.com/office/powerpoint/2010/main" val="3923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95223" y="411480"/>
            <a:ext cx="13782446" cy="630942"/>
          </a:xfrm>
          <a:prstGeom prst="rect">
            <a:avLst/>
          </a:prstGeom>
          <a:noFill/>
        </p:spPr>
        <p:txBody>
          <a:bodyPr wrap="square" rtlCol="0">
            <a:spAutoFit/>
          </a:bodyPr>
          <a:lstStyle/>
          <a:p>
            <a:pPr algn="ctr"/>
            <a:r>
              <a:rPr lang="en-US" sz="3500" b="1" dirty="0">
                <a:effectLst>
                  <a:outerShdw blurRad="38100" dist="38100" dir="2700000" algn="tl">
                    <a:srgbClr val="000000">
                      <a:alpha val="43137"/>
                    </a:srgbClr>
                  </a:outerShdw>
                </a:effectLst>
                <a:latin typeface="Almarai Bold" pitchFamily="2" charset="-78"/>
                <a:cs typeface="Almarai Bold" pitchFamily="2" charset="-78"/>
              </a:rPr>
              <a:t>Applications of Sand Molding in Mechanical Engineering</a:t>
            </a:r>
            <a:endParaRPr lang="fr-FR" sz="3500" b="1" dirty="0">
              <a:effectLst>
                <a:outerShdw blurRad="38100" dist="38100" dir="2700000" algn="tl">
                  <a:srgbClr val="000000">
                    <a:alpha val="43137"/>
                  </a:srgbClr>
                </a:outerShdw>
              </a:effectLst>
              <a:latin typeface="Almarai Bold" pitchFamily="2" charset="-78"/>
              <a:cs typeface="Almarai Bold" pitchFamily="2" charset="-78"/>
            </a:endParaRPr>
          </a:p>
        </p:txBody>
      </p:sp>
      <p:sp>
        <p:nvSpPr>
          <p:cNvPr id="4" name="TextBox 3"/>
          <p:cNvSpPr txBox="1"/>
          <p:nvPr/>
        </p:nvSpPr>
        <p:spPr>
          <a:xfrm>
            <a:off x="3593552" y="2011680"/>
            <a:ext cx="5004896" cy="523220"/>
          </a:xfrm>
          <a:prstGeom prst="rect">
            <a:avLst/>
          </a:prstGeom>
          <a:noFill/>
        </p:spPr>
        <p:txBody>
          <a:bodyPr wrap="none" rtlCol="0">
            <a:spAutoFit/>
          </a:bodyPr>
          <a:lstStyle/>
          <a:p>
            <a:pPr algn="ctr"/>
            <a:r>
              <a:rPr lang="fr-FR" sz="2800" dirty="0" smtClean="0">
                <a:latin typeface="Almarai Bold" pitchFamily="2" charset="-78"/>
                <a:cs typeface="Almarai Bold" pitchFamily="2" charset="-78"/>
              </a:rPr>
              <a:t>-Casting </a:t>
            </a:r>
            <a:r>
              <a:rPr lang="fr-FR" sz="2800" dirty="0">
                <a:latin typeface="Almarai Bold" pitchFamily="2" charset="-78"/>
                <a:cs typeface="Almarai Bold" pitchFamily="2" charset="-78"/>
              </a:rPr>
              <a:t>of </a:t>
            </a:r>
            <a:r>
              <a:rPr lang="fr-FR" sz="2800" dirty="0" err="1">
                <a:latin typeface="Almarai Bold" pitchFamily="2" charset="-78"/>
                <a:cs typeface="Almarai Bold" pitchFamily="2" charset="-78"/>
              </a:rPr>
              <a:t>Complex</a:t>
            </a:r>
            <a:r>
              <a:rPr lang="fr-FR" sz="2800" dirty="0">
                <a:latin typeface="Almarai Bold" pitchFamily="2" charset="-78"/>
                <a:cs typeface="Almarai Bold" pitchFamily="2" charset="-78"/>
              </a:rPr>
              <a:t> </a:t>
            </a:r>
            <a:r>
              <a:rPr lang="fr-FR" sz="2800" dirty="0" err="1" smtClean="0">
                <a:latin typeface="Almarai Bold" pitchFamily="2" charset="-78"/>
                <a:cs typeface="Almarai Bold" pitchFamily="2" charset="-78"/>
              </a:rPr>
              <a:t>Shapes</a:t>
            </a:r>
            <a:r>
              <a:rPr lang="fr-FR" sz="2800" dirty="0" smtClean="0">
                <a:latin typeface="Almarai Bold" pitchFamily="2" charset="-78"/>
                <a:cs typeface="Almarai Bold" pitchFamily="2" charset="-78"/>
              </a:rPr>
              <a:t>-</a:t>
            </a:r>
            <a:endParaRPr lang="fr-FR" sz="2800" dirty="0">
              <a:latin typeface="Almarai Bold" pitchFamily="2" charset="-78"/>
              <a:cs typeface="Almarai Bold" pitchFamily="2" charset="-78"/>
            </a:endParaRPr>
          </a:p>
        </p:txBody>
      </p:sp>
      <p:sp>
        <p:nvSpPr>
          <p:cNvPr id="5" name="TextBox 4"/>
          <p:cNvSpPr txBox="1"/>
          <p:nvPr/>
        </p:nvSpPr>
        <p:spPr>
          <a:xfrm>
            <a:off x="3756257" y="3055992"/>
            <a:ext cx="4679486" cy="523220"/>
          </a:xfrm>
          <a:prstGeom prst="rect">
            <a:avLst/>
          </a:prstGeom>
          <a:noFill/>
        </p:spPr>
        <p:txBody>
          <a:bodyPr wrap="none" rtlCol="0">
            <a:spAutoFit/>
          </a:bodyPr>
          <a:lstStyle/>
          <a:p>
            <a:r>
              <a:rPr lang="fr-FR" sz="2800" dirty="0" smtClean="0">
                <a:latin typeface="Almarai Bold" pitchFamily="2" charset="-78"/>
                <a:cs typeface="Almarai Bold" pitchFamily="2" charset="-78"/>
              </a:rPr>
              <a:t>-Production </a:t>
            </a:r>
            <a:r>
              <a:rPr lang="fr-FR" sz="2800" dirty="0">
                <a:latin typeface="Almarai Bold" pitchFamily="2" charset="-78"/>
                <a:cs typeface="Almarai Bold" pitchFamily="2" charset="-78"/>
              </a:rPr>
              <a:t>of Large </a:t>
            </a:r>
            <a:r>
              <a:rPr lang="fr-FR" sz="2800" dirty="0" smtClean="0">
                <a:latin typeface="Almarai Bold" pitchFamily="2" charset="-78"/>
                <a:cs typeface="Almarai Bold" pitchFamily="2" charset="-78"/>
              </a:rPr>
              <a:t>Parts-</a:t>
            </a:r>
            <a:endParaRPr lang="fr-FR" sz="2800" dirty="0">
              <a:latin typeface="Almarai Bold" pitchFamily="2" charset="-78"/>
              <a:cs typeface="Almarai Bold" pitchFamily="2" charset="-78"/>
            </a:endParaRPr>
          </a:p>
        </p:txBody>
      </p:sp>
      <p:sp>
        <p:nvSpPr>
          <p:cNvPr id="6" name="TextBox 5"/>
          <p:cNvSpPr txBox="1"/>
          <p:nvPr/>
        </p:nvSpPr>
        <p:spPr>
          <a:xfrm>
            <a:off x="3375660" y="4100304"/>
            <a:ext cx="5440680" cy="523220"/>
          </a:xfrm>
          <a:prstGeom prst="rect">
            <a:avLst/>
          </a:prstGeom>
          <a:noFill/>
        </p:spPr>
        <p:txBody>
          <a:bodyPr wrap="square" rtlCol="0">
            <a:spAutoFit/>
          </a:bodyPr>
          <a:lstStyle/>
          <a:p>
            <a:pPr algn="ctr"/>
            <a:r>
              <a:rPr lang="fr-FR" sz="2800" dirty="0" smtClean="0">
                <a:latin typeface="Almarai Bold" pitchFamily="2" charset="-78"/>
                <a:cs typeface="Almarai Bold" pitchFamily="2" charset="-78"/>
              </a:rPr>
              <a:t>-</a:t>
            </a:r>
            <a:r>
              <a:rPr lang="fr-FR" sz="2800" dirty="0" err="1" smtClean="0">
                <a:latin typeface="Almarai Bold" pitchFamily="2" charset="-78"/>
                <a:cs typeface="Almarai Bold" pitchFamily="2" charset="-78"/>
              </a:rPr>
              <a:t>Low</a:t>
            </a:r>
            <a:r>
              <a:rPr lang="fr-FR" sz="2800" dirty="0" smtClean="0">
                <a:latin typeface="Almarai Bold" pitchFamily="2" charset="-78"/>
                <a:cs typeface="Almarai Bold" pitchFamily="2" charset="-78"/>
              </a:rPr>
              <a:t>-Volume </a:t>
            </a:r>
            <a:r>
              <a:rPr lang="fr-FR" sz="2800" dirty="0">
                <a:latin typeface="Almarai Bold" pitchFamily="2" charset="-78"/>
                <a:cs typeface="Almarai Bold" pitchFamily="2" charset="-78"/>
              </a:rPr>
              <a:t>Production </a:t>
            </a:r>
            <a:r>
              <a:rPr lang="fr-FR" sz="2800" dirty="0" err="1" smtClean="0">
                <a:latin typeface="Almarai Bold" pitchFamily="2" charset="-78"/>
                <a:cs typeface="Almarai Bold" pitchFamily="2" charset="-78"/>
              </a:rPr>
              <a:t>Runs</a:t>
            </a:r>
            <a:r>
              <a:rPr lang="fr-FR" sz="2800" dirty="0" smtClean="0">
                <a:latin typeface="Almarai Bold" pitchFamily="2" charset="-78"/>
                <a:cs typeface="Almarai Bold" pitchFamily="2" charset="-78"/>
              </a:rPr>
              <a:t>-</a:t>
            </a:r>
            <a:endParaRPr lang="fr-FR" sz="2800" dirty="0">
              <a:latin typeface="Almarai Bold" pitchFamily="2" charset="-78"/>
              <a:cs typeface="Almarai Bold" pitchFamily="2" charset="-78"/>
            </a:endParaRPr>
          </a:p>
        </p:txBody>
      </p:sp>
    </p:spTree>
    <p:extLst>
      <p:ext uri="{BB962C8B-B14F-4D97-AF65-F5344CB8AC3E}">
        <p14:creationId xmlns:p14="http://schemas.microsoft.com/office/powerpoint/2010/main" val="27085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hidden="1">
            <a:extLst>
              <a:ext uri="{FF2B5EF4-FFF2-40B4-BE49-F238E27FC236}">
                <a16:creationId xmlns:a16="http://schemas.microsoft.com/office/drawing/2014/main" xmlns="" id="{192D9B22-CA63-4CDB-8957-40947F45B732}"/>
              </a:ext>
            </a:extLst>
          </p:cNvPr>
          <p:cNvSpPr>
            <a:spLocks noGrp="1"/>
          </p:cNvSpPr>
          <p:nvPr>
            <p:ph type="sldNum" sz="quarter" idx="12"/>
          </p:nvPr>
        </p:nvSpPr>
        <p:spPr/>
        <p:txBody>
          <a:bodyPr/>
          <a:lstStyle/>
          <a:p>
            <a:fld id="{7AAC19ED-7CFA-4AF2-BE7E-6017F4B12C94}" type="slidenum">
              <a:rPr lang="en-US" smtClean="0"/>
              <a:t>6</a:t>
            </a:fld>
            <a:endParaRPr lang="en-US" dirty="0"/>
          </a:p>
        </p:txBody>
      </p:sp>
      <p:sp>
        <p:nvSpPr>
          <p:cNvPr id="16" name="TextBox 15"/>
          <p:cNvSpPr txBox="1"/>
          <p:nvPr/>
        </p:nvSpPr>
        <p:spPr>
          <a:xfrm>
            <a:off x="2294317" y="1074509"/>
            <a:ext cx="7603365" cy="4708981"/>
          </a:xfrm>
          <a:prstGeom prst="rect">
            <a:avLst/>
          </a:prstGeom>
          <a:noFill/>
          <a:ln>
            <a:noFill/>
          </a:ln>
        </p:spPr>
        <p:txBody>
          <a:bodyPr wrap="none" rtlCol="0">
            <a:spAutoFit/>
          </a:bodyPr>
          <a:lstStyle/>
          <a:p>
            <a:pPr algn="ctr"/>
            <a:r>
              <a:rPr lang="fr-FR" sz="10000" dirty="0" smtClean="0">
                <a:solidFill>
                  <a:schemeClr val="bg1"/>
                </a:solidFill>
                <a:latin typeface="Almarai Bold" pitchFamily="2" charset="-78"/>
                <a:cs typeface="Almarai Bold" pitchFamily="2" charset="-78"/>
              </a:rPr>
              <a:t>THANK YOU</a:t>
            </a:r>
          </a:p>
          <a:p>
            <a:pPr algn="ctr"/>
            <a:r>
              <a:rPr lang="fr-FR" sz="10000" dirty="0" smtClean="0">
                <a:solidFill>
                  <a:schemeClr val="bg1"/>
                </a:solidFill>
                <a:latin typeface="Almarai Bold" pitchFamily="2" charset="-78"/>
                <a:cs typeface="Almarai Bold" pitchFamily="2" charset="-78"/>
              </a:rPr>
              <a:t>FOR</a:t>
            </a:r>
          </a:p>
          <a:p>
            <a:pPr algn="ctr"/>
            <a:r>
              <a:rPr lang="fr-FR" sz="10000" dirty="0" smtClean="0">
                <a:solidFill>
                  <a:schemeClr val="bg1"/>
                </a:solidFill>
                <a:latin typeface="Almarai Bold" pitchFamily="2" charset="-78"/>
                <a:cs typeface="Almarai Bold" pitchFamily="2" charset="-78"/>
              </a:rPr>
              <a:t>WATCHING</a:t>
            </a:r>
            <a:endParaRPr lang="fr-FR" sz="10000" dirty="0">
              <a:solidFill>
                <a:schemeClr val="bg1"/>
              </a:solidFill>
              <a:latin typeface="Almarai Bold" pitchFamily="2" charset="-78"/>
              <a:cs typeface="Almarai Bold" pitchFamily="2" charset="-78"/>
            </a:endParaRPr>
          </a:p>
        </p:txBody>
      </p:sp>
    </p:spTree>
    <p:extLst>
      <p:ext uri="{BB962C8B-B14F-4D97-AF65-F5344CB8AC3E}">
        <p14:creationId xmlns:p14="http://schemas.microsoft.com/office/powerpoint/2010/main" val="326995101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DFB17-E262-4301-8AA5-FCE7109E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F39AE0-32C9-4F1D-B08C-0B8B9BAFC18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46B2BE6-8FE9-4318-AA40-8F70CEED6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Safety procedures</Template>
  <TotalTime>0</TotalTime>
  <Words>403</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Almarai Bold</vt:lpstr>
      <vt:lpstr>Arial</vt:lpstr>
      <vt:lpstr>Calibri</vt:lpstr>
      <vt:lpstr>Calibri Light</vt:lpstr>
      <vt:lpstr>Corbel</vt:lpstr>
      <vt:lpstr>Franklin Gothic Demi</vt:lpstr>
      <vt:lpstr>Franklin Gothic Medium</vt:lpstr>
      <vt:lpstr>Segoe UI</vt:lpstr>
      <vt:lpstr>Headlines</vt:lpstr>
      <vt:lpstr>Office Theme</vt:lpstr>
      <vt:lpstr>Sand Molding in Mechanical Engineering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2023-11-15T21:48:48Z</dcterms:created>
  <dcterms:modified xsi:type="dcterms:W3CDTF">2023-11-16T01:38:56Z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