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2" r:id="rId6"/>
    <p:sldId id="258" r:id="rId7"/>
    <p:sldId id="263" r:id="rId8"/>
    <p:sldId id="264" r:id="rId9"/>
    <p:sldId id="260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A3E"/>
    <a:srgbClr val="003635"/>
    <a:srgbClr val="9EFF29"/>
    <a:srgbClr val="600000"/>
    <a:srgbClr val="719DFF"/>
    <a:srgbClr val="81BDFF"/>
    <a:srgbClr val="5DD5FF"/>
    <a:srgbClr val="FF9933"/>
    <a:srgbClr val="00217E"/>
    <a:srgbClr val="FF822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804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194" y="3569108"/>
            <a:ext cx="8155858" cy="744792"/>
          </a:xfr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2603" y="4299154"/>
            <a:ext cx="8218945" cy="656302"/>
          </a:xfrm>
        </p:spPr>
        <p:txBody>
          <a:bodyPr>
            <a:normAutofit/>
          </a:bodyPr>
          <a:lstStyle>
            <a:lvl1pPr marL="0" indent="0" algn="ct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="" xmlns:a16="http://schemas.microsoft.com/office/drawing/2014/main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67" y="939635"/>
            <a:ext cx="8259098" cy="763526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718187"/>
            <a:ext cx="8229600" cy="3030793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794" y="436033"/>
            <a:ext cx="6289254" cy="72534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8232" y="1209366"/>
            <a:ext cx="6260693" cy="3508626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2693" y="994316"/>
            <a:ext cx="8093365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32494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304891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32494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04891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8929" y="3635476"/>
            <a:ext cx="7883013" cy="774291"/>
          </a:xfrm>
        </p:spPr>
        <p:txBody>
          <a:bodyPr>
            <a:normAutofit/>
          </a:bodyPr>
          <a:lstStyle/>
          <a:p>
            <a:r>
              <a:rPr lang="fr-FR" dirty="0" smtClean="0"/>
              <a:t>Intelligence </a:t>
            </a:r>
            <a:r>
              <a:rPr lang="fr-FR" dirty="0" err="1" smtClean="0"/>
              <a:t>Theory</a:t>
            </a:r>
            <a:endParaRPr lang="en-US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Brain Properties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52426" y="202116"/>
            <a:ext cx="6289254" cy="72534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Homework II</a:t>
            </a:r>
            <a:endParaRPr lang="en-US" dirty="0"/>
          </a:p>
        </p:txBody>
      </p:sp>
      <p:pic>
        <p:nvPicPr>
          <p:cNvPr id="6" name="Espace réservé du contenu 5" descr="0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5609" y="858801"/>
            <a:ext cx="6156251" cy="3508375"/>
          </a:xfrm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2398" y="3941248"/>
            <a:ext cx="8155858" cy="744792"/>
          </a:xfrm>
        </p:spPr>
        <p:txBody>
          <a:bodyPr>
            <a:normAutofit/>
          </a:bodyPr>
          <a:lstStyle/>
          <a:p>
            <a:pPr algn="ctr"/>
            <a:r>
              <a:rPr lang="en-US" smtClean="0"/>
              <a:t>Thank You 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General intelligence</a:t>
            </a:r>
            <a:r>
              <a:rPr lang="en-US" dirty="0" smtClean="0"/>
              <a:t> was the idea that dominated most of the intelligence theories.</a:t>
            </a:r>
          </a:p>
          <a:p>
            <a:endParaRPr lang="en-US" dirty="0" smtClean="0"/>
          </a:p>
          <a:p>
            <a:r>
              <a:rPr lang="en-US" dirty="0" smtClean="0"/>
              <a:t>M</a:t>
            </a:r>
            <a:r>
              <a:rPr lang="en-US" b="1" dirty="0" smtClean="0"/>
              <a:t>ultiple Intelligences</a:t>
            </a:r>
            <a:r>
              <a:rPr lang="en-US" dirty="0" smtClean="0"/>
              <a:t> theory attempts to understand the human intelligence in terms of distinct components rather than a single ability.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 descr="1-Table1-1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1063256" y="606057"/>
            <a:ext cx="7123814" cy="4537444"/>
          </a:xfrm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Natural intelligence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1718187"/>
            <a:ext cx="8153456" cy="3030793"/>
          </a:xfrm>
        </p:spPr>
        <p:txBody>
          <a:bodyPr>
            <a:normAutofit/>
          </a:bodyPr>
          <a:lstStyle/>
          <a:p>
            <a:r>
              <a:rPr lang="en-US" dirty="0" smtClean="0"/>
              <a:t>Is considered as the bio-psychological potential to process information that can be activated to solve problems and interact with the environment.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52426" y="202116"/>
            <a:ext cx="6289254" cy="725349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Traditional Intelligence Tests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881963" y="1209366"/>
            <a:ext cx="6932427" cy="3508626"/>
          </a:xfrm>
        </p:spPr>
        <p:txBody>
          <a:bodyPr>
            <a:normAutofit/>
          </a:bodyPr>
          <a:lstStyle/>
          <a:p>
            <a:r>
              <a:rPr lang="en-US" dirty="0" smtClean="0"/>
              <a:t> Assess analytical intelligence, the ability to answer problems with a single right answer.</a:t>
            </a:r>
          </a:p>
          <a:p>
            <a:r>
              <a:rPr lang="en-US" dirty="0" smtClean="0"/>
              <a:t>Do not assess the ability to adapt to new situations and create new ideas (creativity).</a:t>
            </a:r>
          </a:p>
          <a:p>
            <a:r>
              <a:rPr lang="en-US" dirty="0" smtClean="0"/>
              <a:t>Do not assess experiential or contextual intelligence that cannot be gained from books or formal learning.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41307" y="994316"/>
            <a:ext cx="8093365" cy="7635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Natural Intelligence		      Brain Properties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6879" y="1998921"/>
            <a:ext cx="8086126" cy="2892056"/>
          </a:xfrm>
        </p:spPr>
        <p:txBody>
          <a:bodyPr/>
          <a:lstStyle/>
          <a:p>
            <a:r>
              <a:rPr lang="en-US" dirty="0" smtClean="0"/>
              <a:t>The correlation of both absolute and relative brain size with degrees of intelligence has revealed that intelligence is directly impacted by the size of the brain. </a:t>
            </a:r>
            <a:r>
              <a:rPr lang="en-US" b="1" dirty="0" smtClean="0"/>
              <a:t>FALSE</a:t>
            </a:r>
          </a:p>
          <a:p>
            <a:r>
              <a:rPr lang="en-US" dirty="0" smtClean="0"/>
              <a:t>Some of the factors that determine our general intelligence are the </a:t>
            </a:r>
            <a:r>
              <a:rPr lang="en-US" dirty="0" smtClean="0">
                <a:solidFill>
                  <a:schemeClr val="bg1"/>
                </a:solidFill>
              </a:rPr>
              <a:t>number of cortical neurons, neuron packing density, </a:t>
            </a:r>
            <a:r>
              <a:rPr lang="en-US" dirty="0" err="1" smtClean="0">
                <a:solidFill>
                  <a:schemeClr val="bg1"/>
                </a:solidFill>
              </a:rPr>
              <a:t>interneuronal</a:t>
            </a:r>
            <a:r>
              <a:rPr lang="en-US" dirty="0" smtClean="0">
                <a:solidFill>
                  <a:schemeClr val="bg1"/>
                </a:solidFill>
              </a:rPr>
              <a:t> distance and axonal conduction velocity</a:t>
            </a:r>
            <a:r>
              <a:rPr lang="en-US" dirty="0" smtClean="0"/>
              <a:t>. </a:t>
            </a:r>
            <a:r>
              <a:rPr lang="en-US" b="1" dirty="0" smtClean="0"/>
              <a:t>TRUE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IT_06_02_Connectome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637953"/>
            <a:ext cx="9144000" cy="4505547"/>
          </a:xfrm>
        </p:spPr>
      </p:pic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373" y="1471263"/>
            <a:ext cx="8259098" cy="763526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Information Processing Capacity</a:t>
            </a:r>
            <a:r>
              <a:rPr lang="en-US" dirty="0" smtClean="0"/>
              <a:t> </a:t>
            </a:r>
            <a:r>
              <a:rPr lang="en-US" b="1" dirty="0" smtClean="0"/>
              <a:t>(IPC)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1446" y="2222205"/>
            <a:ext cx="8153456" cy="272193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highest IPC is found in humans, followed by the great apes and monkeys.</a:t>
            </a:r>
          </a:p>
          <a:p>
            <a:r>
              <a:rPr lang="en-US" dirty="0" smtClean="0"/>
              <a:t>The IPC of elephants is much lower because of a thin cortex, low neuron packing density and low axonal conduction velocity.</a:t>
            </a:r>
          </a:p>
          <a:p>
            <a:r>
              <a:rPr lang="en-US" dirty="0" err="1" smtClean="0"/>
              <a:t>Corvid</a:t>
            </a:r>
            <a:r>
              <a:rPr lang="en-US" dirty="0" smtClean="0"/>
              <a:t> birds have very small and densely packed neurons which might explain their high intelligence.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 idx="4294967295"/>
          </p:nvPr>
        </p:nvSpPr>
        <p:spPr>
          <a:xfrm>
            <a:off x="0" y="1998995"/>
            <a:ext cx="9144000" cy="2275293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Equating larger brain size with greater cognitive capabilities presupposes that all brains are made the same way 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/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(starting with a similar relationship between brain size and number of neurons).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Affichage à l'écran (16:9)</PresentationFormat>
  <Paragraphs>26</Paragraphs>
  <Slides>11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Intelligence Theory</vt:lpstr>
      <vt:lpstr>Introduction</vt:lpstr>
      <vt:lpstr>Diapositive 3</vt:lpstr>
      <vt:lpstr>Natural intelligence</vt:lpstr>
      <vt:lpstr>Traditional Intelligence Tests</vt:lpstr>
      <vt:lpstr>Natural Intelligence        Brain Properties</vt:lpstr>
      <vt:lpstr>Diapositive 7</vt:lpstr>
      <vt:lpstr>Information Processing Capacity (IPC)</vt:lpstr>
      <vt:lpstr>Equating larger brain size with greater cognitive capabilities presupposes that all brains are made the same way   (starting with a similar relationship between brain size and number of neurons).</vt:lpstr>
      <vt:lpstr>Homework II</vt:lpstr>
      <vt:lpstr>Thank You 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2022-10-25T18:06:26Z</dcterms:modified>
</cp:coreProperties>
</file>