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316" r:id="rId5"/>
    <p:sldId id="315" r:id="rId6"/>
    <p:sldId id="259" r:id="rId7"/>
    <p:sldId id="290" r:id="rId8"/>
    <p:sldId id="280" r:id="rId9"/>
    <p:sldId id="292" r:id="rId10"/>
    <p:sldId id="293" r:id="rId11"/>
    <p:sldId id="294" r:id="rId12"/>
    <p:sldId id="298" r:id="rId13"/>
    <p:sldId id="317" r:id="rId14"/>
    <p:sldId id="296" r:id="rId15"/>
    <p:sldId id="297" r:id="rId16"/>
    <p:sldId id="314" r:id="rId17"/>
    <p:sldId id="299" r:id="rId18"/>
    <p:sldId id="300" r:id="rId19"/>
    <p:sldId id="301" r:id="rId20"/>
    <p:sldId id="302" r:id="rId21"/>
    <p:sldId id="303" r:id="rId22"/>
    <p:sldId id="304" r:id="rId23"/>
    <p:sldId id="311" r:id="rId24"/>
    <p:sldId id="312" r:id="rId25"/>
    <p:sldId id="31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684212" y="685799"/>
            <a:ext cx="8001000" cy="29718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control system and regularization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BE521 _ L3</a:t>
            </a:r>
          </a:p>
          <a:p>
            <a:endParaRPr lang="fr-FR" smtClean="0"/>
          </a:p>
          <a:p>
            <a:r>
              <a:rPr lang="fr-FR" smtClean="0"/>
              <a:t>Produced by:</a:t>
            </a:r>
          </a:p>
          <a:p>
            <a:r>
              <a:rPr lang="fr-FR" smtClean="0"/>
              <a:t>Mme Iles Amel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533670" y="396010"/>
            <a:ext cx="54232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5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fr-FR" sz="54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texte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4212" y="4495800"/>
                <a:ext cx="10655119" cy="1498600"/>
              </a:xfrm>
            </p:spPr>
            <p:txBody>
              <a:bodyPr/>
              <a:lstStyle/>
              <a:p>
                <a:r>
                  <a:rPr lang="fr-FR" dirty="0" smtClean="0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can</a:t>
                </a:r>
                <a:r>
                  <a:rPr lang="fr-FR" dirty="0"/>
                  <a:t> check </a:t>
                </a:r>
                <a:r>
                  <a:rPr lang="fr-FR" dirty="0" err="1" smtClean="0"/>
                  <a:t>that</a:t>
                </a:r>
                <a:r>
                  <a:rPr lang="fr-FR" dirty="0" smtClean="0"/>
                  <a:t>: </a:t>
                </a:r>
              </a:p>
              <a:p>
                <a:r>
                  <a:rPr lang="fr-FR" dirty="0" smtClean="0"/>
                  <a:t>D(p </a:t>
                </a:r>
                <a:r>
                  <a:rPr lang="fr-FR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+</a:t>
                </a:r>
                <a:r>
                  <a:rPr lang="fr-FR" dirty="0" smtClean="0"/>
                  <a:t>6p+4=(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+2)(p+1)(</a:t>
                </a:r>
                <a:r>
                  <a:rPr lang="fr-FR" dirty="0"/>
                  <a:t>p+2</a:t>
                </a:r>
                <a:r>
                  <a:rPr lang="fr-FR" dirty="0" smtClean="0"/>
                  <a:t>)=(</a:t>
                </a:r>
                <a:r>
                  <a:rPr lang="fr-FR" dirty="0" err="1" smtClean="0"/>
                  <a:t>p+j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dirty="0" smtClean="0"/>
                  <a:t>)</a:t>
                </a:r>
                <a:r>
                  <a:rPr lang="fr-FR" dirty="0"/>
                  <a:t> (</a:t>
                </a:r>
                <a:r>
                  <a:rPr lang="fr-FR" dirty="0" smtClean="0"/>
                  <a:t>p-j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(</a:t>
                </a:r>
                <a:r>
                  <a:rPr lang="fr-FR" dirty="0"/>
                  <a:t>p+1)(p+2)</a:t>
                </a:r>
              </a:p>
              <a:p>
                <a:endParaRPr lang="fr-FR" dirty="0"/>
              </a:p>
            </p:txBody>
          </p:sp>
        </mc:Choice>
        <mc:Fallback>
          <p:sp>
            <p:nvSpPr>
              <p:cNvPr id="2" name="Espace réservé du text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2" y="4495800"/>
                <a:ext cx="10655119" cy="1498600"/>
              </a:xfrm>
              <a:blipFill>
                <a:blip r:embed="rId2"/>
                <a:stretch>
                  <a:fillRect l="-458" t="-2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6748" y="516570"/>
                <a:ext cx="32658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the </a:t>
                </a:r>
                <a:r>
                  <a:rPr lang="fr-FR" dirty="0" err="1"/>
                  <a:t>previous</a:t>
                </a:r>
                <a:r>
                  <a:rPr lang="fr-FR" dirty="0"/>
                  <a:t> line : </a:t>
                </a:r>
                <a:r>
                  <a:rPr lang="fr-FR" dirty="0" smtClean="0"/>
                  <a:t>	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fr-FR" dirty="0" smtClean="0"/>
              </a:p>
              <a:p>
                <a:r>
                  <a:rPr lang="fr-FR" dirty="0" smtClean="0"/>
                  <a:t>Or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748" y="516570"/>
                <a:ext cx="3265830" cy="646331"/>
              </a:xfrm>
              <a:prstGeom prst="rect">
                <a:avLst/>
              </a:prstGeom>
              <a:blipFill>
                <a:blip r:embed="rId3"/>
                <a:stretch>
                  <a:fillRect l="-1493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06748" y="1186894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derived</a:t>
            </a:r>
            <a:r>
              <a:rPr lang="fr-FR" dirty="0"/>
              <a:t> polynomial :</a:t>
            </a:r>
            <a:r>
              <a:rPr lang="fr-FR" dirty="0" smtClean="0"/>
              <a:t>	2p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0094" y="1688213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Replacement line: 2		0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196" y="2370275"/>
            <a:ext cx="1836579" cy="11621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23326" y="2743473"/>
            <a:ext cx="782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terms in the pivot column are all positive and the system is stable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00855" y="5630836"/>
            <a:ext cx="1042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It has </a:t>
            </a:r>
            <a:r>
              <a:rPr lang="en-US" dirty="0"/>
              <a:t>two pure imaginary conjugate complexes roots</a:t>
            </a:r>
            <a:r>
              <a:rPr lang="en-US" dirty="0" smtClean="0"/>
              <a:t> and two negative </a:t>
            </a:r>
            <a:r>
              <a:rPr lang="en-US" dirty="0"/>
              <a:t>real </a:t>
            </a:r>
            <a:r>
              <a:rPr lang="en-US" dirty="0" smtClean="0"/>
              <a:t>roots -1 and -2.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4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06019" y="1262129"/>
            <a:ext cx="10945410" cy="477806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</a:t>
            </a:r>
            <a:r>
              <a:rPr lang="fr-FR" dirty="0" smtClean="0">
                <a:solidFill>
                  <a:srgbClr val="FF0000"/>
                </a:solidFill>
              </a:rPr>
              <a:t>vantages</a:t>
            </a:r>
            <a:r>
              <a:rPr lang="fr-FR" dirty="0">
                <a:solidFill>
                  <a:srgbClr val="FF0000"/>
                </a:solidFill>
              </a:rPr>
              <a:t>: </a:t>
            </a:r>
            <a:endParaRPr lang="fr-FR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criterion is used to discuss the stability of a system as a function of the variation in its </a:t>
            </a:r>
            <a:r>
              <a:rPr lang="en-US" dirty="0" smtClean="0"/>
              <a:t>parameters</a:t>
            </a:r>
            <a:r>
              <a:rPr lang="fr-FR" dirty="0" smtClean="0"/>
              <a:t>.</a:t>
            </a:r>
          </a:p>
          <a:p>
            <a:r>
              <a:rPr lang="fr-FR" dirty="0" err="1">
                <a:solidFill>
                  <a:srgbClr val="FF0000"/>
                </a:solidFill>
              </a:rPr>
              <a:t>Disadvantages</a:t>
            </a:r>
            <a:r>
              <a:rPr lang="fr-FR" dirty="0">
                <a:solidFill>
                  <a:srgbClr val="FF0000"/>
                </a:solidFill>
              </a:rPr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become complex as soon as the order of the transfer function increases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function of the system must be explicitly known.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criterion does not allow adjustment (theoretical absolute stability).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35969" y="707196"/>
            <a:ext cx="514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 CONCLUSION ON THE ROUTH CRITERION :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42165" y="1896001"/>
            <a:ext cx="101700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Stability margins measure how close a closed-loop system is to instability, that is, how large or small a change in the system is required to make it become unstable. The two commonly used measures of stability are the gain margin and the phase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margin.</a:t>
            </a:r>
          </a:p>
          <a:p>
            <a:pPr algn="just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gain margin is the amount of allowable variation in the gain of the plant before the closed-loop becomes unstable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 rule of thumb, the closed-loop should remain stable for gain variations in the range [0.5, 2] (= ±6dB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phase margin is the amount of allowable variation in the phase of the plant before the closed-loop becomes unstable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 rule of thumb, the closed-loop should remain stable for phase variations in the range ±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45°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165" y="830840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Stability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Margins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7834" y="5541380"/>
            <a:ext cx="8534400" cy="1498600"/>
          </a:xfrm>
        </p:spPr>
        <p:txBody>
          <a:bodyPr/>
          <a:lstStyle/>
          <a:p>
            <a:r>
              <a:rPr lang="en-US" dirty="0"/>
              <a:t>A system is stable if the gain and phase margins are both positive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54" y="1172899"/>
            <a:ext cx="5753599" cy="4160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3631" y="1779001"/>
            <a:ext cx="483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Gain margin: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difference (in dB) between 0dB and the system gain, computed at the frequency where the phase is 180°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5050" y="4047639"/>
            <a:ext cx="4791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Phase margin: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difference (in °) between the system phase and 180°, computed at the frequency where the gain is 1 (i.e., 0dB)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4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907" y="203558"/>
            <a:ext cx="11396172" cy="659327"/>
          </a:xfrm>
        </p:spPr>
        <p:txBody>
          <a:bodyPr/>
          <a:lstStyle/>
          <a:p>
            <a:r>
              <a:rPr lang="fr-FR" dirty="0"/>
              <a:t>. Critères graphiques.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697091" y="862885"/>
            <a:ext cx="11112835" cy="1498600"/>
          </a:xfrm>
        </p:spPr>
        <p:txBody>
          <a:bodyPr/>
          <a:lstStyle/>
          <a:p>
            <a:r>
              <a:rPr lang="fr-FR" dirty="0"/>
              <a:t>Critère simplifié de stabilité : Une commande linéaire en boucle fermée est stable si le gain de la FTBO est inférieur à 1 (0dB) lorsque la phase vaut -180°. On définit la pulsation critique </a:t>
            </a:r>
            <a:r>
              <a:rPr lang="fr-FR" dirty="0" err="1"/>
              <a:t>ωo</a:t>
            </a:r>
            <a:r>
              <a:rPr lang="fr-FR" dirty="0"/>
              <a:t> telle que φ(</a:t>
            </a:r>
            <a:r>
              <a:rPr lang="fr-FR" dirty="0" err="1"/>
              <a:t>ωo</a:t>
            </a:r>
            <a:r>
              <a:rPr lang="fr-FR" dirty="0"/>
              <a:t>) = −180°. La condition de stabilité s'écrit alors : A(</a:t>
            </a:r>
            <a:r>
              <a:rPr lang="fr-FR" dirty="0" err="1"/>
              <a:t>ωo</a:t>
            </a:r>
            <a:r>
              <a:rPr lang="fr-FR" dirty="0"/>
              <a:t>) ≤ 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907" y="1943246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Marge de </a:t>
            </a:r>
            <a:r>
              <a:rPr lang="fr-FR" dirty="0" smtClean="0">
                <a:solidFill>
                  <a:srgbClr val="FF0000"/>
                </a:solidFill>
              </a:rPr>
              <a:t>gain :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559" y="1828800"/>
            <a:ext cx="6173551" cy="4594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27282" y="646756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Marge de gain de 6dB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390" y="2312578"/>
            <a:ext cx="5567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définit alors la marge de gain comme étant la valeur du gain, prise en valeur absolue, pour la pulsation critique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</a:t>
            </a:r>
            <a:r>
              <a:rPr lang="fr-FR" dirty="0"/>
              <a:t>figure </a:t>
            </a:r>
            <a:r>
              <a:rPr lang="fr-FR" dirty="0" smtClean="0"/>
              <a:t>montre </a:t>
            </a:r>
            <a:r>
              <a:rPr lang="fr-FR" dirty="0"/>
              <a:t>un exemple de réglage du gain avec une marge de 6dB sur un diagramme de </a:t>
            </a:r>
            <a:r>
              <a:rPr lang="fr-FR" dirty="0" err="1"/>
              <a:t>Bode</a:t>
            </a:r>
            <a:r>
              <a:rPr lang="fr-FR" dirty="0"/>
              <a:t>. La FTBO de gain statique Alim est à la limite de l'instabilité. En translatant de 6dB vers le bas cette FTBO sur le diagramme de gain, on obtient une nouvelle valeur du gain statique </a:t>
            </a:r>
            <a:r>
              <a:rPr lang="fr-FR" dirty="0" err="1"/>
              <a:t>Ao</a:t>
            </a:r>
            <a:r>
              <a:rPr lang="fr-FR" dirty="0"/>
              <a:t> &lt; Alim. </a:t>
            </a:r>
            <a:r>
              <a:rPr lang="fr-FR" dirty="0" err="1"/>
              <a:t>Ao</a:t>
            </a:r>
            <a:r>
              <a:rPr lang="fr-FR" dirty="0"/>
              <a:t> = Alim - 6dB. Le système sera réglé de telle manière que son gain statique en boucle ouverte soit égal à </a:t>
            </a:r>
            <a:r>
              <a:rPr lang="fr-FR" dirty="0" err="1"/>
              <a:t>AodB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Remarque</a:t>
            </a:r>
            <a:r>
              <a:rPr lang="fr-FR" dirty="0"/>
              <a:t>: la translation de la FTBO sur le diagramme de gain n'affecte pas la courbe de phase car le déphasage dépend uniquement de la pulsation. </a:t>
            </a:r>
          </a:p>
        </p:txBody>
      </p:sp>
    </p:spTree>
    <p:extLst>
      <p:ext uri="{BB962C8B-B14F-4D97-AF65-F5344CB8AC3E}">
        <p14:creationId xmlns:p14="http://schemas.microsoft.com/office/powerpoint/2010/main" val="9904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60608" y="1352284"/>
            <a:ext cx="5370491" cy="2408350"/>
          </a:xfrm>
        </p:spPr>
        <p:txBody>
          <a:bodyPr>
            <a:normAutofit/>
          </a:bodyPr>
          <a:lstStyle/>
          <a:p>
            <a:r>
              <a:rPr lang="fr-FR" dirty="0"/>
              <a:t>On peut également définir une marge de phase </a:t>
            </a:r>
            <a:r>
              <a:rPr lang="fr-FR" dirty="0" smtClean="0"/>
              <a:t>qui, </a:t>
            </a:r>
            <a:r>
              <a:rPr lang="fr-FR" dirty="0"/>
              <a:t>éloigne la courbe du point </a:t>
            </a:r>
            <a:r>
              <a:rPr lang="fr-FR" dirty="0" smtClean="0"/>
              <a:t>critique.</a:t>
            </a:r>
          </a:p>
          <a:p>
            <a:r>
              <a:rPr lang="fr-FR" dirty="0" smtClean="0"/>
              <a:t>La </a:t>
            </a:r>
            <a:r>
              <a:rPr lang="fr-FR" dirty="0"/>
              <a:t>marge de phase est la différence entre 180° et la valeur du déphasage pour la pulsation critique. </a:t>
            </a:r>
            <a:endParaRPr lang="fr-FR" dirty="0" smtClean="0"/>
          </a:p>
          <a:p>
            <a:r>
              <a:rPr lang="fr-FR" dirty="0" smtClean="0"/>
              <a:t>La figure </a:t>
            </a:r>
            <a:r>
              <a:rPr lang="fr-FR" dirty="0"/>
              <a:t>montre un exemple de réglage avec marge de phase de 45°.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455" y="745512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Marge de </a:t>
            </a:r>
            <a:r>
              <a:rPr lang="fr-FR" dirty="0" smtClean="0">
                <a:solidFill>
                  <a:srgbClr val="FF0000"/>
                </a:solidFill>
              </a:rPr>
              <a:t>phase :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64" y="415019"/>
            <a:ext cx="6266178" cy="5402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7860" y="5817747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Marge de phase de 45°.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561" y="4802084"/>
            <a:ext cx="560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Les valeurs usuelles des marges de stabilité permettant un réglage correct des boucles d’asservissement sont :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Marge de Gain : 6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dB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à 15dB</a:t>
            </a:r>
            <a:b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Marge de Phase : 40° à 45°</a:t>
            </a:r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137" y="1159099"/>
            <a:ext cx="4508056" cy="50973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6" y="1159099"/>
            <a:ext cx="3262512" cy="51443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882" y="1159099"/>
            <a:ext cx="4106118" cy="5091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416" y="225700"/>
            <a:ext cx="11740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On the </a:t>
            </a:r>
            <a:r>
              <a:rPr lang="en-US" dirty="0" err="1">
                <a:solidFill>
                  <a:srgbClr val="666666"/>
                </a:solidFill>
                <a:latin typeface="Arial" panose="020B0604020202020204" pitchFamily="34" charset="0"/>
              </a:rPr>
              <a:t>Nyquist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 locus, the smaller the length L of the OA segment, the greater the gain margin, which is inversely proportional to this length. It is expressed in </a:t>
            </a:r>
            <a:r>
              <a:rPr lang="en-US" dirty="0" err="1">
                <a:solidFill>
                  <a:srgbClr val="666666"/>
                </a:solidFill>
                <a:latin typeface="Arial" panose="020B0604020202020204" pitchFamily="34" charset="0"/>
              </a:rPr>
              <a:t>dB.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3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119" y="383862"/>
            <a:ext cx="11112837" cy="15350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 degree of stability is assessed by two stability margins: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718540" y="2623484"/>
                <a:ext cx="27302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he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phase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margin</a:t>
                </a:r>
              </a:p>
              <a:p>
                <a:pPr algn="just"/>
                <a:r>
                  <a:rPr lang="en-US" i="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MP=180°+</a:t>
                </a:r>
                <a:r>
                  <a:rPr lang="fr-FR" dirty="0">
                    <a:solidFill>
                      <a:schemeClr val="accent2">
                        <a:lumMod val="50000"/>
                      </a:schemeClr>
                    </a:solidFill>
                  </a:rPr>
                  <a:t>Arg(T(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endParaRPr lang="fr-FR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FR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540" y="2623484"/>
                <a:ext cx="2730260" cy="923330"/>
              </a:xfrm>
              <a:prstGeom prst="rect">
                <a:avLst/>
              </a:prstGeom>
              <a:blipFill>
                <a:blip r:embed="rId2"/>
                <a:stretch>
                  <a:fillRect l="-1786" t="-3289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30678" y="5202079"/>
            <a:ext cx="10092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When the open-loop transfer function is explicitly known, it is possible to determine the stability margins algebraically. Otherwise, we use the experimental plot.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46778" y="2637185"/>
                <a:ext cx="231165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gain margin </a:t>
                </a:r>
                <a:endParaRPr lang="en-US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fr-FR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MG=-20 log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fr-FR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fr-FR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fr-FR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Arg</a:t>
                </a:r>
                <a:r>
                  <a:rPr lang="fr-FR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(T(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)=-180°</a:t>
                </a:r>
                <a:endParaRPr lang="fr-FR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78" y="2637185"/>
                <a:ext cx="2311658" cy="923330"/>
              </a:xfrm>
              <a:prstGeom prst="rect">
                <a:avLst/>
              </a:prstGeom>
              <a:blipFill>
                <a:blip r:embed="rId3"/>
                <a:stretch>
                  <a:fillRect l="-2111" t="-3974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1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texte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5221" y="3474425"/>
                <a:ext cx="8534400" cy="1966183"/>
              </a:xfrm>
            </p:spPr>
            <p:txBody>
              <a:bodyPr/>
              <a:lstStyle/>
              <a:p>
                <a:r>
                  <a:rPr lang="fr-FR" dirty="0" smtClean="0">
                    <a:solidFill>
                      <a:srgbClr val="C00000"/>
                    </a:solidFill>
                  </a:rPr>
                  <a:t>Solution:</a:t>
                </a:r>
              </a:p>
              <a:p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a)  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Study stability as a function of k</a:t>
                </a:r>
                <a:r>
                  <a:rPr lang="en-US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endPara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The 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closed-loop transfer function is </a:t>
                </a:r>
                <a:r>
                  <a:rPr lang="en-US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	</a:t>
                </a:r>
                <a:r>
                  <a:rPr lang="en-GB" b="1" dirty="0" smtClean="0"/>
                  <a:t>T(p</a:t>
                </a:r>
                <a:r>
                  <a:rPr lang="en-GB" b="1" dirty="0"/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</m:oMath>
                </a14:m>
                <a:endParaRPr lang="fr-FR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  <a:p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Espace réservé du text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5221" y="3474425"/>
                <a:ext cx="8534400" cy="1966183"/>
              </a:xfrm>
              <a:blipFill>
                <a:blip r:embed="rId2"/>
                <a:stretch>
                  <a:fillRect l="-571" t="-18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5221" y="710364"/>
                <a:ext cx="10842379" cy="1135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Example</a:t>
                </a:r>
                <a:r>
                  <a:rPr lang="fr-F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Consider a </a:t>
                </a:r>
                <a:r>
                  <a:rPr lang="en-US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control </a:t>
                </a: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system whose open-loop transfer function is given by : </a:t>
                </a:r>
                <a:r>
                  <a:rPr lang="fr-FR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 </a:t>
                </a:r>
                <a:r>
                  <a:rPr lang="fr-FR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GB" sz="2000" b="1" dirty="0"/>
                  <a:t>T</a:t>
                </a:r>
                <a:r>
                  <a:rPr lang="en-GB" sz="2000" b="1" dirty="0" smtClean="0"/>
                  <a:t>(p</a:t>
                </a:r>
                <a:r>
                  <a:rPr lang="en-GB" sz="2000" b="1" dirty="0"/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GB" b="1" dirty="0" smtClean="0"/>
                  <a:t>																k </a:t>
                </a:r>
                <a:r>
                  <a:rPr lang="en-GB" b="1" dirty="0"/>
                  <a:t>&gt; 0</a:t>
                </a:r>
                <a:endParaRPr lang="fr-FR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21" y="710364"/>
                <a:ext cx="10842379" cy="1135504"/>
              </a:xfrm>
              <a:prstGeom prst="rect">
                <a:avLst/>
              </a:prstGeom>
              <a:blipFill>
                <a:blip r:embed="rId3"/>
                <a:stretch>
                  <a:fillRect l="-450" t="-3226" b="-75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4213" y="18206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We propose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study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stability as a function of k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lphaLcParenR"/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determine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 for a gain margin of 6 dB and deduce the phase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margin.</a:t>
            </a:r>
          </a:p>
          <a:p>
            <a:pPr algn="just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c) determine k for a phase margin of 45° and deduce the gain margin.</a:t>
            </a:r>
            <a:endParaRPr lang="fr-F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213" y="5667486"/>
            <a:ext cx="1069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Routh's algebraic criterion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characteristic equation is given by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: D(p) = p</a:t>
            </a:r>
            <a:r>
              <a:rPr lang="fr-FR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3 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+ 1.5p</a:t>
            </a:r>
            <a:r>
              <a:rPr lang="fr-FR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2 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+ 0.5p + k = 0.</a:t>
            </a:r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10725" y="493257"/>
            <a:ext cx="11881275" cy="4932608"/>
          </a:xfrm>
        </p:spPr>
        <p:txBody>
          <a:bodyPr>
            <a:normAutofit/>
          </a:bodyPr>
          <a:lstStyle/>
          <a:p>
            <a:r>
              <a:rPr lang="en-US" b="1" dirty="0"/>
              <a:t>The associated Routh table is </a:t>
            </a:r>
            <a:r>
              <a:rPr lang="fr-FR" b="1" dirty="0" smtClean="0"/>
              <a:t>:</a:t>
            </a:r>
            <a:endParaRPr lang="fr-FR" dirty="0"/>
          </a:p>
          <a:p>
            <a:r>
              <a:rPr lang="fr-FR" b="1" dirty="0"/>
              <a:t>P</a:t>
            </a:r>
            <a:r>
              <a:rPr lang="fr-FR" b="1" baseline="30000" dirty="0"/>
              <a:t>3</a:t>
            </a:r>
            <a:r>
              <a:rPr lang="fr-FR" b="1" dirty="0"/>
              <a:t>       1                0.5</a:t>
            </a:r>
            <a:endParaRPr lang="fr-FR" dirty="0"/>
          </a:p>
          <a:p>
            <a:r>
              <a:rPr lang="fr-FR" b="1" dirty="0"/>
              <a:t>P</a:t>
            </a:r>
            <a:r>
              <a:rPr lang="fr-FR" b="1" baseline="30000" dirty="0"/>
              <a:t>2</a:t>
            </a:r>
            <a:r>
              <a:rPr lang="fr-FR" b="1" dirty="0"/>
              <a:t>       1.5              k            </a:t>
            </a:r>
            <a:endParaRPr lang="fr-FR" dirty="0"/>
          </a:p>
          <a:p>
            <a:r>
              <a:rPr lang="fr-FR" b="1" dirty="0"/>
              <a:t>P</a:t>
            </a:r>
            <a:r>
              <a:rPr lang="fr-FR" b="1" baseline="30000" dirty="0"/>
              <a:t>1  </a:t>
            </a:r>
            <a:r>
              <a:rPr lang="fr-FR" b="1" dirty="0"/>
              <a:t>     0.75 - k       </a:t>
            </a:r>
            <a:r>
              <a:rPr lang="fr-FR" b="1" dirty="0" smtClean="0"/>
              <a:t>0&lt;==</a:t>
            </a:r>
            <a:r>
              <a:rPr lang="en-US" sz="1600" b="1" dirty="0" smtClean="0"/>
              <a:t>line </a:t>
            </a:r>
            <a:r>
              <a:rPr lang="en-US" sz="1600" b="1" dirty="0"/>
              <a:t>multiplied by 1.5 (depending on choice, </a:t>
            </a:r>
            <a:r>
              <a:rPr lang="en-US" sz="1600" b="1" dirty="0" smtClean="0"/>
              <a:t>we </a:t>
            </a:r>
            <a:r>
              <a:rPr lang="en-US" sz="1600" b="1" dirty="0"/>
              <a:t>can multiply and divide by the </a:t>
            </a:r>
            <a:r>
              <a:rPr lang="en-US" sz="1600" b="1" dirty="0" smtClean="0"/>
              <a:t>same value) </a:t>
            </a:r>
            <a:r>
              <a:rPr lang="fr-FR" b="1" dirty="0" smtClean="0"/>
              <a:t>P</a:t>
            </a:r>
            <a:r>
              <a:rPr lang="fr-FR" b="1" baseline="30000" dirty="0" smtClean="0"/>
              <a:t>0</a:t>
            </a:r>
            <a:r>
              <a:rPr lang="fr-FR" b="1" dirty="0" smtClean="0"/>
              <a:t>       k                 0</a:t>
            </a:r>
            <a:endParaRPr lang="fr-FR" dirty="0" smtClean="0"/>
          </a:p>
          <a:p>
            <a:r>
              <a:rPr lang="fr-FR" b="1" dirty="0" err="1"/>
              <a:t>Closed-loop</a:t>
            </a:r>
            <a:r>
              <a:rPr lang="fr-FR" b="1" dirty="0"/>
              <a:t> stable system if: 0 &lt; k &lt; 0.75</a:t>
            </a:r>
            <a:r>
              <a:rPr lang="fr-FR" b="1" dirty="0" smtClean="0"/>
              <a:t>.</a:t>
            </a:r>
          </a:p>
          <a:p>
            <a:endParaRPr lang="fr-FR" b="1" dirty="0"/>
          </a:p>
          <a:p>
            <a:r>
              <a:rPr lang="en-US" b="1" dirty="0">
                <a:solidFill>
                  <a:schemeClr val="bg1"/>
                </a:solidFill>
              </a:rPr>
              <a:t>Note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k = 0.75, </a:t>
            </a:r>
            <a:r>
              <a:rPr lang="fr-FR" b="1" dirty="0" smtClean="0">
                <a:solidFill>
                  <a:schemeClr val="bg1"/>
                </a:solidFill>
              </a:rPr>
              <a:t>p</a:t>
            </a:r>
            <a:r>
              <a:rPr lang="fr-FR" b="1" baseline="30000" dirty="0" smtClean="0">
                <a:solidFill>
                  <a:schemeClr val="bg1"/>
                </a:solidFill>
              </a:rPr>
              <a:t>1</a:t>
            </a:r>
            <a:r>
              <a:rPr lang="fr-FR" b="1" dirty="0">
                <a:solidFill>
                  <a:schemeClr val="bg1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 contains a zero in the pivot column, so the associated auxiliary equation is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1.5 p</a:t>
            </a:r>
            <a:r>
              <a:rPr lang="fr-FR" b="1" baseline="30000" dirty="0">
                <a:solidFill>
                  <a:schemeClr val="bg1"/>
                </a:solidFill>
              </a:rPr>
              <a:t>2</a:t>
            </a:r>
            <a:r>
              <a:rPr lang="fr-FR" b="1" dirty="0">
                <a:solidFill>
                  <a:schemeClr val="bg1"/>
                </a:solidFill>
              </a:rPr>
              <a:t> + 0.75 = 0 </a:t>
            </a:r>
            <a:r>
              <a:rPr lang="en-US" b="1" dirty="0">
                <a:solidFill>
                  <a:schemeClr val="bg1"/>
                </a:solidFill>
              </a:rPr>
              <a:t>and has the following solutions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p = ± </a:t>
            </a:r>
            <a:r>
              <a:rPr lang="fr-FR" b="1" dirty="0" err="1">
                <a:solidFill>
                  <a:schemeClr val="bg1"/>
                </a:solidFill>
              </a:rPr>
              <a:t>jw</a:t>
            </a:r>
            <a:r>
              <a:rPr lang="fr-FR" b="1" baseline="-25000" dirty="0" err="1">
                <a:solidFill>
                  <a:schemeClr val="bg1"/>
                </a:solidFill>
              </a:rPr>
              <a:t>c</a:t>
            </a:r>
            <a:r>
              <a:rPr lang="fr-FR" b="1" baseline="-25000" dirty="0">
                <a:solidFill>
                  <a:schemeClr val="bg1"/>
                </a:solidFill>
              </a:rPr>
              <a:t>  </a:t>
            </a:r>
            <a:r>
              <a:rPr lang="fr-FR" b="1" dirty="0">
                <a:solidFill>
                  <a:schemeClr val="bg1"/>
                </a:solidFill>
              </a:rPr>
              <a:t>= ± j0.707.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 this case, the closed-loop system is just oscillating with </a:t>
            </a:r>
            <a:r>
              <a:rPr lang="en-US" b="1" dirty="0" smtClean="0">
                <a:solidFill>
                  <a:schemeClr val="bg1"/>
                </a:solidFill>
              </a:rPr>
              <a:t>pulsation</a:t>
            </a:r>
            <a:r>
              <a:rPr lang="fr-FR" b="1" dirty="0" smtClean="0">
                <a:solidFill>
                  <a:schemeClr val="bg1"/>
                </a:solidFill>
              </a:rPr>
              <a:t> </a:t>
            </a:r>
            <a:r>
              <a:rPr lang="fr-FR" b="1" dirty="0" err="1" smtClean="0">
                <a:solidFill>
                  <a:schemeClr val="bg1"/>
                </a:solidFill>
              </a:rPr>
              <a:t>w</a:t>
            </a:r>
            <a:r>
              <a:rPr lang="fr-FR" b="1" baseline="-25000" dirty="0" err="1" smtClean="0">
                <a:solidFill>
                  <a:schemeClr val="bg1"/>
                </a:solidFill>
              </a:rPr>
              <a:t>c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310725" y="5358070"/>
                <a:ext cx="10726755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Low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controlled system is at the stability limit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fr-FR" dirty="0">
                    <a:solidFill>
                      <a:schemeClr val="accent2">
                        <a:lumMod val="50000"/>
                      </a:schemeClr>
                    </a:solidFill>
                  </a:rPr>
                  <a:t>Arg(T(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50000"/>
                      </a:schemeClr>
                    </a:solidFill>
                  </a:rPr>
                  <a:t>)=-180</a:t>
                </a:r>
                <a:r>
                  <a:rPr lang="fr-FR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°</a:t>
                </a: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  </a:t>
                </a:r>
              </a:p>
              <a:p>
                <a:pPr marL="0" marR="0" lvl="0" indent="0" algn="justLow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fr-FR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Low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in this case: </a:t>
                </a: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ymbol" panose="05050102010706020507" pitchFamily="18" charset="2"/>
                    <a:cs typeface="Times New Roman" panose="02020603050405020304" pitchFamily="18" charset="0"/>
                  </a:rPr>
                  <a:t>w</a:t>
                </a:r>
                <a:r>
                  <a:rPr kumimoji="0" lang="fr-FR" b="1" i="0" u="none" strike="noStrike" cap="none" normalizeH="0" baseline="-30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 </a:t>
                </a:r>
                <a:r>
                  <a:rPr kumimoji="0" lang="fr-FR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ymbol" panose="05050102010706020507" pitchFamily="18" charset="2"/>
                    <a:cs typeface="Times New Roman" panose="02020603050405020304" pitchFamily="18" charset="0"/>
                  </a:rPr>
                  <a:t>w</a:t>
                </a:r>
                <a:r>
                  <a:rPr kumimoji="0" lang="fr-FR" b="1" i="0" u="none" strike="noStrike" cap="none" normalizeH="0" baseline="-3000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fr-F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endPara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725" y="5358070"/>
                <a:ext cx="10726755" cy="923330"/>
              </a:xfrm>
              <a:prstGeom prst="rect">
                <a:avLst/>
              </a:prstGeom>
              <a:blipFill>
                <a:blip r:embed="rId2"/>
                <a:stretch>
                  <a:fillRect l="-511" t="-3974" b="-105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2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lecture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685800"/>
            <a:ext cx="10971168" cy="3615267"/>
          </a:xfrm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Stability</a:t>
            </a:r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Analysis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727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2079" y="620212"/>
            <a:ext cx="8697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Arg(G(j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</a:t>
            </a:r>
            <a:r>
              <a:rPr lang="pl-PL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)) = - 180°  </a:t>
            </a:r>
            <a:r>
              <a:rPr lang="pl-PL" b="1" dirty="0" smtClean="0">
                <a:solidFill>
                  <a:srgbClr val="000000"/>
                </a:solidFill>
                <a:latin typeface="Wingdings" panose="05000000000000000000" pitchFamily="2" charset="2"/>
              </a:rPr>
              <a:t>è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  - 90° - Arctg(</a:t>
            </a:r>
            <a:r>
              <a:rPr lang="pl-PL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- Arctg(</a:t>
            </a:r>
            <a:r>
              <a:rPr lang="pl-PL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/0.5 ) = - 180°.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77533" y="1331882"/>
            <a:ext cx="1007557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Appliying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the </a:t>
            </a:r>
            <a:r>
              <a:rPr lang="fr-F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rool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Arctg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(x ) +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Arctg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(y ) =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Arctg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[(x + y)/(1-xy)], </a:t>
            </a:r>
            <a:r>
              <a:rPr lang="fr-F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have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: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         </a:t>
            </a:r>
            <a:r>
              <a:rPr lang="fr-FR" b="1" dirty="0">
                <a:solidFill>
                  <a:srgbClr val="000000"/>
                </a:solidFill>
                <a:latin typeface="Wingdings" panose="05000000000000000000" pitchFamily="2" charset="2"/>
              </a:rPr>
              <a:t>è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Arctg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(3</a:t>
            </a:r>
            <a:r>
              <a:rPr lang="fr-FR" b="1" dirty="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/ (1 -2</a:t>
            </a:r>
            <a:r>
              <a:rPr lang="fr-FR" b="1" dirty="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r>
              <a:rPr lang="fr-FR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)) = 90° </a:t>
            </a:r>
            <a:r>
              <a:rPr lang="fr-FR" b="1" dirty="0">
                <a:solidFill>
                  <a:srgbClr val="000000"/>
                </a:solidFill>
                <a:latin typeface="Wingdings" panose="05000000000000000000" pitchFamily="2" charset="2"/>
              </a:rPr>
              <a:t>è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fr-FR" b="1" dirty="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= </a:t>
            </a:r>
            <a:r>
              <a:rPr lang="fr-FR" b="1" dirty="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r>
              <a:rPr lang="fr-FR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1 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 </a:t>
            </a:r>
            <a:r>
              <a:rPr lang="fr-FR" b="1" dirty="0" err="1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r>
              <a:rPr lang="fr-FR" b="1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fr-FR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=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0.707</a:t>
            </a:r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509302" y="2708766"/>
                <a:ext cx="11212033" cy="2396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Low" defTabSz="914400"/>
                <a:r>
                  <a:rPr lang="en-US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limit of </a:t>
                </a:r>
                <a:r>
                  <a:rPr lang="en-US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stability, </a:t>
                </a: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: 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Low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Wingdings" panose="05000000000000000000" pitchFamily="2" charset="2"/>
                  <a:cs typeface="Times New Roman" panose="02020603050405020304" pitchFamily="18" charset="0"/>
                </a:endParaRPr>
              </a:p>
              <a:p>
                <a:pPr lvl="0" algn="justLow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b="1" dirty="0">
                              <a:solidFill>
                                <a:srgbClr val="000000"/>
                              </a:solidFill>
                              <a:latin typeface="Symbol" panose="05050102010706020507" pitchFamily="18" charset="2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fr-FR" b="1" baseline="-250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</a:rPr>
                            <m:t>1</m:t>
                          </m:r>
                          <m:rad>
                            <m:radPr>
                              <m:degHide m:val="on"/>
                              <m:ctrlPr>
                                <a:rPr lang="nl-NL" b="1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l-NL" b="1" i="1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fr-FR" b="1" i="0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b="1" dirty="0">
                                      <a:solidFill>
                                        <a:srgbClr val="000000"/>
                                      </a:solidFill>
                                      <a:latin typeface="Symbol" panose="05050102010706020507" pitchFamily="18" charset="2"/>
                                    </a:rPr>
                                    <m:t>w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b="1" baseline="-25000" dirty="0">
                                      <a:solidFill>
                                        <a:srgbClr val="000000"/>
                                      </a:solidFill>
                                      <a:latin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fr-FR" b="1" i="1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b="1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fr-FR" b="1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fr-FR" b="1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  <m:r>
                                <a:rPr lang="fr-FR" b="1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)(</m:t>
                              </m:r>
                              <m:sSup>
                                <m:sSupPr>
                                  <m:ctrlPr>
                                    <a:rPr lang="fr-FR" b="1" i="1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fr-FR" b="1" dirty="0">
                                      <a:solidFill>
                                        <a:srgbClr val="000000"/>
                                      </a:solidFill>
                                      <a:latin typeface="Symbol" panose="05050102010706020507" pitchFamily="18" charset="2"/>
                                    </a:rPr>
                                    <m:t>w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b="1" baseline="-25000" dirty="0">
                                      <a:solidFill>
                                        <a:srgbClr val="000000"/>
                                      </a:solidFill>
                                      <a:latin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fr-FR" b="1" i="1" dirty="0" smtClea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b="1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b="1" i="1" dirty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lang="fr-FR" b="1" i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b="1" i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nl-NL" b="1" dirty="0" smtClean="0">
                  <a:solidFill>
                    <a:srgbClr val="FFFFFF"/>
                  </a:solidFill>
                  <a:latin typeface="Wingdings" panose="05000000000000000000" pitchFamily="2" charset="2"/>
                  <a:cs typeface="Times New Roman" panose="02020603050405020304" pitchFamily="18" charset="0"/>
                </a:endParaRPr>
              </a:p>
              <a:p>
                <a:pPr marL="0" marR="0" lvl="0" indent="0" algn="justLow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Low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Wingdings" panose="05000000000000000000" pitchFamily="2" charset="2"/>
                    <a:cs typeface="Times New Roman" panose="02020603050405020304" pitchFamily="18" charset="0"/>
                  </a:rPr>
                  <a:t>è</a:t>
                </a:r>
                <a:r>
                  <a:rPr kumimoji="0" lang="nl-NL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k  = 0.75.</a:t>
                </a:r>
                <a:endParaRPr kumimoji="0" lang="nl-N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Low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Low" defTabSz="914400"/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the same result, i.e. the closed-loop system is just oscillating with pulsation </a:t>
                </a:r>
                <a:r>
                  <a:rPr kumimoji="0" lang="nl-NL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nl-NL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ymbol" panose="05050102010706020507" pitchFamily="18" charset="2"/>
                    <a:cs typeface="Times New Roman" panose="02020603050405020304" pitchFamily="18" charset="0"/>
                  </a:rPr>
                  <a:t>w</a:t>
                </a:r>
                <a:r>
                  <a:rPr kumimoji="0" lang="nl-NL" b="1" i="0" u="none" strike="noStrike" cap="none" normalizeH="0" baseline="-30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1 </a:t>
                </a:r>
                <a:r>
                  <a:rPr kumimoji="0" lang="nl-NL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:r>
                  <a:rPr kumimoji="0" lang="nl-NL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ymbol" panose="05050102010706020507" pitchFamily="18" charset="2"/>
                    <a:cs typeface="Times New Roman" panose="02020603050405020304" pitchFamily="18" charset="0"/>
                  </a:rPr>
                  <a:t>w</a:t>
                </a:r>
                <a:r>
                  <a:rPr kumimoji="0" lang="nl-NL" b="1" i="0" u="none" strike="noStrike" cap="none" normalizeH="0" baseline="-30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  </a:t>
                </a:r>
                <a:r>
                  <a:rPr kumimoji="0" lang="nl-NL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0" lang="nl-NL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 = 0.75.</a:t>
                </a:r>
              </a:p>
            </p:txBody>
          </p:sp>
        </mc:Choice>
        <mc:Fallback>
          <p:sp>
            <p:nvSpPr>
              <p:cNvPr id="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302" y="2708766"/>
                <a:ext cx="11212033" cy="2396746"/>
              </a:xfrm>
              <a:prstGeom prst="rect">
                <a:avLst/>
              </a:prstGeom>
              <a:blipFill>
                <a:blip r:embed="rId2"/>
                <a:stretch>
                  <a:fillRect l="-489" t="-761" b="-35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8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0" y="169174"/>
                <a:ext cx="11714922" cy="430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kumimoji="0" lang="fr-FR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  MG = -20log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fr-FR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000" b="1" dirty="0"/>
                          <m:t>GH</m:t>
                        </m:r>
                        <m:r>
                          <m:rPr>
                            <m:nor/>
                          </m:rPr>
                          <a:rPr lang="en-GB" sz="2000" b="1" dirty="0"/>
                          <m:t>(</m:t>
                        </m:r>
                        <m:r>
                          <m:rPr>
                            <m:nor/>
                          </m:rPr>
                          <a:rPr lang="fr-FR" sz="2000" b="1" i="0" dirty="0" smtClean="0"/>
                          <m:t>j</m:t>
                        </m:r>
                        <m:sSub>
                          <m:sSubPr>
                            <m:ctrlPr>
                              <a:rPr lang="fr-FR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fr-FR" sz="2000" b="1" i="1" dirty="0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2000" b="1" dirty="0"/>
                          <m:t>)</m:t>
                        </m:r>
                      </m:e>
                    </m:d>
                  </m:oMath>
                </a14:m>
                <a:r>
                  <a:rPr kumimoji="0" lang="fr-FR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6 dB  </a:t>
                </a:r>
                <a:r>
                  <a:rPr lang="fr-FR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0" lang="fr-FR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</a:t>
                </a:r>
                <a:r>
                  <a:rPr kumimoji="0" lang="fr-FR" sz="2000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ymbol" panose="05050102010706020507" pitchFamily="18" charset="2"/>
                    <a:cs typeface="Times New Roman" panose="02020603050405020304" pitchFamily="18" charset="0"/>
                  </a:rPr>
                  <a:t>w</a:t>
                </a:r>
                <a:r>
                  <a:rPr kumimoji="0" lang="fr-FR" sz="2000" b="1" i="0" u="none" strike="noStrike" cap="none" normalizeH="0" baseline="-3000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fr-FR" sz="2000" b="1" i="0" u="none" strike="noStrike" cap="none" normalizeH="0" baseline="-30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fr-FR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0.707 (</a:t>
                </a:r>
                <a:r>
                  <a:rPr kumimoji="0" lang="fr-FR" sz="2000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Arg</a:t>
                </a:r>
                <a:r>
                  <a:rPr kumimoji="0" lang="fr-FR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(GH) = -180°)        </a:t>
                </a:r>
                <a:endPara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Wingdings" panose="05000000000000000000" pitchFamily="2" charset="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nl-NL" sz="2000" b="1" dirty="0">
                  <a:solidFill>
                    <a:srgbClr val="FFFFFF"/>
                  </a:solidFill>
                  <a:latin typeface="Wingdings" panose="05000000000000000000" pitchFamily="2" charset="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Wingdings" panose="05000000000000000000" pitchFamily="2" charset="2"/>
                  <a:cs typeface="Times New Roman" panose="02020603050405020304" pitchFamily="18" charset="0"/>
                </a:endParaRPr>
              </a:p>
              <a:p>
                <a:pPr lvl="0" defTabSz="914400"/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Wingdings" panose="05000000000000000000" pitchFamily="2" charset="2"/>
                    <a:cs typeface="Times New Roman" panose="02020603050405020304" pitchFamily="18" charset="0"/>
                  </a:rPr>
                  <a:t>è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 			</a:t>
                </a:r>
                <a:r>
                  <a:rPr lang="fr-FR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4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000" b="1" dirty="0"/>
                          <m:t>GH</m:t>
                        </m:r>
                        <m:r>
                          <m:rPr>
                            <m:nor/>
                          </m:rPr>
                          <a:rPr lang="en-GB" sz="2000" b="1" dirty="0"/>
                          <m:t>(</m:t>
                        </m:r>
                        <m:r>
                          <m:rPr>
                            <m:nor/>
                          </m:rPr>
                          <a:rPr lang="fr-FR" sz="2000" b="1" dirty="0"/>
                          <m:t>j</m:t>
                        </m:r>
                        <m:sSub>
                          <m:sSubPr>
                            <m:ctrlPr>
                              <a:rPr lang="fr-FR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fr-FR" sz="2000" b="1" i="1" dirty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2000" b="1" dirty="0"/>
                          <m:t>)</m:t>
                        </m:r>
                      </m:e>
                    </m:d>
                  </m:oMath>
                </a14:m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</a:t>
                </a:r>
                <a:r>
                  <a:rPr kumimoji="0" lang="nl-NL" sz="2000" b="1" i="0" u="none" strike="noStrike" cap="none" normalizeH="0" baseline="30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-0.3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nl-NL" sz="2000" b="1" baseline="30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000" b="1" i="0" u="none" strike="noStrike" cap="none" normalizeH="0" baseline="3000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Wingdings" panose="05000000000000000000" pitchFamily="2" charset="2"/>
                    <a:cs typeface="Times New Roman" panose="02020603050405020304" pitchFamily="18" charset="0"/>
                  </a:rPr>
                  <a:t>è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 0.375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defTabSz="914400"/>
                <a:r>
                  <a:rPr 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From this result, we retain the practical formula MG = -20 log [k/kc]; where kc is the limit value of k below which stability is assured (here kc = 0.75) and k is the design value</a:t>
                </a:r>
                <a:r>
                  <a:rPr lang="en-US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defTabSz="914400"/>
                <a:endParaRPr kumimoji="0" lang="nl-NL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/>
                <a:r>
                  <a:rPr lang="nl-NL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</a:t>
                </a:r>
                <a:r>
                  <a:rPr lang="nl-NL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margin</a:t>
                </a:r>
                <a:r>
                  <a:rPr lang="nl-NL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defTabSz="914400"/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 =180°  – 90° - </a:t>
                </a:r>
                <a:r>
                  <a:rPr kumimoji="0" lang="nl-NL" sz="2000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Arctg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ymbol" panose="05050102010706020507" pitchFamily="18" charset="2"/>
                    <a:cs typeface="Times New Roman" panose="02020603050405020304" pitchFamily="18" charset="0"/>
                  </a:rPr>
                  <a:t>w</a:t>
                </a:r>
                <a:r>
                  <a:rPr kumimoji="0" lang="nl-NL" sz="2000" b="1" i="0" u="none" strike="noStrike" cap="none" normalizeH="0" baseline="-30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- </a:t>
                </a:r>
                <a:r>
                  <a:rPr kumimoji="0" lang="nl-NL" sz="2000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Arctg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ymbol" panose="05050102010706020507" pitchFamily="18" charset="2"/>
                    <a:cs typeface="Times New Roman" panose="02020603050405020304" pitchFamily="18" charset="0"/>
                  </a:rPr>
                  <a:t>w</a:t>
                </a:r>
                <a:r>
                  <a:rPr kumimoji="0" lang="nl-NL" sz="2000" b="1" i="0" u="none" strike="noStrike" cap="none" normalizeH="0" baseline="-30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/0.5 ), </a:t>
                </a:r>
                <a:r>
                  <a:rPr lang="nl-NL" sz="2000" b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Symbol" panose="05050102010706020507" pitchFamily="18" charset="2"/>
                    <a:cs typeface="Times New Roman" panose="02020603050405020304" pitchFamily="18" charset="0"/>
                  </a:rPr>
                  <a:t>w</a:t>
                </a:r>
                <a:r>
                  <a:rPr kumimoji="0" lang="nl-NL" sz="2000" b="1" i="0" u="none" strike="noStrike" cap="none" normalizeH="0" baseline="-3000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1 </a:t>
                </a:r>
                <a:r>
                  <a:rPr kumimoji="0" lang="nl-NL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nl-NL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nl-NL" sz="20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</a:t>
                </a:r>
                <a:r>
                  <a:rPr lang="nl-NL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nl-NL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kumimoji="0" lang="nl-NL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69174"/>
                <a:ext cx="11714922" cy="4302075"/>
              </a:xfrm>
              <a:prstGeom prst="rect">
                <a:avLst/>
              </a:prstGeom>
              <a:blipFill>
                <a:blip r:embed="rId2"/>
                <a:stretch>
                  <a:fillRect l="-520" r="-989" b="-22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450694" y="4422718"/>
                <a:ext cx="5563563" cy="9995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</a:t>
                </a:r>
                <a:r>
                  <a:rPr lang="fr-FR" b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</a:t>
                </a: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b="1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𝟑𝟕𝟓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b="1" dirty="0">
                            <a:solidFill>
                              <a:srgbClr val="000000"/>
                            </a:solidFill>
                            <a:latin typeface="Symbol" panose="05050102010706020507" pitchFamily="18" charset="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fr-FR" b="1" baseline="-250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1</m:t>
                        </m:r>
                        <m:rad>
                          <m:radPr>
                            <m:degHide m:val="on"/>
                            <m:ctrlPr>
                              <a:rPr lang="nl-NL" b="1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nl-NL" b="1" i="1" dirty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fr-FR" b="1" dirty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fr-FR" b="1" dirty="0">
                                    <a:solidFill>
                                      <a:srgbClr val="000000"/>
                                    </a:solidFill>
                                    <a:latin typeface="Symbol" panose="05050102010706020507" pitchFamily="18" charset="2"/>
                                  </a:rPr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fr-FR" b="1" baseline="-25000" dirty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fr-FR" b="1" i="1" dirty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b="1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b="1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fr-FR" b="1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fr-FR" b="1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  <m:r>
                              <a:rPr lang="fr-FR" b="1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sSup>
                              <m:sSupPr>
                                <m:ctrlPr>
                                  <a:rPr lang="fr-FR" b="1" i="1" dirty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fr-FR" b="1" dirty="0">
                                    <a:solidFill>
                                      <a:srgbClr val="000000"/>
                                    </a:solidFill>
                                    <a:latin typeface="Symbol" panose="05050102010706020507" pitchFamily="18" charset="2"/>
                                  </a:rPr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fr-FR" b="1" baseline="-25000" dirty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fr-FR" b="1" i="1" dirty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b="1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b="1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fr-FR" b="1" i="1" dirty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fr-FR" b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b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nl-NL" b="1" dirty="0">
                  <a:solidFill>
                    <a:srgbClr val="FFFFFF"/>
                  </a:solidFill>
                  <a:latin typeface="Wingdings" panose="05000000000000000000" pitchFamily="2" charset="2"/>
                  <a:cs typeface="Times New Roman" panose="02020603050405020304" pitchFamily="18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fr-F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endPara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0694" y="4422718"/>
                <a:ext cx="5563563" cy="999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81318" y="5759446"/>
            <a:ext cx="9444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find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fr-FR" b="1" dirty="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r>
              <a:rPr lang="fr-FR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= 0.485 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phase </a:t>
            </a:r>
            <a:r>
              <a:rPr lang="fr-F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margin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MP =180°-160° =  20°.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0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texte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0877" y="979867"/>
                <a:ext cx="8534400" cy="401713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By definition, the phase margin is </a:t>
                </a:r>
                <a:r>
                  <a:rPr lang="en-US" b="1" dirty="0" smtClean="0"/>
                  <a:t>given by</a:t>
                </a:r>
                <a:r>
                  <a:rPr lang="fr-FR" b="1" dirty="0" smtClean="0"/>
                  <a:t>: </a:t>
                </a:r>
                <a:r>
                  <a:rPr lang="fr-FR" b="1" dirty="0"/>
                  <a:t>MP =180° + </a:t>
                </a:r>
                <a:r>
                  <a:rPr lang="fr-FR" b="1" dirty="0" err="1"/>
                  <a:t>Arg</a:t>
                </a:r>
                <a:r>
                  <a:rPr lang="fr-FR" b="1" dirty="0"/>
                  <a:t>(GH(jw</a:t>
                </a:r>
                <a:r>
                  <a:rPr lang="fr-FR" b="1" baseline="-25000" dirty="0"/>
                  <a:t>1</a:t>
                </a:r>
                <a:r>
                  <a:rPr lang="fr-FR" b="1" dirty="0" smtClean="0"/>
                  <a:t>),</a:t>
                </a:r>
              </a:p>
              <a:p>
                <a:r>
                  <a:rPr lang="en-US" b="1" dirty="0"/>
                  <a:t>We wish to have a phase </a:t>
                </a:r>
                <a:r>
                  <a:rPr lang="en-US" b="1" dirty="0" smtClean="0"/>
                  <a:t>margin: </a:t>
                </a:r>
                <a:r>
                  <a:rPr lang="fr-FR" b="1" dirty="0" smtClean="0"/>
                  <a:t>MP </a:t>
                </a:r>
                <a:r>
                  <a:rPr lang="fr-FR" b="1" dirty="0"/>
                  <a:t>= 45°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 dirty="0" err="1" smtClean="0"/>
                  <a:t>Arg</a:t>
                </a:r>
                <a:r>
                  <a:rPr lang="fr-FR" b="1" dirty="0" smtClean="0"/>
                  <a:t>(GH(jw</a:t>
                </a:r>
                <a:r>
                  <a:rPr lang="fr-FR" b="1" baseline="-25000" dirty="0" smtClean="0"/>
                  <a:t>1</a:t>
                </a:r>
                <a:r>
                  <a:rPr lang="fr-FR" b="1" dirty="0"/>
                  <a:t>)) = -135° </a:t>
                </a:r>
                <a:endParaRPr lang="fr-FR" dirty="0"/>
              </a:p>
              <a:p>
                <a:r>
                  <a:rPr lang="fr-FR" b="1" dirty="0" smtClean="0"/>
                  <a:t>and</a:t>
                </a:r>
                <a:r>
                  <a:rPr lang="fr-FR" b="1" dirty="0"/>
                  <a:t> w</a:t>
                </a:r>
                <a:r>
                  <a:rPr lang="fr-FR" b="1" baseline="-25000" dirty="0"/>
                  <a:t>1</a:t>
                </a:r>
                <a:r>
                  <a:rPr lang="fr-FR" b="1" dirty="0"/>
                  <a:t> = 0.28</a:t>
                </a:r>
                <a:endParaRPr lang="fr-FR" dirty="0"/>
              </a:p>
              <a:p>
                <a:pPr lvl="0"/>
                <a:r>
                  <a:rPr lang="en-US" b="1" dirty="0"/>
                  <a:t>For this pulse, it is necessary </a:t>
                </a:r>
                <a:r>
                  <a:rPr lang="en-US" b="1" dirty="0" smtClean="0"/>
                  <a:t>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fr-FR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; 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0.166</m:t>
                    </m:r>
                    <m:r>
                      <m:rPr>
                        <m:nor/>
                      </m:rPr>
                      <a:rPr lang="fr-FR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endParaRPr lang="fr-FR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Espace réservé du text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877" y="979867"/>
                <a:ext cx="8534400" cy="4017135"/>
              </a:xfrm>
              <a:blipFill>
                <a:blip r:embed="rId2"/>
                <a:stretch>
                  <a:fillRect l="-643" t="-9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00876" y="422499"/>
            <a:ext cx="8534401" cy="42750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00876" y="3260381"/>
            <a:ext cx="9637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Gain margin is easily deduced by the formula </a:t>
            </a:r>
            <a:r>
              <a:rPr lang="fr-FR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fr-FR" b="1" dirty="0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fr-FR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			</a:t>
            </a:r>
          </a:p>
          <a:p>
            <a:r>
              <a:rPr lang="fr-FR" b="1" dirty="0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fr-FR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				 </a:t>
            </a:r>
            <a:r>
              <a:rPr lang="fr-FR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–20 log(k/</a:t>
            </a:r>
            <a:r>
              <a:rPr lang="fr-FR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kc</a:t>
            </a:r>
            <a:r>
              <a:rPr lang="fr-FR" b="1" dirty="0">
                <a:solidFill>
                  <a:srgbClr val="FFFFFF"/>
                </a:solidFill>
                <a:latin typeface="Times New Roman" panose="02020603050405020304" pitchFamily="18" charset="0"/>
              </a:rPr>
              <a:t>) = -20 log(0.166/0.75) =13db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6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58454" y="953037"/>
            <a:ext cx="10674953" cy="1498600"/>
          </a:xfrm>
        </p:spPr>
        <p:txBody>
          <a:bodyPr/>
          <a:lstStyle/>
          <a:p>
            <a:r>
              <a:rPr lang="en-US" dirty="0"/>
              <a:t>Black's abacus graphically realizes the FTBO to FTBF transformation</a:t>
            </a:r>
            <a:r>
              <a:rPr lang="en-US" dirty="0" smtClean="0"/>
              <a:t>.</a:t>
            </a:r>
          </a:p>
          <a:p>
            <a:r>
              <a:rPr lang="en-US" dirty="0"/>
              <a:t>Let's consider a unitary feedback system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12" name="Titre 5"/>
          <p:cNvSpPr>
            <a:spLocks noGrp="1"/>
          </p:cNvSpPr>
          <p:nvPr>
            <p:ph type="title"/>
          </p:nvPr>
        </p:nvSpPr>
        <p:spPr>
          <a:xfrm>
            <a:off x="400876" y="422499"/>
            <a:ext cx="8534401" cy="42750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Abaque de Black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77" y="2174656"/>
            <a:ext cx="5676000" cy="1392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35066" y="3888278"/>
                <a:ext cx="6030946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The FTBO of this system is H(p). Its </a:t>
                </a:r>
                <a:r>
                  <a:rPr lang="fr-FR" dirty="0" smtClean="0"/>
                  <a:t>FTBF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smtClean="0"/>
                  <a:t>: G</a:t>
                </a:r>
                <a:r>
                  <a:rPr lang="fr-FR" dirty="0" smtClean="0">
                    <a:ea typeface="Cambria Math" panose="02040503050406030204" pitchFamily="18" charset="0"/>
                  </a:rPr>
                  <a:t>(p</a:t>
                </a:r>
                <a:r>
                  <a:rPr lang="fr-FR" dirty="0">
                    <a:ea typeface="Cambria Math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66" y="3888278"/>
                <a:ext cx="6030946" cy="810543"/>
              </a:xfrm>
              <a:prstGeom prst="rect">
                <a:avLst/>
              </a:prstGeom>
              <a:blipFill>
                <a:blip r:embed="rId3"/>
                <a:stretch>
                  <a:fillRect l="-9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69694" y="4789067"/>
                <a:ext cx="11455165" cy="787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In the case of a unitary feedback system, the transition from FTBO to FTBF is therefore a transformation of the type </a:t>
                </a:r>
                <a:r>
                  <a:rPr lang="fr-FR" dirty="0" smtClean="0"/>
                  <a:t>: U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94" y="4789067"/>
                <a:ext cx="11455165" cy="787395"/>
              </a:xfrm>
              <a:prstGeom prst="rect">
                <a:avLst/>
              </a:prstGeom>
              <a:blipFill>
                <a:blip r:embed="rId4"/>
                <a:stretch>
                  <a:fillRect l="-479" t="-4651" r="-373" b="-7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3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2691" y="1054317"/>
            <a:ext cx="52073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Black chart graphically illustrates this transformation. For each point M of the FTBO plotted on this chart (point giving a gain and a phase shift for a given pulsation), we can read the corresponding gain and phase shift of the FTBF on the curve networks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682" y="100742"/>
            <a:ext cx="5427276" cy="6489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24132" y="6543819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Black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05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52" y="90152"/>
            <a:ext cx="6259132" cy="62477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2529" y="1829011"/>
            <a:ext cx="4280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Example</a:t>
            </a:r>
            <a:r>
              <a:rPr lang="fr-FR" sz="2400" dirty="0"/>
              <a:t>: 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r>
              <a:rPr lang="en-US" sz="2400" dirty="0"/>
              <a:t>for point M with pulsation 0.6rad/s, we read </a:t>
            </a:r>
            <a:r>
              <a:rPr lang="en-US" sz="2400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16.5 </a:t>
            </a:r>
            <a:r>
              <a:rPr lang="fr-FR" sz="2400" dirty="0"/>
              <a:t>dB </a:t>
            </a:r>
            <a:r>
              <a:rPr lang="fr-FR" sz="2400" dirty="0" smtClean="0"/>
              <a:t>and </a:t>
            </a:r>
            <a:r>
              <a:rPr lang="fr-FR" sz="2400" dirty="0"/>
              <a:t>-93° </a:t>
            </a:r>
            <a:r>
              <a:rPr lang="fr-FR" sz="2400" dirty="0" smtClean="0"/>
              <a:t>in open </a:t>
            </a:r>
            <a:r>
              <a:rPr lang="fr-FR" sz="2400" dirty="0" err="1" smtClean="0"/>
              <a:t>loop</a:t>
            </a:r>
            <a:r>
              <a:rPr lang="fr-FR" sz="2400" dirty="0" smtClean="0"/>
              <a:t> </a:t>
            </a:r>
            <a:r>
              <a:rPr lang="fr-FR" sz="2400" dirty="0"/>
              <a:t>H(p) </a:t>
            </a: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0dB and </a:t>
            </a:r>
            <a:r>
              <a:rPr lang="fr-FR" sz="2400" dirty="0"/>
              <a:t>-8° </a:t>
            </a:r>
            <a:r>
              <a:rPr lang="fr-FR" sz="2400" dirty="0" smtClean="0"/>
              <a:t>on </a:t>
            </a:r>
            <a:r>
              <a:rPr lang="fr-FR" sz="2400" dirty="0" err="1" smtClean="0"/>
              <a:t>closed</a:t>
            </a:r>
            <a:r>
              <a:rPr lang="fr-FR" sz="2400" dirty="0" smtClean="0"/>
              <a:t> </a:t>
            </a:r>
            <a:r>
              <a:rPr lang="fr-FR" sz="2400" dirty="0" err="1" smtClean="0"/>
              <a:t>loop</a:t>
            </a:r>
            <a:r>
              <a:rPr lang="fr-FR" sz="2400" dirty="0" smtClean="0"/>
              <a:t> </a:t>
            </a:r>
            <a:r>
              <a:rPr lang="fr-FR" sz="2400" dirty="0"/>
              <a:t>G(p). </a:t>
            </a:r>
            <a:endParaRPr lang="fr-FR" sz="2400" dirty="0" smtClean="0"/>
          </a:p>
          <a:p>
            <a:pPr algn="just"/>
            <a:endParaRPr lang="fr-F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176985" y="6336767"/>
                <a:ext cx="5540491" cy="52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fr-FR" dirty="0"/>
                  <a:t>OLTF(p)=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𝑡𝑜</m:t>
                    </m:r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/>
                      <m:t>CLTF</m:t>
                    </m:r>
                    <m:r>
                      <m:rPr>
                        <m:nor/>
                      </m:rPr>
                      <a:rPr lang="fr-FR" dirty="0"/>
                      <m:t>(</m:t>
                    </m:r>
                    <m:r>
                      <m:rPr>
                        <m:nor/>
                      </m:rPr>
                      <a:rPr lang="fr-FR" dirty="0"/>
                      <m:t>p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</m:oMath>
                </a14:m>
                <a:r>
                  <a:rPr lang="fr-FR" dirty="0"/>
                  <a:t> on </a:t>
                </a:r>
                <a:r>
                  <a:rPr lang="fr-FR" dirty="0" err="1"/>
                  <a:t>Aback</a:t>
                </a:r>
                <a:r>
                  <a:rPr lang="fr-FR" dirty="0"/>
                  <a:t> plot</a:t>
                </a:r>
                <a:endParaRPr lang="fr-F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85" y="6336767"/>
                <a:ext cx="5540491" cy="521233"/>
              </a:xfrm>
              <a:prstGeom prst="rect">
                <a:avLst/>
              </a:prstGeom>
              <a:blipFill>
                <a:blip r:embed="rId3"/>
                <a:stretch>
                  <a:fillRect l="-880" r="-330" b="-5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9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8062175" y="132474"/>
            <a:ext cx="4373831" cy="798025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23" y="2018792"/>
            <a:ext cx="12001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The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Stability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of a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linear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closed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loop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system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can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be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determined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from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the locations of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closed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loop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poles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in the p-plane.</a:t>
            </a:r>
            <a:endParaRPr lang="fr-FR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529" y="1569555"/>
            <a:ext cx="4086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General </a:t>
            </a:r>
            <a:r>
              <a:rPr lang="fr-FR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stability</a:t>
            </a:r>
            <a:r>
              <a:rPr lang="fr-F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condition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463366" y="885162"/>
            <a:ext cx="11396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analysis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of,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whether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given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system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can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reach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steady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state; passing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through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transients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successfully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is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called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Stability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Analysis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of the system.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707" y="2708504"/>
            <a:ext cx="3105419" cy="311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34470" y="5941602"/>
            <a:ext cx="4875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Stability condition based on the location of the closed loop poles</a:t>
            </a:r>
            <a:endParaRPr lang="fr-F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0523" y="2976120"/>
                <a:ext cx="6990522" cy="1364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For example, a process transfer function G(s) represented as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G(p)=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+0.5)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Two poles: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=-1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chemeClr val="bg1"/>
                    </a:solidFill>
                  </a:rPr>
                  <a:t>=-2</a:t>
                </a:r>
              </a:p>
              <a:p>
                <a:r>
                  <a:rPr lang="fr-FR" dirty="0" smtClean="0">
                    <a:solidFill>
                      <a:schemeClr val="bg1"/>
                    </a:solidFill>
                  </a:rPr>
                  <a:t>One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Zero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: Z=-0.5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3" y="2976120"/>
                <a:ext cx="6990522" cy="1364541"/>
              </a:xfrm>
              <a:prstGeom prst="rect">
                <a:avLst/>
              </a:prstGeom>
              <a:blipFill>
                <a:blip r:embed="rId3"/>
                <a:stretch>
                  <a:fillRect l="-697" t="-2232" b="-5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37" y="4615475"/>
            <a:ext cx="4541914" cy="20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0" y="1654978"/>
            <a:ext cx="5895191" cy="34696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718" y="1662079"/>
            <a:ext cx="6017282" cy="34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6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0481" y="966568"/>
            <a:ext cx="10693400" cy="597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434470" rIns="104306" bIns="0">
            <a:spAutoFit/>
          </a:bodyPr>
          <a:lstStyle>
            <a:lvl1pPr defTabSz="1042988">
              <a:tabLst>
                <a:tab pos="1130300" algn="r"/>
                <a:tab pos="63674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2288" defTabSz="1042988">
              <a:tabLst>
                <a:tab pos="1130300" algn="r"/>
                <a:tab pos="63674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2988" defTabSz="1042988">
              <a:tabLst>
                <a:tab pos="1130300" algn="r"/>
                <a:tab pos="63674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275" defTabSz="1042988">
              <a:tabLst>
                <a:tab pos="1130300" algn="r"/>
                <a:tab pos="63674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5975" defTabSz="1042988">
              <a:tabLst>
                <a:tab pos="1130300" algn="r"/>
                <a:tab pos="63674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tabLst>
                <a:tab pos="1130300" algn="r"/>
                <a:tab pos="63674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tabLst>
                <a:tab pos="1130300" algn="r"/>
                <a:tab pos="63674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tabLst>
                <a:tab pos="1130300" algn="r"/>
                <a:tab pos="63674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tabLst>
                <a:tab pos="1130300" algn="r"/>
                <a:tab pos="63674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fr-FR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fr-FR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Algebraic</a:t>
            </a:r>
            <a:r>
              <a:rPr lang="fr-F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fr-FR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stability</a:t>
            </a:r>
            <a:r>
              <a:rPr lang="fr-F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fr-FR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criterion</a:t>
            </a:r>
            <a:r>
              <a:rPr lang="fr-F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</a:t>
            </a: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 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poles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roots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of  the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fr-FR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bg1"/>
                </a:solidFill>
              </a:rPr>
              <a:t>if the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not possible to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calculate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roots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poles</a:t>
            </a:r>
            <a:r>
              <a:rPr lang="fr-FR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solidFill>
                <a:schemeClr val="bg1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fr-FR" dirty="0" err="1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fr-FR" dirty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fr-FR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D(p)=</a:t>
            </a: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B</a:t>
            </a:r>
            <a:r>
              <a:rPr lang="fr-FR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n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fr-FR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+B</a:t>
            </a:r>
            <a:r>
              <a:rPr lang="fr-FR" baseline="-25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n-1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fr-FR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n-1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+ ... B</a:t>
            </a:r>
            <a:r>
              <a:rPr lang="fr-FR" baseline="-25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p+B</a:t>
            </a:r>
            <a:r>
              <a:rPr lang="fr-FR" baseline="-25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0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=0</a:t>
            </a:r>
          </a:p>
          <a:p>
            <a:pPr>
              <a:defRPr/>
            </a:pPr>
            <a:endParaRPr lang="fr-FR" b="1" i="1" u="sng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b="1" i="1" u="sng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Necessary</a:t>
            </a:r>
            <a:r>
              <a:rPr lang="fr-FR" b="1" i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b="1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conditions of </a:t>
            </a:r>
            <a:r>
              <a:rPr lang="fr-FR" b="1" i="1" u="sng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stability</a:t>
            </a:r>
            <a:r>
              <a:rPr lang="fr-FR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all the coefficients of  the polynomial must have the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same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sign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None of the coefficients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vanishes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ie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 all the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powers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of ‘p’ must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be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present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in the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characteristic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equation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These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two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conditions are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necessary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for a system to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be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stable, but not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sufficient:</a:t>
            </a:r>
            <a:r>
              <a:rPr lang="fr-FR" dirty="0" err="1">
                <a:solidFill>
                  <a:schemeClr val="bg1"/>
                </a:solidFill>
              </a:rPr>
              <a:t>If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any</a:t>
            </a:r>
            <a:r>
              <a:rPr lang="fr-FR" dirty="0">
                <a:solidFill>
                  <a:schemeClr val="bg1"/>
                </a:solidFill>
              </a:rPr>
              <a:t> polynomial </a:t>
            </a:r>
            <a:r>
              <a:rPr lang="fr-FR" dirty="0" err="1">
                <a:solidFill>
                  <a:schemeClr val="bg1"/>
                </a:solidFill>
              </a:rPr>
              <a:t>satisfies</a:t>
            </a:r>
            <a:r>
              <a:rPr lang="fr-FR" dirty="0">
                <a:solidFill>
                  <a:schemeClr val="bg1"/>
                </a:solidFill>
              </a:rPr>
              <a:t> the </a:t>
            </a:r>
            <a:r>
              <a:rPr lang="fr-FR" dirty="0" err="1">
                <a:solidFill>
                  <a:schemeClr val="bg1"/>
                </a:solidFill>
              </a:rPr>
              <a:t>above</a:t>
            </a:r>
            <a:r>
              <a:rPr lang="fr-FR" dirty="0">
                <a:solidFill>
                  <a:schemeClr val="bg1"/>
                </a:solidFill>
              </a:rPr>
              <a:t> 2 conditions, </a:t>
            </a:r>
            <a:r>
              <a:rPr lang="fr-FR" dirty="0" err="1">
                <a:solidFill>
                  <a:schemeClr val="bg1"/>
                </a:solidFill>
              </a:rPr>
              <a:t>it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called</a:t>
            </a:r>
            <a:r>
              <a:rPr lang="fr-FR" dirty="0">
                <a:solidFill>
                  <a:schemeClr val="bg1"/>
                </a:solidFill>
              </a:rPr>
              <a:t> as </a:t>
            </a:r>
            <a:r>
              <a:rPr lang="fr-FR" dirty="0" err="1">
                <a:solidFill>
                  <a:schemeClr val="bg1"/>
                </a:solidFill>
                <a:cs typeface="Times New Roman" panose="02020603050405020304" pitchFamily="18" charset="0"/>
              </a:rPr>
              <a:t>Hurwitz</a:t>
            </a: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 polynomial.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8062175" y="132474"/>
            <a:ext cx="4373831" cy="798025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Introduction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92189" y="185494"/>
            <a:ext cx="10809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400" b="1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i="1" u="sng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Routh</a:t>
            </a:r>
            <a:r>
              <a:rPr lang="fr-FR" sz="2400" b="1" i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</a:t>
            </a:r>
            <a:r>
              <a:rPr lang="fr-FR" sz="24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u="sng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Hurwitz</a:t>
            </a:r>
            <a:r>
              <a:rPr lang="fr-FR" sz="24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u="sng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criterion</a:t>
            </a:r>
            <a:r>
              <a:rPr lang="fr-FR" sz="2400" b="1" i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fr-FR" sz="2400" b="1" u="sng" dirty="0">
              <a:solidFill>
                <a:schemeClr val="bg1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 </a:t>
            </a:r>
            <a:r>
              <a:rPr lang="fr-FR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R-H </a:t>
            </a:r>
            <a:r>
              <a:rPr lang="fr-FR" sz="2400" dirty="0" err="1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fr-FR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dirty="0" err="1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mathematical</a:t>
            </a:r>
            <a:r>
              <a:rPr lang="fr-FR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fr-FR" sz="2400" dirty="0" err="1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fr-FR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sufficient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condition for  the </a:t>
            </a:r>
            <a:r>
              <a:rPr lang="fr-FR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stability</a:t>
            </a:r>
            <a:r>
              <a:rPr lang="fr-FR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of an LTI system.</a:t>
            </a:r>
            <a:endParaRPr lang="fr-FR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fr-FR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sym typeface="Symbol" panose="05050102010706020507" pitchFamily="18" charset="2"/>
              </a:rPr>
              <a:t>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M</a:t>
            </a:r>
            <a:r>
              <a:rPr lang="fr-FR" sz="2400" b="1" dirty="0" err="1" smtClean="0">
                <a:solidFill>
                  <a:schemeClr val="bg1"/>
                </a:solidFill>
              </a:rPr>
              <a:t>ethod</a:t>
            </a:r>
            <a:r>
              <a:rPr lang="fr-FR" sz="2400" b="1" dirty="0" smtClean="0">
                <a:solidFill>
                  <a:schemeClr val="bg1"/>
                </a:solidFill>
              </a:rPr>
              <a:t> of </a:t>
            </a:r>
            <a:r>
              <a:rPr lang="fr-FR" sz="2400" b="1" dirty="0" err="1" smtClean="0">
                <a:solidFill>
                  <a:schemeClr val="bg1"/>
                </a:solidFill>
              </a:rPr>
              <a:t>forming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Routh’s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Array</a:t>
            </a:r>
            <a:r>
              <a:rPr lang="fr-FR" sz="2400" b="1" dirty="0" smtClean="0">
                <a:solidFill>
                  <a:schemeClr val="bg1"/>
                </a:solidFill>
              </a:rPr>
              <a:t> :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493" y="2137847"/>
            <a:ext cx="6542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first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two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rows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can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be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directly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written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from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characteristic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equation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fr-FR" dirty="0">
              <a:solidFill>
                <a:schemeClr val="bg1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234" y="1331762"/>
            <a:ext cx="5224529" cy="3680262"/>
          </a:xfrm>
          <a:prstGeom prst="rect">
            <a:avLst/>
          </a:prstGeom>
        </p:spPr>
      </p:pic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76929"/>
              </p:ext>
            </p:extLst>
          </p:nvPr>
        </p:nvGraphicFramePr>
        <p:xfrm>
          <a:off x="71413" y="3798300"/>
          <a:ext cx="6637338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4" imgW="6019800" imgH="1689100" progId="Equation.3">
                  <p:embed/>
                </p:oleObj>
              </mc:Choice>
              <mc:Fallback>
                <p:oleObj name="Equation" r:id="rId4" imgW="6019800" imgH="168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3" y="3798300"/>
                        <a:ext cx="6637338" cy="186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694848" y="2797539"/>
            <a:ext cx="5077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fr-FR" dirty="0" err="1" smtClean="0">
                <a:solidFill>
                  <a:schemeClr val="bg1"/>
                </a:solidFill>
              </a:rPr>
              <a:t>Third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row</a:t>
            </a:r>
            <a:r>
              <a:rPr lang="fr-FR" dirty="0" smtClean="0">
                <a:solidFill>
                  <a:schemeClr val="bg1"/>
                </a:solidFill>
              </a:rPr>
              <a:t> : </a:t>
            </a:r>
          </a:p>
          <a:p>
            <a:pPr>
              <a:spcBef>
                <a:spcPct val="0"/>
              </a:spcBef>
            </a:pPr>
            <a:r>
              <a:rPr lang="fr-FR" dirty="0" err="1" smtClean="0">
                <a:solidFill>
                  <a:schemeClr val="bg1"/>
                </a:solidFill>
              </a:rPr>
              <a:t>calculate</a:t>
            </a:r>
            <a:r>
              <a:rPr lang="fr-FR" dirty="0" smtClean="0">
                <a:solidFill>
                  <a:schemeClr val="bg1"/>
                </a:solidFill>
              </a:rPr>
              <a:t> coefficients </a:t>
            </a:r>
            <a:r>
              <a:rPr lang="fr-FR" dirty="0">
                <a:solidFill>
                  <a:schemeClr val="bg1"/>
                </a:solidFill>
              </a:rPr>
              <a:t>C, </a:t>
            </a:r>
            <a:r>
              <a:rPr lang="fr-FR" dirty="0" smtClean="0">
                <a:solidFill>
                  <a:schemeClr val="bg1"/>
                </a:solidFill>
              </a:rPr>
              <a:t>D, </a:t>
            </a:r>
            <a:r>
              <a:rPr lang="fr-FR" dirty="0">
                <a:solidFill>
                  <a:schemeClr val="bg1"/>
                </a:solidFill>
              </a:rPr>
              <a:t>E </a:t>
            </a:r>
            <a:r>
              <a:rPr lang="fr-FR" dirty="0" smtClean="0">
                <a:solidFill>
                  <a:schemeClr val="bg1"/>
                </a:solidFill>
              </a:rPr>
              <a:t>…etc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829" y="5709740"/>
            <a:ext cx="3433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fr-FR" dirty="0" err="1" smtClean="0">
                <a:solidFill>
                  <a:schemeClr val="bg1"/>
                </a:solidFill>
              </a:rPr>
              <a:t>Fourth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row</a:t>
            </a:r>
            <a:r>
              <a:rPr lang="fr-FR" dirty="0">
                <a:solidFill>
                  <a:schemeClr val="bg1"/>
                </a:solidFill>
              </a:rPr>
              <a:t> : </a:t>
            </a:r>
            <a:r>
              <a:rPr lang="fr-FR" dirty="0" err="1">
                <a:solidFill>
                  <a:schemeClr val="bg1"/>
                </a:solidFill>
              </a:rPr>
              <a:t>same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calcul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….and </a:t>
            </a:r>
            <a:r>
              <a:rPr lang="en-US" dirty="0">
                <a:solidFill>
                  <a:schemeClr val="bg1"/>
                </a:solidFill>
              </a:rPr>
              <a:t>so on until the last line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8754" y="51260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fr-FR" b="1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Routh’s</a:t>
            </a:r>
            <a:r>
              <a:rPr lang="fr-FR" b="1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stability</a:t>
            </a:r>
            <a:r>
              <a:rPr lang="fr-FR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criterion</a:t>
            </a:r>
            <a:r>
              <a:rPr lang="fr-FR" b="1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fr-FR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dirty="0">
                <a:solidFill>
                  <a:schemeClr val="bg1"/>
                </a:solidFill>
              </a:rPr>
              <a:t>All the </a:t>
            </a:r>
            <a:r>
              <a:rPr lang="fr-FR" dirty="0" err="1">
                <a:solidFill>
                  <a:schemeClr val="bg1"/>
                </a:solidFill>
              </a:rPr>
              <a:t>terms</a:t>
            </a:r>
            <a:r>
              <a:rPr lang="fr-FR" dirty="0">
                <a:solidFill>
                  <a:schemeClr val="bg1"/>
                </a:solidFill>
              </a:rPr>
              <a:t> in the first </a:t>
            </a:r>
            <a:r>
              <a:rPr lang="fr-FR" dirty="0" err="1">
                <a:solidFill>
                  <a:schemeClr val="bg1"/>
                </a:solidFill>
              </a:rPr>
              <a:t>column</a:t>
            </a:r>
            <a:r>
              <a:rPr lang="fr-FR" dirty="0">
                <a:solidFill>
                  <a:schemeClr val="bg1"/>
                </a:solidFill>
              </a:rPr>
              <a:t> of the </a:t>
            </a:r>
            <a:r>
              <a:rPr lang="fr-FR" dirty="0" err="1">
                <a:solidFill>
                  <a:schemeClr val="bg1"/>
                </a:solidFill>
              </a:rPr>
              <a:t>Routh’s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array</a:t>
            </a:r>
            <a:r>
              <a:rPr lang="fr-FR" dirty="0">
                <a:solidFill>
                  <a:schemeClr val="bg1"/>
                </a:solidFill>
              </a:rPr>
              <a:t> must have the  </a:t>
            </a:r>
            <a:r>
              <a:rPr lang="fr-FR" dirty="0" err="1">
                <a:solidFill>
                  <a:srgbClr val="FF0000"/>
                </a:solidFill>
              </a:rPr>
              <a:t>same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sign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There </a:t>
            </a:r>
            <a:r>
              <a:rPr lang="fr-FR" dirty="0" err="1">
                <a:solidFill>
                  <a:schemeClr val="bg1"/>
                </a:solidFill>
                <a:cs typeface="Times New Roman" panose="02020603050405020304" pitchFamily="18" charset="0"/>
              </a:rPr>
              <a:t>should</a:t>
            </a: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 not </a:t>
            </a:r>
            <a:r>
              <a:rPr lang="fr-FR" dirty="0" err="1">
                <a:solidFill>
                  <a:schemeClr val="bg1"/>
                </a:solidFill>
                <a:cs typeface="Times New Roman" panose="02020603050405020304" pitchFamily="18" charset="0"/>
              </a:rPr>
              <a:t>be</a:t>
            </a: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cs typeface="Times New Roman" panose="02020603050405020304" pitchFamily="18" charset="0"/>
              </a:rPr>
              <a:t>any</a:t>
            </a: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cs typeface="Times New Roman" panose="02020603050405020304" pitchFamily="18" charset="0"/>
              </a:rPr>
              <a:t>sign</a:t>
            </a: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 change in the first </a:t>
            </a:r>
            <a:r>
              <a:rPr lang="fr-FR" dirty="0" err="1">
                <a:solidFill>
                  <a:schemeClr val="bg1"/>
                </a:solidFill>
                <a:cs typeface="Times New Roman" panose="02020603050405020304" pitchFamily="18" charset="0"/>
              </a:rPr>
              <a:t>column</a:t>
            </a: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 of </a:t>
            </a:r>
            <a:r>
              <a:rPr lang="fr-FR" dirty="0" err="1">
                <a:solidFill>
                  <a:schemeClr val="bg1"/>
                </a:solidFill>
                <a:cs typeface="Times New Roman" panose="02020603050405020304" pitchFamily="18" charset="0"/>
              </a:rPr>
              <a:t>Routh’s</a:t>
            </a: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cs typeface="Times New Roman" panose="02020603050405020304" pitchFamily="18" charset="0"/>
              </a:rPr>
              <a:t>array</a:t>
            </a: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87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213" y="261873"/>
            <a:ext cx="8534401" cy="1671099"/>
          </a:xfrm>
        </p:spPr>
        <p:txBody>
          <a:bodyPr>
            <a:norm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smtClean="0"/>
              <a:t>1</a:t>
            </a:r>
            <a:br>
              <a:rPr lang="fr-FR" dirty="0" smtClean="0"/>
            </a:b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texte 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70010" y="1743254"/>
                <a:ext cx="11138593" cy="1498600"/>
              </a:xfrm>
            </p:spPr>
            <p:txBody>
              <a:bodyPr/>
              <a:lstStyle/>
              <a:p>
                <a:r>
                  <a:rPr lang="fr-FR" dirty="0" smtClean="0"/>
                  <a:t>G(p)=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fr-FR" dirty="0" smtClean="0"/>
              </a:p>
              <a:p>
                <a:r>
                  <a:rPr lang="fr-FR" dirty="0" err="1" smtClean="0"/>
                  <a:t>Consider</a:t>
                </a:r>
                <a:r>
                  <a:rPr lang="fr-FR" dirty="0" smtClean="0"/>
                  <a:t> </a:t>
                </a:r>
                <a:r>
                  <a:rPr lang="fr-FR" dirty="0"/>
                  <a:t>the polynomial </a:t>
                </a:r>
                <a:r>
                  <a:rPr lang="fr-FR" dirty="0" smtClean="0"/>
                  <a:t>D(p </a:t>
                </a:r>
                <a:r>
                  <a:rPr lang="fr-FR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 smtClean="0"/>
                  <a:t>+ </a:t>
                </a:r>
                <a:r>
                  <a:rPr lang="fr-FR" dirty="0"/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+11p+6 </a:t>
                </a:r>
                <a:r>
                  <a:rPr lang="en-US" dirty="0"/>
                  <a:t>to construct the Routh </a:t>
                </a:r>
                <a:r>
                  <a:rPr lang="en-US" dirty="0" smtClean="0"/>
                  <a:t>table</a:t>
                </a:r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>
          <p:sp>
            <p:nvSpPr>
              <p:cNvPr id="7" name="Espace réservé du text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0010" y="1743254"/>
                <a:ext cx="11138593" cy="1498600"/>
              </a:xfrm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32" y="3082021"/>
            <a:ext cx="6931611" cy="2597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9035" y="5705339"/>
                <a:ext cx="118829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/>
                  <a:t>No of </a:t>
                </a:r>
                <a:r>
                  <a:rPr lang="fr-FR" dirty="0" err="1" smtClean="0"/>
                  <a:t>sign</a:t>
                </a:r>
                <a:r>
                  <a:rPr lang="fr-FR" dirty="0" smtClean="0"/>
                  <a:t> changes : the </a:t>
                </a:r>
                <a:r>
                  <a:rPr lang="fr-FR" dirty="0" err="1" smtClean="0"/>
                  <a:t>number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poles</a:t>
                </a:r>
                <a:r>
                  <a:rPr lang="fr-FR" dirty="0" smtClean="0"/>
                  <a:t> in right </a:t>
                </a:r>
                <a:r>
                  <a:rPr lang="fr-FR" dirty="0" err="1" smtClean="0"/>
                  <a:t>half</a:t>
                </a:r>
                <a:r>
                  <a:rPr lang="fr-FR" dirty="0" smtClean="0"/>
                  <a:t> plane 0. the system </a:t>
                </a:r>
                <a:r>
                  <a:rPr lang="fr-FR" dirty="0" err="1" smtClean="0"/>
                  <a:t>will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stable.</a:t>
                </a:r>
              </a:p>
              <a:p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can</a:t>
                </a:r>
                <a:r>
                  <a:rPr lang="fr-FR" dirty="0"/>
                  <a:t> check </a:t>
                </a:r>
                <a:r>
                  <a:rPr lang="fr-FR" dirty="0" err="1"/>
                  <a:t>that</a:t>
                </a:r>
                <a:r>
                  <a:rPr lang="fr-FR" dirty="0"/>
                  <a:t> D(p 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+ 6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+11p+6 </a:t>
                </a:r>
                <a:r>
                  <a:rPr lang="fr-FR" dirty="0" smtClean="0"/>
                  <a:t>=(p+3</a:t>
                </a:r>
                <a:r>
                  <a:rPr lang="fr-FR" dirty="0"/>
                  <a:t>)(</a:t>
                </a:r>
                <a:r>
                  <a:rPr lang="fr-FR" dirty="0" smtClean="0"/>
                  <a:t>p+2</a:t>
                </a:r>
                <a:r>
                  <a:rPr lang="fr-FR" dirty="0"/>
                  <a:t>)(</a:t>
                </a:r>
                <a:r>
                  <a:rPr lang="fr-FR" dirty="0" smtClean="0"/>
                  <a:t>p+1</a:t>
                </a:r>
                <a:r>
                  <a:rPr lang="fr-FR" dirty="0"/>
                  <a:t>) </a:t>
                </a:r>
                <a:r>
                  <a:rPr lang="en-US" dirty="0"/>
                  <a:t>whose roots are real and all negative</a:t>
                </a:r>
                <a:r>
                  <a:rPr lang="fr-FR" dirty="0" smtClean="0"/>
                  <a:t> </a:t>
                </a:r>
                <a:r>
                  <a:rPr lang="fr-FR" dirty="0"/>
                  <a:t>: -3, -2 </a:t>
                </a:r>
                <a:r>
                  <a:rPr lang="fr-FR" dirty="0" smtClean="0"/>
                  <a:t>and </a:t>
                </a:r>
                <a:r>
                  <a:rPr lang="fr-FR" dirty="0"/>
                  <a:t>-1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35" y="5705339"/>
                <a:ext cx="11882965" cy="923330"/>
              </a:xfrm>
              <a:prstGeom prst="rect">
                <a:avLst/>
              </a:prstGeom>
              <a:blipFill>
                <a:blip r:embed="rId5"/>
                <a:stretch>
                  <a:fillRect l="-462" t="-3974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8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22368" y="958468"/>
            <a:ext cx="9379729" cy="490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2288" indent="-325438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2988" indent="-26035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400" i="1" dirty="0" smtClean="0"/>
              <a:t>	</a:t>
            </a:r>
            <a:r>
              <a:rPr lang="fr-FR" sz="2400" i="1" u="sng" dirty="0" smtClean="0">
                <a:solidFill>
                  <a:srgbClr val="FF0000"/>
                </a:solidFill>
              </a:rPr>
              <a:t>Oscillations (stabilité marginale</a:t>
            </a:r>
            <a:r>
              <a:rPr lang="fr-FR" sz="2400" i="1" u="sng" dirty="0" smtClean="0">
                <a:solidFill>
                  <a:srgbClr val="FF0000"/>
                </a:solidFill>
              </a:rPr>
              <a:t>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If all the coefficients in </a:t>
            </a:r>
            <a:r>
              <a:rPr lang="fr-FR" sz="2400" dirty="0" err="1" smtClean="0">
                <a:solidFill>
                  <a:schemeClr val="bg1"/>
                </a:solidFill>
              </a:rPr>
              <a:t>any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derived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row</a:t>
            </a:r>
            <a:r>
              <a:rPr lang="fr-FR" sz="2400" dirty="0" smtClean="0">
                <a:solidFill>
                  <a:schemeClr val="bg1"/>
                </a:solidFill>
              </a:rPr>
              <a:t> are </a:t>
            </a:r>
            <a:r>
              <a:rPr lang="fr-FR" sz="2400" dirty="0" err="1" smtClean="0">
                <a:solidFill>
                  <a:schemeClr val="bg1"/>
                </a:solidFill>
              </a:rPr>
              <a:t>zero</a:t>
            </a:r>
            <a:r>
              <a:rPr lang="fr-FR" sz="2400" dirty="0" smtClean="0">
                <a:solidFill>
                  <a:schemeClr val="bg1"/>
                </a:solidFill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</a:rPr>
              <a:t>it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indicates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that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there</a:t>
            </a:r>
            <a:r>
              <a:rPr lang="fr-FR" sz="2400" dirty="0" smtClean="0">
                <a:solidFill>
                  <a:schemeClr val="bg1"/>
                </a:solidFill>
              </a:rPr>
              <a:t> are </a:t>
            </a:r>
            <a:r>
              <a:rPr lang="fr-FR" sz="2400" dirty="0" err="1" smtClean="0">
                <a:solidFill>
                  <a:schemeClr val="bg1"/>
                </a:solidFill>
              </a:rPr>
              <a:t>roots</a:t>
            </a:r>
            <a:r>
              <a:rPr lang="fr-FR" sz="2400" dirty="0" smtClean="0">
                <a:solidFill>
                  <a:schemeClr val="bg1"/>
                </a:solidFill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</a:rPr>
              <a:t>equal</a:t>
            </a:r>
            <a:r>
              <a:rPr lang="fr-FR" sz="2400" dirty="0" smtClean="0">
                <a:solidFill>
                  <a:schemeClr val="bg1"/>
                </a:solidFill>
              </a:rPr>
              <a:t> magnitude </a:t>
            </a:r>
            <a:r>
              <a:rPr lang="fr-FR" sz="2400" dirty="0" err="1" smtClean="0">
                <a:solidFill>
                  <a:schemeClr val="bg1"/>
                </a:solidFill>
              </a:rPr>
              <a:t>lying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radially</a:t>
            </a:r>
            <a:r>
              <a:rPr lang="fr-FR" sz="2400" dirty="0" smtClean="0">
                <a:solidFill>
                  <a:schemeClr val="bg1"/>
                </a:solidFill>
              </a:rPr>
              <a:t> opposite in the p plane, </a:t>
            </a:r>
            <a:r>
              <a:rPr lang="fr-FR" sz="2400" dirty="0" err="1" smtClean="0">
                <a:solidFill>
                  <a:schemeClr val="bg1"/>
                </a:solidFill>
              </a:rPr>
              <a:t>that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is</a:t>
            </a:r>
            <a:r>
              <a:rPr lang="fr-FR" sz="2400" dirty="0" smtClean="0">
                <a:solidFill>
                  <a:schemeClr val="bg1"/>
                </a:solidFill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</a:rPr>
              <a:t>two</a:t>
            </a:r>
            <a:r>
              <a:rPr lang="fr-FR" sz="2400" dirty="0" smtClean="0">
                <a:solidFill>
                  <a:schemeClr val="bg1"/>
                </a:solidFill>
              </a:rPr>
              <a:t> real </a:t>
            </a:r>
            <a:r>
              <a:rPr lang="fr-FR" sz="2400" dirty="0" err="1" smtClean="0">
                <a:solidFill>
                  <a:schemeClr val="bg1"/>
                </a:solidFill>
              </a:rPr>
              <a:t>roots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with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equal</a:t>
            </a:r>
            <a:r>
              <a:rPr lang="fr-FR" sz="2400" dirty="0" smtClean="0">
                <a:solidFill>
                  <a:schemeClr val="bg1"/>
                </a:solidFill>
              </a:rPr>
              <a:t> magnitudes and opposite </a:t>
            </a:r>
            <a:r>
              <a:rPr lang="fr-FR" sz="2400" dirty="0" err="1" smtClean="0">
                <a:solidFill>
                  <a:schemeClr val="bg1"/>
                </a:solidFill>
              </a:rPr>
              <a:t>signs</a:t>
            </a:r>
            <a:r>
              <a:rPr lang="fr-FR" sz="2400" dirty="0" smtClean="0">
                <a:solidFill>
                  <a:schemeClr val="bg1"/>
                </a:solidFill>
              </a:rPr>
              <a:t> and/or </a:t>
            </a:r>
            <a:r>
              <a:rPr lang="fr-FR" sz="2400" dirty="0" err="1" smtClean="0">
                <a:solidFill>
                  <a:schemeClr val="bg1"/>
                </a:solidFill>
              </a:rPr>
              <a:t>two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conjugate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imaginary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roots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In </a:t>
            </a:r>
            <a:r>
              <a:rPr lang="fr-FR" sz="2400" dirty="0" err="1" smtClean="0">
                <a:solidFill>
                  <a:schemeClr val="bg1"/>
                </a:solidFill>
              </a:rPr>
              <a:t>such</a:t>
            </a:r>
            <a:r>
              <a:rPr lang="fr-FR" sz="2400" dirty="0" smtClean="0">
                <a:solidFill>
                  <a:schemeClr val="bg1"/>
                </a:solidFill>
              </a:rPr>
              <a:t> a case, the </a:t>
            </a:r>
            <a:r>
              <a:rPr lang="fr-FR" sz="2400" dirty="0" err="1" smtClean="0">
                <a:solidFill>
                  <a:schemeClr val="bg1"/>
                </a:solidFill>
              </a:rPr>
              <a:t>evaluation</a:t>
            </a:r>
            <a:r>
              <a:rPr lang="fr-FR" sz="2400" dirty="0" smtClean="0">
                <a:solidFill>
                  <a:schemeClr val="bg1"/>
                </a:solidFill>
              </a:rPr>
              <a:t> of the </a:t>
            </a:r>
            <a:r>
              <a:rPr lang="fr-FR" sz="2400" dirty="0" err="1" smtClean="0">
                <a:solidFill>
                  <a:schemeClr val="bg1"/>
                </a:solidFill>
              </a:rPr>
              <a:t>rest</a:t>
            </a:r>
            <a:r>
              <a:rPr lang="fr-FR" sz="2400" dirty="0" smtClean="0">
                <a:solidFill>
                  <a:schemeClr val="bg1"/>
                </a:solidFill>
              </a:rPr>
              <a:t> of the </a:t>
            </a:r>
            <a:r>
              <a:rPr lang="fr-FR" sz="2400" dirty="0" err="1" smtClean="0">
                <a:solidFill>
                  <a:schemeClr val="bg1"/>
                </a:solidFill>
              </a:rPr>
              <a:t>array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can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be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continued</a:t>
            </a:r>
            <a:r>
              <a:rPr lang="fr-FR" sz="2400" dirty="0" smtClean="0">
                <a:solidFill>
                  <a:schemeClr val="bg1"/>
                </a:solidFill>
              </a:rPr>
              <a:t> by </a:t>
            </a:r>
            <a:r>
              <a:rPr lang="fr-FR" sz="2400" dirty="0" err="1" smtClean="0">
                <a:solidFill>
                  <a:schemeClr val="bg1"/>
                </a:solidFill>
              </a:rPr>
              <a:t>forming</a:t>
            </a:r>
            <a:r>
              <a:rPr lang="fr-FR" sz="2400" dirty="0" smtClean="0">
                <a:solidFill>
                  <a:schemeClr val="bg1"/>
                </a:solidFill>
              </a:rPr>
              <a:t> an </a:t>
            </a:r>
            <a:r>
              <a:rPr lang="fr-FR" sz="2400" dirty="0" err="1" smtClean="0">
                <a:solidFill>
                  <a:schemeClr val="bg1"/>
                </a:solidFill>
              </a:rPr>
              <a:t>auxiliary</a:t>
            </a:r>
            <a:r>
              <a:rPr lang="fr-FR" sz="2400" dirty="0" smtClean="0">
                <a:solidFill>
                  <a:schemeClr val="bg1"/>
                </a:solidFill>
              </a:rPr>
              <a:t> polynomial </a:t>
            </a:r>
            <a:r>
              <a:rPr lang="fr-FR" sz="2400" dirty="0" err="1" smtClean="0">
                <a:solidFill>
                  <a:schemeClr val="bg1"/>
                </a:solidFill>
              </a:rPr>
              <a:t>with</a:t>
            </a:r>
            <a:r>
              <a:rPr lang="fr-FR" sz="2400" dirty="0" smtClean="0">
                <a:solidFill>
                  <a:schemeClr val="bg1"/>
                </a:solidFill>
              </a:rPr>
              <a:t> the coefficients of the last </a:t>
            </a:r>
            <a:r>
              <a:rPr lang="fr-FR" sz="2400" dirty="0" err="1" smtClean="0">
                <a:solidFill>
                  <a:schemeClr val="bg1"/>
                </a:solidFill>
              </a:rPr>
              <a:t>row</a:t>
            </a:r>
            <a:r>
              <a:rPr lang="fr-FR" sz="2400" dirty="0" smtClean="0">
                <a:solidFill>
                  <a:schemeClr val="bg1"/>
                </a:solidFill>
              </a:rPr>
              <a:t> and by </a:t>
            </a:r>
            <a:r>
              <a:rPr lang="fr-FR" sz="2400" dirty="0" err="1" smtClean="0">
                <a:solidFill>
                  <a:schemeClr val="bg1"/>
                </a:solidFill>
              </a:rPr>
              <a:t>using</a:t>
            </a:r>
            <a:r>
              <a:rPr lang="fr-FR" sz="2400" dirty="0" smtClean="0">
                <a:solidFill>
                  <a:schemeClr val="bg1"/>
                </a:solidFill>
              </a:rPr>
              <a:t> the coefficients of the </a:t>
            </a:r>
            <a:r>
              <a:rPr lang="fr-FR" sz="2400" dirty="0" err="1" smtClean="0">
                <a:solidFill>
                  <a:schemeClr val="bg1"/>
                </a:solidFill>
              </a:rPr>
              <a:t>derivative</a:t>
            </a:r>
            <a:r>
              <a:rPr lang="fr-FR" sz="2400" dirty="0" smtClean="0">
                <a:solidFill>
                  <a:schemeClr val="bg1"/>
                </a:solidFill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</a:rPr>
              <a:t>this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auxiliary</a:t>
            </a:r>
            <a:r>
              <a:rPr lang="fr-FR" sz="2400" dirty="0" smtClean="0">
                <a:solidFill>
                  <a:schemeClr val="bg1"/>
                </a:solidFill>
              </a:rPr>
              <a:t> polynomial in the </a:t>
            </a:r>
            <a:r>
              <a:rPr lang="fr-FR" sz="2400" dirty="0" err="1" smtClean="0">
                <a:solidFill>
                  <a:schemeClr val="bg1"/>
                </a:solidFill>
              </a:rPr>
              <a:t>next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row</a:t>
            </a:r>
            <a:r>
              <a:rPr lang="fr-FR" sz="2400" dirty="0" smtClean="0">
                <a:solidFill>
                  <a:schemeClr val="bg1"/>
                </a:solidFill>
              </a:rPr>
              <a:t>. </a:t>
            </a:r>
            <a:r>
              <a:rPr lang="fr-FR" sz="2400" dirty="0" err="1" smtClean="0">
                <a:solidFill>
                  <a:schemeClr val="bg1"/>
                </a:solidFill>
              </a:rPr>
              <a:t>Such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roots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can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be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found</a:t>
            </a:r>
            <a:r>
              <a:rPr lang="fr-FR" sz="2400" dirty="0" smtClean="0">
                <a:solidFill>
                  <a:schemeClr val="bg1"/>
                </a:solidFill>
              </a:rPr>
              <a:t> by </a:t>
            </a:r>
            <a:r>
              <a:rPr lang="fr-FR" sz="2400" dirty="0" err="1" smtClean="0">
                <a:solidFill>
                  <a:schemeClr val="bg1"/>
                </a:solidFill>
              </a:rPr>
              <a:t>solving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the </a:t>
            </a:r>
            <a:r>
              <a:rPr lang="fr-FR" sz="2400" dirty="0" err="1">
                <a:solidFill>
                  <a:schemeClr val="bg1"/>
                </a:solidFill>
              </a:rPr>
              <a:t>auxiliary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polynomial, </a:t>
            </a:r>
            <a:r>
              <a:rPr lang="fr-FR" sz="2400" dirty="0" err="1" smtClean="0">
                <a:solidFill>
                  <a:schemeClr val="bg1"/>
                </a:solidFill>
              </a:rPr>
              <a:t>which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is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always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even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  <a:endParaRPr lang="fr-FR" sz="2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4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2400" dirty="0" smtClean="0"/>
          </a:p>
          <a:p>
            <a:pPr>
              <a:spcBef>
                <a:spcPct val="0"/>
              </a:spcBef>
              <a:buFontTx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439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615" y="2713249"/>
            <a:ext cx="8534401" cy="5949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2 : </a:t>
            </a:r>
            <a:r>
              <a:rPr lang="fr-FR" dirty="0" err="1" smtClean="0"/>
              <a:t>special</a:t>
            </a:r>
            <a:r>
              <a:rPr lang="fr-FR" dirty="0" smtClean="0"/>
              <a:t> case		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ce réservé du texte 7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0873" y="3307416"/>
                <a:ext cx="10000595" cy="585705"/>
              </a:xfrm>
            </p:spPr>
            <p:txBody>
              <a:bodyPr>
                <a:normAutofit/>
              </a:bodyPr>
              <a:lstStyle/>
              <a:p>
                <a:r>
                  <a:rPr lang="fr-FR" dirty="0" err="1"/>
                  <a:t>Consider</a:t>
                </a:r>
                <a:r>
                  <a:rPr lang="fr-FR" dirty="0"/>
                  <a:t> the polynomial D(p 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+6p+4 </a:t>
                </a:r>
                <a:r>
                  <a:rPr lang="en-US" dirty="0"/>
                  <a:t>to construct the Routh table</a:t>
                </a:r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>
          <p:sp>
            <p:nvSpPr>
              <p:cNvPr id="8" name="Espace réservé du text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0873" y="3307416"/>
                <a:ext cx="10000595" cy="585705"/>
              </a:xfrm>
              <a:blipFill>
                <a:blip r:embed="rId2"/>
                <a:stretch>
                  <a:fillRect l="-488" t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18" y="3736432"/>
            <a:ext cx="7100997" cy="2968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0873" y="1066433"/>
                <a:ext cx="11254502" cy="1809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Row of 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zero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‘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RoZ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’: 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effect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: the 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term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of 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next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row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can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not 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be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determined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and the 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Routh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test </a:t>
                </a:r>
                <a:r>
                  <a:rPr lang="fr-FR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fails</a:t>
                </a:r>
                <a:r>
                  <a:rPr lang="fr-FR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err="1" smtClean="0">
                    <a:solidFill>
                      <a:schemeClr val="bg1"/>
                    </a:solidFill>
                  </a:rPr>
                  <a:t>From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a polynomial by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using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the coefficients of a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row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which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just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above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the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RoZ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err="1" smtClean="0">
                    <a:solidFill>
                      <a:schemeClr val="bg1"/>
                    </a:solidFill>
                  </a:rPr>
                  <a:t>Such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>
                    <a:solidFill>
                      <a:schemeClr val="bg1"/>
                    </a:solidFill>
                  </a:rPr>
                  <a:t>a 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polynomial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called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Auxiliary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Polynomial A(p):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p</m:t>
                        </m:r>
                      </m:e>
                    </m:d>
                    <m:r>
                      <a:rPr lang="fr-FR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e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f</m:t>
                    </m:r>
                  </m:oMath>
                </a14:m>
                <a:endParaRPr lang="fr-FR" dirty="0" smtClean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err="1" smtClean="0">
                    <a:solidFill>
                      <a:schemeClr val="bg1"/>
                    </a:solidFill>
                  </a:rPr>
                  <a:t>Take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the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derivative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of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auxiliary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polynomial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A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/>
                              </a:rPr>
                              <m:t>p</m:t>
                            </m:r>
                          </m:e>
                        </m:d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𝑑𝑝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ep</m:t>
                    </m:r>
                    <m:r>
                      <a:rPr lang="fr-FR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dirty="0" smtClean="0"/>
                  <a:t>0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>
                    <a:solidFill>
                      <a:schemeClr val="bg1"/>
                    </a:solidFill>
                  </a:rPr>
                  <a:t>Replace the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RoZ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by the coefficients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dA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/>
                              </a:rPr>
                              <m:t>p</m:t>
                            </m:r>
                          </m:e>
                        </m:d>
                      </m:num>
                      <m:den>
                        <m:r>
                          <a:rPr lang="fr-FR" i="1">
                            <a:latin typeface="Cambria Math"/>
                          </a:rPr>
                          <m:t>𝑑𝑝</m:t>
                        </m:r>
                      </m:den>
                    </m:f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73" y="1066433"/>
                <a:ext cx="11254502" cy="1809470"/>
              </a:xfrm>
              <a:prstGeom prst="rect">
                <a:avLst/>
              </a:prstGeom>
              <a:blipFill>
                <a:blip r:embed="rId5"/>
                <a:stretch>
                  <a:fillRect l="-433" t="-2020" b="-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8563" y="205904"/>
            <a:ext cx="9406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Case 1: 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First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element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of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any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of the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row’s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of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Routh’s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array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is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Zero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and the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remaining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row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contain</a:t>
            </a:r>
            <a:r>
              <a:rPr lang="fr-FR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cs typeface="Times New Roman" panose="02020603050405020304" pitchFamily="18" charset="0"/>
              </a:rPr>
              <a:t>criterion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fr-FR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Case </a:t>
            </a:r>
            <a:r>
              <a:rPr lang="fr-FR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2: 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All the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elements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of a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row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in a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Routh’s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array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are </a:t>
            </a:r>
            <a:r>
              <a:rPr lang="fr-FR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zero</a:t>
            </a:r>
            <a:r>
              <a:rPr lang="fr-FR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fr-FR" dirty="0">
              <a:solidFill>
                <a:schemeClr val="bg1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536887" y="2793315"/>
                <a:ext cx="2476832" cy="538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/>
                  <a:t>G(p)=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887" y="2793315"/>
                <a:ext cx="2476832" cy="538224"/>
              </a:xfrm>
              <a:prstGeom prst="rect">
                <a:avLst/>
              </a:prstGeom>
              <a:blipFill>
                <a:blip r:embed="rId6"/>
                <a:stretch>
                  <a:fillRect l="-19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1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3721</TotalTime>
  <Words>1369</Words>
  <Application>Microsoft Office PowerPoint</Application>
  <PresentationFormat>Grand écran</PresentationFormat>
  <Paragraphs>185</Paragraphs>
  <Slides>25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</vt:lpstr>
      <vt:lpstr>Cambria Math</vt:lpstr>
      <vt:lpstr>Century Gothic</vt:lpstr>
      <vt:lpstr>Symbol</vt:lpstr>
      <vt:lpstr>Times</vt:lpstr>
      <vt:lpstr>Times New Roman</vt:lpstr>
      <vt:lpstr>Wingdings</vt:lpstr>
      <vt:lpstr>Wingdings 3</vt:lpstr>
      <vt:lpstr>Secteur</vt:lpstr>
      <vt:lpstr>Equation</vt:lpstr>
      <vt:lpstr>Présentation PowerPoint</vt:lpstr>
      <vt:lpstr>lecture 5</vt:lpstr>
      <vt:lpstr>Introduction </vt:lpstr>
      <vt:lpstr>Présentation PowerPoint</vt:lpstr>
      <vt:lpstr>Introduction</vt:lpstr>
      <vt:lpstr>Présentation PowerPoint</vt:lpstr>
      <vt:lpstr>Example 1 </vt:lpstr>
      <vt:lpstr>Présentation PowerPoint</vt:lpstr>
      <vt:lpstr>Exemple 2 : special case  </vt:lpstr>
      <vt:lpstr>Présentation PowerPoint</vt:lpstr>
      <vt:lpstr>Présentation PowerPoint</vt:lpstr>
      <vt:lpstr>Présentation PowerPoint</vt:lpstr>
      <vt:lpstr>Présentation PowerPoint</vt:lpstr>
      <vt:lpstr>. Critères graphiques. </vt:lpstr>
      <vt:lpstr>Présentation PowerPoint</vt:lpstr>
      <vt:lpstr>Présentation PowerPoint</vt:lpstr>
      <vt:lpstr>The degree of stability is assessed by two stability margins: </vt:lpstr>
      <vt:lpstr>Présentation PowerPoint</vt:lpstr>
      <vt:lpstr>Présentation PowerPoint</vt:lpstr>
      <vt:lpstr>Présentation PowerPoint</vt:lpstr>
      <vt:lpstr>Présentation PowerPoint</vt:lpstr>
      <vt:lpstr>c)</vt:lpstr>
      <vt:lpstr>Abaque de Black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Asservissement et régularisation</dc:title>
  <dc:creator>Pc Com</dc:creator>
  <cp:lastModifiedBy>Spectre</cp:lastModifiedBy>
  <cp:revision>259</cp:revision>
  <dcterms:created xsi:type="dcterms:W3CDTF">2020-12-16T15:07:37Z</dcterms:created>
  <dcterms:modified xsi:type="dcterms:W3CDTF">2023-12-26T08:43:14Z</dcterms:modified>
</cp:coreProperties>
</file>