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r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7F0F-24CF-4BA9-B479-F6D96EEAAE26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A75738C-2722-4BBF-93A2-2AC9BE2AC4C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7F0F-24CF-4BA9-B479-F6D96EEAAE26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738C-2722-4BBF-93A2-2AC9BE2AC4C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7F0F-24CF-4BA9-B479-F6D96EEAAE26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738C-2722-4BBF-93A2-2AC9BE2AC4C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7F0F-24CF-4BA9-B479-F6D96EEAAE26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A75738C-2722-4BBF-93A2-2AC9BE2AC4C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7F0F-24CF-4BA9-B479-F6D96EEAAE26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738C-2722-4BBF-93A2-2AC9BE2AC4C9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7F0F-24CF-4BA9-B479-F6D96EEAAE26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738C-2722-4BBF-93A2-2AC9BE2AC4C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7F0F-24CF-4BA9-B479-F6D96EEAAE26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A75738C-2722-4BBF-93A2-2AC9BE2AC4C9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7F0F-24CF-4BA9-B479-F6D96EEAAE26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738C-2722-4BBF-93A2-2AC9BE2AC4C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7F0F-24CF-4BA9-B479-F6D96EEAAE26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738C-2722-4BBF-93A2-2AC9BE2AC4C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7F0F-24CF-4BA9-B479-F6D96EEAAE26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738C-2722-4BBF-93A2-2AC9BE2AC4C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7F0F-24CF-4BA9-B479-F6D96EEAAE26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738C-2722-4BBF-93A2-2AC9BE2AC4C9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8FD7F0F-24CF-4BA9-B479-F6D96EEAAE26}" type="datetimeFigureOut">
              <a:rPr lang="fr-FR" smtClean="0"/>
              <a:t>15/12/2024</a:t>
            </a:fld>
            <a:endParaRPr lang="fr-FR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A75738C-2722-4BBF-93A2-2AC9BE2AC4C9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ar-DZ" dirty="0" smtClean="0"/>
              <a:t>شروط </a:t>
            </a:r>
            <a:r>
              <a:rPr lang="ar-DZ" dirty="0" err="1" smtClean="0"/>
              <a:t>الحوكمة</a:t>
            </a:r>
            <a:r>
              <a:rPr lang="ar-DZ" dirty="0" smtClean="0"/>
              <a:t>  </a:t>
            </a:r>
            <a:r>
              <a:rPr lang="fr-FR" sz="2800" dirty="0" err="1" smtClean="0">
                <a:latin typeface="Algerian" pitchFamily="82" charset="0"/>
              </a:rPr>
              <a:t>Governance</a:t>
            </a:r>
            <a:r>
              <a:rPr lang="fr-FR" sz="2800" dirty="0" smtClean="0">
                <a:latin typeface="Algerian" pitchFamily="82" charset="0"/>
              </a:rPr>
              <a:t> </a:t>
            </a:r>
            <a:r>
              <a:rPr lang="fr-FR" sz="2800" dirty="0" err="1" smtClean="0">
                <a:latin typeface="Algerian" pitchFamily="82" charset="0"/>
              </a:rPr>
              <a:t>terms</a:t>
            </a:r>
            <a:r>
              <a:rPr lang="ar-DZ" sz="2800" dirty="0" smtClean="0">
                <a:latin typeface="Algerian" pitchFamily="82" charset="0"/>
              </a:rPr>
              <a:t>  </a:t>
            </a:r>
            <a:endParaRPr lang="fr-FR" sz="2800" dirty="0">
              <a:latin typeface="Algerian" pitchFamily="82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 rtl="1">
              <a:lnSpc>
                <a:spcPct val="150000"/>
              </a:lnSpc>
            </a:pPr>
            <a:r>
              <a:rPr lang="ar-SA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وجود هيكل تنظيمي </a:t>
            </a:r>
            <a:r>
              <a:rPr lang="ar-SA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واضح</a:t>
            </a:r>
            <a:r>
              <a:rPr lang="ar-DZ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  <a:sym typeface="Wingdings" pitchFamily="2" charset="2"/>
              </a:rPr>
              <a:t>(</a:t>
            </a:r>
            <a:r>
              <a:rPr lang="fr-FR" sz="2800" b="1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  <a:sym typeface="Wingdings" pitchFamily="2" charset="2"/>
              </a:rPr>
              <a:t>Clear</a:t>
            </a:r>
            <a:r>
              <a:rPr lang="fr-FR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  <a:sym typeface="Wingdings" pitchFamily="2" charset="2"/>
              </a:rPr>
              <a:t> </a:t>
            </a:r>
            <a:r>
              <a:rPr lang="fr-FR" sz="2800" b="1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  <a:sym typeface="Wingdings" pitchFamily="2" charset="2"/>
              </a:rPr>
              <a:t>organisational</a:t>
            </a:r>
            <a:r>
              <a:rPr lang="fr-FR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  <a:sym typeface="Wingdings" pitchFamily="2" charset="2"/>
              </a:rPr>
              <a:t> structure</a:t>
            </a:r>
            <a:r>
              <a:rPr lang="ar-DZ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  <a:sym typeface="Wingdings" pitchFamily="2" charset="2"/>
              </a:rPr>
              <a:t>)</a:t>
            </a:r>
            <a:r>
              <a:rPr lang="fr-FR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يشمل توزيعًا واضحًا للأدوار والمسؤوليات </a:t>
            </a:r>
            <a:r>
              <a:rPr lang="ar-SA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بين</a:t>
            </a:r>
            <a:endParaRPr lang="ar-DZ" sz="28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0" algn="just" rtl="1">
              <a:lnSpc>
                <a:spcPct val="150000"/>
              </a:lnSpc>
              <a:buNone/>
            </a:pPr>
            <a:r>
              <a:rPr lang="ar-SA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مجلس الإدارة والإدارة التنفيذية</a:t>
            </a:r>
            <a:r>
              <a:rPr lang="fr-FR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just" rtl="1">
              <a:lnSpc>
                <a:spcPct val="150000"/>
              </a:lnSpc>
            </a:pPr>
            <a:r>
              <a:rPr lang="ar-SA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أنظمة وقواعد واضحة</a:t>
            </a:r>
            <a:r>
              <a:rPr lang="fr-FR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:</a:t>
            </a:r>
            <a:r>
              <a:rPr lang="fr-FR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(</a:t>
            </a:r>
            <a:r>
              <a:rPr lang="fr-FR" sz="2800" b="1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Clear</a:t>
            </a:r>
            <a:r>
              <a:rPr lang="fr-FR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2800" b="1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rules</a:t>
            </a:r>
            <a:r>
              <a:rPr lang="fr-FR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and </a:t>
            </a:r>
            <a:r>
              <a:rPr lang="fr-FR" sz="2800" b="1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regulations</a:t>
            </a:r>
            <a:r>
              <a:rPr lang="ar-DZ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  <a:r>
              <a:rPr lang="ar-SA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وجود </a:t>
            </a:r>
            <a:r>
              <a:rPr lang="ar-SA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سياسات وإجراءات </a:t>
            </a:r>
            <a:r>
              <a:rPr lang="ar-SA" sz="2800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حوكمة</a:t>
            </a:r>
            <a:r>
              <a:rPr lang="ar-SA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مكتوبة ومعتمدة ومتابعة تنفيذها</a:t>
            </a:r>
            <a:r>
              <a:rPr lang="fr-FR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just" rtl="1">
              <a:lnSpc>
                <a:spcPct val="150000"/>
              </a:lnSpc>
            </a:pPr>
            <a:r>
              <a:rPr lang="ar-SA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لجان </a:t>
            </a:r>
            <a:r>
              <a:rPr lang="ar-SA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متخصصة</a:t>
            </a:r>
            <a:r>
              <a:rPr lang="fr-FR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:</a:t>
            </a:r>
            <a:r>
              <a:rPr lang="ar-DZ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(</a:t>
            </a:r>
            <a:r>
              <a:rPr lang="fr-FR" sz="2800" b="1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Specialized</a:t>
            </a:r>
            <a:r>
              <a:rPr lang="fr-FR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2800" b="1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committees</a:t>
            </a:r>
            <a:r>
              <a:rPr lang="ar-DZ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  <a:r>
              <a:rPr lang="fr-FR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إنشاء لجان مثل لجنة التدقيق ولجنة المخاطر ولجنة المكافآت لدعم الإدارة ومجلس الإدارة</a:t>
            </a:r>
            <a:r>
              <a:rPr lang="fr-FR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just" rtl="1">
              <a:lnSpc>
                <a:spcPct val="150000"/>
              </a:lnSpc>
            </a:pPr>
            <a:r>
              <a:rPr lang="ar-SA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الإفصاح </a:t>
            </a:r>
            <a:r>
              <a:rPr lang="ar-SA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المستمر</a:t>
            </a:r>
            <a:r>
              <a:rPr lang="ar-DZ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  <a:sym typeface="Wingdings" pitchFamily="2" charset="2"/>
              </a:rPr>
              <a:t>(</a:t>
            </a:r>
            <a:r>
              <a:rPr lang="fr-FR" sz="2800" b="1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  <a:sym typeface="Wingdings" pitchFamily="2" charset="2"/>
              </a:rPr>
              <a:t>Continuous</a:t>
            </a:r>
            <a:r>
              <a:rPr lang="fr-FR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  <a:sym typeface="Wingdings" pitchFamily="2" charset="2"/>
              </a:rPr>
              <a:t> </a:t>
            </a:r>
            <a:r>
              <a:rPr lang="fr-FR" sz="2800" b="1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  <a:sym typeface="Wingdings" pitchFamily="2" charset="2"/>
              </a:rPr>
              <a:t>disclosure</a:t>
            </a:r>
            <a:r>
              <a:rPr lang="ar-DZ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  <a:sym typeface="Wingdings" pitchFamily="2" charset="2"/>
              </a:rPr>
              <a:t>)</a:t>
            </a:r>
            <a:r>
              <a:rPr lang="fr-FR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الالتزام بتوفير التقارير المالية وغير المالية لجميع الأطراف المعنية</a:t>
            </a:r>
            <a:r>
              <a:rPr lang="fr-FR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just" rtl="1">
              <a:lnSpc>
                <a:spcPct val="150000"/>
              </a:lnSpc>
            </a:pPr>
            <a:r>
              <a:rPr lang="ar-SA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التزام </a:t>
            </a:r>
            <a:r>
              <a:rPr lang="ar-SA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القيادة</a:t>
            </a:r>
            <a:r>
              <a:rPr lang="fr-FR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:</a:t>
            </a:r>
            <a:r>
              <a:rPr lang="ar-DZ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(</a:t>
            </a:r>
            <a:r>
              <a:rPr lang="fr-FR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Leadership </a:t>
            </a:r>
            <a:r>
              <a:rPr lang="fr-FR" sz="2800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commitment</a:t>
            </a:r>
            <a:r>
              <a:rPr lang="ar-DZ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  <a:r>
              <a:rPr lang="fr-FR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التزام مجلس الإدارة والإدارة العليا بمبادئ </a:t>
            </a:r>
            <a:r>
              <a:rPr lang="ar-SA" sz="2800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الحوكمة</a:t>
            </a:r>
            <a:r>
              <a:rPr lang="ar-SA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وضمان تطبيقها في المؤسسة</a:t>
            </a:r>
            <a:r>
              <a:rPr lang="fr-FR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just" rtl="1">
              <a:lnSpc>
                <a:spcPct val="150000"/>
              </a:lnSpc>
            </a:pPr>
            <a:r>
              <a:rPr lang="ar-SA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التدريب </a:t>
            </a:r>
            <a:r>
              <a:rPr lang="ar-SA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والتطوير</a:t>
            </a:r>
            <a:r>
              <a:rPr lang="ar-DZ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  <a:sym typeface="Wingdings" pitchFamily="2" charset="2"/>
              </a:rPr>
              <a:t>(</a:t>
            </a:r>
            <a:r>
              <a:rPr lang="fr-FR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  <a:sym typeface="Wingdings" pitchFamily="2" charset="2"/>
              </a:rPr>
              <a:t>Training and </a:t>
            </a:r>
            <a:r>
              <a:rPr lang="fr-FR" sz="2800" b="1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  <a:sym typeface="Wingdings" pitchFamily="2" charset="2"/>
              </a:rPr>
              <a:t>development</a:t>
            </a:r>
            <a:r>
              <a:rPr lang="ar-DZ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  <a:sym typeface="Wingdings" pitchFamily="2" charset="2"/>
              </a:rPr>
              <a:t>):</a:t>
            </a:r>
            <a:r>
              <a:rPr lang="fr-FR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تأهيل وتدريب الموظفين وأعضاء مجلس الإدارة على فهم تطبيقات </a:t>
            </a:r>
            <a:r>
              <a:rPr lang="ar-SA" sz="2800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الحوكمة</a:t>
            </a:r>
            <a:r>
              <a:rPr lang="fr-FR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algn="just" rtl="1">
              <a:lnSpc>
                <a:spcPct val="150000"/>
              </a:lnSpc>
            </a:pPr>
            <a:r>
              <a:rPr lang="ar-SA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أنظمة رقابة داخلية </a:t>
            </a:r>
            <a:r>
              <a:rPr lang="ar-SA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قوية</a:t>
            </a:r>
            <a:r>
              <a:rPr lang="fr-FR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:</a:t>
            </a:r>
            <a:r>
              <a:rPr lang="ar-DZ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((</a:t>
            </a:r>
            <a:r>
              <a:rPr lang="fr-FR" sz="2800" b="1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Strong</a:t>
            </a:r>
            <a:r>
              <a:rPr lang="fr-FR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2800" b="1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internal</a:t>
            </a:r>
            <a:r>
              <a:rPr lang="fr-FR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control </a:t>
            </a:r>
            <a:r>
              <a:rPr lang="fr-FR" sz="2800" b="1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systems</a:t>
            </a:r>
            <a:r>
              <a:rPr lang="ar-DZ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  <a:r>
              <a:rPr lang="fr-FR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:</a:t>
            </a:r>
            <a:r>
              <a:rPr lang="ar-SA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لضمان </a:t>
            </a:r>
            <a:r>
              <a:rPr lang="ar-SA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سلامة العمليات التشغيلية وحماية الأصول</a:t>
            </a:r>
            <a:r>
              <a:rPr lang="fr-FR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  <a:endParaRPr lang="fr-FR" sz="28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مصطلحات بالانجليزية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SA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هيكل </a:t>
            </a:r>
            <a:r>
              <a:rPr lang="ar-SA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تنظيمي</a:t>
            </a:r>
            <a:r>
              <a:rPr lang="ar-DZ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------</a:t>
            </a:r>
            <a:r>
              <a:rPr lang="fr-FR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b="1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Organizational</a:t>
            </a:r>
            <a:r>
              <a:rPr lang="fr-FR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structure</a:t>
            </a:r>
            <a:endParaRPr lang="ar-DZ" b="1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SA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مجلس </a:t>
            </a:r>
            <a:r>
              <a:rPr lang="ar-SA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الإدارة</a:t>
            </a:r>
            <a:r>
              <a:rPr lang="ar-DZ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-------</a:t>
            </a:r>
            <a:r>
              <a:rPr lang="fr-FR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Board</a:t>
            </a:r>
            <a:r>
              <a:rPr lang="fr-FR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of </a:t>
            </a:r>
            <a:r>
              <a:rPr lang="fr-FR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Directors</a:t>
            </a:r>
            <a:endParaRPr lang="ar-DZ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الإدارة التنفيذية </a:t>
            </a:r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------</a:t>
            </a:r>
            <a:r>
              <a:rPr lang="fr-FR" dirty="0" err="1" smtClean="0">
                <a:latin typeface="Arabic Typesetting" pitchFamily="66" charset="-78"/>
                <a:cs typeface="Arabic Typesetting" pitchFamily="66" charset="-78"/>
              </a:rPr>
              <a:t>Executive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 Management</a:t>
            </a:r>
            <a:endParaRPr lang="ar-DZ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أنظمة </a:t>
            </a:r>
            <a:r>
              <a:rPr lang="ar-DZ" dirty="0" smtClean="0">
                <a:latin typeface="Arabic Typesetting" pitchFamily="66" charset="-78"/>
                <a:cs typeface="Arabic Typesetting" pitchFamily="66" charset="-78"/>
              </a:rPr>
              <a:t>وقواعد -------- </a:t>
            </a:r>
            <a:r>
              <a:rPr lang="fr-FR" dirty="0" smtClean="0">
                <a:latin typeface="Arabic Typesetting" pitchFamily="66" charset="-78"/>
                <a:cs typeface="Arabic Typesetting" pitchFamily="66" charset="-78"/>
              </a:rPr>
              <a:t>Systems and </a:t>
            </a:r>
            <a:r>
              <a:rPr lang="fr-FR" dirty="0" err="1" smtClean="0">
                <a:latin typeface="Arabic Typesetting" pitchFamily="66" charset="-78"/>
                <a:cs typeface="Arabic Typesetting" pitchFamily="66" charset="-78"/>
              </a:rPr>
              <a:t>regulations</a:t>
            </a:r>
            <a:endParaRPr lang="ar-DZ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SA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لجان</a:t>
            </a:r>
            <a:r>
              <a:rPr lang="ar-DZ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-------- </a:t>
            </a:r>
            <a:r>
              <a:rPr lang="fr-FR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Committees</a:t>
            </a:r>
            <a:endParaRPr lang="ar-DZ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DZ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الالتزام ---------- </a:t>
            </a:r>
            <a:r>
              <a:rPr lang="fr-FR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Commitment</a:t>
            </a:r>
            <a:endParaRPr lang="ar-DZ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SA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مجلس </a:t>
            </a:r>
            <a:r>
              <a:rPr lang="ar-SA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الإدارة</a:t>
            </a:r>
            <a:r>
              <a:rPr lang="ar-DZ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-------</a:t>
            </a:r>
            <a:r>
              <a:rPr lang="fr-FR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Board</a:t>
            </a:r>
            <a:r>
              <a:rPr lang="fr-FR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of </a:t>
            </a:r>
            <a:r>
              <a:rPr lang="fr-FR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Directors</a:t>
            </a:r>
            <a:r>
              <a:rPr lang="fr-FR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ar-DZ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SA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تأهيل </a:t>
            </a:r>
            <a:r>
              <a:rPr lang="ar-SA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وتدريب</a:t>
            </a:r>
            <a:r>
              <a:rPr lang="ar-DZ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--------- </a:t>
            </a:r>
            <a:r>
              <a:rPr lang="fr-FR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Qualification and </a:t>
            </a:r>
            <a:r>
              <a:rPr lang="fr-FR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training</a:t>
            </a:r>
            <a:endParaRPr lang="ar-DZ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endParaRPr lang="ar-DZ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endParaRPr lang="ar-DZ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endParaRPr lang="ar-DZ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endParaRPr lang="fr-FR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ضوابط </a:t>
            </a:r>
            <a:r>
              <a:rPr lang="ar-DZ" dirty="0" err="1" smtClean="0"/>
              <a:t>الحوكمة</a:t>
            </a:r>
            <a:endParaRPr lang="fr-FR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85720" y="1500174"/>
            <a:ext cx="8643998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ضوابط </a:t>
            </a:r>
            <a:r>
              <a:rPr kumimoji="0" lang="ar-S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الحوكمة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 هي القواعد التي توجه وتحدد سلوك الأفراد والمؤسسة وفق معايير محددة. ومن أهم هذه الضوابط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abic Typesetting" pitchFamily="66" charset="-78"/>
              <a:cs typeface="Arabic Typesetting" pitchFamily="66" charset="-78"/>
            </a:endParaRPr>
          </a:p>
          <a:p>
            <a:pPr lvl="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فصل السلطات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(</a:t>
            </a:r>
            <a:r>
              <a:rPr kumimoji="0" lang="fr-FR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Separation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 of </a:t>
            </a:r>
            <a:r>
              <a:rPr kumimoji="0" lang="fr-FR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powers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)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: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الفصل بين المسؤوليات التنفيذية والإشرافية لتجنب تضارب المصالح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abic Typesetting" pitchFamily="66" charset="-78"/>
              <a:cs typeface="Arabic Typesetting" pitchFamily="66" charset="-78"/>
            </a:endParaRPr>
          </a:p>
          <a:p>
            <a:pPr lvl="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إدارة المخاطر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(</a:t>
            </a:r>
            <a:r>
              <a:rPr kumimoji="0" lang="fr-FR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Risk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 Management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)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: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إنشاء نظام فعال لتحديد وتقييم وإدارة المخاطر التي تواجه المؤسسة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abic Typesetting" pitchFamily="66" charset="-78"/>
              <a:cs typeface="Arabic Typesetting" pitchFamily="66" charset="-78"/>
            </a:endParaRPr>
          </a:p>
          <a:p>
            <a:pPr lvl="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المتابعة والتقييم المستمر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: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(</a:t>
            </a:r>
            <a:r>
              <a:rPr kumimoji="0" lang="fr-FR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Continuous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 monitoring and </a:t>
            </a:r>
            <a:r>
              <a:rPr kumimoji="0" lang="fr-FR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evaluation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)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مراقبة الأداء بشكل دوري لضمان الالتزام بخطط وأهداف المؤسسة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abic Typesetting" pitchFamily="66" charset="-78"/>
              <a:cs typeface="Arabic Typesetting" pitchFamily="66" charset="-78"/>
            </a:endParaRPr>
          </a:p>
          <a:p>
            <a:pPr lvl="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تجنب تضارب المصالح</a:t>
            </a:r>
            <a:r>
              <a:rPr lang="ar-DZ" sz="28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  <a:sym typeface="Wingdings" pitchFamily="2" charset="2"/>
              </a:rPr>
              <a:t>(</a:t>
            </a:r>
            <a:r>
              <a:rPr lang="fr-FR" sz="2800" b="1" dirty="0" err="1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  <a:sym typeface="Wingdings" pitchFamily="2" charset="2"/>
              </a:rPr>
              <a:t>Avoid</a:t>
            </a:r>
            <a:r>
              <a:rPr lang="fr-FR" sz="28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  <a:sym typeface="Wingdings" pitchFamily="2" charset="2"/>
              </a:rPr>
              <a:t> </a:t>
            </a:r>
            <a:r>
              <a:rPr lang="fr-FR" sz="2800" b="1" dirty="0" err="1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  <a:sym typeface="Wingdings" pitchFamily="2" charset="2"/>
              </a:rPr>
              <a:t>conflicts</a:t>
            </a:r>
            <a:r>
              <a:rPr lang="fr-FR" sz="28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  <a:sym typeface="Wingdings" pitchFamily="2" charset="2"/>
              </a:rPr>
              <a:t> of </a:t>
            </a:r>
            <a:r>
              <a:rPr lang="fr-FR" sz="2800" b="1" dirty="0" err="1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  <a:sym typeface="Wingdings" pitchFamily="2" charset="2"/>
              </a:rPr>
              <a:t>interest</a:t>
            </a:r>
            <a:r>
              <a:rPr lang="ar-DZ" sz="28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  <a:sym typeface="Wingdings" pitchFamily="2" charset="2"/>
              </a:rPr>
              <a:t>):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التأكد من أن القرارات تُتخذ لصالح المؤسسة دون تأثيرات شخصية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abic Typesetting" pitchFamily="66" charset="-78"/>
              <a:cs typeface="Arabic Typesetting" pitchFamily="66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التزام القوانين والتشريعات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: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العمل ضمن الإطار القانوني والتنظيمي الساري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b="1" dirty="0" smtClean="0">
                <a:latin typeface="Arabic Typesetting" pitchFamily="66" charset="-78"/>
                <a:cs typeface="Arabic Typesetting" pitchFamily="66" charset="-78"/>
              </a:rPr>
              <a:t>مصطلحات بالانجليزية</a:t>
            </a:r>
            <a:endParaRPr lang="fr-FR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4865703"/>
          </a:xfrm>
        </p:spPr>
        <p:txBody>
          <a:bodyPr>
            <a:normAutofit/>
          </a:bodyPr>
          <a:lstStyle/>
          <a:p>
            <a:pPr algn="r" rtl="1"/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سلوك الأفراد ---------- </a:t>
            </a:r>
            <a:r>
              <a:rPr lang="fr-FR" sz="2800" dirty="0" smtClean="0">
                <a:latin typeface="Arabic Typesetting" pitchFamily="66" charset="-78"/>
                <a:cs typeface="Arabic Typesetting" pitchFamily="66" charset="-78"/>
              </a:rPr>
              <a:t>The </a:t>
            </a:r>
            <a:r>
              <a:rPr lang="fr-FR" sz="2800" dirty="0" err="1" smtClean="0">
                <a:latin typeface="Arabic Typesetting" pitchFamily="66" charset="-78"/>
                <a:cs typeface="Arabic Typesetting" pitchFamily="66" charset="-78"/>
              </a:rPr>
              <a:t>behaviour</a:t>
            </a:r>
            <a:r>
              <a:rPr lang="fr-FR" sz="2800" dirty="0" smtClean="0">
                <a:latin typeface="Arabic Typesetting" pitchFamily="66" charset="-78"/>
                <a:cs typeface="Arabic Typesetting" pitchFamily="66" charset="-78"/>
              </a:rPr>
              <a:t> of </a:t>
            </a:r>
            <a:r>
              <a:rPr lang="fr-FR" sz="2800" dirty="0" err="1" smtClean="0">
                <a:latin typeface="Arabic Typesetting" pitchFamily="66" charset="-78"/>
                <a:cs typeface="Arabic Typesetting" pitchFamily="66" charset="-78"/>
              </a:rPr>
              <a:t>individuals</a:t>
            </a:r>
            <a:endParaRPr lang="ar-DZ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المسؤوليات التنفيذية ---------- </a:t>
            </a:r>
            <a:r>
              <a:rPr lang="fr-FR" sz="2800" dirty="0" err="1" smtClean="0">
                <a:latin typeface="Arabic Typesetting" pitchFamily="66" charset="-78"/>
                <a:cs typeface="Arabic Typesetting" pitchFamily="66" charset="-78"/>
              </a:rPr>
              <a:t>Executive</a:t>
            </a:r>
            <a:r>
              <a:rPr lang="fr-FR" sz="28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2800" dirty="0" err="1" smtClean="0">
                <a:latin typeface="Arabic Typesetting" pitchFamily="66" charset="-78"/>
                <a:cs typeface="Arabic Typesetting" pitchFamily="66" charset="-78"/>
              </a:rPr>
              <a:t>responsibilities</a:t>
            </a:r>
            <a:endParaRPr lang="ar-DZ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إدارة المخاطر ---------</a:t>
            </a:r>
            <a:r>
              <a:rPr lang="fr-FR" sz="2800" dirty="0" err="1" smtClean="0">
                <a:latin typeface="Arabic Typesetting" pitchFamily="66" charset="-78"/>
                <a:cs typeface="Arabic Typesetting" pitchFamily="66" charset="-78"/>
              </a:rPr>
              <a:t>Risk</a:t>
            </a:r>
            <a:r>
              <a:rPr lang="fr-FR" sz="28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2800" dirty="0" smtClean="0">
                <a:latin typeface="Arabic Typesetting" pitchFamily="66" charset="-78"/>
                <a:cs typeface="Arabic Typesetting" pitchFamily="66" charset="-78"/>
              </a:rPr>
              <a:t>Management </a:t>
            </a:r>
            <a:endParaRPr lang="ar-DZ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مراقبة الأداء ---------- </a:t>
            </a:r>
            <a:r>
              <a:rPr lang="fr-FR" sz="2800" dirty="0" smtClean="0">
                <a:latin typeface="Arabic Typesetting" pitchFamily="66" charset="-78"/>
                <a:cs typeface="Arabic Typesetting" pitchFamily="66" charset="-78"/>
              </a:rPr>
              <a:t>Performance monitoring</a:t>
            </a:r>
            <a:endParaRPr lang="ar-DZ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أهداف </a:t>
            </a:r>
            <a:r>
              <a:rPr lang="ar-DZ" sz="2800" dirty="0" smtClean="0">
                <a:latin typeface="Arabic Typesetting" pitchFamily="66" charset="-78"/>
                <a:cs typeface="Arabic Typesetting" pitchFamily="66" charset="-78"/>
              </a:rPr>
              <a:t>المؤسسة -------- 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The goals of the 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organization</a:t>
            </a:r>
            <a:endParaRPr lang="ar-DZ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SA" sz="2800" dirty="0" smtClean="0">
                <a:solidFill>
                  <a:schemeClr val="tx1"/>
                </a:solidFill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تأثيرات </a:t>
            </a:r>
            <a:r>
              <a:rPr lang="ar-SA" sz="2800" dirty="0" smtClean="0">
                <a:solidFill>
                  <a:schemeClr val="tx1"/>
                </a:solidFill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شخصية</a:t>
            </a:r>
            <a:r>
              <a:rPr lang="ar-DZ" sz="2800" dirty="0" smtClean="0">
                <a:solidFill>
                  <a:schemeClr val="tx1"/>
                </a:solidFill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 --------- </a:t>
            </a:r>
            <a:r>
              <a:rPr lang="fr-FR" sz="2800" dirty="0" err="1" smtClean="0">
                <a:solidFill>
                  <a:schemeClr val="tx1"/>
                </a:solidFill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Personal</a:t>
            </a:r>
            <a:r>
              <a:rPr lang="fr-FR" sz="2800" dirty="0" smtClean="0">
                <a:solidFill>
                  <a:schemeClr val="tx1"/>
                </a:solidFill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 influences</a:t>
            </a:r>
            <a:endParaRPr lang="fr-FR" sz="28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menade">
  <a:themeElements>
    <a:clrScheme name="Promenad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144</TotalTime>
  <Words>324</Words>
  <Application>Microsoft Office PowerPoint</Application>
  <PresentationFormat>Affichage à l'écran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Promenade</vt:lpstr>
      <vt:lpstr>شروط الحوكمة  Governance terms  </vt:lpstr>
      <vt:lpstr>مصطلحات بالانجليزية</vt:lpstr>
      <vt:lpstr>ضوابط الحوكمة</vt:lpstr>
      <vt:lpstr>مصطلحات بالانجليزية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شروط الحوكمة</dc:title>
  <dc:creator>Utilisateur Windows</dc:creator>
  <cp:lastModifiedBy>Utilisateur Windows</cp:lastModifiedBy>
  <cp:revision>15</cp:revision>
  <dcterms:created xsi:type="dcterms:W3CDTF">2024-12-15T19:37:07Z</dcterms:created>
  <dcterms:modified xsi:type="dcterms:W3CDTF">2024-12-15T22:02:01Z</dcterms:modified>
</cp:coreProperties>
</file>