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4"/>
  </p:notes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sans titre" id="{B20C2545-31AE-464C-83B2-A36D812D5FD4}">
          <p14:sldIdLst>
            <p14:sldId id="256"/>
            <p14:sldId id="257"/>
            <p14:sldId id="258"/>
            <p14:sldId id="266"/>
            <p14:sldId id="259"/>
            <p14:sldId id="260"/>
            <p14:sldId id="261"/>
            <p14:sldId id="262"/>
            <p14:sldId id="263"/>
            <p14:sldId id="264"/>
            <p14:sldId id="265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6"/>
    </p:cViewPr>
  </p:sorterViewPr>
  <p:notesViewPr>
    <p:cSldViewPr>
      <p:cViewPr varScale="1">
        <p:scale>
          <a:sx n="53" d="100"/>
          <a:sy n="53" d="100"/>
        </p:scale>
        <p:origin x="-282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A4979-83F1-4F1A-9F9E-2CCBDDF47D71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A9AC0-EF87-4F79-9E77-6FEAB92856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825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231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One terminal of all the </a:t>
            </a:r>
            <a:r>
              <a:rPr lang="fr-FR" dirty="0" err="1" smtClean="0"/>
              <a:t>elements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connected</a:t>
            </a:r>
            <a:r>
              <a:rPr lang="fr-FR" dirty="0" smtClean="0"/>
              <a:t> to the one terminal of the source and the </a:t>
            </a:r>
            <a:r>
              <a:rPr lang="fr-FR" dirty="0" err="1" smtClean="0"/>
              <a:t>other</a:t>
            </a:r>
            <a:r>
              <a:rPr lang="fr-FR" dirty="0" smtClean="0"/>
              <a:t> terminal of all </a:t>
            </a:r>
            <a:r>
              <a:rPr lang="fr-FR" dirty="0" err="1" smtClean="0"/>
              <a:t>elements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connected</a:t>
            </a:r>
            <a:r>
              <a:rPr lang="fr-FR" dirty="0" smtClean="0"/>
              <a:t> to the </a:t>
            </a:r>
            <a:r>
              <a:rPr lang="fr-FR" dirty="0" err="1" smtClean="0"/>
              <a:t>other</a:t>
            </a:r>
            <a:r>
              <a:rPr lang="fr-FR" dirty="0" smtClean="0"/>
              <a:t> terminal of the source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593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One terminal of all the </a:t>
            </a:r>
            <a:r>
              <a:rPr lang="fr-FR" dirty="0" err="1" smtClean="0"/>
              <a:t>elements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connected</a:t>
            </a:r>
            <a:r>
              <a:rPr lang="fr-FR" dirty="0" smtClean="0"/>
              <a:t> to the one terminal of the source and the terminal</a:t>
            </a:r>
            <a:r>
              <a:rPr lang="fr-FR" baseline="0" dirty="0" smtClean="0"/>
              <a:t> of all </a:t>
            </a:r>
            <a:r>
              <a:rPr lang="fr-FR" baseline="0" dirty="0" err="1" smtClean="0"/>
              <a:t>elements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connected</a:t>
            </a:r>
            <a:r>
              <a:rPr lang="fr-FR" baseline="0" dirty="0" smtClean="0"/>
              <a:t> to the </a:t>
            </a:r>
            <a:r>
              <a:rPr lang="fr-FR" baseline="0" dirty="0" err="1" smtClean="0"/>
              <a:t>other</a:t>
            </a:r>
            <a:r>
              <a:rPr lang="fr-FR" baseline="0" dirty="0" smtClean="0"/>
              <a:t> terminal of the source.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98513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146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602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080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636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799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4415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449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71570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2A9AC0-EF87-4F79-9E77-6FEAB92856D1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159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FDBA506-454B-49AE-A45B-9A5193310516}" type="datetimeFigureOut">
              <a:rPr lang="fr-FR" smtClean="0"/>
              <a:t>07/11/2023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9C7177A-32B4-4C2B-8117-5C74DD0EE18F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ELECTRIC CIRCUITS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By: ABDELLAOUI </a:t>
            </a:r>
            <a:r>
              <a:rPr lang="fr-FR" dirty="0" err="1" smtClean="0"/>
              <a:t>Amaria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896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Types of Circuit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There are </a:t>
            </a:r>
            <a:r>
              <a:rPr lang="fr-FR" dirty="0" err="1" smtClean="0"/>
              <a:t>two</a:t>
            </a:r>
            <a:r>
              <a:rPr lang="fr-FR" dirty="0" smtClean="0"/>
              <a:t> types of circuit:</a:t>
            </a:r>
          </a:p>
          <a:p>
            <a:pPr marL="0" indent="0">
              <a:buNone/>
            </a:pPr>
            <a:r>
              <a:rPr lang="fr-FR" b="1" u="sng" dirty="0" err="1" smtClean="0"/>
              <a:t>Parallel</a:t>
            </a:r>
            <a:r>
              <a:rPr lang="fr-FR" b="1" u="sng" dirty="0" smtClean="0"/>
              <a:t> circuit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The voltage </a:t>
            </a:r>
            <a:r>
              <a:rPr lang="fr-FR" dirty="0" err="1" smtClean="0"/>
              <a:t>remains</a:t>
            </a:r>
            <a:r>
              <a:rPr lang="fr-FR" dirty="0" smtClean="0"/>
              <a:t> the </a:t>
            </a:r>
            <a:r>
              <a:rPr lang="fr-FR" dirty="0" err="1" smtClean="0"/>
              <a:t>same</a:t>
            </a:r>
            <a:r>
              <a:rPr lang="fr-FR" dirty="0" smtClean="0"/>
              <a:t> in the </a:t>
            </a:r>
            <a:r>
              <a:rPr lang="fr-FR" dirty="0" err="1" smtClean="0"/>
              <a:t>parallel</a:t>
            </a:r>
            <a:r>
              <a:rPr lang="fr-FR" dirty="0" smtClean="0"/>
              <a:t> </a:t>
            </a:r>
            <a:r>
              <a:rPr lang="fr-FR" dirty="0" err="1" smtClean="0"/>
              <a:t>elements</a:t>
            </a:r>
            <a:r>
              <a:rPr lang="fr-FR" dirty="0" smtClean="0"/>
              <a:t> </a:t>
            </a:r>
            <a:r>
              <a:rPr lang="fr-FR" dirty="0" err="1" smtClean="0"/>
              <a:t>while</a:t>
            </a:r>
            <a:r>
              <a:rPr lang="fr-FR" dirty="0" smtClean="0"/>
              <a:t> the curent changes, if </a:t>
            </a:r>
            <a:r>
              <a:rPr lang="fr-FR" dirty="0" err="1" smtClean="0"/>
              <a:t>there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any</a:t>
            </a:r>
            <a:r>
              <a:rPr lang="fr-FR" dirty="0" smtClean="0"/>
              <a:t> </a:t>
            </a:r>
            <a:r>
              <a:rPr lang="fr-FR" dirty="0" err="1" smtClean="0"/>
              <a:t>faulty</a:t>
            </a:r>
            <a:r>
              <a:rPr lang="fr-FR" dirty="0" smtClean="0"/>
              <a:t> </a:t>
            </a:r>
            <a:r>
              <a:rPr lang="fr-FR" dirty="0" err="1" smtClean="0"/>
              <a:t>element</a:t>
            </a:r>
            <a:r>
              <a:rPr lang="fr-FR" dirty="0" smtClean="0"/>
              <a:t> </a:t>
            </a:r>
            <a:r>
              <a:rPr lang="fr-FR" dirty="0" err="1" smtClean="0"/>
              <a:t>among</a:t>
            </a:r>
            <a:r>
              <a:rPr lang="fr-FR" dirty="0" smtClean="0"/>
              <a:t> </a:t>
            </a:r>
            <a:r>
              <a:rPr lang="fr-FR" dirty="0" err="1" smtClean="0"/>
              <a:t>parallel</a:t>
            </a:r>
            <a:r>
              <a:rPr lang="fr-FR" dirty="0" smtClean="0"/>
              <a:t> </a:t>
            </a:r>
            <a:r>
              <a:rPr lang="fr-FR" dirty="0" err="1" smtClean="0"/>
              <a:t>elements</a:t>
            </a:r>
            <a:r>
              <a:rPr lang="fr-FR" dirty="0" smtClean="0"/>
              <a:t> </a:t>
            </a:r>
            <a:r>
              <a:rPr lang="fr-FR" dirty="0" err="1" smtClean="0"/>
              <a:t>there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no </a:t>
            </a:r>
            <a:r>
              <a:rPr lang="fr-FR" dirty="0" err="1" smtClean="0"/>
              <a:t>effect</a:t>
            </a:r>
            <a:r>
              <a:rPr lang="fr-FR" dirty="0" smtClean="0"/>
              <a:t> on the circuit.</a:t>
            </a:r>
          </a:p>
          <a:p>
            <a:pPr marL="0" indent="0">
              <a:buNone/>
            </a:pPr>
            <a:endParaRPr lang="fr-FR" dirty="0" smtClean="0"/>
          </a:p>
        </p:txBody>
      </p:sp>
      <p:pic>
        <p:nvPicPr>
          <p:cNvPr id="4" name="Image 3" descr="Lessons In Electric Circuits -- Volume I (DC) - Chapter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37112"/>
            <a:ext cx="5904656" cy="20882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858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Types of Circuit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 err="1" smtClean="0"/>
              <a:t>Series</a:t>
            </a:r>
            <a:r>
              <a:rPr lang="fr-FR" b="1" u="sng" dirty="0" smtClean="0"/>
              <a:t> circuit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amount</a:t>
            </a:r>
            <a:r>
              <a:rPr lang="fr-FR" dirty="0" smtClean="0"/>
              <a:t>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flows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each</a:t>
            </a:r>
            <a:r>
              <a:rPr lang="fr-FR" dirty="0" smtClean="0"/>
              <a:t> </a:t>
            </a:r>
            <a:r>
              <a:rPr lang="fr-FR" dirty="0" err="1" smtClean="0"/>
              <a:t>element</a:t>
            </a:r>
            <a:r>
              <a:rPr lang="fr-FR" dirty="0" smtClean="0"/>
              <a:t> and voltage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divided</a:t>
            </a:r>
            <a:r>
              <a:rPr lang="fr-FR" dirty="0" smtClean="0"/>
              <a:t>. The </a:t>
            </a:r>
            <a:r>
              <a:rPr lang="fr-FR" dirty="0" err="1" smtClean="0"/>
              <a:t>elements</a:t>
            </a:r>
            <a:r>
              <a:rPr lang="fr-FR" dirty="0" smtClean="0"/>
              <a:t> are </a:t>
            </a:r>
            <a:r>
              <a:rPr lang="fr-FR" dirty="0" err="1" smtClean="0"/>
              <a:t>connected</a:t>
            </a:r>
            <a:r>
              <a:rPr lang="fr-FR" dirty="0" smtClean="0"/>
              <a:t> in a line, if </a:t>
            </a:r>
            <a:r>
              <a:rPr lang="fr-FR" dirty="0" err="1" smtClean="0"/>
              <a:t>there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faulty</a:t>
            </a:r>
            <a:r>
              <a:rPr lang="fr-FR" dirty="0"/>
              <a:t> </a:t>
            </a:r>
            <a:r>
              <a:rPr lang="fr-FR" dirty="0" err="1" smtClean="0"/>
              <a:t>element</a:t>
            </a:r>
            <a:r>
              <a:rPr lang="fr-FR" dirty="0" smtClean="0"/>
              <a:t> </a:t>
            </a:r>
            <a:r>
              <a:rPr lang="fr-FR" dirty="0" err="1" smtClean="0"/>
              <a:t>among</a:t>
            </a:r>
            <a:r>
              <a:rPr lang="fr-FR" dirty="0" smtClean="0"/>
              <a:t> </a:t>
            </a:r>
            <a:r>
              <a:rPr lang="fr-FR" dirty="0" err="1" smtClean="0"/>
              <a:t>them</a:t>
            </a:r>
            <a:r>
              <a:rPr lang="fr-FR" dirty="0" smtClean="0"/>
              <a:t>, </a:t>
            </a:r>
            <a:r>
              <a:rPr lang="fr-FR" dirty="0" err="1" smtClean="0"/>
              <a:t>complete</a:t>
            </a:r>
            <a:r>
              <a:rPr lang="fr-FR" dirty="0" smtClean="0"/>
              <a:t> circuit </a:t>
            </a:r>
            <a:r>
              <a:rPr lang="fr-FR" dirty="0" err="1" smtClean="0"/>
              <a:t>acts</a:t>
            </a:r>
            <a:r>
              <a:rPr lang="fr-FR" dirty="0" smtClean="0"/>
              <a:t> as open circuit 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 descr="D:\GEE\téléchargement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221088"/>
            <a:ext cx="7200800" cy="22322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689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                     </a:t>
            </a:r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for </a:t>
            </a:r>
            <a:r>
              <a:rPr lang="fr-FR" dirty="0" err="1" smtClean="0"/>
              <a:t>watching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600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Electric Circuit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3000" dirty="0" smtClean="0"/>
              <a:t>An </a:t>
            </a:r>
            <a:r>
              <a:rPr lang="fr-FR" sz="3000" dirty="0" err="1" smtClean="0"/>
              <a:t>electric</a:t>
            </a:r>
            <a:r>
              <a:rPr lang="fr-FR" sz="3000" dirty="0" smtClean="0"/>
              <a:t> </a:t>
            </a:r>
            <a:r>
              <a:rPr lang="fr-FR" sz="3000" dirty="0" err="1" smtClean="0"/>
              <a:t>appliance</a:t>
            </a:r>
            <a:r>
              <a:rPr lang="fr-FR" sz="3000" dirty="0" smtClean="0"/>
              <a:t> </a:t>
            </a:r>
            <a:r>
              <a:rPr lang="fr-FR" sz="3000" dirty="0" err="1" smtClean="0"/>
              <a:t>is</a:t>
            </a:r>
            <a:r>
              <a:rPr lang="fr-FR" sz="3000" dirty="0" smtClean="0"/>
              <a:t> made up of </a:t>
            </a:r>
            <a:r>
              <a:rPr lang="fr-FR" sz="3000" dirty="0" err="1" smtClean="0"/>
              <a:t>different</a:t>
            </a:r>
            <a:r>
              <a:rPr lang="fr-FR" sz="3000" dirty="0" smtClean="0"/>
              <a:t> components. </a:t>
            </a:r>
            <a:r>
              <a:rPr lang="fr-FR" sz="3000" dirty="0" err="1" smtClean="0"/>
              <a:t>These</a:t>
            </a:r>
            <a:r>
              <a:rPr lang="fr-FR" sz="3000" dirty="0" smtClean="0"/>
              <a:t> components are </a:t>
            </a:r>
            <a:r>
              <a:rPr lang="fr-FR" sz="3000" dirty="0" err="1" smtClean="0"/>
              <a:t>connected</a:t>
            </a:r>
            <a:r>
              <a:rPr lang="fr-FR" sz="3000" dirty="0" smtClean="0"/>
              <a:t> to </a:t>
            </a:r>
            <a:r>
              <a:rPr lang="fr-FR" sz="3000" dirty="0" err="1" smtClean="0"/>
              <a:t>form</a:t>
            </a:r>
            <a:r>
              <a:rPr lang="fr-FR" sz="3000" dirty="0" smtClean="0"/>
              <a:t> an </a:t>
            </a:r>
            <a:r>
              <a:rPr lang="fr-FR" sz="3000" dirty="0" err="1" smtClean="0"/>
              <a:t>electric</a:t>
            </a:r>
            <a:r>
              <a:rPr lang="fr-FR" sz="3000" dirty="0" smtClean="0"/>
              <a:t> circuit.</a:t>
            </a:r>
          </a:p>
          <a:p>
            <a:r>
              <a:rPr lang="fr-FR" sz="3000" dirty="0" smtClean="0"/>
              <a:t>A simple </a:t>
            </a:r>
            <a:r>
              <a:rPr lang="fr-FR" sz="3000" dirty="0" err="1" smtClean="0"/>
              <a:t>electric</a:t>
            </a:r>
            <a:endParaRPr lang="fr-FR" sz="3000" dirty="0" smtClean="0"/>
          </a:p>
          <a:p>
            <a:pPr marL="0" indent="0">
              <a:buNone/>
            </a:pPr>
            <a:r>
              <a:rPr lang="fr-FR" sz="3000" dirty="0" smtClean="0"/>
              <a:t> circuit </a:t>
            </a:r>
            <a:r>
              <a:rPr lang="fr-FR" sz="3000" dirty="0" err="1" smtClean="0"/>
              <a:t>is</a:t>
            </a:r>
            <a:r>
              <a:rPr lang="fr-FR" sz="3000" dirty="0" smtClean="0"/>
              <a:t> made </a:t>
            </a:r>
            <a:r>
              <a:rPr lang="fr-FR" sz="3000" dirty="0" smtClean="0"/>
              <a:t>up of </a:t>
            </a:r>
            <a:r>
              <a:rPr lang="fr-FR" sz="3000" dirty="0" smtClean="0"/>
              <a:t>four</a:t>
            </a:r>
          </a:p>
          <a:p>
            <a:pPr marL="0" indent="0">
              <a:buNone/>
            </a:pPr>
            <a:r>
              <a:rPr lang="fr-FR" sz="3000" dirty="0" smtClean="0"/>
              <a:t> components, </a:t>
            </a:r>
            <a:r>
              <a:rPr lang="fr-FR" sz="3000" dirty="0" err="1" smtClean="0"/>
              <a:t>these</a:t>
            </a:r>
            <a:r>
              <a:rPr lang="fr-FR" sz="3000" dirty="0" smtClean="0"/>
              <a:t> are the: </a:t>
            </a:r>
          </a:p>
          <a:p>
            <a:pPr marL="0" indent="0">
              <a:buNone/>
            </a:pPr>
            <a:r>
              <a:rPr lang="fr-FR" sz="3000" dirty="0" smtClean="0"/>
              <a:t>       - </a:t>
            </a:r>
            <a:r>
              <a:rPr lang="fr-FR" sz="3000" dirty="0" err="1" smtClean="0"/>
              <a:t>Energy</a:t>
            </a:r>
            <a:r>
              <a:rPr lang="fr-FR" sz="3000" dirty="0" smtClean="0"/>
              <a:t> source</a:t>
            </a:r>
          </a:p>
          <a:p>
            <a:pPr marL="0" indent="0">
              <a:buNone/>
            </a:pPr>
            <a:r>
              <a:rPr lang="fr-FR" sz="3000" dirty="0"/>
              <a:t> </a:t>
            </a:r>
            <a:r>
              <a:rPr lang="fr-FR" sz="3000" dirty="0" smtClean="0"/>
              <a:t>      -</a:t>
            </a:r>
            <a:r>
              <a:rPr lang="fr-FR" sz="3000" dirty="0"/>
              <a:t> </a:t>
            </a:r>
            <a:r>
              <a:rPr lang="fr-FR" sz="3000" dirty="0" err="1" smtClean="0"/>
              <a:t>Wires</a:t>
            </a:r>
            <a:endParaRPr lang="fr-FR" sz="3000" dirty="0" smtClean="0"/>
          </a:p>
          <a:p>
            <a:pPr marL="0" indent="0">
              <a:buNone/>
            </a:pPr>
            <a:r>
              <a:rPr lang="fr-FR" sz="3000" dirty="0"/>
              <a:t> </a:t>
            </a:r>
            <a:r>
              <a:rPr lang="fr-FR" sz="3000" dirty="0" smtClean="0"/>
              <a:t>      - Output </a:t>
            </a:r>
            <a:r>
              <a:rPr lang="fr-FR" sz="3000" dirty="0" err="1" smtClean="0"/>
              <a:t>device</a:t>
            </a:r>
            <a:endParaRPr lang="fr-FR" sz="3000" dirty="0" smtClean="0"/>
          </a:p>
          <a:p>
            <a:pPr marL="0" indent="0">
              <a:buNone/>
            </a:pPr>
            <a:r>
              <a:rPr lang="fr-FR" sz="3000" dirty="0"/>
              <a:t> </a:t>
            </a:r>
            <a:r>
              <a:rPr lang="fr-FR" sz="3000" dirty="0" smtClean="0"/>
              <a:t>      - Switch </a:t>
            </a:r>
          </a:p>
          <a:p>
            <a:pPr marL="0" indent="0">
              <a:buNone/>
            </a:pPr>
            <a:r>
              <a:rPr lang="fr-FR" sz="3000" dirty="0" smtClean="0"/>
              <a:t> 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pic>
        <p:nvPicPr>
          <p:cNvPr id="4" name="Image 3" descr="https://c8.alamy.com/comp/2GTKGMD/science-simple-circuit-diagrams-2GTKGM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356992"/>
            <a:ext cx="4248512" cy="32255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137174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Energy</a:t>
            </a:r>
            <a:r>
              <a:rPr lang="fr-FR" dirty="0" smtClean="0"/>
              <a:t> Source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The </a:t>
            </a:r>
            <a:r>
              <a:rPr lang="fr-FR" dirty="0" err="1" smtClean="0"/>
              <a:t>battery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an </a:t>
            </a:r>
            <a:r>
              <a:rPr lang="fr-FR" dirty="0" err="1" smtClean="0"/>
              <a:t>energy</a:t>
            </a:r>
            <a:r>
              <a:rPr lang="fr-FR" dirty="0" smtClean="0"/>
              <a:t> source. </a:t>
            </a:r>
          </a:p>
          <a:p>
            <a:pPr marL="0" indent="0">
              <a:buNone/>
            </a:pPr>
            <a:r>
              <a:rPr lang="fr-FR" dirty="0" smtClean="0"/>
              <a:t>A </a:t>
            </a:r>
            <a:r>
              <a:rPr lang="fr-FR" dirty="0" err="1" smtClean="0"/>
              <a:t>battery</a:t>
            </a:r>
            <a:r>
              <a:rPr lang="fr-FR" dirty="0" smtClean="0"/>
              <a:t> has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terminals</a:t>
            </a:r>
            <a:r>
              <a:rPr lang="fr-FR" dirty="0" smtClean="0"/>
              <a:t>: </a:t>
            </a:r>
          </a:p>
          <a:p>
            <a:pPr marL="0" indent="0">
              <a:buNone/>
            </a:pPr>
            <a:r>
              <a:rPr lang="fr-FR" dirty="0" smtClean="0"/>
              <a:t> positive (+</a:t>
            </a:r>
            <a:r>
              <a:rPr lang="fr-FR" dirty="0" err="1" smtClean="0"/>
              <a:t>ve</a:t>
            </a:r>
            <a:r>
              <a:rPr lang="fr-FR" dirty="0" smtClean="0"/>
              <a:t>) and </a:t>
            </a:r>
            <a:r>
              <a:rPr lang="fr-FR" dirty="0" err="1" smtClean="0"/>
              <a:t>negative</a:t>
            </a:r>
            <a:r>
              <a:rPr lang="fr-FR" dirty="0"/>
              <a:t> </a:t>
            </a:r>
            <a:r>
              <a:rPr lang="fr-FR" dirty="0" smtClean="0"/>
              <a:t>(-</a:t>
            </a:r>
            <a:r>
              <a:rPr lang="fr-FR" dirty="0" err="1" smtClean="0"/>
              <a:t>ve</a:t>
            </a:r>
            <a:r>
              <a:rPr lang="fr-FR" dirty="0" smtClean="0"/>
              <a:t>).</a:t>
            </a:r>
          </a:p>
          <a:p>
            <a:pPr marL="0" indent="0">
              <a:buNone/>
            </a:pPr>
            <a:r>
              <a:rPr lang="fr-FR" dirty="0" smtClean="0"/>
              <a:t>There are </a:t>
            </a:r>
            <a:r>
              <a:rPr lang="fr-FR" dirty="0" err="1" smtClean="0"/>
              <a:t>chemicals</a:t>
            </a:r>
            <a:r>
              <a:rPr lang="fr-FR" dirty="0" smtClean="0"/>
              <a:t> </a:t>
            </a:r>
            <a:r>
              <a:rPr lang="fr-FR" dirty="0" err="1" smtClean="0"/>
              <a:t>inside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the </a:t>
            </a:r>
            <a:r>
              <a:rPr lang="fr-FR" dirty="0" err="1" smtClean="0"/>
              <a:t>battery</a:t>
            </a:r>
            <a:r>
              <a:rPr lang="fr-FR" dirty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react</a:t>
            </a:r>
            <a:r>
              <a:rPr lang="fr-FR" dirty="0" smtClean="0"/>
              <a:t> to </a:t>
            </a:r>
            <a:r>
              <a:rPr lang="fr-FR" dirty="0" err="1" smtClean="0"/>
              <a:t>produce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 an </a:t>
            </a:r>
            <a:r>
              <a:rPr lang="fr-FR" dirty="0" err="1" smtClean="0"/>
              <a:t>electric</a:t>
            </a:r>
            <a:r>
              <a:rPr lang="fr-FR" dirty="0" smtClean="0"/>
              <a:t>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the positive</a:t>
            </a:r>
          </a:p>
          <a:p>
            <a:pPr marL="0" indent="0">
              <a:buNone/>
            </a:pPr>
            <a:r>
              <a:rPr lang="fr-FR" dirty="0" smtClean="0"/>
              <a:t> and </a:t>
            </a:r>
            <a:r>
              <a:rPr lang="fr-FR" dirty="0" err="1" smtClean="0"/>
              <a:t>negative</a:t>
            </a:r>
            <a:r>
              <a:rPr lang="fr-FR" dirty="0" smtClean="0"/>
              <a:t> </a:t>
            </a:r>
            <a:r>
              <a:rPr lang="fr-FR" dirty="0" err="1" smtClean="0"/>
              <a:t>terminals</a:t>
            </a:r>
            <a:r>
              <a:rPr lang="fr-FR" dirty="0" smtClean="0"/>
              <a:t> are </a:t>
            </a:r>
            <a:r>
              <a:rPr lang="fr-FR" dirty="0" err="1" smtClean="0"/>
              <a:t>connected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484784"/>
            <a:ext cx="4104456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02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Current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 smtClean="0"/>
              <a:t>An </a:t>
            </a:r>
            <a:r>
              <a:rPr lang="fr-FR" dirty="0" err="1" smtClean="0"/>
              <a:t>electric</a:t>
            </a:r>
            <a:r>
              <a:rPr lang="fr-FR" dirty="0" smtClean="0"/>
              <a:t>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flow of </a:t>
            </a:r>
            <a:r>
              <a:rPr lang="fr-FR" dirty="0" err="1" smtClean="0"/>
              <a:t>microscopic</a:t>
            </a:r>
            <a:r>
              <a:rPr lang="fr-FR" dirty="0" smtClean="0"/>
              <a:t> </a:t>
            </a:r>
            <a:r>
              <a:rPr lang="fr-FR" dirty="0" err="1" smtClean="0"/>
              <a:t>particles</a:t>
            </a:r>
            <a:r>
              <a:rPr lang="fr-FR" dirty="0" smtClean="0"/>
              <a:t> </a:t>
            </a:r>
            <a:r>
              <a:rPr lang="fr-FR" dirty="0" err="1" smtClean="0"/>
              <a:t>called</a:t>
            </a:r>
            <a:r>
              <a:rPr lang="fr-FR" dirty="0" smtClean="0"/>
              <a:t> </a:t>
            </a:r>
            <a:r>
              <a:rPr lang="fr-FR" dirty="0" err="1" smtClean="0"/>
              <a:t>electrons</a:t>
            </a:r>
            <a:r>
              <a:rPr lang="fr-FR" dirty="0" smtClean="0"/>
              <a:t> </a:t>
            </a:r>
            <a:r>
              <a:rPr lang="fr-FR" dirty="0" err="1" smtClean="0"/>
              <a:t>flowing</a:t>
            </a:r>
            <a:r>
              <a:rPr lang="fr-FR" dirty="0" smtClean="0"/>
              <a:t>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wires</a:t>
            </a:r>
            <a:r>
              <a:rPr lang="fr-FR" dirty="0" smtClean="0"/>
              <a:t> and components.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In </a:t>
            </a:r>
            <a:r>
              <a:rPr lang="fr-FR" dirty="0" err="1" smtClean="0"/>
              <a:t>which</a:t>
            </a:r>
            <a:r>
              <a:rPr lang="fr-FR" dirty="0" smtClean="0"/>
              <a:t> direction </a:t>
            </a:r>
            <a:r>
              <a:rPr lang="fr-FR" dirty="0" err="1" smtClean="0"/>
              <a:t>does</a:t>
            </a:r>
            <a:r>
              <a:rPr lang="fr-FR" dirty="0" smtClean="0"/>
              <a:t> the </a:t>
            </a:r>
            <a:r>
              <a:rPr lang="fr-FR" dirty="0" err="1" smtClean="0"/>
              <a:t>current</a:t>
            </a:r>
            <a:r>
              <a:rPr lang="fr-FR" dirty="0" smtClean="0"/>
              <a:t> flow?</a:t>
            </a:r>
          </a:p>
          <a:p>
            <a:pPr marL="0" indent="0">
              <a:buNone/>
            </a:pPr>
            <a:r>
              <a:rPr lang="fr-FR" dirty="0" smtClean="0"/>
              <a:t>It </a:t>
            </a:r>
            <a:r>
              <a:rPr lang="fr-FR" dirty="0" err="1" smtClean="0"/>
              <a:t>flows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</a:t>
            </a:r>
            <a:r>
              <a:rPr lang="fr-FR" dirty="0" err="1" smtClean="0"/>
              <a:t>Negative</a:t>
            </a:r>
            <a:r>
              <a:rPr lang="fr-FR" dirty="0" smtClean="0"/>
              <a:t> terminal to the Positive terminal of a </a:t>
            </a:r>
            <a:r>
              <a:rPr lang="fr-FR" dirty="0" err="1" smtClean="0"/>
              <a:t>cell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2051" name="Picture 3" descr="D:\GEE\téléchargement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420889"/>
            <a:ext cx="540060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118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Wires</a:t>
            </a:r>
            <a:r>
              <a:rPr lang="fr-FR" dirty="0" smtClean="0"/>
              <a:t> are </a:t>
            </a:r>
            <a:r>
              <a:rPr lang="fr-FR" dirty="0" err="1" smtClean="0"/>
              <a:t>electric</a:t>
            </a:r>
            <a:r>
              <a:rPr lang="fr-FR" dirty="0" smtClean="0"/>
              <a:t> </a:t>
            </a:r>
            <a:r>
              <a:rPr lang="fr-FR" dirty="0" err="1" smtClean="0"/>
              <a:t>conductors</a:t>
            </a:r>
            <a:r>
              <a:rPr lang="fr-FR" dirty="0" smtClean="0"/>
              <a:t>. </a:t>
            </a:r>
            <a:r>
              <a:rPr lang="fr-FR" dirty="0" err="1" smtClean="0"/>
              <a:t>They</a:t>
            </a:r>
            <a:r>
              <a:rPr lang="fr-FR" dirty="0" smtClean="0"/>
              <a:t> are </a:t>
            </a:r>
            <a:r>
              <a:rPr lang="fr-FR" dirty="0" err="1" smtClean="0"/>
              <a:t>used</a:t>
            </a:r>
            <a:r>
              <a:rPr lang="fr-FR" dirty="0" smtClean="0"/>
              <a:t> to </a:t>
            </a:r>
            <a:r>
              <a:rPr lang="fr-FR" dirty="0" err="1" smtClean="0"/>
              <a:t>connect</a:t>
            </a:r>
            <a:r>
              <a:rPr lang="fr-FR" dirty="0" smtClean="0"/>
              <a:t> one component of the circuit to </a:t>
            </a:r>
            <a:r>
              <a:rPr lang="fr-FR" dirty="0" err="1" smtClean="0"/>
              <a:t>another</a:t>
            </a:r>
            <a:r>
              <a:rPr lang="fr-FR" dirty="0" smtClean="0"/>
              <a:t> for </a:t>
            </a:r>
            <a:r>
              <a:rPr lang="fr-FR" dirty="0" err="1" smtClean="0"/>
              <a:t>electric</a:t>
            </a:r>
            <a:r>
              <a:rPr lang="fr-FR" dirty="0" smtClean="0"/>
              <a:t> </a:t>
            </a:r>
            <a:r>
              <a:rPr lang="fr-FR" dirty="0" err="1" smtClean="0"/>
              <a:t>current</a:t>
            </a:r>
            <a:r>
              <a:rPr lang="fr-FR" dirty="0" smtClean="0"/>
              <a:t> to flow.</a:t>
            </a:r>
            <a:endParaRPr lang="fr-FR" dirty="0"/>
          </a:p>
        </p:txBody>
      </p:sp>
      <p:pic>
        <p:nvPicPr>
          <p:cNvPr id="4" name="Image 3" descr="D:\GEE\img3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145" y="3140968"/>
            <a:ext cx="3775710" cy="25279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4675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Output </a:t>
            </a:r>
            <a:r>
              <a:rPr lang="fr-FR" dirty="0" err="1" smtClean="0"/>
              <a:t>Device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An output </a:t>
            </a:r>
            <a:r>
              <a:rPr lang="fr-FR" dirty="0" err="1" smtClean="0"/>
              <a:t>device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an </a:t>
            </a:r>
            <a:r>
              <a:rPr lang="fr-FR" dirty="0" err="1" smtClean="0"/>
              <a:t>electrical</a:t>
            </a:r>
            <a:r>
              <a:rPr lang="fr-FR" dirty="0" smtClean="0"/>
              <a:t> </a:t>
            </a:r>
            <a:r>
              <a:rPr lang="fr-FR" dirty="0" err="1" smtClean="0"/>
              <a:t>appliance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uses </a:t>
            </a:r>
            <a:r>
              <a:rPr lang="fr-FR" dirty="0" err="1" smtClean="0"/>
              <a:t>electricity</a:t>
            </a:r>
            <a:r>
              <a:rPr lang="fr-FR" dirty="0" smtClean="0"/>
              <a:t> to </a:t>
            </a:r>
            <a:r>
              <a:rPr lang="fr-FR" dirty="0" err="1" smtClean="0"/>
              <a:t>work</a:t>
            </a:r>
            <a:r>
              <a:rPr lang="fr-FR" dirty="0" smtClean="0"/>
              <a:t>. There are </a:t>
            </a:r>
            <a:r>
              <a:rPr lang="fr-FR" dirty="0" err="1" smtClean="0"/>
              <a:t>many</a:t>
            </a:r>
            <a:r>
              <a:rPr lang="fr-FR" dirty="0" smtClean="0"/>
              <a:t> </a:t>
            </a:r>
            <a:r>
              <a:rPr lang="fr-FR" dirty="0" err="1" smtClean="0"/>
              <a:t>different</a:t>
            </a:r>
            <a:r>
              <a:rPr lang="fr-FR" dirty="0" smtClean="0"/>
              <a:t> types of output </a:t>
            </a:r>
            <a:r>
              <a:rPr lang="fr-FR" dirty="0" err="1" smtClean="0"/>
              <a:t>devices</a:t>
            </a:r>
            <a:r>
              <a:rPr lang="fr-FR" dirty="0" smtClean="0"/>
              <a:t>, </a:t>
            </a:r>
            <a:r>
              <a:rPr lang="fr-FR" dirty="0" err="1" smtClean="0"/>
              <a:t>such</a:t>
            </a:r>
            <a:r>
              <a:rPr lang="fr-FR" dirty="0" smtClean="0"/>
              <a:t> as </a:t>
            </a:r>
            <a:r>
              <a:rPr lang="fr-FR" dirty="0" err="1" smtClean="0"/>
              <a:t>buzzers</a:t>
            </a:r>
            <a:r>
              <a:rPr lang="fr-FR" dirty="0" smtClean="0"/>
              <a:t>, </a:t>
            </a:r>
            <a:r>
              <a:rPr lang="fr-FR" dirty="0" err="1" smtClean="0"/>
              <a:t>small</a:t>
            </a:r>
            <a:r>
              <a:rPr lang="fr-FR" dirty="0" smtClean="0"/>
              <a:t> </a:t>
            </a:r>
            <a:r>
              <a:rPr lang="fr-FR" dirty="0" err="1" smtClean="0"/>
              <a:t>electric</a:t>
            </a:r>
            <a:r>
              <a:rPr lang="fr-FR" dirty="0" smtClean="0"/>
              <a:t> fans and light bulbs.</a:t>
            </a:r>
            <a:endParaRPr lang="fr-FR" dirty="0"/>
          </a:p>
        </p:txBody>
      </p:sp>
      <p:pic>
        <p:nvPicPr>
          <p:cNvPr id="4" name="Image 3" descr="Input and Output Devices: Types and Uses of Computer I/O Devic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281" y="3556980"/>
            <a:ext cx="4851400" cy="26250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212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Switch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A switch </a:t>
            </a:r>
            <a:r>
              <a:rPr lang="fr-FR" dirty="0" err="1" smtClean="0"/>
              <a:t>controls</a:t>
            </a:r>
            <a:r>
              <a:rPr lang="fr-FR" dirty="0" smtClean="0"/>
              <a:t> the flow of the </a:t>
            </a:r>
            <a:r>
              <a:rPr lang="fr-FR" dirty="0" err="1" smtClean="0"/>
              <a:t>electric</a:t>
            </a:r>
            <a:r>
              <a:rPr lang="fr-FR" dirty="0" smtClean="0"/>
              <a:t> </a:t>
            </a:r>
            <a:r>
              <a:rPr lang="fr-FR" dirty="0" err="1" smtClean="0"/>
              <a:t>current</a:t>
            </a:r>
            <a:r>
              <a:rPr lang="fr-FR" dirty="0" smtClean="0"/>
              <a:t> in a circuit. The switch </a:t>
            </a:r>
            <a:r>
              <a:rPr lang="fr-FR" dirty="0" err="1" smtClean="0"/>
              <a:t>needs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closed</a:t>
            </a:r>
            <a:r>
              <a:rPr lang="fr-FR" dirty="0" smtClean="0"/>
              <a:t> in </a:t>
            </a:r>
            <a:r>
              <a:rPr lang="fr-FR" dirty="0" err="1" smtClean="0"/>
              <a:t>order</a:t>
            </a:r>
            <a:r>
              <a:rPr lang="fr-FR" dirty="0" smtClean="0"/>
              <a:t> for the </a:t>
            </a:r>
            <a:r>
              <a:rPr lang="fr-FR" dirty="0" err="1" smtClean="0"/>
              <a:t>electric</a:t>
            </a:r>
            <a:r>
              <a:rPr lang="fr-FR" dirty="0" smtClean="0"/>
              <a:t> </a:t>
            </a:r>
            <a:r>
              <a:rPr lang="fr-FR" dirty="0" err="1" smtClean="0"/>
              <a:t>current</a:t>
            </a:r>
            <a:r>
              <a:rPr lang="fr-FR" dirty="0" smtClean="0"/>
              <a:t> to </a:t>
            </a:r>
            <a:r>
              <a:rPr lang="fr-FR" dirty="0" err="1" smtClean="0"/>
              <a:t>fow</a:t>
            </a:r>
            <a:r>
              <a:rPr lang="fr-FR" dirty="0" smtClean="0"/>
              <a:t> in the </a:t>
            </a:r>
            <a:r>
              <a:rPr lang="fr-FR" dirty="0" err="1" smtClean="0"/>
              <a:t>ciruit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dirty="0" smtClean="0"/>
              <a:t>There are </a:t>
            </a:r>
            <a:r>
              <a:rPr lang="fr-FR" dirty="0" err="1" smtClean="0"/>
              <a:t>different</a:t>
            </a:r>
            <a:r>
              <a:rPr lang="fr-FR" dirty="0" smtClean="0"/>
              <a:t> types of switches</a:t>
            </a:r>
            <a:endParaRPr lang="fr-FR" dirty="0"/>
          </a:p>
        </p:txBody>
      </p:sp>
      <p:pic>
        <p:nvPicPr>
          <p:cNvPr id="4098" name="Picture 2" descr="D:\GEE\télécharg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789040"/>
            <a:ext cx="6264696" cy="306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359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Circuit </a:t>
            </a:r>
            <a:r>
              <a:rPr lang="fr-FR" dirty="0" err="1" smtClean="0"/>
              <a:t>Diagram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A circuit </a:t>
            </a:r>
            <a:r>
              <a:rPr lang="fr-FR" dirty="0" err="1" smtClean="0"/>
              <a:t>diagram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drawing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uses </a:t>
            </a:r>
            <a:r>
              <a:rPr lang="fr-FR" dirty="0" err="1" smtClean="0"/>
              <a:t>different</a:t>
            </a:r>
            <a:r>
              <a:rPr lang="fr-FR" dirty="0" smtClean="0"/>
              <a:t> </a:t>
            </a:r>
            <a:r>
              <a:rPr lang="fr-FR" dirty="0" err="1" smtClean="0"/>
              <a:t>symbols</a:t>
            </a:r>
            <a:r>
              <a:rPr lang="fr-FR" dirty="0" smtClean="0"/>
              <a:t> to </a:t>
            </a:r>
            <a:r>
              <a:rPr lang="fr-FR" dirty="0" err="1" smtClean="0"/>
              <a:t>represent</a:t>
            </a:r>
            <a:r>
              <a:rPr lang="fr-FR" dirty="0" smtClean="0"/>
              <a:t> an </a:t>
            </a:r>
            <a:r>
              <a:rPr lang="fr-FR" dirty="0" err="1" smtClean="0"/>
              <a:t>actual</a:t>
            </a:r>
            <a:r>
              <a:rPr lang="fr-FR" dirty="0" smtClean="0"/>
              <a:t> </a:t>
            </a:r>
            <a:r>
              <a:rPr lang="fr-FR" dirty="0" err="1" smtClean="0"/>
              <a:t>electric</a:t>
            </a:r>
            <a:r>
              <a:rPr lang="fr-FR" dirty="0" smtClean="0"/>
              <a:t> circuit.</a:t>
            </a:r>
          </a:p>
          <a:p>
            <a:pPr marL="0" indent="0">
              <a:buNone/>
            </a:pPr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symbols</a:t>
            </a:r>
            <a:r>
              <a:rPr lang="fr-FR" dirty="0" smtClean="0"/>
              <a:t> </a:t>
            </a:r>
            <a:r>
              <a:rPr lang="fr-FR" dirty="0" err="1" smtClean="0"/>
              <a:t>make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easier</a:t>
            </a:r>
            <a:r>
              <a:rPr lang="fr-FR" dirty="0" smtClean="0"/>
              <a:t> to plan and analyse a circuit </a:t>
            </a:r>
            <a:r>
              <a:rPr lang="fr-FR" dirty="0" err="1" smtClean="0"/>
              <a:t>before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build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3074" name="Picture 2" descr="D:\GEE\imag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9788" y="3717032"/>
            <a:ext cx="4278516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199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Symbols</a:t>
            </a:r>
            <a:r>
              <a:rPr lang="fr-FR" dirty="0"/>
              <a:t> in an </a:t>
            </a:r>
            <a:r>
              <a:rPr lang="fr-FR" dirty="0" err="1"/>
              <a:t>electric</a:t>
            </a:r>
            <a:r>
              <a:rPr lang="fr-FR" dirty="0"/>
              <a:t> </a:t>
            </a:r>
            <a:r>
              <a:rPr lang="fr-FR" dirty="0" smtClean="0"/>
              <a:t>circuit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 smtClean="0"/>
              <a:t>Each</a:t>
            </a:r>
            <a:r>
              <a:rPr lang="fr-FR" dirty="0" smtClean="0"/>
              <a:t> component of an </a:t>
            </a:r>
            <a:r>
              <a:rPr lang="fr-FR" dirty="0" err="1" smtClean="0"/>
              <a:t>electric</a:t>
            </a:r>
            <a:r>
              <a:rPr lang="fr-FR" dirty="0" smtClean="0"/>
              <a:t> circuit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represented</a:t>
            </a:r>
            <a:r>
              <a:rPr lang="fr-FR" dirty="0" smtClean="0"/>
              <a:t> by a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dirty="0" err="1" smtClean="0"/>
              <a:t>symbol</a:t>
            </a:r>
            <a:r>
              <a:rPr lang="fr-FR" dirty="0" smtClean="0"/>
              <a:t> in a circuit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dirty="0" err="1" smtClean="0"/>
              <a:t>diagram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 descr="D:\GEE\97141-vecteurs-de-symboles-de-circuits-electroniques-gratuit-vectoriel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780" y="2204864"/>
            <a:ext cx="5443220" cy="3808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562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13351</TotalTime>
  <Words>469</Words>
  <Application>Microsoft Office PowerPoint</Application>
  <PresentationFormat>Affichage à l'écran (4:3)</PresentationFormat>
  <Paragraphs>70</Paragraphs>
  <Slides>12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Apex</vt:lpstr>
      <vt:lpstr>ELECTRIC CIRCUITS</vt:lpstr>
      <vt:lpstr>Electric Circuit</vt:lpstr>
      <vt:lpstr>Energy Source</vt:lpstr>
      <vt:lpstr>What is Current</vt:lpstr>
      <vt:lpstr>Wires</vt:lpstr>
      <vt:lpstr>Output Device</vt:lpstr>
      <vt:lpstr>Switch </vt:lpstr>
      <vt:lpstr>Circuit Diagram</vt:lpstr>
      <vt:lpstr>Symbols in an electric circuit</vt:lpstr>
      <vt:lpstr>Types of Circuit </vt:lpstr>
      <vt:lpstr>Types of Circuit 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</dc:creator>
  <cp:lastModifiedBy>user</cp:lastModifiedBy>
  <cp:revision>49</cp:revision>
  <dcterms:created xsi:type="dcterms:W3CDTF">2023-10-24T08:50:07Z</dcterms:created>
  <dcterms:modified xsi:type="dcterms:W3CDTF">2023-11-08T11:17:20Z</dcterms:modified>
</cp:coreProperties>
</file>