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5" r:id="rId3"/>
    <p:sldId id="276" r:id="rId4"/>
    <p:sldId id="277" r:id="rId5"/>
    <p:sldId id="278"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34976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188715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1202250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270438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239211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326756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420651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51134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219101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1812479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9115C77-0416-4AF5-B5A7-AE22E603E9AD}" type="datetimeFigureOut">
              <a:rPr lang="fr-FR" smtClean="0"/>
              <a:pPr/>
              <a:t>18/03/2020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32520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15C77-0416-4AF5-B5A7-AE22E603E9AD}" type="datetimeFigureOut">
              <a:rPr lang="fr-FR" smtClean="0"/>
              <a:pPr/>
              <a:t>18/03/2020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8E3CB-8EA8-44E8-9554-D0444C12C89B}" type="slidenum">
              <a:rPr lang="fr-FR" smtClean="0"/>
              <a:pPr/>
              <a:t>‹N°›</a:t>
            </a:fld>
            <a:endParaRPr lang="fr-FR"/>
          </a:p>
        </p:txBody>
      </p:sp>
    </p:spTree>
    <p:extLst>
      <p:ext uri="{BB962C8B-B14F-4D97-AF65-F5344CB8AC3E}">
        <p14:creationId xmlns:p14="http://schemas.microsoft.com/office/powerpoint/2010/main" xmlns="" val="160697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solidFill>
                  <a:srgbClr val="C00000"/>
                </a:solidFill>
              </a:rPr>
              <a:t>محاضرا ت الأستاذة </a:t>
            </a:r>
            <a:r>
              <a:rPr lang="ar-DZ" dirty="0" err="1" smtClean="0">
                <a:solidFill>
                  <a:srgbClr val="C00000"/>
                </a:solidFill>
              </a:rPr>
              <a:t>بوزياني</a:t>
            </a:r>
            <a:r>
              <a:rPr lang="ar-DZ" dirty="0" smtClean="0">
                <a:solidFill>
                  <a:srgbClr val="C00000"/>
                </a:solidFill>
              </a:rPr>
              <a:t> فاطمة الزهراء</a:t>
            </a:r>
            <a:endParaRPr lang="fr-FR" dirty="0">
              <a:solidFill>
                <a:srgbClr val="C00000"/>
              </a:solidFill>
            </a:endParaRPr>
          </a:p>
        </p:txBody>
      </p:sp>
      <p:sp>
        <p:nvSpPr>
          <p:cNvPr id="3" name="Espace réservé du contenu 2"/>
          <p:cNvSpPr>
            <a:spLocks noGrp="1"/>
          </p:cNvSpPr>
          <p:nvPr>
            <p:ph idx="1"/>
          </p:nvPr>
        </p:nvSpPr>
        <p:spPr>
          <a:xfrm>
            <a:off x="838200" y="1894901"/>
            <a:ext cx="10515600" cy="4282062"/>
          </a:xfrm>
        </p:spPr>
        <p:txBody>
          <a:bodyPr>
            <a:normAutofit lnSpcReduction="10000"/>
          </a:bodyPr>
          <a:lstStyle/>
          <a:p>
            <a:pPr marL="0" indent="0" algn="ctr">
              <a:buNone/>
            </a:pPr>
            <a:endParaRPr lang="fr-FR" sz="4400" dirty="0" smtClean="0">
              <a:solidFill>
                <a:srgbClr val="FF0000"/>
              </a:solidFill>
            </a:endParaRPr>
          </a:p>
          <a:p>
            <a:pPr marL="0" indent="0" algn="ctr">
              <a:buNone/>
            </a:pPr>
            <a:r>
              <a:rPr lang="ar-DZ" sz="4400" dirty="0" smtClean="0">
                <a:solidFill>
                  <a:srgbClr val="FF0000"/>
                </a:solidFill>
              </a:rPr>
              <a:t>مقياس: الترميم والحفظ في علم الآثار</a:t>
            </a:r>
          </a:p>
          <a:p>
            <a:pPr marL="0" indent="0" algn="ctr">
              <a:buNone/>
            </a:pPr>
            <a:endParaRPr lang="ar-DZ" sz="4400" dirty="0" smtClean="0">
              <a:solidFill>
                <a:srgbClr val="FF0000"/>
              </a:solidFill>
            </a:endParaRPr>
          </a:p>
          <a:p>
            <a:pPr marL="0" indent="0" algn="ctr">
              <a:buNone/>
            </a:pPr>
            <a:r>
              <a:rPr lang="ar-DZ" sz="4400" dirty="0" smtClean="0">
                <a:solidFill>
                  <a:srgbClr val="FF0000"/>
                </a:solidFill>
              </a:rPr>
              <a:t>السنة الثانية ليسانس</a:t>
            </a:r>
          </a:p>
          <a:p>
            <a:pPr marL="0" indent="0" algn="ctr">
              <a:buNone/>
            </a:pPr>
            <a:endParaRPr lang="ar-DZ" sz="4400" dirty="0" smtClean="0">
              <a:solidFill>
                <a:srgbClr val="FF0000"/>
              </a:solidFill>
            </a:endParaRPr>
          </a:p>
          <a:p>
            <a:pPr marL="0" indent="0" algn="ctr">
              <a:buNone/>
            </a:pPr>
            <a:r>
              <a:rPr lang="ar-DZ" sz="4400" dirty="0" smtClean="0">
                <a:solidFill>
                  <a:srgbClr val="FF0000"/>
                </a:solidFill>
              </a:rPr>
              <a:t>السنة الدراسية: 2019-2020</a:t>
            </a:r>
            <a:endParaRPr lang="fr-FR" sz="4400" dirty="0">
              <a:solidFill>
                <a:srgbClr val="FF0000"/>
              </a:solidFill>
            </a:endParaRPr>
          </a:p>
        </p:txBody>
      </p:sp>
    </p:spTree>
    <p:extLst>
      <p:ext uri="{BB962C8B-B14F-4D97-AF65-F5344CB8AC3E}">
        <p14:creationId xmlns:p14="http://schemas.microsoft.com/office/powerpoint/2010/main" xmlns="" val="324574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19270"/>
            <a:ext cx="10515600" cy="6057693"/>
          </a:xfrm>
        </p:spPr>
        <p:txBody>
          <a:bodyPr/>
          <a:lstStyle/>
          <a:p>
            <a:pPr algn="ctr"/>
            <a:endParaRPr lang="ar-DZ" dirty="0" smtClean="0"/>
          </a:p>
          <a:p>
            <a:pPr algn="ctr"/>
            <a:r>
              <a:rPr lang="ar-DZ" sz="3200" b="1" u="sng" dirty="0" smtClean="0">
                <a:solidFill>
                  <a:srgbClr val="C00000"/>
                </a:solidFill>
              </a:rPr>
              <a:t>الدرس الرابع</a:t>
            </a:r>
          </a:p>
          <a:p>
            <a:endParaRPr lang="ar-DZ" sz="3200" b="1" u="sng" dirty="0" smtClean="0">
              <a:solidFill>
                <a:srgbClr val="C00000"/>
              </a:solidFill>
            </a:endParaRPr>
          </a:p>
          <a:p>
            <a:endParaRPr lang="ar-DZ" sz="3200" b="1" u="sng" dirty="0" smtClean="0">
              <a:solidFill>
                <a:srgbClr val="C00000"/>
              </a:solidFill>
            </a:endParaRPr>
          </a:p>
          <a:p>
            <a:pPr lvl="8"/>
            <a:r>
              <a:rPr lang="ar-DZ" sz="3200" b="1" u="sng" dirty="0" smtClean="0">
                <a:solidFill>
                  <a:srgbClr val="C00000"/>
                </a:solidFill>
              </a:rPr>
              <a:t>الصيانة الوقائية للمقتنيات </a:t>
            </a:r>
            <a:r>
              <a:rPr lang="ar-DZ" sz="3200" b="1" u="sng" dirty="0" err="1" smtClean="0">
                <a:solidFill>
                  <a:srgbClr val="C00000"/>
                </a:solidFill>
              </a:rPr>
              <a:t>المتحفية</a:t>
            </a:r>
            <a:endParaRPr lang="fr-FR" sz="3200" b="1" u="sng" dirty="0">
              <a:solidFill>
                <a:srgbClr val="C00000"/>
              </a:solidFill>
            </a:endParaRPr>
          </a:p>
        </p:txBody>
      </p:sp>
    </p:spTree>
    <p:extLst>
      <p:ext uri="{BB962C8B-B14F-4D97-AF65-F5344CB8AC3E}">
        <p14:creationId xmlns:p14="http://schemas.microsoft.com/office/powerpoint/2010/main" xmlns="" val="387302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98783"/>
            <a:ext cx="10515600" cy="5978180"/>
          </a:xfrm>
        </p:spPr>
        <p:txBody>
          <a:bodyPr>
            <a:normAutofit fontScale="92500" lnSpcReduction="10000"/>
          </a:bodyPr>
          <a:lstStyle/>
          <a:p>
            <a:pPr algn="r" rtl="1"/>
            <a:r>
              <a:rPr lang="ar-DZ" sz="2000" dirty="0" smtClean="0"/>
              <a:t>هناك العديد من التدابير والاحتياطات الواجب القيام بها داخل المتحف بغية وقاية الآثار والحفاظ عليها من الأخطار المحدقة بها.</a:t>
            </a:r>
          </a:p>
          <a:p>
            <a:pPr algn="r" rtl="1"/>
            <a:r>
              <a:rPr lang="ar-DZ" sz="2000" dirty="0" smtClean="0"/>
              <a:t>1. مفهوم الصيانة الوقائية: هي مجموعة من التدابير والإجراءات المعتمدة في المتحف هدفها التقليل و التقليص من الاضرار التي تتعرض لها الآثار المنقولة عن طريق خلق </a:t>
            </a:r>
            <a:r>
              <a:rPr lang="ar-DZ" sz="2000" dirty="0" err="1" smtClean="0"/>
              <a:t>وتوفيرالظروف</a:t>
            </a:r>
            <a:r>
              <a:rPr lang="ar-DZ" sz="2000" dirty="0" smtClean="0"/>
              <a:t> المثلى للحفاظ عليها إذا الصيانة الوقائية تقتضي بعدم تعرض المقتنيات </a:t>
            </a:r>
            <a:r>
              <a:rPr lang="ar-DZ" sz="2000" dirty="0" err="1" smtClean="0"/>
              <a:t>المتحفية</a:t>
            </a:r>
            <a:r>
              <a:rPr lang="ar-DZ" sz="2000" dirty="0" smtClean="0"/>
              <a:t> إلى الاخطار وعوامل التلف المختلفة، وذلك بوضع مناهج تدخل ناجحة من خلال تسخير الوسائل الوقائية اللازمة لحفظ المقتنيات وضمان بقائها أطول مدة ممكنة.</a:t>
            </a:r>
          </a:p>
          <a:p>
            <a:pPr algn="r" rtl="1"/>
            <a:r>
              <a:rPr lang="ar-DZ" sz="2000" dirty="0" smtClean="0"/>
              <a:t>2. تدابير الصيانة الوقائية:</a:t>
            </a:r>
          </a:p>
          <a:p>
            <a:pPr algn="r" rtl="1"/>
            <a:r>
              <a:rPr lang="ar-DZ" sz="2000" dirty="0" smtClean="0"/>
              <a:t>- مراقبة مناخ العرض والحفظ: هو عملية تقوم على دراسة حالة التحفة اتخاذ مجموعة من التدابير المتعلقة بها للكشف عن أي مشكل يمكن أن يعترضها في المتحف ولذلك لا بد من معرفة وتوفير درجة الحرارة والرطوبة النسبية الملائمة إضافة إلى معرفة المشاكل البيولوجية الممكنة التواجد في المتحف .</a:t>
            </a:r>
          </a:p>
          <a:p>
            <a:pPr algn="r" rtl="1"/>
            <a:r>
              <a:rPr lang="ar-DZ" sz="2000" dirty="0" smtClean="0"/>
              <a:t>- دراسة طرق النقل ووسائلها المعتمدة</a:t>
            </a:r>
          </a:p>
          <a:p>
            <a:pPr algn="r" rtl="1"/>
            <a:r>
              <a:rPr lang="ar-DZ" sz="2000" dirty="0" smtClean="0"/>
              <a:t>- تجهيز المتحف بــنظام كشف الحرائق وتوفير أجهزة المراقبة .</a:t>
            </a:r>
          </a:p>
          <a:p>
            <a:pPr algn="r" rtl="1"/>
            <a:r>
              <a:rPr lang="ar-DZ" sz="2000" dirty="0" smtClean="0"/>
              <a:t>- إحكام غلق الواجهات: كثيرا ما تكون واجهات العرض غير محكمة الغلق وهو ما يؤدي إلى تسرب ودخول الغبار داخله(يضر بالجانب الجمالي)، ولذلك تشكل مع الوقت فوق اللقية الأثرية طبقة في البداية تكون غبارا ثم مع مرور الوقت تتصلب لتتشكل لنا طبقة صلبة ولذلك لا بد من إحكام الغلق مع التنظيف الدائم.</a:t>
            </a:r>
          </a:p>
          <a:p>
            <a:pPr algn="r" rtl="1"/>
            <a:r>
              <a:rPr lang="ar-DZ" sz="2000" dirty="0" smtClean="0"/>
              <a:t>- القضاء على بكتيريا مخزن الحفظ: يمكن اعتماد هذه الطريقة المستخدمة في المستشفيات (تحديد نوع وعدد البكتيريا في الهواء) حيث تمكننا من اختيار المبيد الملائم لمقاومة البكتيريا قبل حدوث الضرر والجهاز المستعمل للتحليل هو جهاز </a:t>
            </a:r>
            <a:r>
              <a:rPr lang="ar-DZ" sz="2000" dirty="0" err="1" smtClean="0"/>
              <a:t>روتورود</a:t>
            </a:r>
            <a:r>
              <a:rPr lang="ar-DZ" sz="2000" dirty="0" smtClean="0"/>
              <a:t> (جهاز بسيط سهل الحمل ورخيص يعرفنا على أنواع الجراثيم.</a:t>
            </a:r>
          </a:p>
          <a:p>
            <a:pPr algn="r" rtl="1"/>
            <a:r>
              <a:rPr lang="ar-DZ" sz="2000" dirty="0" smtClean="0"/>
              <a:t>- وهناك طريقة أخرى للقضاء على البكتيريا وذلك من خلال استعمال بخار في شكل رذاذ من مواد امة مثل </a:t>
            </a:r>
            <a:r>
              <a:rPr lang="ar-DZ" sz="2000" dirty="0" err="1" smtClean="0"/>
              <a:t>بروبيلين</a:t>
            </a:r>
            <a:r>
              <a:rPr lang="ar-DZ" sz="2000" dirty="0" smtClean="0"/>
              <a:t> </a:t>
            </a:r>
            <a:r>
              <a:rPr lang="ar-DZ" sz="2000" dirty="0" err="1" smtClean="0"/>
              <a:t>جيليكول</a:t>
            </a:r>
            <a:r>
              <a:rPr lang="ar-DZ" sz="2000" dirty="0" smtClean="0"/>
              <a:t> والذي لا لون ولا طعم ولا رائحة له. </a:t>
            </a:r>
          </a:p>
          <a:p>
            <a:pPr algn="r" rtl="1"/>
            <a:r>
              <a:rPr lang="ar-DZ" sz="2000" dirty="0" smtClean="0"/>
              <a:t>- كما يمكن استخدام تدفق الهواء </a:t>
            </a:r>
            <a:r>
              <a:rPr lang="ar-DZ" sz="2000" dirty="0" err="1" smtClean="0"/>
              <a:t>لاميناروهو</a:t>
            </a:r>
            <a:r>
              <a:rPr lang="ar-DZ" sz="2000" dirty="0" smtClean="0"/>
              <a:t> عملية تقوم على تعقيم الأجواء الخاصة بالعمليات الجراحية وتسمى كذلك </a:t>
            </a:r>
            <a:r>
              <a:rPr lang="ar-DZ" sz="2000" dirty="0" err="1" smtClean="0"/>
              <a:t>بــ:فيلتر</a:t>
            </a:r>
            <a:r>
              <a:rPr lang="ar-DZ" sz="2000" dirty="0" smtClean="0"/>
              <a:t> هيبا .</a:t>
            </a:r>
          </a:p>
        </p:txBody>
      </p:sp>
    </p:spTree>
    <p:extLst>
      <p:ext uri="{BB962C8B-B14F-4D97-AF65-F5344CB8AC3E}">
        <p14:creationId xmlns:p14="http://schemas.microsoft.com/office/powerpoint/2010/main" xmlns="" val="7378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31354"/>
            <a:ext cx="10515600" cy="5945609"/>
          </a:xfrm>
        </p:spPr>
        <p:txBody>
          <a:bodyPr>
            <a:normAutofit/>
          </a:bodyPr>
          <a:lstStyle/>
          <a:p>
            <a:pPr marL="0" indent="0" algn="r">
              <a:buNone/>
            </a:pPr>
            <a:r>
              <a:rPr lang="ar-DZ" sz="2400" b="1" u="sng" dirty="0" smtClean="0">
                <a:solidFill>
                  <a:srgbClr val="FFC000"/>
                </a:solidFill>
              </a:rPr>
              <a:t>ضرورة التغليف والتخزين:</a:t>
            </a:r>
          </a:p>
          <a:p>
            <a:pPr marL="0" indent="0" algn="r" rtl="1">
              <a:buNone/>
            </a:pPr>
            <a:r>
              <a:rPr lang="ar-DZ" sz="2400" dirty="0" smtClean="0"/>
              <a:t>إن الهدف من التعبئة والتغليف هو حفظ حالة اتزان يتمتع الأثر لحين القيام </a:t>
            </a:r>
            <a:r>
              <a:rPr lang="ar-DZ" sz="2400" dirty="0" err="1" smtClean="0"/>
              <a:t>بأقلمته</a:t>
            </a:r>
            <a:r>
              <a:rPr lang="ar-DZ" sz="2400" dirty="0" smtClean="0"/>
              <a:t> مع البيئة التي وجد فيها ويم التغليف تمهيدا للتخزين أو استعداد لنقل الآثار من الموقع نحو معامل الترميم  أو المتاحف.</a:t>
            </a:r>
          </a:p>
          <a:p>
            <a:pPr marL="0" indent="0" algn="r" rtl="1">
              <a:buNone/>
            </a:pPr>
            <a:r>
              <a:rPr lang="ar-DZ" sz="2400" dirty="0" smtClean="0"/>
              <a:t>وهناك بعض القواعد العامة التي يجب معرفتها منها :</a:t>
            </a:r>
          </a:p>
          <a:p>
            <a:pPr algn="r" rtl="1">
              <a:buFontTx/>
              <a:buChar char="-"/>
            </a:pPr>
            <a:r>
              <a:rPr lang="ar-DZ" sz="2400" dirty="0" smtClean="0"/>
              <a:t>تجنب استخدام مواد يمكنها أن تتفاعل فيما بينها ما يحدث أضرارا جساما .</a:t>
            </a:r>
          </a:p>
          <a:p>
            <a:pPr algn="r" rtl="1">
              <a:buFontTx/>
              <a:buChar char="-"/>
            </a:pPr>
            <a:r>
              <a:rPr lang="ar-DZ" sz="2400" dirty="0" smtClean="0"/>
              <a:t>توفير الأكياس المناسبة من حيث الأحجام المختلفة إذ لا بد أن تتوافق مع شكل المادة الأثرية .</a:t>
            </a:r>
          </a:p>
          <a:p>
            <a:pPr algn="r" rtl="1">
              <a:buFontTx/>
              <a:buChar char="-"/>
            </a:pPr>
            <a:r>
              <a:rPr lang="ar-DZ" sz="2400" dirty="0" smtClean="0"/>
              <a:t>ضرورة استخدام بطاقات الجرد مع عدم الجمع </a:t>
            </a:r>
            <a:r>
              <a:rPr lang="ar-DZ" sz="2400" dirty="0" err="1" smtClean="0"/>
              <a:t>مابين</a:t>
            </a:r>
            <a:r>
              <a:rPr lang="ar-DZ" sz="2400" dirty="0" smtClean="0"/>
              <a:t> المواد الأثرية المختلفة المادة فمثلا لا يمكن الجمع ما بين المنسوجات والفخار والحديد.</a:t>
            </a:r>
          </a:p>
          <a:p>
            <a:pPr algn="r" rtl="1">
              <a:buFontTx/>
              <a:buChar char="-"/>
            </a:pPr>
            <a:r>
              <a:rPr lang="ar-DZ" sz="2400" dirty="0" smtClean="0"/>
              <a:t>وأحسن العلب للتخزين هي علب </a:t>
            </a:r>
            <a:r>
              <a:rPr lang="ar-DZ" sz="2400" dirty="0" err="1" smtClean="0"/>
              <a:t>البوليسرينو</a:t>
            </a:r>
            <a:r>
              <a:rPr lang="ar-DZ" sz="2400" dirty="0" smtClean="0"/>
              <a:t>، كونها </a:t>
            </a:r>
            <a:r>
              <a:rPr lang="ar-DZ" sz="2400" dirty="0" err="1" smtClean="0"/>
              <a:t>تبقة</a:t>
            </a:r>
            <a:r>
              <a:rPr lang="ar-DZ" sz="2400" dirty="0" smtClean="0"/>
              <a:t> مدة طويلة مقارنة مع العلب الكرتونية.</a:t>
            </a:r>
          </a:p>
          <a:p>
            <a:pPr algn="r" rtl="1">
              <a:buFontTx/>
              <a:buChar char="-"/>
            </a:pPr>
            <a:r>
              <a:rPr lang="ar-DZ" sz="2400" dirty="0" smtClean="0"/>
              <a:t>وللتخزين لا بد توفير مخزن تتوفر فيه مساحات كافية كون حركة العاملين به تكون كبيرة </a:t>
            </a:r>
          </a:p>
          <a:p>
            <a:pPr algn="r" rtl="1">
              <a:buFontTx/>
              <a:buChar char="-"/>
            </a:pPr>
            <a:r>
              <a:rPr lang="ar-DZ" sz="2400" dirty="0" smtClean="0"/>
              <a:t>يجب أن يكون المخزن معزولا عن الضوء </a:t>
            </a:r>
            <a:r>
              <a:rPr lang="ar-DZ" sz="2400" dirty="0" err="1" smtClean="0"/>
              <a:t>المباشرمع</a:t>
            </a:r>
            <a:r>
              <a:rPr lang="ar-DZ" sz="2400" dirty="0" smtClean="0"/>
              <a:t> توفير الرفوف لوضع الصناديق وعدم التخزين بالقرب من مصادر المياه.</a:t>
            </a:r>
          </a:p>
          <a:p>
            <a:pPr marL="0" indent="0" algn="r" rtl="1">
              <a:buNone/>
            </a:pPr>
            <a:endParaRPr lang="ar-DZ" sz="2400" dirty="0"/>
          </a:p>
        </p:txBody>
      </p:sp>
    </p:spTree>
    <p:extLst>
      <p:ext uri="{BB962C8B-B14F-4D97-AF65-F5344CB8AC3E}">
        <p14:creationId xmlns:p14="http://schemas.microsoft.com/office/powerpoint/2010/main" xmlns="" val="2867124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94063"/>
            <a:ext cx="10515600" cy="5482900"/>
          </a:xfrm>
        </p:spPr>
        <p:txBody>
          <a:bodyPr/>
          <a:lstStyle/>
          <a:p>
            <a:pPr marL="0" indent="0" algn="r">
              <a:buNone/>
            </a:pPr>
            <a:r>
              <a:rPr lang="ar-DZ" b="1" u="sng" dirty="0" smtClean="0">
                <a:solidFill>
                  <a:srgbClr val="FFC000"/>
                </a:solidFill>
              </a:rPr>
              <a:t>ضرورة توفير الأمن:</a:t>
            </a:r>
          </a:p>
          <a:p>
            <a:pPr marL="0" indent="0" algn="r" rtl="1">
              <a:buNone/>
            </a:pPr>
            <a:r>
              <a:rPr lang="ar-DZ" dirty="0" smtClean="0"/>
              <a:t>لا بد من حماية المخزن من الحرائق والسرقات وأفضل طريقة لتجنب وقوع أي حريق هو إبعاد أي مادة قابلة للاحتراق عن المخزن واتباع بعض القواعد الخاصة بالسلامة العامة .</a:t>
            </a:r>
          </a:p>
          <a:p>
            <a:pPr marL="0" indent="0" algn="r">
              <a:buNone/>
            </a:pPr>
            <a:r>
              <a:rPr lang="ar-DZ" dirty="0" smtClean="0"/>
              <a:t>وكذلك لا بد من حماية الآثار من السرقة من خلال المراقبة المستمرة وعدم الإفصاح عن بعض المعلومات المهمة مثل إعطاء معلومات هامة في البرامج التلفزيونية أو الصحافة عن المكان التي تتواجد به المقتنيات المهمة بشكل دقيق ومفصل وذلك من أجل تجنب أعمال السلب والنهب المحتملة الوقوع .</a:t>
            </a:r>
          </a:p>
          <a:p>
            <a:pPr marL="0" indent="0" algn="r">
              <a:buNone/>
            </a:pPr>
            <a:r>
              <a:rPr lang="ar-DZ" dirty="0" smtClean="0"/>
              <a:t>ومن الضروري كذلك توفير </a:t>
            </a:r>
            <a:r>
              <a:rPr lang="ar-DZ" dirty="0" err="1"/>
              <a:t>أ</a:t>
            </a:r>
            <a:r>
              <a:rPr lang="ar-DZ" smtClean="0"/>
              <a:t>حهزة</a:t>
            </a:r>
            <a:r>
              <a:rPr lang="ar-DZ" dirty="0" smtClean="0"/>
              <a:t> الإنذار بالخطر ضد أعمال السرقة والحرائق </a:t>
            </a:r>
            <a:endParaRPr lang="fr-FR" dirty="0"/>
          </a:p>
        </p:txBody>
      </p:sp>
    </p:spTree>
    <p:extLst>
      <p:ext uri="{BB962C8B-B14F-4D97-AF65-F5344CB8AC3E}">
        <p14:creationId xmlns:p14="http://schemas.microsoft.com/office/powerpoint/2010/main" xmlns="" val="23933303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578</Words>
  <Application>Microsoft Office PowerPoint</Application>
  <PresentationFormat>Personnalisé</PresentationFormat>
  <Paragraphs>35</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محاضرا ت الأستاذة بوزياني فاطمة الزهراء</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sarl KImedias</dc:creator>
  <cp:lastModifiedBy>BELDJOUZI</cp:lastModifiedBy>
  <cp:revision>48</cp:revision>
  <dcterms:created xsi:type="dcterms:W3CDTF">2020-03-17T11:22:03Z</dcterms:created>
  <dcterms:modified xsi:type="dcterms:W3CDTF">2020-03-17T23:06:02Z</dcterms:modified>
</cp:coreProperties>
</file>