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9" r:id="rId5"/>
    <p:sldId id="258"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17" name="Espace réservé du pied de page 16"/>
          <p:cNvSpPr>
            <a:spLocks noGrp="1"/>
          </p:cNvSpPr>
          <p:nvPr>
            <p:ph type="ftr" sz="quarter" idx="11"/>
          </p:nvPr>
        </p:nvSpPr>
        <p:spPr/>
        <p:txBody>
          <a:bodyPr/>
          <a:lstStyle/>
          <a:p>
            <a:endParaRPr lang="fr-FR" dirty="0"/>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7B8EEE03-BEEA-4E63-9B3C-67E5C5FDCEE1}" type="slidenum">
              <a:rPr lang="fr-FR" smtClean="0"/>
              <a:pPr/>
              <a:t>‹N°›</a:t>
            </a:fld>
            <a:endParaRPr lang="fr-FR"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B8EEE03-BEEA-4E63-9B3C-67E5C5FDCEE1}"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B8EEE03-BEEA-4E63-9B3C-67E5C5FDCEE1}"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B8EEE03-BEEA-4E63-9B3C-67E5C5FDCEE1}" type="slidenum">
              <a:rPr lang="fr-FR" smtClean="0"/>
              <a:pPr/>
              <a:t>‹N°›</a:t>
            </a:fld>
            <a:endParaRPr lang="fr-FR" dirty="0"/>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Espace réservé du numéro de diapositive 5"/>
          <p:cNvSpPr>
            <a:spLocks noGrp="1"/>
          </p:cNvSpPr>
          <p:nvPr>
            <p:ph type="sldNum" sz="quarter" idx="12"/>
          </p:nvPr>
        </p:nvSpPr>
        <p:spPr>
          <a:xfrm>
            <a:off x="146304" y="6208776"/>
            <a:ext cx="457200" cy="457200"/>
          </a:xfrm>
        </p:spPr>
        <p:txBody>
          <a:bodyPr/>
          <a:lstStyle/>
          <a:p>
            <a:fld id="{7B8EEE03-BEEA-4E63-9B3C-67E5C5FDCEE1}"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B8EEE03-BEEA-4E63-9B3C-67E5C5FDCEE1}" type="slidenum">
              <a:rPr lang="fr-FR" smtClean="0"/>
              <a:pPr/>
              <a:t>‹N°›</a:t>
            </a:fld>
            <a:endParaRPr lang="fr-FR" dirty="0"/>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7B8EEE03-BEEA-4E63-9B3C-67E5C5FDCEE1}" type="slidenum">
              <a:rPr lang="fr-FR" smtClean="0"/>
              <a:pPr/>
              <a:t>‹N°›</a:t>
            </a:fld>
            <a:endParaRPr lang="fr-FR" dirty="0"/>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7B8EEE03-BEEA-4E63-9B3C-67E5C5FDCEE1}"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7B8EEE03-BEEA-4E63-9B3C-67E5C5FDCEE1}"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B8EEE03-BEEA-4E63-9B3C-67E5C5FDCEE1}" type="slidenum">
              <a:rPr lang="fr-FR" smtClean="0"/>
              <a:pPr/>
              <a:t>‹N°›</a:t>
            </a:fld>
            <a:endParaRPr lang="fr-FR" dirty="0"/>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8C86F61-6492-4926-8CF3-6D1F11151C8E}" type="datetimeFigureOut">
              <a:rPr lang="fr-FR" smtClean="0"/>
              <a:pPr/>
              <a:t>05/03/2019</a:t>
            </a:fld>
            <a:endParaRPr lang="fr-FR" dirty="0"/>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dirty="0"/>
          </a:p>
        </p:txBody>
      </p:sp>
      <p:sp>
        <p:nvSpPr>
          <p:cNvPr id="7" name="Espace réservé du numéro de diapositive 6"/>
          <p:cNvSpPr>
            <a:spLocks noGrp="1"/>
          </p:cNvSpPr>
          <p:nvPr>
            <p:ph type="sldNum" sz="quarter" idx="12"/>
          </p:nvPr>
        </p:nvSpPr>
        <p:spPr>
          <a:xfrm>
            <a:off x="146304" y="6208776"/>
            <a:ext cx="457200" cy="457200"/>
          </a:xfrm>
        </p:spPr>
        <p:txBody>
          <a:bodyPr/>
          <a:lstStyle/>
          <a:p>
            <a:fld id="{7B8EEE03-BEEA-4E63-9B3C-67E5C5FDCEE1}" type="slidenum">
              <a:rPr lang="fr-FR" smtClean="0"/>
              <a:pPr/>
              <a:t>‹N°›</a:t>
            </a:fld>
            <a:endParaRPr lang="fr-FR"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dirty="0"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8C86F61-6492-4926-8CF3-6D1F11151C8E}" type="datetimeFigureOut">
              <a:rPr lang="fr-FR" smtClean="0"/>
              <a:pPr/>
              <a:t>05/03/2019</a:t>
            </a:fld>
            <a:endParaRPr lang="fr-FR" dirty="0"/>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dirty="0"/>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B8EEE03-BEEA-4E63-9B3C-67E5C5FDCEE1}"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4857760"/>
            <a:ext cx="7329494" cy="1100134"/>
          </a:xfrm>
        </p:spPr>
        <p:txBody>
          <a:bodyPr/>
          <a:lstStyle/>
          <a:p>
            <a:pPr algn="l"/>
            <a:r>
              <a:rPr lang="fr-FR" sz="1800" b="1" dirty="0" smtClean="0">
                <a:solidFill>
                  <a:srgbClr val="002060"/>
                </a:solidFill>
              </a:rPr>
              <a:t>Module: Management de Projet</a:t>
            </a:r>
          </a:p>
          <a:p>
            <a:pPr algn="l"/>
            <a:r>
              <a:rPr lang="fr-FR" sz="1800" b="1" dirty="0" smtClean="0">
                <a:solidFill>
                  <a:srgbClr val="002060"/>
                </a:solidFill>
              </a:rPr>
              <a:t>Chargé de cours: Mme KARA-TERKI </a:t>
            </a:r>
            <a:r>
              <a:rPr lang="fr-FR" sz="1800" b="1" dirty="0" err="1" smtClean="0">
                <a:solidFill>
                  <a:srgbClr val="002060"/>
                </a:solidFill>
              </a:rPr>
              <a:t>Djawida</a:t>
            </a:r>
            <a:endParaRPr lang="fr-FR" sz="1800" b="1" dirty="0" smtClean="0">
              <a:solidFill>
                <a:srgbClr val="002060"/>
              </a:solidFill>
            </a:endParaRPr>
          </a:p>
          <a:p>
            <a:pPr algn="l"/>
            <a:r>
              <a:rPr lang="fr-FR" sz="1800" b="1" dirty="0" smtClean="0">
                <a:solidFill>
                  <a:srgbClr val="002060"/>
                </a:solidFill>
              </a:rPr>
              <a:t>Email: karadjawida@gmail.com</a:t>
            </a:r>
            <a:endParaRPr lang="fr-FR" sz="1800" b="1" dirty="0">
              <a:solidFill>
                <a:srgbClr val="002060"/>
              </a:solidFill>
            </a:endParaRPr>
          </a:p>
        </p:txBody>
      </p:sp>
      <p:sp>
        <p:nvSpPr>
          <p:cNvPr id="2" name="Titre 1"/>
          <p:cNvSpPr>
            <a:spLocks noGrp="1"/>
          </p:cNvSpPr>
          <p:nvPr>
            <p:ph type="ctrTitle"/>
          </p:nvPr>
        </p:nvSpPr>
        <p:spPr>
          <a:xfrm>
            <a:off x="0" y="1285860"/>
            <a:ext cx="8858312" cy="1785950"/>
          </a:xfrm>
        </p:spPr>
        <p:txBody>
          <a:bodyPr>
            <a:normAutofit fontScale="90000"/>
          </a:bodyPr>
          <a:lstStyle/>
          <a:p>
            <a:r>
              <a:rPr lang="fr-FR" b="1" dirty="0" smtClean="0"/>
              <a:t>CHAP 02. </a:t>
            </a:r>
            <a:br>
              <a:rPr lang="fr-FR" b="1" dirty="0" smtClean="0"/>
            </a:br>
            <a:r>
              <a:rPr lang="fr-FR" b="1" dirty="0" smtClean="0"/>
              <a:t>POURQUOI LE MANAGEMENT DE PROJET ?</a:t>
            </a:r>
            <a:endParaRPr lang="fr-FR" b="1" dirty="0"/>
          </a:p>
        </p:txBody>
      </p:sp>
      <p:sp>
        <p:nvSpPr>
          <p:cNvPr id="4" name="Rectangle 3"/>
          <p:cNvSpPr/>
          <p:nvPr/>
        </p:nvSpPr>
        <p:spPr>
          <a:xfrm>
            <a:off x="1071538" y="214290"/>
            <a:ext cx="7429552" cy="9286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ANNEE UNIVERSITAIRE 2018-2019</a:t>
            </a:r>
          </a:p>
          <a:p>
            <a:pPr algn="ctr"/>
            <a:r>
              <a:rPr lang="fr-FR" b="1" dirty="0" smtClean="0">
                <a:solidFill>
                  <a:schemeClr val="tx1"/>
                </a:solidFill>
              </a:rPr>
              <a:t>UNIVERSITE DE TLEMCEN</a:t>
            </a:r>
          </a:p>
          <a:p>
            <a:pPr algn="ctr"/>
            <a:r>
              <a:rPr lang="fr-FR" b="1" dirty="0" smtClean="0">
                <a:solidFill>
                  <a:schemeClr val="tx1"/>
                </a:solidFill>
              </a:rPr>
              <a:t>FACULTE </a:t>
            </a:r>
            <a:r>
              <a:rPr lang="fr-FR" b="1" dirty="0" smtClean="0">
                <a:solidFill>
                  <a:schemeClr val="tx1"/>
                </a:solidFill>
              </a:rPr>
              <a:t>SCIENCE DE LA NATURE ET DE LA VIE</a:t>
            </a:r>
            <a:endParaRPr lang="fr-FR"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14290"/>
            <a:ext cx="8043890" cy="582594"/>
          </a:xfrm>
          <a:solidFill>
            <a:schemeClr val="accent1">
              <a:lumMod val="40000"/>
              <a:lumOff val="60000"/>
            </a:schemeClr>
          </a:solidFill>
        </p:spPr>
        <p:txBody>
          <a:bodyPr>
            <a:noAutofit/>
          </a:bodyPr>
          <a:lstStyle/>
          <a:p>
            <a:r>
              <a:rPr lang="fr-FR" sz="2400" b="1" dirty="0" smtClean="0">
                <a:solidFill>
                  <a:srgbClr val="C00000"/>
                </a:solidFill>
              </a:rPr>
              <a:t>LA GESTION ACTUELLE DE PROJET:UNE METHODE INTEGRE</a:t>
            </a:r>
          </a:p>
        </p:txBody>
      </p:sp>
      <p:pic>
        <p:nvPicPr>
          <p:cNvPr id="4" name="Picture 2"/>
          <p:cNvPicPr>
            <a:picLocks noGrp="1" noChangeAspect="1" noChangeArrowheads="1"/>
          </p:cNvPicPr>
          <p:nvPr>
            <p:ph sz="quarter"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14480" y="1357298"/>
            <a:ext cx="5572164" cy="4857784"/>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582594"/>
          </a:xfrm>
        </p:spPr>
        <p:txBody>
          <a:bodyPr>
            <a:noAutofit/>
          </a:bodyPr>
          <a:lstStyle/>
          <a:p>
            <a:pPr algn="ctr"/>
            <a:r>
              <a:rPr lang="fr-FR" sz="3200" b="1" dirty="0" smtClean="0">
                <a:solidFill>
                  <a:srgbClr val="C00000"/>
                </a:solidFill>
                <a:latin typeface="Arial" pitchFamily="34" charset="0"/>
                <a:cs typeface="Arial" pitchFamily="34" charset="0"/>
              </a:rPr>
              <a:t>CONCLUSION</a:t>
            </a:r>
            <a:endParaRPr lang="fr-FR" sz="3200" b="1" dirty="0">
              <a:solidFill>
                <a:srgbClr val="C00000"/>
              </a:solidFill>
              <a:latin typeface="Arial" pitchFamily="34" charset="0"/>
              <a:cs typeface="Arial" pitchFamily="34" charset="0"/>
            </a:endParaRPr>
          </a:p>
        </p:txBody>
      </p:sp>
      <p:sp>
        <p:nvSpPr>
          <p:cNvPr id="3" name="Espace réservé du contenu 2"/>
          <p:cNvSpPr>
            <a:spLocks noGrp="1"/>
          </p:cNvSpPr>
          <p:nvPr>
            <p:ph sz="quarter" idx="1"/>
          </p:nvPr>
        </p:nvSpPr>
        <p:spPr>
          <a:xfrm>
            <a:off x="428596" y="1214422"/>
            <a:ext cx="8258204" cy="5072098"/>
          </a:xfrm>
        </p:spPr>
        <p:txBody>
          <a:bodyPr>
            <a:normAutofit fontScale="92500" lnSpcReduction="10000"/>
          </a:bodyPr>
          <a:lstStyle/>
          <a:p>
            <a:pPr marL="541338" indent="-541338">
              <a:spcBef>
                <a:spcPts val="0"/>
              </a:spcBef>
              <a:buFont typeface="Wingdings" pitchFamily="2" charset="2"/>
              <a:buChar char="q"/>
              <a:tabLst>
                <a:tab pos="536575" algn="l"/>
              </a:tabLst>
            </a:pPr>
            <a:r>
              <a:rPr lang="fr-FR" sz="2400" b="1" dirty="0" smtClean="0">
                <a:solidFill>
                  <a:srgbClr val="00B050"/>
                </a:solidFill>
              </a:rPr>
              <a:t>LE MANAGEMENT DE PROJET EST CARACTERISE PAR SES TROIS EXIGENCES,  ET PAR SONCYCLE DE VIE CONSTITUANT LESQUATRE ETAPES PRINCIPALES : DEFINITION, PLANIFICATION, EXECUTION ET CLOTURE DU PROJET,</a:t>
            </a:r>
          </a:p>
          <a:p>
            <a:pPr marL="541338" indent="-541338">
              <a:spcBef>
                <a:spcPts val="0"/>
              </a:spcBef>
              <a:buFont typeface="Wingdings" pitchFamily="2" charset="2"/>
              <a:buChar char="q"/>
              <a:tabLst>
                <a:tab pos="536575" algn="l"/>
              </a:tabLst>
            </a:pPr>
            <a:r>
              <a:rPr lang="fr-FR" sz="2400" b="1" dirty="0" smtClean="0"/>
              <a:t>LE MANAGEMENT DE PROJET CONVIENT À L’ENVIRONNEMENT DE L’ENTREPRISE QUI TABLE SUR LA FIABILITÉ, LA SOUPLESSE, L’ESPRIT D’INNOVATION, LA RAPIDITÉ ET L’AMÉLIORATION CONTINUE.</a:t>
            </a:r>
          </a:p>
          <a:p>
            <a:pPr marL="541338" indent="-541338">
              <a:spcBef>
                <a:spcPts val="0"/>
              </a:spcBef>
              <a:buFont typeface="Wingdings" pitchFamily="2" charset="2"/>
              <a:buChar char="q"/>
              <a:tabLst>
                <a:tab pos="536575" algn="l"/>
              </a:tabLst>
            </a:pPr>
            <a:r>
              <a:rPr lang="fr-FR" sz="2400" b="1" dirty="0" smtClean="0">
                <a:solidFill>
                  <a:schemeClr val="accent2">
                    <a:lumMod val="75000"/>
                  </a:schemeClr>
                </a:solidFill>
              </a:rPr>
              <a:t>LE MANAGER DOIT POSSEDER LES HABILETES TECHNIQUES ET SOCIO-CULTURELLES NECESSAIRES POUR ASSURER LE SUCCES DE LEUR MISE EN OEUVRE.</a:t>
            </a:r>
          </a:p>
          <a:p>
            <a:pPr marL="541338" indent="-541338">
              <a:spcBef>
                <a:spcPts val="0"/>
              </a:spcBef>
              <a:buFont typeface="Wingdings" pitchFamily="2" charset="2"/>
              <a:buChar char="q"/>
              <a:tabLst>
                <a:tab pos="536575" algn="l"/>
              </a:tabLst>
            </a:pPr>
            <a:r>
              <a:rPr lang="fr-FR" sz="2400" b="1" dirty="0" smtClean="0">
                <a:solidFill>
                  <a:srgbClr val="0070C0"/>
                </a:solidFill>
              </a:rPr>
              <a:t>LE MANAGER DE PROJET DOIT EGALEMENT ETABLIR LE PLAN ET LE BUDGET DE CHAQUE PROJET TOUT EN EXPLOITANT LES CONTRIBUTIONS DES MEMBRES DE SON EQUIPE.</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74638"/>
            <a:ext cx="7972452" cy="868346"/>
          </a:xfrm>
          <a:solidFill>
            <a:schemeClr val="accent3">
              <a:lumMod val="40000"/>
              <a:lumOff val="60000"/>
            </a:schemeClr>
          </a:solidFill>
        </p:spPr>
        <p:txBody>
          <a:bodyPr/>
          <a:lstStyle/>
          <a:p>
            <a:endParaRPr lang="fr-FR" dirty="0"/>
          </a:p>
        </p:txBody>
      </p:sp>
      <p:sp>
        <p:nvSpPr>
          <p:cNvPr id="3" name="Espace réservé du contenu 2"/>
          <p:cNvSpPr>
            <a:spLocks noGrp="1"/>
          </p:cNvSpPr>
          <p:nvPr>
            <p:ph sz="quarter" idx="1"/>
          </p:nvPr>
        </p:nvSpPr>
        <p:spPr>
          <a:xfrm>
            <a:off x="642910" y="1447800"/>
            <a:ext cx="8043890" cy="4572000"/>
          </a:xfrm>
        </p:spPr>
        <p:txBody>
          <a:bodyPr/>
          <a:lstStyle/>
          <a:p>
            <a:pPr marL="0" indent="0" algn="ctr">
              <a:buNone/>
            </a:pPr>
            <a:endParaRPr lang="fr-FR" sz="2800" b="1" dirty="0" smtClean="0">
              <a:solidFill>
                <a:srgbClr val="00B0F0"/>
              </a:solidFill>
              <a:latin typeface="Cambria" pitchFamily="18" charset="0"/>
            </a:endParaRPr>
          </a:p>
          <a:p>
            <a:pPr marL="0" indent="0" algn="ctr">
              <a:buNone/>
            </a:pPr>
            <a:endParaRPr lang="fr-FR" sz="2800" b="1" dirty="0" smtClean="0">
              <a:solidFill>
                <a:srgbClr val="00B0F0"/>
              </a:solidFill>
              <a:latin typeface="Cambria" pitchFamily="18" charset="0"/>
            </a:endParaRPr>
          </a:p>
          <a:p>
            <a:pPr marL="0" indent="0" algn="ctr">
              <a:buNone/>
            </a:pPr>
            <a:r>
              <a:rPr lang="fr-FR" sz="3600" b="1" i="1" dirty="0" smtClean="0">
                <a:solidFill>
                  <a:srgbClr val="0070C0"/>
                </a:solidFill>
                <a:latin typeface="Cambria" pitchFamily="18" charset="0"/>
              </a:rPr>
              <a:t>« EN MA FIN EST MON COMMENCEMENT ».</a:t>
            </a:r>
          </a:p>
          <a:p>
            <a:pPr marL="0" indent="0" algn="ctr">
              <a:buNone/>
            </a:pPr>
            <a:endParaRPr lang="fr-FR" sz="2400" b="1" i="1" dirty="0" smtClean="0">
              <a:solidFill>
                <a:srgbClr val="0070C0"/>
              </a:solidFill>
              <a:latin typeface="Cambria" pitchFamily="18" charset="0"/>
            </a:endParaRPr>
          </a:p>
          <a:p>
            <a:pPr marL="0" indent="0" algn="ctr">
              <a:buNone/>
            </a:pPr>
            <a:r>
              <a:rPr lang="fr-FR" sz="2400" b="1" i="1" dirty="0" smtClean="0">
                <a:solidFill>
                  <a:srgbClr val="0070C0"/>
                </a:solidFill>
                <a:latin typeface="Cambria" pitchFamily="18" charset="0"/>
              </a:rPr>
              <a:t>T. S. ELLIOT</a:t>
            </a:r>
            <a:endParaRPr lang="fr-FR" sz="2400" i="1" dirty="0">
              <a:solidFill>
                <a:srgbClr val="0070C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274638"/>
            <a:ext cx="7829576" cy="725470"/>
          </a:xfrm>
          <a:solidFill>
            <a:schemeClr val="bg2">
              <a:lumMod val="90000"/>
            </a:schemeClr>
          </a:solidFill>
        </p:spPr>
        <p:txBody>
          <a:bodyPr>
            <a:normAutofit fontScale="90000"/>
          </a:bodyPr>
          <a:lstStyle/>
          <a:p>
            <a:endParaRPr lang="fr-FR"/>
          </a:p>
        </p:txBody>
      </p:sp>
      <p:sp>
        <p:nvSpPr>
          <p:cNvPr id="3" name="Espace réservé du contenu 2"/>
          <p:cNvSpPr>
            <a:spLocks noGrp="1"/>
          </p:cNvSpPr>
          <p:nvPr>
            <p:ph sz="quarter" idx="1"/>
          </p:nvPr>
        </p:nvSpPr>
        <p:spPr/>
        <p:txBody>
          <a:bodyPr/>
          <a:lstStyle/>
          <a:p>
            <a:pPr algn="ctr">
              <a:buNone/>
            </a:pPr>
            <a:endParaRPr lang="fr-FR" dirty="0" smtClean="0"/>
          </a:p>
          <a:p>
            <a:pPr algn="ctr">
              <a:buNone/>
            </a:pPr>
            <a:endParaRPr lang="fr-FR" dirty="0" smtClean="0"/>
          </a:p>
          <a:p>
            <a:pPr algn="ctr">
              <a:buNone/>
            </a:pPr>
            <a:endParaRPr lang="fr-FR" dirty="0" smtClean="0"/>
          </a:p>
          <a:p>
            <a:pPr algn="ctr">
              <a:buNone/>
            </a:pPr>
            <a:r>
              <a:rPr lang="fr-FR" sz="3600" b="1" i="1" dirty="0" smtClean="0">
                <a:solidFill>
                  <a:srgbClr val="C00000"/>
                </a:solidFill>
              </a:rPr>
              <a:t>MERCI  DE  VOTRE  AIMABLE ATTENTION</a:t>
            </a:r>
            <a:endParaRPr lang="fr-FR" sz="3600" b="1" i="1" dirty="0">
              <a:solidFill>
                <a:srgbClr val="C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74638"/>
            <a:ext cx="8115328" cy="654032"/>
          </a:xfrm>
          <a:solidFill>
            <a:schemeClr val="tx2">
              <a:lumMod val="40000"/>
              <a:lumOff val="60000"/>
            </a:schemeClr>
          </a:solidFill>
        </p:spPr>
        <p:txBody>
          <a:bodyPr>
            <a:normAutofit fontScale="90000"/>
          </a:bodyPr>
          <a:lstStyle/>
          <a:p>
            <a:endParaRPr lang="fr-FR" dirty="0"/>
          </a:p>
        </p:txBody>
      </p:sp>
      <p:sp>
        <p:nvSpPr>
          <p:cNvPr id="3" name="Espace réservé du contenu 2"/>
          <p:cNvSpPr>
            <a:spLocks noGrp="1"/>
          </p:cNvSpPr>
          <p:nvPr>
            <p:ph sz="quarter" idx="1"/>
          </p:nvPr>
        </p:nvSpPr>
        <p:spPr>
          <a:xfrm>
            <a:off x="571472" y="1447800"/>
            <a:ext cx="8115328" cy="4572000"/>
          </a:xfrm>
        </p:spPr>
        <p:txBody>
          <a:bodyPr/>
          <a:lstStyle/>
          <a:p>
            <a:pPr>
              <a:buNone/>
            </a:pPr>
            <a:endParaRPr lang="fr-FR" b="1" i="1" dirty="0" smtClean="0"/>
          </a:p>
        </p:txBody>
      </p:sp>
      <p:sp>
        <p:nvSpPr>
          <p:cNvPr id="4" name="Rectangle 3"/>
          <p:cNvSpPr/>
          <p:nvPr/>
        </p:nvSpPr>
        <p:spPr>
          <a:xfrm>
            <a:off x="1928794" y="2428868"/>
            <a:ext cx="5429288" cy="228601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i="1" dirty="0" smtClean="0">
                <a:solidFill>
                  <a:schemeClr val="tx1"/>
                </a:solidFill>
              </a:rPr>
              <a:t>« Le futur a été créé pour être changé. » </a:t>
            </a:r>
          </a:p>
          <a:p>
            <a:pPr algn="ctr"/>
            <a:r>
              <a:rPr lang="fr-FR" sz="3600" b="1" i="1" dirty="0" smtClean="0">
                <a:solidFill>
                  <a:schemeClr val="tx1"/>
                </a:solidFill>
              </a:rPr>
              <a:t>Paolo Coelho </a:t>
            </a:r>
          </a:p>
          <a:p>
            <a:pPr algn="ct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662" y="214290"/>
            <a:ext cx="721523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t>POURQUOI LE MANAGEMENT DE PROJET ?</a:t>
            </a:r>
            <a:endParaRPr lang="fr-FR" sz="2800" b="1" dirty="0"/>
          </a:p>
        </p:txBody>
      </p:sp>
      <p:sp>
        <p:nvSpPr>
          <p:cNvPr id="3" name="Rectangle 2"/>
          <p:cNvSpPr/>
          <p:nvPr/>
        </p:nvSpPr>
        <p:spPr>
          <a:xfrm>
            <a:off x="357158" y="1357298"/>
            <a:ext cx="8429684" cy="5143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endParaRPr lang="fr-FR" sz="2400" dirty="0" smtClean="0">
              <a:solidFill>
                <a:srgbClr val="C00000"/>
              </a:solidFill>
            </a:endParaRPr>
          </a:p>
          <a:p>
            <a:pPr>
              <a:buFont typeface="Wingdings" pitchFamily="2" charset="2"/>
              <a:buChar char="Ø"/>
            </a:pPr>
            <a:r>
              <a:rPr lang="fr-FR" sz="2400" dirty="0" smtClean="0">
                <a:solidFill>
                  <a:srgbClr val="C00000"/>
                </a:solidFill>
              </a:rPr>
              <a:t> </a:t>
            </a:r>
            <a:r>
              <a:rPr lang="fr-FR" sz="2800" b="1" dirty="0" smtClean="0">
                <a:solidFill>
                  <a:srgbClr val="C00000"/>
                </a:solidFill>
              </a:rPr>
              <a:t>La concurrence mondiale</a:t>
            </a:r>
          </a:p>
          <a:p>
            <a:pPr>
              <a:buFont typeface="Wingdings" pitchFamily="2" charset="2"/>
              <a:buChar char="Ø"/>
            </a:pPr>
            <a:r>
              <a:rPr lang="fr-FR" sz="2800" b="1" dirty="0" smtClean="0">
                <a:solidFill>
                  <a:srgbClr val="C00000"/>
                </a:solidFill>
              </a:rPr>
              <a:t> </a:t>
            </a:r>
            <a:r>
              <a:rPr lang="fr-FR" sz="2800" b="1" dirty="0" smtClean="0">
                <a:solidFill>
                  <a:srgbClr val="0070C0"/>
                </a:solidFill>
              </a:rPr>
              <a:t>L’explosion du savoir</a:t>
            </a:r>
          </a:p>
          <a:p>
            <a:pPr>
              <a:buFont typeface="Wingdings" pitchFamily="2" charset="2"/>
              <a:buChar char="Ø"/>
            </a:pPr>
            <a:r>
              <a:rPr lang="fr-FR" sz="2800" b="1" dirty="0" smtClean="0">
                <a:solidFill>
                  <a:srgbClr val="C00000"/>
                </a:solidFill>
              </a:rPr>
              <a:t> </a:t>
            </a:r>
            <a:r>
              <a:rPr lang="fr-FR" sz="2800" b="1" dirty="0" smtClean="0">
                <a:solidFill>
                  <a:srgbClr val="00B050"/>
                </a:solidFill>
              </a:rPr>
              <a:t>La compression du cycle de vie des produits</a:t>
            </a:r>
          </a:p>
          <a:p>
            <a:pPr>
              <a:buFont typeface="Wingdings" pitchFamily="2" charset="2"/>
              <a:buChar char="Ø"/>
            </a:pPr>
            <a:r>
              <a:rPr lang="fr-FR" sz="2800" b="1" dirty="0" smtClean="0">
                <a:solidFill>
                  <a:srgbClr val="C00000"/>
                </a:solidFill>
              </a:rPr>
              <a:t> </a:t>
            </a:r>
            <a:r>
              <a:rPr lang="fr-FR" sz="2800" b="1" dirty="0" smtClean="0">
                <a:solidFill>
                  <a:srgbClr val="FF0000"/>
                </a:solidFill>
              </a:rPr>
              <a:t>La rationalisation des Entreprises</a:t>
            </a:r>
          </a:p>
          <a:p>
            <a:pPr>
              <a:buFont typeface="Wingdings" pitchFamily="2" charset="2"/>
              <a:buChar char="Ø"/>
            </a:pPr>
            <a:r>
              <a:rPr lang="fr-FR" sz="2800" b="1" dirty="0" smtClean="0">
                <a:solidFill>
                  <a:srgbClr val="C00000"/>
                </a:solidFill>
              </a:rPr>
              <a:t> </a:t>
            </a:r>
            <a:r>
              <a:rPr lang="fr-FR" sz="2800" b="1" dirty="0" smtClean="0">
                <a:solidFill>
                  <a:schemeClr val="accent6">
                    <a:lumMod val="75000"/>
                  </a:schemeClr>
                </a:solidFill>
              </a:rPr>
              <a:t>Orientation client ou satisfaction client</a:t>
            </a:r>
          </a:p>
          <a:p>
            <a:endParaRPr lang="fr-FR" sz="2800" dirty="0" smtClean="0">
              <a:solidFill>
                <a:srgbClr val="C00000"/>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r>
              <a:rPr lang="fr-FR" dirty="0" smtClean="0">
                <a:solidFill>
                  <a:schemeClr val="tx1"/>
                </a:solidFill>
              </a:rPr>
              <a:t> </a:t>
            </a:r>
            <a:endParaRPr lang="fr-FR"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214290"/>
            <a:ext cx="7643866"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t>QU’EST-CE QUE LE MANAGEMENT DE PROJET ?</a:t>
            </a:r>
            <a:endParaRPr lang="fr-FR" sz="2800" b="1" dirty="0"/>
          </a:p>
        </p:txBody>
      </p:sp>
      <p:sp>
        <p:nvSpPr>
          <p:cNvPr id="3" name="Rectangle 2"/>
          <p:cNvSpPr/>
          <p:nvPr/>
        </p:nvSpPr>
        <p:spPr>
          <a:xfrm>
            <a:off x="357158" y="1142984"/>
            <a:ext cx="8501122" cy="5715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q"/>
            </a:pPr>
            <a:r>
              <a:rPr lang="fr-FR" dirty="0" smtClean="0">
                <a:solidFill>
                  <a:schemeClr val="tx1"/>
                </a:solidFill>
              </a:rPr>
              <a:t> </a:t>
            </a:r>
            <a:r>
              <a:rPr lang="fr-FR" sz="2200" b="1" dirty="0" smtClean="0">
                <a:solidFill>
                  <a:srgbClr val="002060"/>
                </a:solidFill>
              </a:rPr>
              <a:t>Le management de projet est une discipline basée sur l’application des connaissances et fournit un ensemble d’outils efficaces permettant au gestionnaire d’améliorer sa capacité de planifier, de mettre en œuvre et de gérer des activités en  vue d’atteindre des objectifs organisationnels précis.</a:t>
            </a:r>
          </a:p>
          <a:p>
            <a:pPr>
              <a:buFont typeface="Wingdings" pitchFamily="2" charset="2"/>
              <a:buChar char="q"/>
            </a:pPr>
            <a:r>
              <a:rPr lang="fr-FR" sz="2200" b="1" dirty="0" smtClean="0">
                <a:solidFill>
                  <a:srgbClr val="C00000"/>
                </a:solidFill>
              </a:rPr>
              <a:t> Le management de projet implique l’application et l’intégration des processus de management de projet notamment démarrage, Organisation, Planification, </a:t>
            </a:r>
            <a:r>
              <a:rPr lang="fr-FR" sz="2200" b="1" dirty="0" err="1" smtClean="0">
                <a:solidFill>
                  <a:srgbClr val="C00000"/>
                </a:solidFill>
              </a:rPr>
              <a:t>Leading</a:t>
            </a:r>
            <a:r>
              <a:rPr lang="fr-FR" sz="2200" b="1" dirty="0" smtClean="0">
                <a:solidFill>
                  <a:srgbClr val="C00000"/>
                </a:solidFill>
              </a:rPr>
              <a:t>, Exécution, Suivi et Maitrise et Clôture.</a:t>
            </a:r>
          </a:p>
          <a:p>
            <a:pPr>
              <a:buFont typeface="Wingdings" pitchFamily="2" charset="2"/>
              <a:buChar char="q"/>
            </a:pPr>
            <a:r>
              <a:rPr lang="fr-FR" sz="2200" dirty="0" smtClean="0">
                <a:solidFill>
                  <a:srgbClr val="00B050"/>
                </a:solidFill>
              </a:rPr>
              <a:t>  </a:t>
            </a:r>
            <a:r>
              <a:rPr lang="fr-FR" sz="2200" b="1" dirty="0" smtClean="0">
                <a:solidFill>
                  <a:srgbClr val="00B050"/>
                </a:solidFill>
              </a:rPr>
              <a:t>Le management de projet est utilisé pour lancer un nouveau produit au marché, vendre un produit ( nouveau logiciel, une industrie d’automobile ou un projet de construction).</a:t>
            </a:r>
          </a:p>
          <a:p>
            <a:pPr>
              <a:buFont typeface="Wingdings" pitchFamily="2" charset="2"/>
              <a:buChar char="q"/>
            </a:pPr>
            <a:r>
              <a:rPr lang="fr-FR" sz="2200" b="1" dirty="0" smtClean="0">
                <a:solidFill>
                  <a:srgbClr val="00B050"/>
                </a:solidFill>
              </a:rPr>
              <a:t> </a:t>
            </a:r>
            <a:r>
              <a:rPr lang="fr-FR" sz="2000" b="1" dirty="0" smtClean="0">
                <a:solidFill>
                  <a:srgbClr val="0000FF"/>
                </a:solidFill>
                <a:latin typeface="Corbel" pitchFamily="34" charset="0"/>
              </a:rPr>
              <a:t>Le chef de projet (ou manager) désigné par la haute direction est la personne responsable de l’atteinte des objectifs du projet.</a:t>
            </a:r>
          </a:p>
          <a:p>
            <a:pPr>
              <a:buFont typeface="Wingdings" pitchFamily="2" charset="2"/>
              <a:buChar char="q"/>
            </a:pPr>
            <a:endParaRPr lang="fr-FR" sz="2200" b="1" dirty="0">
              <a:solidFill>
                <a:srgbClr val="00B05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14290"/>
            <a:ext cx="8115328" cy="654032"/>
          </a:xfrm>
          <a:solidFill>
            <a:schemeClr val="accent2">
              <a:lumMod val="40000"/>
              <a:lumOff val="60000"/>
            </a:schemeClr>
          </a:solidFill>
        </p:spPr>
        <p:txBody>
          <a:bodyPr>
            <a:normAutofit/>
          </a:bodyPr>
          <a:lstStyle/>
          <a:p>
            <a:pPr algn="ctr"/>
            <a:r>
              <a:rPr lang="fr-FR" sz="2800" b="1" dirty="0" smtClean="0">
                <a:solidFill>
                  <a:srgbClr val="C00000"/>
                </a:solidFill>
              </a:rPr>
              <a:t>CARACTERISTIQUES D’UN PROJET</a:t>
            </a:r>
            <a:endParaRPr lang="fr-FR" sz="2800" b="1" dirty="0">
              <a:solidFill>
                <a:srgbClr val="C00000"/>
              </a:solidFill>
            </a:endParaRPr>
          </a:p>
        </p:txBody>
      </p:sp>
      <p:sp>
        <p:nvSpPr>
          <p:cNvPr id="3" name="Espace réservé du contenu 2"/>
          <p:cNvSpPr>
            <a:spLocks noGrp="1"/>
          </p:cNvSpPr>
          <p:nvPr>
            <p:ph sz="quarter" idx="1"/>
          </p:nvPr>
        </p:nvSpPr>
        <p:spPr>
          <a:xfrm>
            <a:off x="285720" y="1071546"/>
            <a:ext cx="8401080" cy="5429288"/>
          </a:xfrm>
        </p:spPr>
        <p:txBody>
          <a:bodyPr>
            <a:normAutofit lnSpcReduction="10000"/>
          </a:bodyPr>
          <a:lstStyle/>
          <a:p>
            <a:pPr>
              <a:buFont typeface="Wingdings" pitchFamily="2" charset="2"/>
              <a:buChar char="§"/>
            </a:pPr>
            <a:r>
              <a:rPr lang="fr-FR" sz="2400" b="1" dirty="0" smtClean="0">
                <a:solidFill>
                  <a:srgbClr val="00B050"/>
                </a:solidFill>
              </a:rPr>
              <a:t>DÉTERMINATION DES EXIGENCES</a:t>
            </a:r>
          </a:p>
          <a:p>
            <a:pPr>
              <a:buFont typeface="Wingdings" pitchFamily="2" charset="2"/>
              <a:buChar char="§"/>
            </a:pPr>
            <a:r>
              <a:rPr lang="fr-FR" sz="2400" b="1" dirty="0" smtClean="0">
                <a:solidFill>
                  <a:srgbClr val="7030A0"/>
                </a:solidFill>
              </a:rPr>
              <a:t>DÉFINITION  DES OBJECTIFS CLAIRS ET RÉALISABLES</a:t>
            </a:r>
          </a:p>
          <a:p>
            <a:r>
              <a:rPr lang="fr-FR" sz="2400" b="1" dirty="0" smtClean="0">
                <a:solidFill>
                  <a:schemeClr val="accent2">
                    <a:lumMod val="60000"/>
                    <a:lumOff val="40000"/>
                  </a:schemeClr>
                </a:solidFill>
              </a:rPr>
              <a:t>EQUILIBRE DES EXIGENCES DE QUALITE, CONTENU,  DELAI ET DE COUT ;</a:t>
            </a:r>
          </a:p>
          <a:p>
            <a:r>
              <a:rPr lang="fr-FR" sz="2400" b="1" dirty="0" smtClean="0">
                <a:solidFill>
                  <a:srgbClr val="0070C0"/>
                </a:solidFill>
              </a:rPr>
              <a:t>ADAPTATION DES SPECIFICATIONS, DES PLANS ET DE L’APPROCHE, AUX DIFFERENTES PREOCCUPATIONS ET ATTENTES DES DIVERSES PARTIES PRENANTES.</a:t>
            </a:r>
          </a:p>
          <a:p>
            <a:r>
              <a:rPr lang="fr-FR" sz="2400" b="1" dirty="0" smtClean="0"/>
              <a:t>POUR BIEN ACCOMPLIR LES TROIS FACTEURS DU MANAGEMENT DE PROJET, LE MANAGER DE PROJET DOIT:</a:t>
            </a:r>
          </a:p>
          <a:p>
            <a:pPr>
              <a:buNone/>
            </a:pPr>
            <a:r>
              <a:rPr lang="fr-FR" sz="2400" b="1" dirty="0" smtClean="0"/>
              <a:t>	- Exceller pour satisfaire les besoins d’un client</a:t>
            </a:r>
          </a:p>
          <a:p>
            <a:pPr>
              <a:buNone/>
            </a:pPr>
            <a:r>
              <a:rPr lang="fr-FR" sz="2400" b="1" dirty="0" smtClean="0"/>
              <a:t>	- Se focaliser sur le processus et son amélioration</a:t>
            </a:r>
          </a:p>
          <a:p>
            <a:pPr>
              <a:buNone/>
            </a:pPr>
            <a:r>
              <a:rPr lang="fr-FR" sz="2400" b="1" dirty="0" smtClean="0"/>
              <a:t>	- S’assurer de la participation de tous les employés</a:t>
            </a:r>
          </a:p>
          <a:p>
            <a:pPr>
              <a:buNone/>
            </a:pPr>
            <a:r>
              <a:rPr lang="fr-FR" sz="2400" b="1" dirty="0" smtClean="0"/>
              <a:t>	- Pratiquer un bon managérial leadership.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Picture 4"/>
          <p:cNvPicPr>
            <a:picLocks noGrp="1" noChangeAspect="1" noChangeArrowheads="1"/>
          </p:cNvPicPr>
          <p:nvPr>
            <p:ph sz="quarter" idx="1"/>
          </p:nvPr>
        </p:nvPicPr>
        <p:blipFill>
          <a:blip r:embed="rId2" cstate="print"/>
          <a:srcRect/>
          <a:stretch>
            <a:fillRect/>
          </a:stretch>
        </p:blipFill>
        <p:spPr bwMode="auto">
          <a:xfrm>
            <a:off x="785786" y="1285860"/>
            <a:ext cx="7715304" cy="4929222"/>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714348" y="285728"/>
            <a:ext cx="7786742"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852"/>
            <a:ext cx="8115328" cy="796908"/>
          </a:xfrm>
          <a:solidFill>
            <a:schemeClr val="accent6">
              <a:lumMod val="40000"/>
              <a:lumOff val="60000"/>
            </a:schemeClr>
          </a:solidFill>
        </p:spPr>
        <p:txBody>
          <a:bodyPr>
            <a:normAutofit fontScale="90000"/>
          </a:bodyPr>
          <a:lstStyle/>
          <a:p>
            <a:pPr algn="ctr"/>
            <a:r>
              <a:rPr lang="fr-FR" sz="2800" b="1" dirty="0" smtClean="0">
                <a:solidFill>
                  <a:srgbClr val="C00000"/>
                </a:solidFill>
              </a:rPr>
              <a:t>LES DEUX DIMENSIONS DU MANAGEMENT DE PROJET</a:t>
            </a:r>
            <a:endParaRPr lang="fr-FR" sz="2800" b="1" dirty="0">
              <a:solidFill>
                <a:srgbClr val="C00000"/>
              </a:solidFill>
            </a:endParaRPr>
          </a:p>
        </p:txBody>
      </p:sp>
      <p:pic>
        <p:nvPicPr>
          <p:cNvPr id="4" name="Picture 2" descr="C:\Users\AMINE\Desktop\Projet_Mascara003.jpg"/>
          <p:cNvPicPr>
            <a:picLocks noGrp="1" noChangeAspect="1" noChangeArrowheads="1"/>
          </p:cNvPicPr>
          <p:nvPr>
            <p:ph sz="quarter"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1571604" y="1447800"/>
            <a:ext cx="5572164" cy="4767282"/>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274638"/>
            <a:ext cx="7772400" cy="725470"/>
          </a:xfrm>
          <a:solidFill>
            <a:schemeClr val="accent2">
              <a:lumMod val="40000"/>
              <a:lumOff val="60000"/>
            </a:schemeClr>
          </a:solidFill>
        </p:spPr>
        <p:txBody>
          <a:bodyPr>
            <a:normAutofit/>
          </a:bodyPr>
          <a:lstStyle/>
          <a:p>
            <a:pPr algn="ctr"/>
            <a:r>
              <a:rPr lang="fr-FR" sz="2800" b="1" dirty="0" smtClean="0">
                <a:solidFill>
                  <a:srgbClr val="C00000"/>
                </a:solidFill>
              </a:rPr>
              <a:t>ROLES DU MANAGER DE PROJET</a:t>
            </a:r>
            <a:endParaRPr lang="fr-FR" sz="2800" b="1" dirty="0">
              <a:solidFill>
                <a:srgbClr val="C00000"/>
              </a:solidFill>
            </a:endParaRPr>
          </a:p>
        </p:txBody>
      </p:sp>
      <p:sp>
        <p:nvSpPr>
          <p:cNvPr id="3" name="Espace réservé du contenu 2"/>
          <p:cNvSpPr>
            <a:spLocks noGrp="1"/>
          </p:cNvSpPr>
          <p:nvPr>
            <p:ph sz="quarter" idx="1"/>
          </p:nvPr>
        </p:nvSpPr>
        <p:spPr>
          <a:xfrm>
            <a:off x="571472" y="1571612"/>
            <a:ext cx="8001056" cy="4929222"/>
          </a:xfrm>
        </p:spPr>
        <p:txBody>
          <a:bodyPr/>
          <a:lstStyle/>
          <a:p>
            <a:r>
              <a:rPr lang="fr-FR" sz="2000" b="1" dirty="0" smtClean="0">
                <a:solidFill>
                  <a:srgbClr val="002060"/>
                </a:solidFill>
                <a:latin typeface="Corbel" pitchFamily="34" charset="0"/>
              </a:rPr>
              <a:t>FIXER LES OBJECTIFS, LA STRATEGIE, LES MOYENS ET L’ORGANISATION.</a:t>
            </a:r>
          </a:p>
          <a:p>
            <a:pPr>
              <a:lnSpc>
                <a:spcPct val="90000"/>
              </a:lnSpc>
            </a:pPr>
            <a:r>
              <a:rPr lang="fr-FR" sz="2000" b="1" dirty="0" smtClean="0">
                <a:solidFill>
                  <a:srgbClr val="008000"/>
                </a:solidFill>
                <a:latin typeface="Corbel" pitchFamily="34" charset="0"/>
              </a:rPr>
              <a:t>COORDONNER LES ACTIONS SUCCESSIVES ET/OU CONCOMITANTES</a:t>
            </a:r>
          </a:p>
          <a:p>
            <a:pPr>
              <a:lnSpc>
                <a:spcPct val="90000"/>
              </a:lnSpc>
            </a:pPr>
            <a:r>
              <a:rPr lang="fr-FR" sz="2000" b="1" dirty="0" smtClean="0">
                <a:solidFill>
                  <a:srgbClr val="0000FF"/>
                </a:solidFill>
                <a:latin typeface="Corbel" pitchFamily="34" charset="0"/>
              </a:rPr>
              <a:t>MAITRISER, C’EST-À-DIRE ETRE CAPABLE A TOUT MOMENT, DANS TOUS LES DOMAINES, DE MODIFIER LA STRATEGIE, LES MOYENS ET LA STRUCTURE SI UN OBJECTIF EVOLUE OU SI LE PROGRAMME NE PEUT ETRE RESPECTE.</a:t>
            </a:r>
          </a:p>
          <a:p>
            <a:pPr>
              <a:lnSpc>
                <a:spcPct val="90000"/>
              </a:lnSpc>
            </a:pPr>
            <a:r>
              <a:rPr lang="fr-FR" sz="2000" b="1" dirty="0" smtClean="0">
                <a:solidFill>
                  <a:srgbClr val="AD7339"/>
                </a:solidFill>
                <a:latin typeface="Corbel" pitchFamily="34" charset="0"/>
              </a:rPr>
              <a:t>OPTIMISER LA REPARTITION DES RESSOURCES POUR L’ATTEINTE D’UNE SOLUTION OPTIMALE OU A MOINDRE COUT.</a:t>
            </a:r>
          </a:p>
          <a:p>
            <a:pPr>
              <a:lnSpc>
                <a:spcPct val="90000"/>
              </a:lnSpc>
            </a:pPr>
            <a:r>
              <a:rPr lang="fr-FR" sz="2000" b="1" dirty="0" smtClean="0">
                <a:solidFill>
                  <a:srgbClr val="FF0000"/>
                </a:solidFill>
                <a:latin typeface="Corbel" pitchFamily="34" charset="0"/>
              </a:rPr>
              <a:t>IL NE DOIT PAS SAVOIR FAIRE, MAIS SURTOUT</a:t>
            </a:r>
            <a:r>
              <a:rPr lang="fr-FR" sz="2000" b="1" dirty="0" smtClean="0">
                <a:solidFill>
                  <a:srgbClr val="FFBDDE"/>
                </a:solidFill>
                <a:latin typeface="Corbel" pitchFamily="34" charset="0"/>
              </a:rPr>
              <a:t> </a:t>
            </a:r>
            <a:r>
              <a:rPr lang="fr-FR" sz="2000" b="1" dirty="0" smtClean="0">
                <a:solidFill>
                  <a:srgbClr val="FF0000"/>
                </a:solidFill>
                <a:latin typeface="Corbel" pitchFamily="34" charset="0"/>
              </a:rPr>
              <a:t>SAVOIR FAIRE FAIRE</a:t>
            </a:r>
            <a:r>
              <a:rPr lang="fr-FR" sz="2000" b="1" dirty="0" smtClean="0">
                <a:solidFill>
                  <a:srgbClr val="FFBDDE"/>
                </a:solidFill>
                <a:latin typeface="Corbel" pitchFamily="34" charset="0"/>
              </a:rPr>
              <a:t>.</a:t>
            </a:r>
          </a:p>
          <a:p>
            <a:pPr>
              <a:lnSpc>
                <a:spcPct val="90000"/>
              </a:lnSpc>
            </a:pPr>
            <a:r>
              <a:rPr lang="fr-FR" sz="2000" b="1" dirty="0" smtClean="0">
                <a:solidFill>
                  <a:schemeClr val="accent1">
                    <a:lumMod val="25000"/>
                  </a:schemeClr>
                </a:solidFill>
                <a:latin typeface="Corbel" pitchFamily="34" charset="0"/>
              </a:rPr>
              <a:t>IL DOIT AVOIR DU LEADERSHIP.</a:t>
            </a:r>
          </a:p>
          <a:p>
            <a:pPr>
              <a:lnSpc>
                <a:spcPct val="90000"/>
              </a:lnSpc>
              <a:buNone/>
            </a:pPr>
            <a:r>
              <a:rPr lang="fr-FR" sz="2000" b="1" dirty="0" smtClean="0">
                <a:solidFill>
                  <a:schemeClr val="accent1">
                    <a:lumMod val="25000"/>
                  </a:schemeClr>
                </a:solidFill>
                <a:latin typeface="Corbel" pitchFamily="34" charset="0"/>
              </a:rPr>
              <a:t>	</a:t>
            </a:r>
          </a:p>
          <a:p>
            <a:endParaRPr lang="fr-FR" sz="2000" b="1" dirty="0" smtClean="0">
              <a:solidFill>
                <a:srgbClr val="002060"/>
              </a:solidFill>
              <a:latin typeface="Corbel" pitchFamily="34" charset="0"/>
            </a:endParaRPr>
          </a:p>
          <a:p>
            <a:endParaRPr lang="fr-FR" dirty="0"/>
          </a:p>
        </p:txBody>
      </p:sp>
      <p:sp>
        <p:nvSpPr>
          <p:cNvPr id="4" name="Titre 1"/>
          <p:cNvSpPr txBox="1">
            <a:spLocks/>
          </p:cNvSpPr>
          <p:nvPr/>
        </p:nvSpPr>
        <p:spPr>
          <a:xfrm>
            <a:off x="928662" y="285728"/>
            <a:ext cx="7772400" cy="725470"/>
          </a:xfrm>
          <a:prstGeom prst="rect">
            <a:avLst/>
          </a:prstGeom>
          <a:solidFill>
            <a:schemeClr val="accent1">
              <a:lumMod val="40000"/>
              <a:lumOff val="60000"/>
            </a:schemeClr>
          </a:solidFill>
          <a:ln>
            <a:solidFill>
              <a:schemeClr val="accent1">
                <a:lumMod val="40000"/>
                <a:lumOff val="60000"/>
              </a:schemeClr>
            </a:solidFill>
          </a:ln>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0" u="none" strike="noStrike" kern="1200" cap="none" spc="0" normalizeH="0" baseline="0" noProof="0" dirty="0" smtClean="0">
                <a:ln>
                  <a:noFill/>
                </a:ln>
                <a:solidFill>
                  <a:srgbClr val="C00000"/>
                </a:solidFill>
                <a:effectLst/>
                <a:uLnTx/>
                <a:uFillTx/>
                <a:latin typeface="+mj-lt"/>
                <a:ea typeface="+mj-ea"/>
                <a:cs typeface="+mj-cs"/>
              </a:rPr>
              <a:t>ROLES DU MANAGER DE PROJET</a:t>
            </a:r>
            <a:endParaRPr kumimoji="0" lang="fr-FR" sz="2800" b="1" i="0" u="none" strike="noStrike" kern="1200" cap="none" spc="0" normalizeH="0" baseline="0" noProof="0" dirty="0">
              <a:ln>
                <a:noFill/>
              </a:ln>
              <a:solidFill>
                <a:srgbClr val="C000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285728"/>
            <a:ext cx="7772400" cy="654032"/>
          </a:xfrm>
          <a:solidFill>
            <a:schemeClr val="accent1">
              <a:lumMod val="40000"/>
              <a:lumOff val="60000"/>
            </a:schemeClr>
          </a:solidFill>
        </p:spPr>
        <p:txBody>
          <a:bodyPr>
            <a:normAutofit/>
          </a:bodyPr>
          <a:lstStyle/>
          <a:p>
            <a:pPr algn="ctr"/>
            <a:r>
              <a:rPr lang="fr-FR" sz="2800" b="1" dirty="0" smtClean="0">
                <a:solidFill>
                  <a:srgbClr val="C00000"/>
                </a:solidFill>
              </a:rPr>
              <a:t>ROLES DU MANAGER DE PROJET</a:t>
            </a:r>
            <a:endParaRPr lang="fr-FR" sz="2800" b="1" dirty="0">
              <a:solidFill>
                <a:srgbClr val="C00000"/>
              </a:solidFill>
            </a:endParaRPr>
          </a:p>
        </p:txBody>
      </p:sp>
      <p:pic>
        <p:nvPicPr>
          <p:cNvPr id="4" name="Picture 1"/>
          <p:cNvPicPr>
            <a:picLocks noGrp="1" noChangeAspect="1" noChangeArrowheads="1"/>
          </p:cNvPicPr>
          <p:nvPr>
            <p:ph sz="quarter" idx="1"/>
          </p:nvPr>
        </p:nvPicPr>
        <p:blipFill>
          <a:blip r:embed="rId2" cstate="print">
            <a:extLst>
              <a:ext uri="{BEBA8EAE-BF5A-486C-A8C5-ECC9F3942E4B}">
                <a14:imgProps xmlns="" xmlns:a14="http://schemas.microsoft.com/office/drawing/2010/main">
                  <a14:imgLayer r:embed="rId3">
                    <a14:imgEffect>
                      <a14:artisticPhotocopy/>
                    </a14:imgEffect>
                    <a14:imgEffect>
                      <a14:colorTemperature colorTemp="11200"/>
                    </a14:imgEffect>
                    <a14:imgEffect>
                      <a14:brightnessContrast contrast="-20000"/>
                    </a14:imgEffect>
                  </a14:imgLayer>
                </a14:imgProps>
              </a:ext>
            </a:extLst>
          </a:blip>
          <a:srcRect/>
          <a:stretch>
            <a:fillRect/>
          </a:stretch>
        </p:blipFill>
        <p:spPr bwMode="auto">
          <a:xfrm>
            <a:off x="1714480" y="1285875"/>
            <a:ext cx="5357841" cy="5000625"/>
          </a:xfrm>
          <a:prstGeom prst="rect">
            <a:avLst/>
          </a:prstGeom>
          <a:ln>
            <a:noFill/>
          </a:ln>
          <a:effectLst>
            <a:outerShdw blurRad="292100" dist="139700" dir="2700000" algn="tl" rotWithShape="0">
              <a:srgbClr val="333333">
                <a:alpha val="65000"/>
              </a:srgbClr>
            </a:outerShdw>
          </a:effectLst>
        </p:spPr>
      </p:pic>
      <p:pic>
        <p:nvPicPr>
          <p:cNvPr id="5" name="Picture 5"/>
          <p:cNvPicPr>
            <a:picLocks noChangeAspect="1" noChangeArrowheads="1"/>
          </p:cNvPicPr>
          <p:nvPr/>
        </p:nvPicPr>
        <p:blipFill>
          <a:blip r:embed="rId4" cstate="print"/>
          <a:srcRect l="3143" r="4567"/>
          <a:stretch>
            <a:fillRect/>
          </a:stretch>
        </p:blipFill>
        <p:spPr bwMode="auto">
          <a:xfrm>
            <a:off x="7164288" y="2736304"/>
            <a:ext cx="1580651" cy="9807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372</TotalTime>
  <Words>500</Words>
  <Application>Microsoft Office PowerPoint</Application>
  <PresentationFormat>Affichage à l'écran (4:3)</PresentationFormat>
  <Paragraphs>85</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Capitaux</vt:lpstr>
      <vt:lpstr>CHAP 02.  POURQUOI LE MANAGEMENT DE PROJET ?</vt:lpstr>
      <vt:lpstr>Diapositive 2</vt:lpstr>
      <vt:lpstr>Diapositive 3</vt:lpstr>
      <vt:lpstr>Diapositive 4</vt:lpstr>
      <vt:lpstr>CARACTERISTIQUES D’UN PROJET</vt:lpstr>
      <vt:lpstr>Diapositive 6</vt:lpstr>
      <vt:lpstr>LES DEUX DIMENSIONS DU MANAGEMENT DE PROJET</vt:lpstr>
      <vt:lpstr>ROLES DU MANAGER DE PROJET</vt:lpstr>
      <vt:lpstr>ROLES DU MANAGER DE PROJET</vt:lpstr>
      <vt:lpstr>LA GESTION ACTUELLE DE PROJET:UNE METHODE INTEGRE</vt:lpstr>
      <vt:lpstr>CONCLUSION</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 02. POURQUOI LE MANAGEMENT DE PROJET</dc:title>
  <dc:creator>KARRA TERKI</dc:creator>
  <cp:lastModifiedBy>KARRA TERKI</cp:lastModifiedBy>
  <cp:revision>41</cp:revision>
  <dcterms:created xsi:type="dcterms:W3CDTF">2019-02-18T14:06:27Z</dcterms:created>
  <dcterms:modified xsi:type="dcterms:W3CDTF">2019-03-05T07:17:13Z</dcterms:modified>
</cp:coreProperties>
</file>