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316" r:id="rId3"/>
    <p:sldId id="304" r:id="rId4"/>
    <p:sldId id="345" r:id="rId5"/>
    <p:sldId id="267" r:id="rId6"/>
    <p:sldId id="268" r:id="rId7"/>
    <p:sldId id="331" r:id="rId8"/>
    <p:sldId id="332" r:id="rId9"/>
    <p:sldId id="269" r:id="rId10"/>
    <p:sldId id="289" r:id="rId11"/>
    <p:sldId id="335" r:id="rId12"/>
    <p:sldId id="336" r:id="rId13"/>
    <p:sldId id="337" r:id="rId14"/>
    <p:sldId id="333" r:id="rId15"/>
    <p:sldId id="338" r:id="rId16"/>
    <p:sldId id="271" r:id="rId17"/>
    <p:sldId id="287" r:id="rId18"/>
    <p:sldId id="340" r:id="rId19"/>
    <p:sldId id="342" r:id="rId20"/>
    <p:sldId id="339" r:id="rId21"/>
    <p:sldId id="344" r:id="rId22"/>
    <p:sldId id="272" r:id="rId23"/>
    <p:sldId id="262" r:id="rId24"/>
    <p:sldId id="306" r:id="rId25"/>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3300"/>
    <a:srgbClr val="C2C3C6"/>
    <a:srgbClr val="CDCFDD"/>
    <a:srgbClr val="E5D6E6"/>
    <a:srgbClr val="7F8A8D"/>
    <a:srgbClr val="83898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16" autoAdjust="0"/>
    <p:restoredTop sz="67429" autoAdjust="0"/>
  </p:normalViewPr>
  <p:slideViewPr>
    <p:cSldViewPr>
      <p:cViewPr>
        <p:scale>
          <a:sx n="59" d="100"/>
          <a:sy n="59" d="100"/>
        </p:scale>
        <p:origin x="-1800" y="45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028"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99EEDEA-CAE1-49FD-A677-8BF5ED11B6DE}" type="datetimeFigureOut">
              <a:rPr lang="fr-FR"/>
              <a:pPr>
                <a:defRPr/>
              </a:pPr>
              <a:t>08/10/2015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smtClean="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F063869C-49D9-492B-B5A8-86BB300D7DA8}" type="slidenum">
              <a:rPr lang="fr-FR"/>
              <a:pPr>
                <a:defRPr/>
              </a:pPr>
              <a:t>‹N°›</a:t>
            </a:fld>
            <a:endParaRPr lang="fr-FR"/>
          </a:p>
        </p:txBody>
      </p:sp>
    </p:spTree>
    <p:extLst>
      <p:ext uri="{BB962C8B-B14F-4D97-AF65-F5344CB8AC3E}">
        <p14:creationId xmlns:p14="http://schemas.microsoft.com/office/powerpoint/2010/main" val="6076932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fr-FR" altLang="fr-FR" dirty="0" smtClean="0"/>
              <a:t>Cette séquence est extraite de : Hecker N., 2015. </a:t>
            </a:r>
            <a:r>
              <a:rPr lang="fr-FR" altLang="fr-FR" i="1" dirty="0" smtClean="0"/>
              <a:t>Identification et comptage des oiseaux d’eau en Afrique : Des outils pour le </a:t>
            </a:r>
            <a:r>
              <a:rPr lang="fr-FR" altLang="fr-FR" i="1" dirty="0" smtClean="0"/>
              <a:t>formateur</a:t>
            </a:r>
            <a:r>
              <a:rPr lang="fr-FR" altLang="fr-FR" dirty="0" smtClean="0"/>
              <a:t>. </a:t>
            </a:r>
            <a:r>
              <a:rPr lang="fr-FR" altLang="fr-FR" dirty="0" smtClean="0"/>
              <a:t>Hirundo-FT2E, ONCFS. France</a:t>
            </a:r>
          </a:p>
          <a:p>
            <a:pPr eaLnBrk="1" hangingPunct="1">
              <a:spcBef>
                <a:spcPct val="0"/>
              </a:spcBef>
            </a:pPr>
            <a:endParaRPr lang="fr-FR" altLang="fr-FR" dirty="0" smtClean="0"/>
          </a:p>
          <a:p>
            <a:pPr eaLnBrk="1" hangingPunct="1">
              <a:spcBef>
                <a:spcPct val="0"/>
              </a:spcBef>
            </a:pPr>
            <a:r>
              <a:rPr lang="fr-FR" altLang="fr-FR" dirty="0" smtClean="0"/>
              <a:t>Cette présentation PowerPoint ne comporte pas d’animation personnalisée, le formateur pourra ainsi en ajouter à sa convenance.</a:t>
            </a:r>
          </a:p>
          <a:p>
            <a:pPr eaLnBrk="1" hangingPunct="1">
              <a:spcBef>
                <a:spcPct val="0"/>
              </a:spcBef>
            </a:pPr>
            <a:endParaRPr lang="fr-FR" altLang="fr-FR" dirty="0" smtClean="0"/>
          </a:p>
        </p:txBody>
      </p:sp>
      <p:sp>
        <p:nvSpPr>
          <p:cNvPr id="6148"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7B1DF36-2F7C-49C3-B134-0B98EE5FBEAD}" type="slidenum">
              <a:rPr lang="fr-FR" smtClean="0"/>
              <a:pPr fontAlgn="base">
                <a:spcBef>
                  <a:spcPct val="0"/>
                </a:spcBef>
                <a:spcAft>
                  <a:spcPct val="0"/>
                </a:spcAft>
                <a:defRPr/>
              </a:pPr>
              <a:t>1</a:t>
            </a:fld>
            <a:endParaRPr lang="fr-F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Espace réservé des commentaires 2"/>
          <p:cNvSpPr>
            <a:spLocks noGrp="1"/>
          </p:cNvSpPr>
          <p:nvPr>
            <p:ph type="body" idx="1"/>
          </p:nvPr>
        </p:nvSpPr>
        <p:spPr bwMode="auto"/>
        <p:txBody>
          <a:bodyPr wrap="square" numCol="1" anchor="t" anchorCtr="0" compatLnSpc="1">
            <a:prstTxWarp prst="textNoShape">
              <a:avLst/>
            </a:prstTxWarp>
          </a:bodyPr>
          <a:lstStyle/>
          <a:p>
            <a:pPr>
              <a:defRPr/>
            </a:pPr>
            <a:r>
              <a:rPr lang="fr-FR" b="1" dirty="0" smtClean="0">
                <a:solidFill>
                  <a:schemeClr val="accent1">
                    <a:lumMod val="75000"/>
                  </a:schemeClr>
                </a:solidFill>
              </a:rPr>
              <a:t>Photo</a:t>
            </a:r>
            <a:r>
              <a:rPr lang="fr-FR" dirty="0" smtClean="0">
                <a:solidFill>
                  <a:schemeClr val="accent1">
                    <a:lumMod val="75000"/>
                  </a:schemeClr>
                </a:solidFill>
              </a:rPr>
              <a:t> </a:t>
            </a:r>
            <a:r>
              <a:rPr lang="fr-FR" b="0" dirty="0" smtClean="0">
                <a:solidFill>
                  <a:schemeClr val="accent1">
                    <a:lumMod val="75000"/>
                  </a:schemeClr>
                </a:solidFill>
              </a:rPr>
              <a:t>(Steve </a:t>
            </a:r>
            <a:r>
              <a:rPr lang="fr-FR" b="0" dirty="0" err="1" smtClean="0">
                <a:solidFill>
                  <a:schemeClr val="accent1">
                    <a:lumMod val="75000"/>
                  </a:schemeClr>
                </a:solidFill>
              </a:rPr>
              <a:t>Garvie</a:t>
            </a:r>
            <a:r>
              <a:rPr lang="fr-FR" b="0" dirty="0" smtClean="0">
                <a:solidFill>
                  <a:schemeClr val="accent1">
                    <a:lumMod val="75000"/>
                  </a:schemeClr>
                </a:solidFill>
              </a:rPr>
              <a:t>) : </a:t>
            </a:r>
            <a:r>
              <a:rPr lang="fr-FR" dirty="0" smtClean="0">
                <a:solidFill>
                  <a:schemeClr val="accent1">
                    <a:lumMod val="75000"/>
                  </a:schemeClr>
                </a:solidFill>
              </a:rPr>
              <a:t>Héron garde-bœuf – </a:t>
            </a:r>
            <a:r>
              <a:rPr lang="fr-FR" dirty="0" err="1" smtClean="0">
                <a:solidFill>
                  <a:schemeClr val="accent1">
                    <a:lumMod val="75000"/>
                  </a:schemeClr>
                </a:solidFill>
              </a:rPr>
              <a:t>Cattle</a:t>
            </a:r>
            <a:r>
              <a:rPr lang="fr-FR" dirty="0" smtClean="0">
                <a:solidFill>
                  <a:schemeClr val="accent1">
                    <a:lumMod val="75000"/>
                  </a:schemeClr>
                </a:solidFill>
              </a:rPr>
              <a:t> </a:t>
            </a:r>
            <a:r>
              <a:rPr lang="fr-FR" dirty="0" err="1" smtClean="0">
                <a:solidFill>
                  <a:schemeClr val="accent1">
                    <a:lumMod val="75000"/>
                  </a:schemeClr>
                </a:solidFill>
              </a:rPr>
              <a:t>Egret</a:t>
            </a:r>
            <a:r>
              <a:rPr lang="fr-FR" dirty="0" smtClean="0">
                <a:solidFill>
                  <a:schemeClr val="accent1">
                    <a:lumMod val="75000"/>
                  </a:schemeClr>
                </a:solidFill>
              </a:rPr>
              <a:t> - </a:t>
            </a:r>
            <a:r>
              <a:rPr lang="fr-FR" i="1" dirty="0" err="1" smtClean="0">
                <a:solidFill>
                  <a:schemeClr val="accent1">
                    <a:lumMod val="75000"/>
                  </a:schemeClr>
                </a:solidFill>
              </a:rPr>
              <a:t>Bubulcus</a:t>
            </a:r>
            <a:r>
              <a:rPr lang="fr-FR" i="1" dirty="0" smtClean="0">
                <a:solidFill>
                  <a:schemeClr val="accent1">
                    <a:lumMod val="75000"/>
                  </a:schemeClr>
                </a:solidFill>
              </a:rPr>
              <a:t> ibis </a:t>
            </a:r>
          </a:p>
          <a:p>
            <a:pPr>
              <a:defRPr/>
            </a:pPr>
            <a:endParaRPr lang="fr-FR" i="1" dirty="0" smtClean="0"/>
          </a:p>
          <a:p>
            <a:pPr algn="just" eaLnBrk="1" hangingPunct="1">
              <a:spcBef>
                <a:spcPct val="0"/>
              </a:spcBef>
              <a:defRPr/>
            </a:pPr>
            <a:r>
              <a:rPr lang="fr-FR" b="1" dirty="0" smtClean="0"/>
              <a:t>Exercice en salle : Compter un groupe </a:t>
            </a:r>
            <a:r>
              <a:rPr lang="fr-FR" b="1" dirty="0" err="1" smtClean="0"/>
              <a:t>monospécifique</a:t>
            </a:r>
            <a:endParaRPr lang="fr-FR" dirty="0" smtClean="0"/>
          </a:p>
          <a:p>
            <a:pPr algn="just" eaLnBrk="1" hangingPunct="1">
              <a:spcBef>
                <a:spcPct val="0"/>
              </a:spcBef>
              <a:defRPr/>
            </a:pPr>
            <a:r>
              <a:rPr lang="fr-FR" dirty="0" smtClean="0"/>
              <a:t>Pour les instructions, voir les commentaires de la première diapositive de l’exercice.</a:t>
            </a:r>
          </a:p>
        </p:txBody>
      </p:sp>
      <p:sp>
        <p:nvSpPr>
          <p:cNvPr id="4" name="Espace réservé du numéro de diapositive 3"/>
          <p:cNvSpPr>
            <a:spLocks noGrp="1"/>
          </p:cNvSpPr>
          <p:nvPr>
            <p:ph type="sldNum" sz="quarter" idx="5"/>
          </p:nvPr>
        </p:nvSpPr>
        <p:spPr/>
        <p:txBody>
          <a:bodyPr/>
          <a:lstStyle/>
          <a:p>
            <a:pPr>
              <a:defRPr/>
            </a:pPr>
            <a:fld id="{5ABEC7CB-539C-4C26-AC17-8BF866FB9DB7}" type="slidenum">
              <a:rPr lang="fr-FR" smtClean="0"/>
              <a:pPr>
                <a:defRPr/>
              </a:pPr>
              <a:t>10</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Espace réservé des commentaires 2"/>
          <p:cNvSpPr>
            <a:spLocks noGrp="1"/>
          </p:cNvSpPr>
          <p:nvPr>
            <p:ph type="body" idx="1"/>
          </p:nvPr>
        </p:nvSpPr>
        <p:spPr bwMode="auto"/>
        <p:txBody>
          <a:bodyPr wrap="square" numCol="1" anchor="t" anchorCtr="0" compatLnSpc="1">
            <a:prstTxWarp prst="textNoShape">
              <a:avLst/>
            </a:prstTxWarp>
          </a:bodyPr>
          <a:lstStyle/>
          <a:p>
            <a:pPr>
              <a:defRPr/>
            </a:pPr>
            <a:r>
              <a:rPr lang="fr-FR" b="1" dirty="0" smtClean="0">
                <a:solidFill>
                  <a:schemeClr val="accent1">
                    <a:lumMod val="75000"/>
                  </a:schemeClr>
                </a:solidFill>
              </a:rPr>
              <a:t>Photo</a:t>
            </a:r>
            <a:r>
              <a:rPr lang="fr-FR" dirty="0" smtClean="0">
                <a:solidFill>
                  <a:schemeClr val="accent1">
                    <a:lumMod val="75000"/>
                  </a:schemeClr>
                </a:solidFill>
              </a:rPr>
              <a:t> </a:t>
            </a:r>
            <a:r>
              <a:rPr lang="fr-FR" b="0" dirty="0" smtClean="0">
                <a:solidFill>
                  <a:schemeClr val="accent1">
                    <a:lumMod val="75000"/>
                  </a:schemeClr>
                </a:solidFill>
              </a:rPr>
              <a:t>(Steve </a:t>
            </a:r>
            <a:r>
              <a:rPr lang="fr-FR" b="0" dirty="0" err="1" smtClean="0">
                <a:solidFill>
                  <a:schemeClr val="accent1">
                    <a:lumMod val="75000"/>
                  </a:schemeClr>
                </a:solidFill>
              </a:rPr>
              <a:t>Garvie</a:t>
            </a:r>
            <a:r>
              <a:rPr lang="fr-FR" b="0" dirty="0" smtClean="0">
                <a:solidFill>
                  <a:schemeClr val="accent1">
                    <a:lumMod val="75000"/>
                  </a:schemeClr>
                </a:solidFill>
              </a:rPr>
              <a:t>) : </a:t>
            </a:r>
            <a:r>
              <a:rPr lang="fr-FR" dirty="0" smtClean="0">
                <a:solidFill>
                  <a:schemeClr val="accent1">
                    <a:lumMod val="75000"/>
                  </a:schemeClr>
                </a:solidFill>
              </a:rPr>
              <a:t>Bécasseau </a:t>
            </a:r>
            <a:r>
              <a:rPr lang="fr-FR" dirty="0" err="1" smtClean="0">
                <a:solidFill>
                  <a:schemeClr val="accent1">
                    <a:lumMod val="75000"/>
                  </a:schemeClr>
                </a:solidFill>
              </a:rPr>
              <a:t>cocorli</a:t>
            </a:r>
            <a:r>
              <a:rPr lang="fr-FR" dirty="0" smtClean="0">
                <a:solidFill>
                  <a:schemeClr val="accent1">
                    <a:lumMod val="75000"/>
                  </a:schemeClr>
                </a:solidFill>
              </a:rPr>
              <a:t> - </a:t>
            </a:r>
            <a:r>
              <a:rPr lang="fr-FR" dirty="0" err="1" smtClean="0">
                <a:solidFill>
                  <a:schemeClr val="accent1">
                    <a:lumMod val="75000"/>
                  </a:schemeClr>
                </a:solidFill>
              </a:rPr>
              <a:t>Curlew</a:t>
            </a:r>
            <a:r>
              <a:rPr lang="fr-FR" dirty="0" smtClean="0">
                <a:solidFill>
                  <a:schemeClr val="accent1">
                    <a:lumMod val="75000"/>
                  </a:schemeClr>
                </a:solidFill>
              </a:rPr>
              <a:t> </a:t>
            </a:r>
            <a:r>
              <a:rPr lang="fr-FR" dirty="0" err="1" smtClean="0">
                <a:solidFill>
                  <a:schemeClr val="accent1">
                    <a:lumMod val="75000"/>
                  </a:schemeClr>
                </a:solidFill>
              </a:rPr>
              <a:t>Sandpiper</a:t>
            </a:r>
            <a:r>
              <a:rPr lang="fr-FR" dirty="0" smtClean="0">
                <a:solidFill>
                  <a:schemeClr val="accent1">
                    <a:lumMod val="75000"/>
                  </a:schemeClr>
                </a:solidFill>
              </a:rPr>
              <a:t> - </a:t>
            </a:r>
            <a:r>
              <a:rPr lang="fr-FR" i="1" dirty="0" err="1" smtClean="0">
                <a:solidFill>
                  <a:schemeClr val="accent1">
                    <a:lumMod val="75000"/>
                  </a:schemeClr>
                </a:solidFill>
              </a:rPr>
              <a:t>Calidris</a:t>
            </a:r>
            <a:r>
              <a:rPr lang="fr-FR" i="1" dirty="0" smtClean="0">
                <a:solidFill>
                  <a:schemeClr val="accent1">
                    <a:lumMod val="75000"/>
                  </a:schemeClr>
                </a:solidFill>
              </a:rPr>
              <a:t> </a:t>
            </a:r>
            <a:r>
              <a:rPr lang="fr-FR" i="1" dirty="0" err="1" smtClean="0">
                <a:solidFill>
                  <a:schemeClr val="accent1">
                    <a:lumMod val="75000"/>
                  </a:schemeClr>
                </a:solidFill>
              </a:rPr>
              <a:t>ferruginea</a:t>
            </a:r>
            <a:r>
              <a:rPr lang="fr-FR" i="1" dirty="0" smtClean="0">
                <a:solidFill>
                  <a:schemeClr val="accent1">
                    <a:lumMod val="75000"/>
                  </a:schemeClr>
                </a:solidFill>
              </a:rPr>
              <a:t> </a:t>
            </a:r>
            <a:endParaRPr lang="fr-FR" dirty="0" smtClean="0">
              <a:solidFill>
                <a:schemeClr val="accent1">
                  <a:lumMod val="75000"/>
                </a:schemeClr>
              </a:solidFill>
            </a:endParaRPr>
          </a:p>
          <a:p>
            <a:pPr>
              <a:defRPr/>
            </a:pPr>
            <a:endParaRPr lang="fr-FR" dirty="0" smtClean="0"/>
          </a:p>
          <a:p>
            <a:pPr algn="just" eaLnBrk="1" hangingPunct="1">
              <a:spcBef>
                <a:spcPct val="0"/>
              </a:spcBef>
              <a:defRPr/>
            </a:pPr>
            <a:r>
              <a:rPr lang="fr-FR" b="1" dirty="0" smtClean="0"/>
              <a:t>Exercice en salle : Compter un groupe </a:t>
            </a:r>
            <a:r>
              <a:rPr lang="fr-FR" b="1" dirty="0" err="1" smtClean="0"/>
              <a:t>monospécifique</a:t>
            </a:r>
            <a:endParaRPr lang="fr-FR" dirty="0" smtClean="0"/>
          </a:p>
          <a:p>
            <a:pPr algn="just" eaLnBrk="1" hangingPunct="1">
              <a:spcBef>
                <a:spcPct val="0"/>
              </a:spcBef>
              <a:defRPr/>
            </a:pPr>
            <a:r>
              <a:rPr lang="fr-FR" dirty="0" smtClean="0"/>
              <a:t>Pour les instructions, voir les commentaires de la première diapositive de l’exercice.</a:t>
            </a:r>
          </a:p>
        </p:txBody>
      </p:sp>
      <p:sp>
        <p:nvSpPr>
          <p:cNvPr id="4" name="Espace réservé du numéro de diapositive 3"/>
          <p:cNvSpPr>
            <a:spLocks noGrp="1"/>
          </p:cNvSpPr>
          <p:nvPr>
            <p:ph type="sldNum" sz="quarter" idx="5"/>
          </p:nvPr>
        </p:nvSpPr>
        <p:spPr/>
        <p:txBody>
          <a:bodyPr/>
          <a:lstStyle/>
          <a:p>
            <a:pPr>
              <a:defRPr/>
            </a:pPr>
            <a:fld id="{D82503FB-B721-48A4-AF89-F15407214876}" type="slidenum">
              <a:rPr lang="fr-FR" smtClean="0"/>
              <a:pPr>
                <a:defRPr/>
              </a:pPr>
              <a:t>11</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Espace réservé des commentaires 2"/>
          <p:cNvSpPr>
            <a:spLocks noGrp="1"/>
          </p:cNvSpPr>
          <p:nvPr>
            <p:ph type="body" idx="1"/>
          </p:nvPr>
        </p:nvSpPr>
        <p:spPr bwMode="auto"/>
        <p:txBody>
          <a:bodyPr wrap="square" numCol="1" anchor="t" anchorCtr="0" compatLnSpc="1">
            <a:prstTxWarp prst="textNoShape">
              <a:avLst/>
            </a:prstTxWarp>
          </a:bodyPr>
          <a:lstStyle/>
          <a:p>
            <a:pPr>
              <a:defRPr/>
            </a:pPr>
            <a:r>
              <a:rPr lang="fr-FR" b="1" dirty="0" smtClean="0">
                <a:solidFill>
                  <a:schemeClr val="accent1">
                    <a:lumMod val="75000"/>
                  </a:schemeClr>
                </a:solidFill>
              </a:rPr>
              <a:t>Photo</a:t>
            </a:r>
            <a:r>
              <a:rPr lang="fr-FR" dirty="0" smtClean="0">
                <a:solidFill>
                  <a:schemeClr val="accent1">
                    <a:lumMod val="75000"/>
                  </a:schemeClr>
                </a:solidFill>
              </a:rPr>
              <a:t> </a:t>
            </a:r>
            <a:r>
              <a:rPr lang="fr-FR" b="0" dirty="0" smtClean="0">
                <a:solidFill>
                  <a:schemeClr val="accent1">
                    <a:lumMod val="75000"/>
                  </a:schemeClr>
                </a:solidFill>
              </a:rPr>
              <a:t>(Steve </a:t>
            </a:r>
            <a:r>
              <a:rPr lang="fr-FR" b="0" dirty="0" err="1" smtClean="0">
                <a:solidFill>
                  <a:schemeClr val="accent1">
                    <a:lumMod val="75000"/>
                  </a:schemeClr>
                </a:solidFill>
              </a:rPr>
              <a:t>Garvie</a:t>
            </a:r>
            <a:r>
              <a:rPr lang="fr-FR" b="0" dirty="0" smtClean="0">
                <a:solidFill>
                  <a:schemeClr val="accent1">
                    <a:lumMod val="75000"/>
                  </a:schemeClr>
                </a:solidFill>
              </a:rPr>
              <a:t>) : </a:t>
            </a:r>
            <a:r>
              <a:rPr lang="fr-FR" dirty="0" smtClean="0">
                <a:solidFill>
                  <a:schemeClr val="accent1">
                    <a:lumMod val="75000"/>
                  </a:schemeClr>
                </a:solidFill>
              </a:rPr>
              <a:t>Bécasseau maubèche - </a:t>
            </a:r>
            <a:r>
              <a:rPr lang="fr-FR" dirty="0" err="1" smtClean="0">
                <a:solidFill>
                  <a:schemeClr val="accent1">
                    <a:lumMod val="75000"/>
                  </a:schemeClr>
                </a:solidFill>
              </a:rPr>
              <a:t>Red</a:t>
            </a:r>
            <a:r>
              <a:rPr lang="fr-FR" dirty="0" smtClean="0">
                <a:solidFill>
                  <a:schemeClr val="accent1">
                    <a:lumMod val="75000"/>
                  </a:schemeClr>
                </a:solidFill>
              </a:rPr>
              <a:t> </a:t>
            </a:r>
            <a:r>
              <a:rPr lang="fr-FR" dirty="0" err="1" smtClean="0">
                <a:solidFill>
                  <a:schemeClr val="accent1">
                    <a:lumMod val="75000"/>
                  </a:schemeClr>
                </a:solidFill>
              </a:rPr>
              <a:t>Knot</a:t>
            </a:r>
            <a:r>
              <a:rPr lang="fr-FR" dirty="0" smtClean="0">
                <a:solidFill>
                  <a:schemeClr val="accent1">
                    <a:lumMod val="75000"/>
                  </a:schemeClr>
                </a:solidFill>
              </a:rPr>
              <a:t> - </a:t>
            </a:r>
            <a:r>
              <a:rPr lang="fr-FR" i="1" dirty="0" err="1" smtClean="0">
                <a:solidFill>
                  <a:schemeClr val="accent1">
                    <a:lumMod val="75000"/>
                  </a:schemeClr>
                </a:solidFill>
              </a:rPr>
              <a:t>Calidris</a:t>
            </a:r>
            <a:r>
              <a:rPr lang="fr-FR" i="1" dirty="0" smtClean="0">
                <a:solidFill>
                  <a:schemeClr val="accent1">
                    <a:lumMod val="75000"/>
                  </a:schemeClr>
                </a:solidFill>
              </a:rPr>
              <a:t> </a:t>
            </a:r>
            <a:r>
              <a:rPr lang="fr-FR" i="1" dirty="0" err="1" smtClean="0">
                <a:solidFill>
                  <a:schemeClr val="accent1">
                    <a:lumMod val="75000"/>
                  </a:schemeClr>
                </a:solidFill>
              </a:rPr>
              <a:t>canutus</a:t>
            </a:r>
            <a:r>
              <a:rPr lang="fr-FR" i="1" dirty="0" smtClean="0">
                <a:solidFill>
                  <a:schemeClr val="accent1">
                    <a:lumMod val="75000"/>
                  </a:schemeClr>
                </a:solidFill>
              </a:rPr>
              <a:t> </a:t>
            </a:r>
          </a:p>
          <a:p>
            <a:pPr>
              <a:defRPr/>
            </a:pPr>
            <a:endParaRPr lang="fr-FR" dirty="0" smtClean="0"/>
          </a:p>
          <a:p>
            <a:pPr algn="just" eaLnBrk="1" hangingPunct="1">
              <a:spcBef>
                <a:spcPct val="0"/>
              </a:spcBef>
              <a:defRPr/>
            </a:pPr>
            <a:r>
              <a:rPr lang="fr-FR" b="1" dirty="0" smtClean="0"/>
              <a:t>Exercice en salle : Compter un groupe </a:t>
            </a:r>
            <a:r>
              <a:rPr lang="fr-FR" b="1" dirty="0" err="1" smtClean="0"/>
              <a:t>monospécifique</a:t>
            </a:r>
            <a:endParaRPr lang="fr-FR" dirty="0" smtClean="0"/>
          </a:p>
          <a:p>
            <a:pPr algn="just" eaLnBrk="1" hangingPunct="1">
              <a:spcBef>
                <a:spcPct val="0"/>
              </a:spcBef>
              <a:defRPr/>
            </a:pPr>
            <a:r>
              <a:rPr lang="fr-FR" dirty="0" smtClean="0"/>
              <a:t>Pour les instructions, voir les commentaires de la première diapositive de l’exercice.</a:t>
            </a:r>
          </a:p>
        </p:txBody>
      </p:sp>
      <p:sp>
        <p:nvSpPr>
          <p:cNvPr id="4" name="Espace réservé du numéro de diapositive 3"/>
          <p:cNvSpPr>
            <a:spLocks noGrp="1"/>
          </p:cNvSpPr>
          <p:nvPr>
            <p:ph type="sldNum" sz="quarter" idx="5"/>
          </p:nvPr>
        </p:nvSpPr>
        <p:spPr/>
        <p:txBody>
          <a:bodyPr/>
          <a:lstStyle/>
          <a:p>
            <a:pPr>
              <a:defRPr/>
            </a:pPr>
            <a:fld id="{341F71F9-6521-451D-9BCE-92C96ACC79BB}" type="slidenum">
              <a:rPr lang="fr-FR" smtClean="0"/>
              <a:pPr>
                <a:defRPr/>
              </a:pPr>
              <a:t>12</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Espace réservé des commentaires 2"/>
          <p:cNvSpPr>
            <a:spLocks noGrp="1"/>
          </p:cNvSpPr>
          <p:nvPr>
            <p:ph type="body" idx="1"/>
          </p:nvPr>
        </p:nvSpPr>
        <p:spPr bwMode="auto"/>
        <p:txBody>
          <a:bodyPr wrap="square" numCol="1" anchor="t" anchorCtr="0" compatLnSpc="1">
            <a:prstTxWarp prst="textNoShape">
              <a:avLst/>
            </a:prstTxWarp>
          </a:bodyPr>
          <a:lstStyle/>
          <a:p>
            <a:pPr>
              <a:spcBef>
                <a:spcPts val="0"/>
              </a:spcBef>
              <a:defRPr/>
            </a:pPr>
            <a:r>
              <a:rPr lang="fr-FR" b="1" dirty="0" smtClean="0">
                <a:solidFill>
                  <a:schemeClr val="accent1">
                    <a:lumMod val="75000"/>
                  </a:schemeClr>
                </a:solidFill>
              </a:rPr>
              <a:t>Photo</a:t>
            </a:r>
            <a:r>
              <a:rPr lang="fr-FR" dirty="0" smtClean="0">
                <a:solidFill>
                  <a:schemeClr val="accent1">
                    <a:lumMod val="75000"/>
                  </a:schemeClr>
                </a:solidFill>
              </a:rPr>
              <a:t> </a:t>
            </a:r>
            <a:r>
              <a:rPr lang="fr-FR" b="0" dirty="0" smtClean="0">
                <a:solidFill>
                  <a:schemeClr val="accent1">
                    <a:lumMod val="75000"/>
                  </a:schemeClr>
                </a:solidFill>
              </a:rPr>
              <a:t>(Steve </a:t>
            </a:r>
            <a:r>
              <a:rPr lang="fr-FR" b="0" dirty="0" err="1" smtClean="0">
                <a:solidFill>
                  <a:schemeClr val="accent1">
                    <a:lumMod val="75000"/>
                  </a:schemeClr>
                </a:solidFill>
              </a:rPr>
              <a:t>Garvie</a:t>
            </a:r>
            <a:r>
              <a:rPr lang="fr-FR" b="0" dirty="0" smtClean="0">
                <a:solidFill>
                  <a:schemeClr val="accent1">
                    <a:lumMod val="75000"/>
                  </a:schemeClr>
                </a:solidFill>
              </a:rPr>
              <a:t>) : </a:t>
            </a:r>
            <a:r>
              <a:rPr lang="fr-FR" dirty="0" smtClean="0">
                <a:solidFill>
                  <a:schemeClr val="accent1">
                    <a:lumMod val="75000"/>
                  </a:schemeClr>
                </a:solidFill>
              </a:rPr>
              <a:t>Pluvier doré – </a:t>
            </a:r>
            <a:r>
              <a:rPr lang="fr-FR" dirty="0" err="1" smtClean="0">
                <a:solidFill>
                  <a:schemeClr val="accent1">
                    <a:lumMod val="75000"/>
                  </a:schemeClr>
                </a:solidFill>
              </a:rPr>
              <a:t>Eurasian</a:t>
            </a:r>
            <a:r>
              <a:rPr lang="fr-FR" dirty="0" smtClean="0">
                <a:solidFill>
                  <a:schemeClr val="accent1">
                    <a:lumMod val="75000"/>
                  </a:schemeClr>
                </a:solidFill>
              </a:rPr>
              <a:t> Golden </a:t>
            </a:r>
            <a:r>
              <a:rPr lang="fr-FR" dirty="0" err="1" smtClean="0">
                <a:solidFill>
                  <a:schemeClr val="accent1">
                    <a:lumMod val="75000"/>
                  </a:schemeClr>
                </a:solidFill>
              </a:rPr>
              <a:t>Plover</a:t>
            </a:r>
            <a:r>
              <a:rPr lang="fr-FR" dirty="0" smtClean="0">
                <a:solidFill>
                  <a:schemeClr val="accent1">
                    <a:lumMod val="75000"/>
                  </a:schemeClr>
                </a:solidFill>
              </a:rPr>
              <a:t> - </a:t>
            </a:r>
            <a:r>
              <a:rPr lang="fr-FR" i="1" dirty="0" err="1" smtClean="0">
                <a:solidFill>
                  <a:schemeClr val="accent1">
                    <a:lumMod val="75000"/>
                  </a:schemeClr>
                </a:solidFill>
              </a:rPr>
              <a:t>Pluvialis</a:t>
            </a:r>
            <a:r>
              <a:rPr lang="fr-FR" i="1" dirty="0" smtClean="0">
                <a:solidFill>
                  <a:schemeClr val="accent1">
                    <a:lumMod val="75000"/>
                  </a:schemeClr>
                </a:solidFill>
              </a:rPr>
              <a:t> </a:t>
            </a:r>
            <a:r>
              <a:rPr lang="fr-FR" i="1" dirty="0" err="1" smtClean="0">
                <a:solidFill>
                  <a:schemeClr val="accent1">
                    <a:lumMod val="75000"/>
                  </a:schemeClr>
                </a:solidFill>
              </a:rPr>
              <a:t>apricaria</a:t>
            </a:r>
            <a:endParaRPr lang="fr-FR" i="1" dirty="0" smtClean="0">
              <a:solidFill>
                <a:schemeClr val="accent1">
                  <a:lumMod val="75000"/>
                </a:schemeClr>
              </a:solidFill>
            </a:endParaRPr>
          </a:p>
          <a:p>
            <a:pPr>
              <a:spcBef>
                <a:spcPts val="0"/>
              </a:spcBef>
              <a:defRPr/>
            </a:pPr>
            <a:endParaRPr lang="fr-FR" dirty="0" smtClean="0"/>
          </a:p>
          <a:p>
            <a:pPr algn="just" eaLnBrk="1" hangingPunct="1">
              <a:spcBef>
                <a:spcPct val="0"/>
              </a:spcBef>
              <a:defRPr/>
            </a:pPr>
            <a:r>
              <a:rPr lang="fr-FR" b="1" dirty="0" smtClean="0"/>
              <a:t>Exercice en salle : Compter un groupe </a:t>
            </a:r>
            <a:r>
              <a:rPr lang="fr-FR" b="1" dirty="0" err="1" smtClean="0"/>
              <a:t>monospécifique</a:t>
            </a:r>
            <a:endParaRPr lang="fr-FR" dirty="0" smtClean="0"/>
          </a:p>
          <a:p>
            <a:pPr algn="just" eaLnBrk="1" hangingPunct="1">
              <a:spcBef>
                <a:spcPct val="0"/>
              </a:spcBef>
              <a:defRPr/>
            </a:pPr>
            <a:r>
              <a:rPr lang="fr-FR" dirty="0" smtClean="0"/>
              <a:t>Pour les instructions, voir les commentaires de la première diapositive de l’exercice.</a:t>
            </a:r>
          </a:p>
        </p:txBody>
      </p:sp>
      <p:sp>
        <p:nvSpPr>
          <p:cNvPr id="4" name="Espace réservé du numéro de diapositive 3"/>
          <p:cNvSpPr>
            <a:spLocks noGrp="1"/>
          </p:cNvSpPr>
          <p:nvPr>
            <p:ph type="sldNum" sz="quarter" idx="5"/>
          </p:nvPr>
        </p:nvSpPr>
        <p:spPr/>
        <p:txBody>
          <a:bodyPr/>
          <a:lstStyle/>
          <a:p>
            <a:pPr>
              <a:defRPr/>
            </a:pPr>
            <a:fld id="{85A4AAAA-C610-4D67-9B86-581DEB2892BA}" type="slidenum">
              <a:rPr lang="fr-FR" smtClean="0"/>
              <a:pPr>
                <a:defRPr/>
              </a:pPr>
              <a:t>13</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Espace réservé des commentaires 2"/>
          <p:cNvSpPr>
            <a:spLocks noGrp="1"/>
          </p:cNvSpPr>
          <p:nvPr>
            <p:ph type="body" idx="1"/>
          </p:nvPr>
        </p:nvSpPr>
        <p:spPr bwMode="auto"/>
        <p:txBody>
          <a:bodyPr wrap="square" numCol="1" anchor="t" anchorCtr="0" compatLnSpc="1">
            <a:prstTxWarp prst="textNoShape">
              <a:avLst/>
            </a:prstTxWarp>
          </a:bodyPr>
          <a:lstStyle/>
          <a:p>
            <a:pPr algn="just">
              <a:spcBef>
                <a:spcPts val="0"/>
              </a:spcBef>
              <a:defRPr/>
            </a:pPr>
            <a:r>
              <a:rPr lang="fr-FR" b="1" dirty="0" smtClean="0">
                <a:solidFill>
                  <a:schemeClr val="accent1">
                    <a:lumMod val="75000"/>
                  </a:schemeClr>
                </a:solidFill>
              </a:rPr>
              <a:t>Photo</a:t>
            </a:r>
            <a:r>
              <a:rPr lang="fr-FR" dirty="0" smtClean="0">
                <a:solidFill>
                  <a:schemeClr val="accent1">
                    <a:lumMod val="75000"/>
                  </a:schemeClr>
                </a:solidFill>
              </a:rPr>
              <a:t> </a:t>
            </a:r>
            <a:r>
              <a:rPr lang="fr-FR" b="0" dirty="0" smtClean="0">
                <a:solidFill>
                  <a:schemeClr val="accent1">
                    <a:lumMod val="75000"/>
                  </a:schemeClr>
                </a:solidFill>
              </a:rPr>
              <a:t>(Steve </a:t>
            </a:r>
            <a:r>
              <a:rPr lang="fr-FR" b="0" dirty="0" err="1" smtClean="0">
                <a:solidFill>
                  <a:schemeClr val="accent1">
                    <a:lumMod val="75000"/>
                  </a:schemeClr>
                </a:solidFill>
              </a:rPr>
              <a:t>Garvie</a:t>
            </a:r>
            <a:r>
              <a:rPr lang="fr-FR" b="0" dirty="0" smtClean="0">
                <a:solidFill>
                  <a:schemeClr val="accent1">
                    <a:lumMod val="75000"/>
                  </a:schemeClr>
                </a:solidFill>
              </a:rPr>
              <a:t>) : </a:t>
            </a:r>
            <a:r>
              <a:rPr lang="fr-FR" dirty="0" smtClean="0">
                <a:solidFill>
                  <a:schemeClr val="accent1">
                    <a:lumMod val="75000"/>
                  </a:schemeClr>
                </a:solidFill>
              </a:rPr>
              <a:t>Flamant nain - </a:t>
            </a:r>
            <a:r>
              <a:rPr lang="fr-FR" dirty="0" err="1" smtClean="0">
                <a:solidFill>
                  <a:schemeClr val="accent1">
                    <a:lumMod val="75000"/>
                  </a:schemeClr>
                </a:solidFill>
              </a:rPr>
              <a:t>Lesser</a:t>
            </a:r>
            <a:r>
              <a:rPr lang="fr-FR" dirty="0" smtClean="0">
                <a:solidFill>
                  <a:schemeClr val="accent1">
                    <a:lumMod val="75000"/>
                  </a:schemeClr>
                </a:solidFill>
              </a:rPr>
              <a:t> </a:t>
            </a:r>
            <a:r>
              <a:rPr lang="fr-FR" dirty="0" err="1" smtClean="0">
                <a:solidFill>
                  <a:schemeClr val="accent1">
                    <a:lumMod val="75000"/>
                  </a:schemeClr>
                </a:solidFill>
              </a:rPr>
              <a:t>Flamingo</a:t>
            </a:r>
            <a:r>
              <a:rPr lang="fr-FR" dirty="0" smtClean="0">
                <a:solidFill>
                  <a:schemeClr val="accent1">
                    <a:lumMod val="75000"/>
                  </a:schemeClr>
                </a:solidFill>
              </a:rPr>
              <a:t> - </a:t>
            </a:r>
            <a:r>
              <a:rPr lang="fr-FR" i="1" dirty="0" err="1" smtClean="0">
                <a:solidFill>
                  <a:schemeClr val="accent1">
                    <a:lumMod val="75000"/>
                  </a:schemeClr>
                </a:solidFill>
              </a:rPr>
              <a:t>Phoeniconaias</a:t>
            </a:r>
            <a:r>
              <a:rPr lang="fr-FR" i="1" dirty="0" smtClean="0">
                <a:solidFill>
                  <a:schemeClr val="accent1">
                    <a:lumMod val="75000"/>
                  </a:schemeClr>
                </a:solidFill>
              </a:rPr>
              <a:t> minor</a:t>
            </a:r>
          </a:p>
          <a:p>
            <a:pPr algn="just">
              <a:spcBef>
                <a:spcPts val="0"/>
              </a:spcBef>
              <a:defRPr/>
            </a:pPr>
            <a:endParaRPr lang="fr-FR" dirty="0" smtClean="0"/>
          </a:p>
          <a:p>
            <a:pPr algn="just">
              <a:spcBef>
                <a:spcPts val="0"/>
              </a:spcBef>
              <a:defRPr/>
            </a:pPr>
            <a:r>
              <a:rPr lang="fr-FR" dirty="0" smtClean="0"/>
              <a:t>On commence à compter « devant » le groupe, en sens inverse de la marche des oiseaux</a:t>
            </a:r>
          </a:p>
          <a:p>
            <a:pPr algn="just">
              <a:spcBef>
                <a:spcPts val="0"/>
              </a:spcBef>
              <a:defRPr/>
            </a:pPr>
            <a:endParaRPr lang="fr-FR" dirty="0" smtClean="0"/>
          </a:p>
          <a:p>
            <a:pPr algn="just" eaLnBrk="1" hangingPunct="1">
              <a:spcBef>
                <a:spcPct val="0"/>
              </a:spcBef>
              <a:defRPr/>
            </a:pPr>
            <a:r>
              <a:rPr lang="fr-FR" b="1" dirty="0" smtClean="0"/>
              <a:t>Exercice en salle : Compter un groupe </a:t>
            </a:r>
            <a:r>
              <a:rPr lang="fr-FR" b="1" dirty="0" err="1" smtClean="0"/>
              <a:t>monospécifique</a:t>
            </a:r>
            <a:endParaRPr lang="fr-FR" dirty="0" smtClean="0"/>
          </a:p>
          <a:p>
            <a:pPr algn="just" eaLnBrk="1" hangingPunct="1">
              <a:spcBef>
                <a:spcPct val="0"/>
              </a:spcBef>
              <a:defRPr/>
            </a:pPr>
            <a:r>
              <a:rPr lang="fr-FR" dirty="0" smtClean="0"/>
              <a:t>Pour les instructions, voir les commentaires de la première diapositive de l’exercice.</a:t>
            </a:r>
          </a:p>
        </p:txBody>
      </p:sp>
      <p:sp>
        <p:nvSpPr>
          <p:cNvPr id="4" name="Espace réservé du numéro de diapositive 3"/>
          <p:cNvSpPr>
            <a:spLocks noGrp="1"/>
          </p:cNvSpPr>
          <p:nvPr>
            <p:ph type="sldNum" sz="quarter" idx="5"/>
          </p:nvPr>
        </p:nvSpPr>
        <p:spPr/>
        <p:txBody>
          <a:bodyPr/>
          <a:lstStyle/>
          <a:p>
            <a:pPr>
              <a:defRPr/>
            </a:pPr>
            <a:fld id="{C3E69BEC-7602-4E51-B572-C93ABC7CA4ED}" type="slidenum">
              <a:rPr lang="fr-FR" smtClean="0"/>
              <a:pPr>
                <a:defRPr/>
              </a:pPr>
              <a:t>14</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Espace réservé des commentaires 2"/>
          <p:cNvSpPr>
            <a:spLocks noGrp="1"/>
          </p:cNvSpPr>
          <p:nvPr>
            <p:ph type="body" idx="1"/>
          </p:nvPr>
        </p:nvSpPr>
        <p:spPr bwMode="auto"/>
        <p:txBody>
          <a:bodyPr wrap="square" numCol="1" anchor="t" anchorCtr="0" compatLnSpc="1">
            <a:prstTxWarp prst="textNoShape">
              <a:avLst/>
            </a:prstTxWarp>
          </a:bodyPr>
          <a:lstStyle/>
          <a:p>
            <a:pPr>
              <a:spcBef>
                <a:spcPts val="0"/>
              </a:spcBef>
              <a:defRPr/>
            </a:pPr>
            <a:r>
              <a:rPr lang="fr-FR" b="1" dirty="0" smtClean="0">
                <a:solidFill>
                  <a:schemeClr val="accent1">
                    <a:lumMod val="75000"/>
                  </a:schemeClr>
                </a:solidFill>
              </a:rPr>
              <a:t>Photo</a:t>
            </a:r>
            <a:r>
              <a:rPr lang="fr-FR" dirty="0" smtClean="0">
                <a:solidFill>
                  <a:schemeClr val="accent1">
                    <a:lumMod val="75000"/>
                  </a:schemeClr>
                </a:solidFill>
              </a:rPr>
              <a:t> </a:t>
            </a:r>
            <a:r>
              <a:rPr lang="fr-FR" b="0" dirty="0" smtClean="0">
                <a:solidFill>
                  <a:schemeClr val="accent1">
                    <a:lumMod val="75000"/>
                  </a:schemeClr>
                </a:solidFill>
              </a:rPr>
              <a:t>(Steve </a:t>
            </a:r>
            <a:r>
              <a:rPr lang="fr-FR" b="0" dirty="0" err="1" smtClean="0">
                <a:solidFill>
                  <a:schemeClr val="accent1">
                    <a:lumMod val="75000"/>
                  </a:schemeClr>
                </a:solidFill>
              </a:rPr>
              <a:t>Garvie</a:t>
            </a:r>
            <a:r>
              <a:rPr lang="fr-FR" b="0" dirty="0" smtClean="0">
                <a:solidFill>
                  <a:schemeClr val="accent1">
                    <a:lumMod val="75000"/>
                  </a:schemeClr>
                </a:solidFill>
              </a:rPr>
              <a:t>) : </a:t>
            </a:r>
            <a:r>
              <a:rPr lang="fr-FR" dirty="0" smtClean="0">
                <a:solidFill>
                  <a:schemeClr val="accent1">
                    <a:lumMod val="75000"/>
                  </a:schemeClr>
                </a:solidFill>
              </a:rPr>
              <a:t>Flamant rose - </a:t>
            </a:r>
            <a:r>
              <a:rPr lang="fr-FR" dirty="0" err="1" smtClean="0">
                <a:solidFill>
                  <a:schemeClr val="accent1">
                    <a:lumMod val="75000"/>
                  </a:schemeClr>
                </a:solidFill>
              </a:rPr>
              <a:t>Greater</a:t>
            </a:r>
            <a:r>
              <a:rPr lang="fr-FR" dirty="0" smtClean="0">
                <a:solidFill>
                  <a:schemeClr val="accent1">
                    <a:lumMod val="75000"/>
                  </a:schemeClr>
                </a:solidFill>
              </a:rPr>
              <a:t> </a:t>
            </a:r>
            <a:r>
              <a:rPr lang="fr-FR" dirty="0" err="1" smtClean="0">
                <a:solidFill>
                  <a:schemeClr val="accent1">
                    <a:lumMod val="75000"/>
                  </a:schemeClr>
                </a:solidFill>
              </a:rPr>
              <a:t>Flamingo</a:t>
            </a:r>
            <a:r>
              <a:rPr lang="fr-FR" dirty="0" smtClean="0">
                <a:solidFill>
                  <a:schemeClr val="accent1">
                    <a:lumMod val="75000"/>
                  </a:schemeClr>
                </a:solidFill>
              </a:rPr>
              <a:t> - </a:t>
            </a:r>
            <a:r>
              <a:rPr lang="fr-FR" i="1" dirty="0" err="1" smtClean="0">
                <a:solidFill>
                  <a:schemeClr val="accent1">
                    <a:lumMod val="75000"/>
                  </a:schemeClr>
                </a:solidFill>
              </a:rPr>
              <a:t>Phoenicopterus</a:t>
            </a:r>
            <a:r>
              <a:rPr lang="fr-FR" i="1" dirty="0" smtClean="0">
                <a:solidFill>
                  <a:schemeClr val="accent1">
                    <a:lumMod val="75000"/>
                  </a:schemeClr>
                </a:solidFill>
              </a:rPr>
              <a:t> </a:t>
            </a:r>
            <a:r>
              <a:rPr lang="fr-FR" i="1" dirty="0" err="1" smtClean="0">
                <a:solidFill>
                  <a:schemeClr val="accent1">
                    <a:lumMod val="75000"/>
                  </a:schemeClr>
                </a:solidFill>
              </a:rPr>
              <a:t>roseus</a:t>
            </a:r>
            <a:r>
              <a:rPr lang="fr-FR" i="1" dirty="0" smtClean="0">
                <a:solidFill>
                  <a:schemeClr val="accent1">
                    <a:lumMod val="75000"/>
                  </a:schemeClr>
                </a:solidFill>
              </a:rPr>
              <a:t> </a:t>
            </a:r>
            <a:endParaRPr lang="fr-FR" dirty="0" smtClean="0">
              <a:solidFill>
                <a:schemeClr val="accent1">
                  <a:lumMod val="75000"/>
                </a:schemeClr>
              </a:solidFill>
            </a:endParaRPr>
          </a:p>
          <a:p>
            <a:pPr>
              <a:spcBef>
                <a:spcPts val="0"/>
              </a:spcBef>
              <a:defRPr/>
            </a:pPr>
            <a:endParaRPr lang="fr-FR" dirty="0" smtClean="0"/>
          </a:p>
          <a:p>
            <a:pPr>
              <a:spcBef>
                <a:spcPts val="0"/>
              </a:spcBef>
              <a:defRPr/>
            </a:pPr>
            <a:r>
              <a:rPr lang="fr-FR" dirty="0" smtClean="0"/>
              <a:t>Effectif : 92 individus, limite comptage / estimation</a:t>
            </a:r>
          </a:p>
          <a:p>
            <a:pPr>
              <a:spcBef>
                <a:spcPts val="0"/>
              </a:spcBef>
              <a:defRPr/>
            </a:pPr>
            <a:endParaRPr lang="fr-FR" dirty="0" smtClean="0"/>
          </a:p>
          <a:p>
            <a:pPr algn="just" eaLnBrk="1" hangingPunct="1">
              <a:spcBef>
                <a:spcPct val="0"/>
              </a:spcBef>
              <a:defRPr/>
            </a:pPr>
            <a:r>
              <a:rPr lang="fr-FR" b="1" dirty="0" smtClean="0"/>
              <a:t>Exercice en salle : Compter un groupe </a:t>
            </a:r>
            <a:r>
              <a:rPr lang="fr-FR" b="1" dirty="0" err="1" smtClean="0"/>
              <a:t>monospécifique</a:t>
            </a:r>
            <a:endParaRPr lang="fr-FR" dirty="0" smtClean="0"/>
          </a:p>
          <a:p>
            <a:pPr algn="just" eaLnBrk="1" hangingPunct="1">
              <a:spcBef>
                <a:spcPct val="0"/>
              </a:spcBef>
              <a:defRPr/>
            </a:pPr>
            <a:r>
              <a:rPr lang="fr-FR" dirty="0" smtClean="0"/>
              <a:t>Pour les instructions, voir les commentaires de la première diapositive de l’exercice.</a:t>
            </a:r>
          </a:p>
        </p:txBody>
      </p:sp>
      <p:sp>
        <p:nvSpPr>
          <p:cNvPr id="4" name="Espace réservé du numéro de diapositive 3"/>
          <p:cNvSpPr>
            <a:spLocks noGrp="1"/>
          </p:cNvSpPr>
          <p:nvPr>
            <p:ph type="sldNum" sz="quarter" idx="5"/>
          </p:nvPr>
        </p:nvSpPr>
        <p:spPr/>
        <p:txBody>
          <a:bodyPr/>
          <a:lstStyle/>
          <a:p>
            <a:pPr>
              <a:defRPr/>
            </a:pPr>
            <a:fld id="{3C233926-2C29-4860-82EA-8319B6E7EC89}" type="slidenum">
              <a:rPr lang="fr-FR" smtClean="0"/>
              <a:pPr>
                <a:defRPr/>
              </a:pPr>
              <a:t>15</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Espace réservé des commentaires 2"/>
          <p:cNvSpPr>
            <a:spLocks noGrp="1"/>
          </p:cNvSpPr>
          <p:nvPr>
            <p:ph type="body" idx="1"/>
          </p:nvPr>
        </p:nvSpPr>
        <p:spPr/>
        <p:txBody>
          <a:bodyPr/>
          <a:lstStyle/>
          <a:p>
            <a:pPr algn="just">
              <a:defRPr/>
            </a:pPr>
            <a:r>
              <a:rPr lang="fr-FR" b="1" dirty="0" smtClean="0"/>
              <a:t>Exercice en salle : Compter un groupe plurispécifique</a:t>
            </a:r>
            <a:endParaRPr lang="fr-FR" dirty="0" smtClean="0"/>
          </a:p>
          <a:p>
            <a:pPr algn="just">
              <a:defRPr/>
            </a:pPr>
            <a:r>
              <a:rPr lang="fr-FR" u="sng" dirty="0" smtClean="0"/>
              <a:t>Matériel</a:t>
            </a:r>
            <a:r>
              <a:rPr lang="fr-FR" dirty="0" smtClean="0"/>
              <a:t> : schémas ou photos d’un groupe d’oiseaux de plusieurs espèces</a:t>
            </a:r>
          </a:p>
          <a:p>
            <a:pPr algn="just">
              <a:defRPr/>
            </a:pPr>
            <a:r>
              <a:rPr lang="fr-FR" u="sng" dirty="0" smtClean="0"/>
              <a:t>Déroulement</a:t>
            </a:r>
            <a:r>
              <a:rPr lang="fr-FR" dirty="0" smtClean="0"/>
              <a:t> : travail en binôme : un compteur et un secrétaire</a:t>
            </a:r>
          </a:p>
          <a:p>
            <a:pPr marL="228600" indent="-228600" algn="just">
              <a:buFont typeface="+mj-lt"/>
              <a:buAutoNum type="arabicPeriod"/>
              <a:defRPr/>
            </a:pPr>
            <a:r>
              <a:rPr lang="fr-FR" dirty="0" smtClean="0"/>
              <a:t>le compteur compte les oiseaux de chaque espèce et annonce les effectifs au secrétaire ;</a:t>
            </a:r>
          </a:p>
          <a:p>
            <a:pPr marL="228600" indent="-228600" algn="just">
              <a:buFont typeface="+mj-lt"/>
              <a:buAutoNum type="arabicPeriod"/>
              <a:defRPr/>
            </a:pPr>
            <a:r>
              <a:rPr lang="fr-FR" dirty="0" smtClean="0"/>
              <a:t>le secrétaire note au fur et à mesure les effectifs de chaque espèce ;</a:t>
            </a:r>
          </a:p>
          <a:p>
            <a:pPr marL="228600" indent="-228600" algn="just">
              <a:buFont typeface="+mj-lt"/>
              <a:buAutoNum type="arabicPeriod"/>
              <a:defRPr/>
            </a:pPr>
            <a:r>
              <a:rPr lang="fr-FR" dirty="0" smtClean="0"/>
              <a:t>Le secrétaire d’un binôme présente son résultat au reste du groupe ;</a:t>
            </a:r>
          </a:p>
          <a:p>
            <a:pPr marL="228600" indent="-228600" algn="just">
              <a:buFont typeface="+mj-lt"/>
              <a:buAutoNum type="arabicPeriod"/>
              <a:defRPr/>
            </a:pPr>
            <a:r>
              <a:rPr lang="fr-FR" dirty="0" smtClean="0"/>
              <a:t>Le compteur et le secrétaire échangent leurs rôles pour la prochaine diapo.</a:t>
            </a:r>
          </a:p>
          <a:p>
            <a:pPr marL="228600" indent="-228600" algn="just">
              <a:buFont typeface="+mj-lt"/>
              <a:buAutoNum type="arabicPeriod"/>
              <a:defRPr/>
            </a:pPr>
            <a:endParaRPr lang="fr-FR" dirty="0" smtClean="0"/>
          </a:p>
          <a:p>
            <a:pPr algn="just">
              <a:defRPr/>
            </a:pPr>
            <a:r>
              <a:rPr lang="fr-FR" u="sng" dirty="0" smtClean="0"/>
              <a:t>Rôle du formateur </a:t>
            </a:r>
            <a:r>
              <a:rPr lang="fr-FR" dirty="0" smtClean="0"/>
              <a:t>: </a:t>
            </a:r>
          </a:p>
          <a:p>
            <a:pPr marL="180975" indent="-180975" algn="just">
              <a:buFont typeface="Arial" pitchFamily="34" charset="0"/>
              <a:buChar char="•"/>
              <a:defRPr/>
            </a:pPr>
            <a:r>
              <a:rPr lang="fr-FR" dirty="0" smtClean="0"/>
              <a:t>il montrera que l’on peut soit compter les espèces l’une après l’autre soit compter par petits groupes au fur et à mesure du balayage du groupe (“avocettes 2, aigrettes 5, avocettes 12, aigrettes 3, ...”) ; </a:t>
            </a:r>
          </a:p>
          <a:p>
            <a:pPr marL="180975" indent="-180975" algn="just">
              <a:buFont typeface="Arial" pitchFamily="34" charset="0"/>
              <a:buChar char="•"/>
              <a:defRPr/>
            </a:pPr>
            <a:r>
              <a:rPr lang="fr-FR" dirty="0" smtClean="0"/>
              <a:t>il insistera sur l’importance du rôle de chacun : compteur et secrétaire ;</a:t>
            </a:r>
          </a:p>
          <a:p>
            <a:pPr marL="180975" indent="-180975" algn="just">
              <a:spcBef>
                <a:spcPts val="0"/>
              </a:spcBef>
              <a:buFont typeface="Arial" pitchFamily="34" charset="0"/>
              <a:buChar char="•"/>
              <a:defRPr/>
            </a:pPr>
            <a:r>
              <a:rPr lang="fr-FR" dirty="0" smtClean="0"/>
              <a:t>il insistera sur la transmission claire des informations du compteur au secrétaire (annoncer l’espèce puis l’effectif, ce qui est plus facile pour le secrétaire) et sur la retranscription rigoureuse du secrétaire.</a:t>
            </a:r>
          </a:p>
          <a:p>
            <a:pPr algn="just">
              <a:spcBef>
                <a:spcPts val="0"/>
              </a:spcBef>
              <a:defRPr/>
            </a:pPr>
            <a:endParaRPr lang="fr-FR" dirty="0" smtClean="0"/>
          </a:p>
          <a:p>
            <a:pPr algn="just">
              <a:defRPr/>
            </a:pPr>
            <a:endParaRPr lang="fr-FR" dirty="0" smtClean="0"/>
          </a:p>
          <a:p>
            <a:pPr algn="just">
              <a:defRPr/>
            </a:pPr>
            <a:endParaRPr lang="fr-FR" dirty="0"/>
          </a:p>
        </p:txBody>
      </p:sp>
      <p:sp>
        <p:nvSpPr>
          <p:cNvPr id="4" name="Espace réservé du numéro de diapositive 3"/>
          <p:cNvSpPr>
            <a:spLocks noGrp="1"/>
          </p:cNvSpPr>
          <p:nvPr>
            <p:ph type="sldNum" sz="quarter" idx="5"/>
          </p:nvPr>
        </p:nvSpPr>
        <p:spPr/>
        <p:txBody>
          <a:bodyPr/>
          <a:lstStyle/>
          <a:p>
            <a:pPr>
              <a:defRPr/>
            </a:pPr>
            <a:fld id="{FFB76CEA-ED28-439A-932B-D744D2C7326D}" type="slidenum">
              <a:rPr lang="fr-FR" smtClean="0"/>
              <a:pPr>
                <a:defRPr/>
              </a:pPr>
              <a:t>16</a:t>
            </a:fld>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Espace réservé des commentaires 2"/>
          <p:cNvSpPr>
            <a:spLocks noGrp="1"/>
          </p:cNvSpPr>
          <p:nvPr>
            <p:ph type="body" idx="1"/>
          </p:nvPr>
        </p:nvSpPr>
        <p:spPr bwMode="auto"/>
        <p:txBody>
          <a:bodyPr wrap="square" numCol="1" anchor="t" anchorCtr="0" compatLnSpc="1">
            <a:prstTxWarp prst="textNoShape">
              <a:avLst/>
            </a:prstTxWarp>
          </a:bodyPr>
          <a:lstStyle/>
          <a:p>
            <a:pPr algn="just">
              <a:spcBef>
                <a:spcPts val="0"/>
              </a:spcBef>
              <a:defRPr/>
            </a:pPr>
            <a:r>
              <a:rPr lang="fr-FR" b="1" dirty="0" smtClean="0">
                <a:solidFill>
                  <a:schemeClr val="accent1">
                    <a:lumMod val="75000"/>
                  </a:schemeClr>
                </a:solidFill>
              </a:rPr>
              <a:t>Espèces et effectifs </a:t>
            </a:r>
            <a:r>
              <a:rPr lang="fr-FR" dirty="0" smtClean="0">
                <a:solidFill>
                  <a:schemeClr val="accent1">
                    <a:lumMod val="75000"/>
                  </a:schemeClr>
                </a:solidFill>
              </a:rPr>
              <a:t>: </a:t>
            </a:r>
          </a:p>
          <a:p>
            <a:pPr marL="180975" indent="-180975">
              <a:spcBef>
                <a:spcPts val="0"/>
              </a:spcBef>
              <a:buFont typeface="Arial" pitchFamily="34" charset="0"/>
              <a:buChar char="•"/>
              <a:defRPr/>
            </a:pPr>
            <a:r>
              <a:rPr lang="fr-FR" dirty="0" smtClean="0">
                <a:solidFill>
                  <a:schemeClr val="accent1">
                    <a:lumMod val="75000"/>
                  </a:schemeClr>
                </a:solidFill>
              </a:rPr>
              <a:t>Noir : 50</a:t>
            </a:r>
          </a:p>
          <a:p>
            <a:pPr marL="180975" indent="-180975">
              <a:spcBef>
                <a:spcPts val="0"/>
              </a:spcBef>
              <a:buFont typeface="Arial" pitchFamily="34" charset="0"/>
              <a:buChar char="•"/>
              <a:defRPr/>
            </a:pPr>
            <a:r>
              <a:rPr lang="fr-FR" dirty="0" smtClean="0">
                <a:solidFill>
                  <a:schemeClr val="accent1">
                    <a:lumMod val="75000"/>
                  </a:schemeClr>
                </a:solidFill>
              </a:rPr>
              <a:t>Bleu : 30</a:t>
            </a:r>
          </a:p>
          <a:p>
            <a:pPr>
              <a:spcBef>
                <a:spcPts val="0"/>
              </a:spcBef>
              <a:defRPr/>
            </a:pPr>
            <a:endParaRPr lang="fr-FR" dirty="0" smtClean="0"/>
          </a:p>
          <a:p>
            <a:pPr algn="just" eaLnBrk="1" hangingPunct="1">
              <a:spcBef>
                <a:spcPct val="0"/>
              </a:spcBef>
              <a:defRPr/>
            </a:pPr>
            <a:r>
              <a:rPr lang="fr-FR" b="1" dirty="0" smtClean="0"/>
              <a:t>Exercice en salle : Compter un groupe plurispécifique</a:t>
            </a:r>
            <a:endParaRPr lang="fr-FR" dirty="0" smtClean="0"/>
          </a:p>
          <a:p>
            <a:pPr algn="just" eaLnBrk="1" hangingPunct="1">
              <a:spcBef>
                <a:spcPct val="0"/>
              </a:spcBef>
              <a:defRPr/>
            </a:pPr>
            <a:r>
              <a:rPr lang="fr-FR" dirty="0" smtClean="0"/>
              <a:t>Pour les instructions, voir les commentaires de la première diapositive de l’exercice.</a:t>
            </a:r>
          </a:p>
        </p:txBody>
      </p:sp>
      <p:sp>
        <p:nvSpPr>
          <p:cNvPr id="4" name="Espace réservé du numéro de diapositive 3"/>
          <p:cNvSpPr>
            <a:spLocks noGrp="1"/>
          </p:cNvSpPr>
          <p:nvPr>
            <p:ph type="sldNum" sz="quarter" idx="5"/>
          </p:nvPr>
        </p:nvSpPr>
        <p:spPr/>
        <p:txBody>
          <a:bodyPr/>
          <a:lstStyle/>
          <a:p>
            <a:pPr>
              <a:defRPr/>
            </a:pPr>
            <a:fld id="{711F1ADF-5E1A-4642-B568-E1138C844D2F}" type="slidenum">
              <a:rPr lang="fr-FR" smtClean="0"/>
              <a:pPr>
                <a:defRPr/>
              </a:pPr>
              <a:t>17</a:t>
            </a:fld>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Espace réservé des commentaires 2"/>
          <p:cNvSpPr>
            <a:spLocks noGrp="1"/>
          </p:cNvSpPr>
          <p:nvPr>
            <p:ph type="body" idx="1"/>
          </p:nvPr>
        </p:nvSpPr>
        <p:spPr bwMode="auto"/>
        <p:txBody>
          <a:bodyPr wrap="square" numCol="1" anchor="t" anchorCtr="0" compatLnSpc="1">
            <a:prstTxWarp prst="textNoShape">
              <a:avLst/>
            </a:prstTxWarp>
          </a:bodyPr>
          <a:lstStyle/>
          <a:p>
            <a:pPr algn="just">
              <a:spcBef>
                <a:spcPts val="0"/>
              </a:spcBef>
              <a:defRPr/>
            </a:pPr>
            <a:r>
              <a:rPr lang="fr-FR" b="1" dirty="0" smtClean="0">
                <a:solidFill>
                  <a:schemeClr val="accent1">
                    <a:lumMod val="75000"/>
                  </a:schemeClr>
                </a:solidFill>
              </a:rPr>
              <a:t>Photos </a:t>
            </a:r>
            <a:r>
              <a:rPr lang="fr-FR" b="0" dirty="0" smtClean="0">
                <a:solidFill>
                  <a:schemeClr val="accent1">
                    <a:lumMod val="75000"/>
                  </a:schemeClr>
                </a:solidFill>
              </a:rPr>
              <a:t>(Steve </a:t>
            </a:r>
            <a:r>
              <a:rPr lang="fr-FR" b="0" dirty="0" err="1" smtClean="0">
                <a:solidFill>
                  <a:schemeClr val="accent1">
                    <a:lumMod val="75000"/>
                  </a:schemeClr>
                </a:solidFill>
              </a:rPr>
              <a:t>Garvie</a:t>
            </a:r>
            <a:r>
              <a:rPr lang="fr-FR" b="0" dirty="0" smtClean="0">
                <a:solidFill>
                  <a:schemeClr val="accent1">
                    <a:lumMod val="75000"/>
                  </a:schemeClr>
                </a:solidFill>
              </a:rPr>
              <a:t>) </a:t>
            </a:r>
          </a:p>
          <a:p>
            <a:pPr algn="just">
              <a:spcBef>
                <a:spcPts val="0"/>
              </a:spcBef>
              <a:defRPr/>
            </a:pPr>
            <a:endParaRPr lang="fr-FR" b="0" dirty="0" smtClean="0">
              <a:solidFill>
                <a:schemeClr val="accent1">
                  <a:lumMod val="75000"/>
                </a:schemeClr>
              </a:solidFill>
            </a:endParaRPr>
          </a:p>
          <a:p>
            <a:pPr algn="just">
              <a:spcBef>
                <a:spcPts val="0"/>
              </a:spcBef>
              <a:defRPr/>
            </a:pPr>
            <a:r>
              <a:rPr lang="fr-FR" b="1" dirty="0" smtClean="0">
                <a:solidFill>
                  <a:schemeClr val="accent1">
                    <a:lumMod val="75000"/>
                  </a:schemeClr>
                </a:solidFill>
              </a:rPr>
              <a:t>Espèces et effectifs </a:t>
            </a:r>
            <a:r>
              <a:rPr lang="fr-FR" dirty="0" smtClean="0">
                <a:solidFill>
                  <a:schemeClr val="accent1">
                    <a:lumMod val="75000"/>
                  </a:schemeClr>
                </a:solidFill>
              </a:rPr>
              <a:t>: </a:t>
            </a:r>
          </a:p>
          <a:p>
            <a:pPr marL="180975" indent="-180975" algn="just">
              <a:spcBef>
                <a:spcPts val="0"/>
              </a:spcBef>
              <a:buFont typeface="Arial" pitchFamily="34" charset="0"/>
              <a:buChar char="•"/>
              <a:defRPr/>
            </a:pPr>
            <a:r>
              <a:rPr lang="fr-FR" i="1" dirty="0" err="1" smtClean="0">
                <a:solidFill>
                  <a:schemeClr val="accent1">
                    <a:lumMod val="75000"/>
                  </a:schemeClr>
                </a:solidFill>
              </a:rPr>
              <a:t>Larus</a:t>
            </a:r>
            <a:r>
              <a:rPr lang="fr-FR" dirty="0" smtClean="0">
                <a:solidFill>
                  <a:schemeClr val="accent1">
                    <a:lumMod val="75000"/>
                  </a:schemeClr>
                </a:solidFill>
              </a:rPr>
              <a:t> </a:t>
            </a:r>
            <a:r>
              <a:rPr lang="fr-FR" i="0" dirty="0" err="1" smtClean="0">
                <a:solidFill>
                  <a:schemeClr val="accent1">
                    <a:lumMod val="75000"/>
                  </a:schemeClr>
                </a:solidFill>
              </a:rPr>
              <a:t>sp</a:t>
            </a:r>
            <a:r>
              <a:rPr lang="fr-FR" i="0" dirty="0" smtClean="0">
                <a:solidFill>
                  <a:schemeClr val="accent1">
                    <a:lumMod val="75000"/>
                  </a:schemeClr>
                </a:solidFill>
              </a:rPr>
              <a:t>. </a:t>
            </a:r>
            <a:r>
              <a:rPr lang="fr-FR" dirty="0" smtClean="0">
                <a:solidFill>
                  <a:schemeClr val="accent1">
                    <a:lumMod val="75000"/>
                  </a:schemeClr>
                </a:solidFill>
              </a:rPr>
              <a:t>: 9</a:t>
            </a:r>
          </a:p>
          <a:p>
            <a:pPr marL="180975" indent="-180975">
              <a:spcBef>
                <a:spcPts val="0"/>
              </a:spcBef>
              <a:buFont typeface="Arial" pitchFamily="34" charset="0"/>
              <a:buChar char="•"/>
              <a:defRPr/>
            </a:pPr>
            <a:r>
              <a:rPr lang="fr-FR" dirty="0" smtClean="0">
                <a:solidFill>
                  <a:schemeClr val="accent1">
                    <a:lumMod val="75000"/>
                  </a:schemeClr>
                </a:solidFill>
              </a:rPr>
              <a:t>Sterne </a:t>
            </a:r>
            <a:r>
              <a:rPr lang="fr-FR" dirty="0" err="1" smtClean="0">
                <a:solidFill>
                  <a:schemeClr val="accent1">
                    <a:lumMod val="75000"/>
                  </a:schemeClr>
                </a:solidFill>
              </a:rPr>
              <a:t>caugek</a:t>
            </a:r>
            <a:r>
              <a:rPr lang="fr-FR" dirty="0" smtClean="0">
                <a:solidFill>
                  <a:schemeClr val="accent1">
                    <a:lumMod val="75000"/>
                  </a:schemeClr>
                </a:solidFill>
              </a:rPr>
              <a:t> - Sandwich </a:t>
            </a:r>
            <a:r>
              <a:rPr lang="fr-FR" dirty="0" err="1" smtClean="0">
                <a:solidFill>
                  <a:schemeClr val="accent1">
                    <a:lumMod val="75000"/>
                  </a:schemeClr>
                </a:solidFill>
              </a:rPr>
              <a:t>Tern</a:t>
            </a:r>
            <a:r>
              <a:rPr lang="fr-FR" dirty="0" smtClean="0">
                <a:solidFill>
                  <a:schemeClr val="accent1">
                    <a:lumMod val="75000"/>
                  </a:schemeClr>
                </a:solidFill>
              </a:rPr>
              <a:t> – </a:t>
            </a:r>
            <a:r>
              <a:rPr lang="fr-FR" i="1" dirty="0" err="1" smtClean="0">
                <a:solidFill>
                  <a:schemeClr val="accent1">
                    <a:lumMod val="75000"/>
                  </a:schemeClr>
                </a:solidFill>
              </a:rPr>
              <a:t>Thalasseus</a:t>
            </a:r>
            <a:r>
              <a:rPr lang="fr-FR" i="1" dirty="0" smtClean="0">
                <a:solidFill>
                  <a:schemeClr val="accent1">
                    <a:lumMod val="75000"/>
                  </a:schemeClr>
                </a:solidFill>
              </a:rPr>
              <a:t> </a:t>
            </a:r>
            <a:r>
              <a:rPr lang="fr-FR" i="1" dirty="0" err="1" smtClean="0">
                <a:solidFill>
                  <a:schemeClr val="accent1">
                    <a:lumMod val="75000"/>
                  </a:schemeClr>
                </a:solidFill>
              </a:rPr>
              <a:t>sandvicensis</a:t>
            </a:r>
            <a:r>
              <a:rPr lang="fr-FR" dirty="0" smtClean="0">
                <a:solidFill>
                  <a:schemeClr val="accent1">
                    <a:lumMod val="75000"/>
                  </a:schemeClr>
                </a:solidFill>
              </a:rPr>
              <a:t> : 14</a:t>
            </a:r>
          </a:p>
          <a:p>
            <a:pPr marL="180975" indent="-180975">
              <a:spcBef>
                <a:spcPts val="0"/>
              </a:spcBef>
              <a:buFont typeface="Arial" pitchFamily="34" charset="0"/>
              <a:buChar char="•"/>
              <a:defRPr/>
            </a:pPr>
            <a:r>
              <a:rPr lang="fr-FR" dirty="0" smtClean="0">
                <a:solidFill>
                  <a:schemeClr val="accent1">
                    <a:lumMod val="75000"/>
                  </a:schemeClr>
                </a:solidFill>
              </a:rPr>
              <a:t>Sterne </a:t>
            </a:r>
            <a:r>
              <a:rPr lang="fr-FR" dirty="0" err="1" smtClean="0">
                <a:solidFill>
                  <a:schemeClr val="accent1">
                    <a:lumMod val="75000"/>
                  </a:schemeClr>
                </a:solidFill>
              </a:rPr>
              <a:t>pierregarin</a:t>
            </a:r>
            <a:r>
              <a:rPr lang="fr-FR" dirty="0" smtClean="0">
                <a:solidFill>
                  <a:schemeClr val="accent1">
                    <a:lumMod val="75000"/>
                  </a:schemeClr>
                </a:solidFill>
              </a:rPr>
              <a:t> - Common </a:t>
            </a:r>
            <a:r>
              <a:rPr lang="fr-FR" dirty="0" err="1" smtClean="0">
                <a:solidFill>
                  <a:schemeClr val="accent1">
                    <a:lumMod val="75000"/>
                  </a:schemeClr>
                </a:solidFill>
              </a:rPr>
              <a:t>Tern</a:t>
            </a:r>
            <a:r>
              <a:rPr lang="fr-FR" dirty="0" smtClean="0">
                <a:solidFill>
                  <a:schemeClr val="accent1">
                    <a:lumMod val="75000"/>
                  </a:schemeClr>
                </a:solidFill>
              </a:rPr>
              <a:t> - </a:t>
            </a:r>
            <a:r>
              <a:rPr lang="fr-FR" i="1" dirty="0" err="1" smtClean="0">
                <a:solidFill>
                  <a:schemeClr val="accent1">
                    <a:lumMod val="75000"/>
                  </a:schemeClr>
                </a:solidFill>
              </a:rPr>
              <a:t>Sterna</a:t>
            </a:r>
            <a:r>
              <a:rPr lang="fr-FR" i="1" dirty="0" smtClean="0">
                <a:solidFill>
                  <a:schemeClr val="accent1">
                    <a:lumMod val="75000"/>
                  </a:schemeClr>
                </a:solidFill>
              </a:rPr>
              <a:t> </a:t>
            </a:r>
            <a:r>
              <a:rPr lang="fr-FR" i="1" dirty="0" err="1" smtClean="0">
                <a:solidFill>
                  <a:schemeClr val="accent1">
                    <a:lumMod val="75000"/>
                  </a:schemeClr>
                </a:solidFill>
              </a:rPr>
              <a:t>hirundo</a:t>
            </a:r>
            <a:r>
              <a:rPr lang="fr-FR" i="1" dirty="0" smtClean="0">
                <a:solidFill>
                  <a:schemeClr val="accent1">
                    <a:lumMod val="75000"/>
                  </a:schemeClr>
                </a:solidFill>
              </a:rPr>
              <a:t> </a:t>
            </a:r>
            <a:r>
              <a:rPr lang="fr-FR" dirty="0" smtClean="0">
                <a:solidFill>
                  <a:schemeClr val="accent1">
                    <a:lumMod val="75000"/>
                  </a:schemeClr>
                </a:solidFill>
              </a:rPr>
              <a:t>: 12</a:t>
            </a:r>
          </a:p>
          <a:p>
            <a:pPr algn="just">
              <a:spcBef>
                <a:spcPts val="0"/>
              </a:spcBef>
              <a:defRPr/>
            </a:pPr>
            <a:endParaRPr lang="fr-FR" b="1" dirty="0" smtClean="0"/>
          </a:p>
          <a:p>
            <a:pPr algn="just" eaLnBrk="1" hangingPunct="1">
              <a:spcBef>
                <a:spcPct val="0"/>
              </a:spcBef>
              <a:defRPr/>
            </a:pPr>
            <a:r>
              <a:rPr lang="fr-FR" b="1" dirty="0" smtClean="0"/>
              <a:t>Exercice en salle : Compter un groupe plurispécifique</a:t>
            </a:r>
            <a:endParaRPr lang="fr-FR" dirty="0" smtClean="0"/>
          </a:p>
          <a:p>
            <a:pPr algn="just" eaLnBrk="1" hangingPunct="1">
              <a:spcBef>
                <a:spcPct val="0"/>
              </a:spcBef>
              <a:defRPr/>
            </a:pPr>
            <a:r>
              <a:rPr lang="fr-FR" dirty="0" smtClean="0"/>
              <a:t>Pour les instructions, voir les commentaires de la première diapositive de l’exercice.</a:t>
            </a:r>
          </a:p>
        </p:txBody>
      </p:sp>
      <p:sp>
        <p:nvSpPr>
          <p:cNvPr id="4" name="Espace réservé du numéro de diapositive 3"/>
          <p:cNvSpPr>
            <a:spLocks noGrp="1"/>
          </p:cNvSpPr>
          <p:nvPr>
            <p:ph type="sldNum" sz="quarter" idx="5"/>
          </p:nvPr>
        </p:nvSpPr>
        <p:spPr/>
        <p:txBody>
          <a:bodyPr/>
          <a:lstStyle/>
          <a:p>
            <a:pPr>
              <a:defRPr/>
            </a:pPr>
            <a:fld id="{D7AE9287-B0EF-49E5-BE9D-AEBEA207008C}" type="slidenum">
              <a:rPr lang="fr-FR" smtClean="0"/>
              <a:pPr>
                <a:defRPr/>
              </a:pPr>
              <a:t>18</a:t>
            </a:fld>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Espace réservé des commentaires 2"/>
          <p:cNvSpPr>
            <a:spLocks noGrp="1"/>
          </p:cNvSpPr>
          <p:nvPr>
            <p:ph type="body" idx="1"/>
          </p:nvPr>
        </p:nvSpPr>
        <p:spPr bwMode="auto"/>
        <p:txBody>
          <a:bodyPr wrap="square" numCol="1" anchor="t" anchorCtr="0" compatLnSpc="1">
            <a:prstTxWarp prst="textNoShape">
              <a:avLst/>
            </a:prstTxWarp>
          </a:bodyPr>
          <a:lstStyle/>
          <a:p>
            <a:pPr marL="0" marR="0" indent="0" algn="just" defTabSz="914400" rtl="0" eaLnBrk="0" fontAlgn="base" latinLnBrk="0" hangingPunct="0">
              <a:lnSpc>
                <a:spcPct val="100000"/>
              </a:lnSpc>
              <a:spcBef>
                <a:spcPts val="0"/>
              </a:spcBef>
              <a:spcAft>
                <a:spcPct val="0"/>
              </a:spcAft>
              <a:buClrTx/>
              <a:buSzTx/>
              <a:buFontTx/>
              <a:buNone/>
              <a:tabLst/>
              <a:defRPr/>
            </a:pPr>
            <a:r>
              <a:rPr lang="fr-FR" b="1" dirty="0" smtClean="0">
                <a:solidFill>
                  <a:schemeClr val="accent1">
                    <a:lumMod val="75000"/>
                  </a:schemeClr>
                </a:solidFill>
              </a:rPr>
              <a:t>Photos </a:t>
            </a:r>
            <a:r>
              <a:rPr lang="fr-FR" b="0" dirty="0" smtClean="0">
                <a:solidFill>
                  <a:schemeClr val="accent1">
                    <a:lumMod val="75000"/>
                  </a:schemeClr>
                </a:solidFill>
              </a:rPr>
              <a:t>(Steve </a:t>
            </a:r>
            <a:r>
              <a:rPr lang="fr-FR" b="0" dirty="0" err="1" smtClean="0">
                <a:solidFill>
                  <a:schemeClr val="accent1">
                    <a:lumMod val="75000"/>
                  </a:schemeClr>
                </a:solidFill>
              </a:rPr>
              <a:t>Garvie</a:t>
            </a:r>
            <a:r>
              <a:rPr lang="fr-FR" b="0" dirty="0" smtClean="0">
                <a:solidFill>
                  <a:schemeClr val="accent1">
                    <a:lumMod val="75000"/>
                  </a:schemeClr>
                </a:solidFill>
              </a:rPr>
              <a:t>) </a:t>
            </a:r>
          </a:p>
          <a:p>
            <a:pPr algn="just">
              <a:spcBef>
                <a:spcPts val="0"/>
              </a:spcBef>
              <a:defRPr/>
            </a:pPr>
            <a:endParaRPr lang="fr-FR" b="1" dirty="0" smtClean="0">
              <a:solidFill>
                <a:schemeClr val="accent1">
                  <a:lumMod val="75000"/>
                </a:schemeClr>
              </a:solidFill>
            </a:endParaRPr>
          </a:p>
          <a:p>
            <a:pPr algn="just">
              <a:spcBef>
                <a:spcPts val="0"/>
              </a:spcBef>
              <a:defRPr/>
            </a:pPr>
            <a:r>
              <a:rPr lang="fr-FR" b="1" dirty="0" smtClean="0">
                <a:solidFill>
                  <a:schemeClr val="accent1">
                    <a:lumMod val="75000"/>
                  </a:schemeClr>
                </a:solidFill>
              </a:rPr>
              <a:t>Espèces et effectifs : </a:t>
            </a:r>
          </a:p>
          <a:p>
            <a:pPr marL="180975" indent="-180975" algn="just">
              <a:spcBef>
                <a:spcPts val="0"/>
              </a:spcBef>
              <a:buFont typeface="Arial" pitchFamily="34" charset="0"/>
              <a:buChar char="•"/>
              <a:defRPr/>
            </a:pPr>
            <a:r>
              <a:rPr lang="fr-FR" dirty="0" smtClean="0">
                <a:solidFill>
                  <a:schemeClr val="accent1">
                    <a:lumMod val="75000"/>
                  </a:schemeClr>
                </a:solidFill>
              </a:rPr>
              <a:t>Échasse blanche - Black-</a:t>
            </a:r>
            <a:r>
              <a:rPr lang="fr-FR" dirty="0" err="1" smtClean="0">
                <a:solidFill>
                  <a:schemeClr val="accent1">
                    <a:lumMod val="75000"/>
                  </a:schemeClr>
                </a:solidFill>
              </a:rPr>
              <a:t>winged</a:t>
            </a:r>
            <a:r>
              <a:rPr lang="fr-FR" dirty="0" smtClean="0">
                <a:solidFill>
                  <a:schemeClr val="accent1">
                    <a:lumMod val="75000"/>
                  </a:schemeClr>
                </a:solidFill>
              </a:rPr>
              <a:t> </a:t>
            </a:r>
            <a:r>
              <a:rPr lang="fr-FR" dirty="0" err="1" smtClean="0">
                <a:solidFill>
                  <a:schemeClr val="accent1">
                    <a:lumMod val="75000"/>
                  </a:schemeClr>
                </a:solidFill>
              </a:rPr>
              <a:t>Stilt</a:t>
            </a:r>
            <a:r>
              <a:rPr lang="fr-FR" dirty="0" smtClean="0">
                <a:solidFill>
                  <a:schemeClr val="accent1">
                    <a:lumMod val="75000"/>
                  </a:schemeClr>
                </a:solidFill>
              </a:rPr>
              <a:t> - </a:t>
            </a:r>
            <a:r>
              <a:rPr lang="fr-FR" i="1" dirty="0" err="1" smtClean="0">
                <a:solidFill>
                  <a:schemeClr val="accent1">
                    <a:lumMod val="75000"/>
                  </a:schemeClr>
                </a:solidFill>
              </a:rPr>
              <a:t>Himantopus</a:t>
            </a:r>
            <a:r>
              <a:rPr lang="fr-FR" i="1" dirty="0" smtClean="0">
                <a:solidFill>
                  <a:schemeClr val="accent1">
                    <a:lumMod val="75000"/>
                  </a:schemeClr>
                </a:solidFill>
              </a:rPr>
              <a:t> </a:t>
            </a:r>
            <a:r>
              <a:rPr lang="fr-FR" i="1" dirty="0" err="1" smtClean="0">
                <a:solidFill>
                  <a:schemeClr val="accent1">
                    <a:lumMod val="75000"/>
                  </a:schemeClr>
                </a:solidFill>
              </a:rPr>
              <a:t>himantopus</a:t>
            </a:r>
            <a:r>
              <a:rPr lang="fr-FR" i="1" dirty="0" smtClean="0">
                <a:solidFill>
                  <a:schemeClr val="accent1">
                    <a:lumMod val="75000"/>
                  </a:schemeClr>
                </a:solidFill>
              </a:rPr>
              <a:t> </a:t>
            </a:r>
            <a:r>
              <a:rPr lang="fr-FR" dirty="0" smtClean="0">
                <a:solidFill>
                  <a:schemeClr val="accent1">
                    <a:lumMod val="75000"/>
                  </a:schemeClr>
                </a:solidFill>
              </a:rPr>
              <a:t>: 2</a:t>
            </a:r>
          </a:p>
          <a:p>
            <a:pPr marL="180975" indent="-180975" algn="just">
              <a:spcBef>
                <a:spcPts val="0"/>
              </a:spcBef>
              <a:buFont typeface="Arial" pitchFamily="34" charset="0"/>
              <a:buChar char="•"/>
              <a:defRPr/>
            </a:pPr>
            <a:r>
              <a:rPr lang="fr-FR" dirty="0" smtClean="0">
                <a:solidFill>
                  <a:schemeClr val="accent1">
                    <a:lumMod val="75000"/>
                  </a:schemeClr>
                </a:solidFill>
              </a:rPr>
              <a:t>Chevalier </a:t>
            </a:r>
            <a:r>
              <a:rPr lang="fr-FR" dirty="0" err="1" smtClean="0">
                <a:solidFill>
                  <a:schemeClr val="accent1">
                    <a:lumMod val="75000"/>
                  </a:schemeClr>
                </a:solidFill>
              </a:rPr>
              <a:t>stagnatile</a:t>
            </a:r>
            <a:r>
              <a:rPr lang="fr-FR" dirty="0" smtClean="0">
                <a:solidFill>
                  <a:schemeClr val="accent1">
                    <a:lumMod val="75000"/>
                  </a:schemeClr>
                </a:solidFill>
              </a:rPr>
              <a:t> - Marsh </a:t>
            </a:r>
            <a:r>
              <a:rPr lang="fr-FR" dirty="0" err="1" smtClean="0">
                <a:solidFill>
                  <a:schemeClr val="accent1">
                    <a:lumMod val="75000"/>
                  </a:schemeClr>
                </a:solidFill>
              </a:rPr>
              <a:t>Sandpiper</a:t>
            </a:r>
            <a:r>
              <a:rPr lang="fr-FR" dirty="0" smtClean="0">
                <a:solidFill>
                  <a:schemeClr val="accent1">
                    <a:lumMod val="75000"/>
                  </a:schemeClr>
                </a:solidFill>
              </a:rPr>
              <a:t> -</a:t>
            </a:r>
            <a:r>
              <a:rPr lang="fr-FR" i="1" dirty="0" err="1" smtClean="0">
                <a:solidFill>
                  <a:schemeClr val="accent1">
                    <a:lumMod val="75000"/>
                  </a:schemeClr>
                </a:solidFill>
              </a:rPr>
              <a:t>Tringa</a:t>
            </a:r>
            <a:r>
              <a:rPr lang="fr-FR" i="1" dirty="0" smtClean="0">
                <a:solidFill>
                  <a:schemeClr val="accent1">
                    <a:lumMod val="75000"/>
                  </a:schemeClr>
                </a:solidFill>
              </a:rPr>
              <a:t> </a:t>
            </a:r>
            <a:r>
              <a:rPr lang="fr-FR" i="1" dirty="0" err="1" smtClean="0">
                <a:solidFill>
                  <a:schemeClr val="accent1">
                    <a:lumMod val="75000"/>
                  </a:schemeClr>
                </a:solidFill>
              </a:rPr>
              <a:t>stagnatilis</a:t>
            </a:r>
            <a:r>
              <a:rPr lang="fr-FR" i="1" dirty="0" smtClean="0">
                <a:solidFill>
                  <a:schemeClr val="accent1">
                    <a:lumMod val="75000"/>
                  </a:schemeClr>
                </a:solidFill>
              </a:rPr>
              <a:t> </a:t>
            </a:r>
            <a:r>
              <a:rPr lang="fr-FR" dirty="0" smtClean="0">
                <a:solidFill>
                  <a:schemeClr val="accent1">
                    <a:lumMod val="75000"/>
                  </a:schemeClr>
                </a:solidFill>
              </a:rPr>
              <a:t>: 1</a:t>
            </a:r>
          </a:p>
          <a:p>
            <a:pPr marL="180975" indent="-180975" algn="just">
              <a:spcBef>
                <a:spcPts val="0"/>
              </a:spcBef>
              <a:buFont typeface="Arial" pitchFamily="34" charset="0"/>
              <a:buChar char="•"/>
              <a:defRPr/>
            </a:pPr>
            <a:r>
              <a:rPr lang="fr-FR" dirty="0" smtClean="0">
                <a:solidFill>
                  <a:schemeClr val="accent1">
                    <a:lumMod val="75000"/>
                  </a:schemeClr>
                </a:solidFill>
              </a:rPr>
              <a:t>Chevalier arlequin - </a:t>
            </a:r>
            <a:r>
              <a:rPr lang="fr-FR" dirty="0" err="1" smtClean="0">
                <a:solidFill>
                  <a:schemeClr val="accent1">
                    <a:lumMod val="75000"/>
                  </a:schemeClr>
                </a:solidFill>
              </a:rPr>
              <a:t>Spotted</a:t>
            </a:r>
            <a:r>
              <a:rPr lang="fr-FR" dirty="0" smtClean="0">
                <a:solidFill>
                  <a:schemeClr val="accent1">
                    <a:lumMod val="75000"/>
                  </a:schemeClr>
                </a:solidFill>
              </a:rPr>
              <a:t> </a:t>
            </a:r>
            <a:r>
              <a:rPr lang="fr-FR" dirty="0" err="1" smtClean="0">
                <a:solidFill>
                  <a:schemeClr val="accent1">
                    <a:lumMod val="75000"/>
                  </a:schemeClr>
                </a:solidFill>
              </a:rPr>
              <a:t>Redshank</a:t>
            </a:r>
            <a:r>
              <a:rPr lang="fr-FR" dirty="0" smtClean="0">
                <a:solidFill>
                  <a:schemeClr val="accent1">
                    <a:lumMod val="75000"/>
                  </a:schemeClr>
                </a:solidFill>
              </a:rPr>
              <a:t> - </a:t>
            </a:r>
            <a:r>
              <a:rPr lang="fr-FR" i="1" dirty="0" err="1" smtClean="0">
                <a:solidFill>
                  <a:schemeClr val="accent1">
                    <a:lumMod val="75000"/>
                  </a:schemeClr>
                </a:solidFill>
              </a:rPr>
              <a:t>Tringa</a:t>
            </a:r>
            <a:r>
              <a:rPr lang="fr-FR" i="1" dirty="0" smtClean="0">
                <a:solidFill>
                  <a:schemeClr val="accent1">
                    <a:lumMod val="75000"/>
                  </a:schemeClr>
                </a:solidFill>
              </a:rPr>
              <a:t> </a:t>
            </a:r>
            <a:r>
              <a:rPr lang="fr-FR" i="1" dirty="0" err="1" smtClean="0">
                <a:solidFill>
                  <a:schemeClr val="accent1">
                    <a:lumMod val="75000"/>
                  </a:schemeClr>
                </a:solidFill>
              </a:rPr>
              <a:t>erythropus</a:t>
            </a:r>
            <a:r>
              <a:rPr lang="fr-FR" i="1" dirty="0" smtClean="0">
                <a:solidFill>
                  <a:schemeClr val="accent1">
                    <a:lumMod val="75000"/>
                  </a:schemeClr>
                </a:solidFill>
              </a:rPr>
              <a:t> </a:t>
            </a:r>
            <a:r>
              <a:rPr lang="fr-FR" dirty="0" smtClean="0">
                <a:solidFill>
                  <a:schemeClr val="accent1">
                    <a:lumMod val="75000"/>
                  </a:schemeClr>
                </a:solidFill>
              </a:rPr>
              <a:t>:</a:t>
            </a:r>
            <a:r>
              <a:rPr lang="fr-FR" i="1" dirty="0" smtClean="0">
                <a:solidFill>
                  <a:schemeClr val="accent1">
                    <a:lumMod val="75000"/>
                  </a:schemeClr>
                </a:solidFill>
              </a:rPr>
              <a:t> 36</a:t>
            </a:r>
          </a:p>
          <a:p>
            <a:pPr marL="180975" indent="-180975" algn="just">
              <a:spcBef>
                <a:spcPts val="0"/>
              </a:spcBef>
              <a:buFont typeface="Arial" pitchFamily="34" charset="0"/>
              <a:buChar char="•"/>
              <a:defRPr/>
            </a:pPr>
            <a:r>
              <a:rPr lang="fr-FR" dirty="0" smtClean="0">
                <a:solidFill>
                  <a:schemeClr val="accent1">
                    <a:lumMod val="75000"/>
                  </a:schemeClr>
                </a:solidFill>
              </a:rPr>
              <a:t>Combattant varié - Ruff – </a:t>
            </a:r>
            <a:r>
              <a:rPr lang="fr-FR" i="1" dirty="0" err="1" smtClean="0">
                <a:solidFill>
                  <a:schemeClr val="accent1">
                    <a:lumMod val="75000"/>
                  </a:schemeClr>
                </a:solidFill>
              </a:rPr>
              <a:t>Calidris</a:t>
            </a:r>
            <a:r>
              <a:rPr lang="fr-FR" i="1" dirty="0" smtClean="0">
                <a:solidFill>
                  <a:schemeClr val="accent1">
                    <a:lumMod val="75000"/>
                  </a:schemeClr>
                </a:solidFill>
              </a:rPr>
              <a:t> </a:t>
            </a:r>
            <a:r>
              <a:rPr lang="fr-FR" i="1" dirty="0" err="1" smtClean="0">
                <a:solidFill>
                  <a:schemeClr val="accent1">
                    <a:lumMod val="75000"/>
                  </a:schemeClr>
                </a:solidFill>
              </a:rPr>
              <a:t>pugnax</a:t>
            </a:r>
            <a:r>
              <a:rPr lang="fr-FR" i="1" dirty="0" smtClean="0">
                <a:solidFill>
                  <a:schemeClr val="accent1">
                    <a:lumMod val="75000"/>
                  </a:schemeClr>
                </a:solidFill>
              </a:rPr>
              <a:t> </a:t>
            </a:r>
          </a:p>
          <a:p>
            <a:pPr algn="just">
              <a:spcBef>
                <a:spcPts val="0"/>
              </a:spcBef>
              <a:defRPr/>
            </a:pPr>
            <a:endParaRPr lang="fr-FR" b="1" dirty="0" smtClean="0"/>
          </a:p>
          <a:p>
            <a:pPr algn="just" eaLnBrk="1" hangingPunct="1">
              <a:spcBef>
                <a:spcPct val="0"/>
              </a:spcBef>
              <a:defRPr/>
            </a:pPr>
            <a:r>
              <a:rPr lang="fr-FR" b="1" dirty="0" smtClean="0"/>
              <a:t>Exercice en salle : Compter un groupe plurispécifique</a:t>
            </a:r>
            <a:endParaRPr lang="fr-FR" dirty="0" smtClean="0"/>
          </a:p>
          <a:p>
            <a:pPr algn="just" eaLnBrk="1" hangingPunct="1">
              <a:spcBef>
                <a:spcPct val="0"/>
              </a:spcBef>
              <a:defRPr/>
            </a:pPr>
            <a:r>
              <a:rPr lang="fr-FR" dirty="0" smtClean="0"/>
              <a:t>Pour les instructions, voir les commentaires de la première diapositive de l’exercice.</a:t>
            </a:r>
          </a:p>
        </p:txBody>
      </p:sp>
      <p:sp>
        <p:nvSpPr>
          <p:cNvPr id="4" name="Espace réservé du numéro de diapositive 3"/>
          <p:cNvSpPr>
            <a:spLocks noGrp="1"/>
          </p:cNvSpPr>
          <p:nvPr>
            <p:ph type="sldNum" sz="quarter" idx="5"/>
          </p:nvPr>
        </p:nvSpPr>
        <p:spPr/>
        <p:txBody>
          <a:bodyPr/>
          <a:lstStyle/>
          <a:p>
            <a:pPr>
              <a:defRPr/>
            </a:pPr>
            <a:fld id="{A9EA0198-306C-48AF-BFAE-490D371F070F}" type="slidenum">
              <a:rPr lang="fr-FR" smtClean="0"/>
              <a:pPr>
                <a:defRPr/>
              </a:pPr>
              <a:t>19</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just" defTabSz="914400" rtl="0" eaLnBrk="0" fontAlgn="base" latinLnBrk="0" hangingPunct="0">
              <a:lnSpc>
                <a:spcPct val="100000"/>
              </a:lnSpc>
              <a:spcBef>
                <a:spcPct val="30000"/>
              </a:spcBef>
              <a:spcAft>
                <a:spcPct val="0"/>
              </a:spcAft>
              <a:buClrTx/>
              <a:buSzTx/>
              <a:buFontTx/>
              <a:buNone/>
              <a:tabLst/>
              <a:defRPr/>
            </a:pPr>
            <a:r>
              <a:rPr lang="fr-FR" altLang="fr-FR" dirty="0" smtClean="0"/>
              <a:t>Cette publication est une nouvelle version de : Hecker, N. 2012. </a:t>
            </a:r>
            <a:r>
              <a:rPr lang="fr-FR" altLang="fr-FR" i="1" dirty="0" smtClean="0"/>
              <a:t>Identification et comptage des oiseaux d’eau en Afrique – Des outils pour le formateur</a:t>
            </a:r>
            <a:r>
              <a:rPr lang="fr-FR" altLang="fr-FR" dirty="0" smtClean="0"/>
              <a:t>. ONCFS, Hirundo-FT2E. France. et HECKER, N. 2000. </a:t>
            </a:r>
            <a:r>
              <a:rPr lang="fr-FR" altLang="fr-FR" i="1" dirty="0" smtClean="0"/>
              <a:t>Formation pour le suivi des populations d’oiseaux d’eau en Afrique sub-saharienne. </a:t>
            </a:r>
            <a:r>
              <a:rPr lang="fr-FR" altLang="fr-FR" dirty="0" smtClean="0"/>
              <a:t>ONCFS - Tour du </a:t>
            </a:r>
            <a:r>
              <a:rPr lang="fr-FR" altLang="fr-FR" dirty="0" err="1" smtClean="0"/>
              <a:t>Valat</a:t>
            </a:r>
            <a:r>
              <a:rPr lang="fr-FR" altLang="fr-FR" dirty="0" smtClean="0"/>
              <a:t>, France.</a:t>
            </a:r>
          </a:p>
          <a:p>
            <a:pPr marL="0" marR="0" indent="0" algn="just" defTabSz="914400" rtl="0" eaLnBrk="0" fontAlgn="base" latinLnBrk="0" hangingPunct="0">
              <a:lnSpc>
                <a:spcPct val="100000"/>
              </a:lnSpc>
              <a:spcBef>
                <a:spcPct val="30000"/>
              </a:spcBef>
              <a:spcAft>
                <a:spcPct val="0"/>
              </a:spcAft>
              <a:buClrTx/>
              <a:buSzTx/>
              <a:buFontTx/>
              <a:buNone/>
              <a:tabLst/>
              <a:defRPr/>
            </a:pPr>
            <a:endParaRPr lang="fr-FR" altLang="fr-FR" dirty="0" smtClean="0"/>
          </a:p>
          <a:p>
            <a:pPr algn="just"/>
            <a:r>
              <a:rPr lang="fr-FR" altLang="fr-FR" dirty="0" smtClean="0"/>
              <a:t>L’ensemble de ce document (texte/photographies/illustrations) est publié sous licence </a:t>
            </a:r>
            <a:r>
              <a:rPr lang="fr-FR" altLang="fr-FR" i="1" dirty="0" err="1" smtClean="0"/>
              <a:t>Creative</a:t>
            </a:r>
            <a:r>
              <a:rPr lang="fr-FR" altLang="fr-FR" i="1" dirty="0" smtClean="0"/>
              <a:t> Commons CC BY-NC-SA. </a:t>
            </a:r>
          </a:p>
          <a:p>
            <a:pPr algn="just"/>
            <a:r>
              <a:rPr lang="fr-FR" altLang="fr-FR" dirty="0" smtClean="0"/>
              <a:t>Les utilisateurs sont autorisés à reproduire, adapter distribuer et communiquer la publication à des fins non commerciales, en citant les noms des auteurs, et en diffusant les produits issus de cette publication sous une licence identique ou similaire à celle-ci.</a:t>
            </a:r>
          </a:p>
          <a:p>
            <a:pPr algn="just"/>
            <a:endParaRPr lang="fr-FR" altLang="fr-FR" dirty="0" smtClean="0"/>
          </a:p>
          <a:p>
            <a:pPr algn="just"/>
            <a:endParaRPr lang="fr-FR" altLang="fr-FR" dirty="0" smtClean="0"/>
          </a:p>
        </p:txBody>
      </p:sp>
      <p:sp>
        <p:nvSpPr>
          <p:cNvPr id="4" name="Espace réservé du numéro de diapositive 3"/>
          <p:cNvSpPr>
            <a:spLocks noGrp="1"/>
          </p:cNvSpPr>
          <p:nvPr>
            <p:ph type="sldNum" sz="quarter" idx="5"/>
          </p:nvPr>
        </p:nvSpPr>
        <p:spPr/>
        <p:txBody>
          <a:bodyPr/>
          <a:lstStyle/>
          <a:p>
            <a:pPr>
              <a:defRPr/>
            </a:pPr>
            <a:fld id="{2B3F7406-9216-42CE-B3F2-766A207CDCF2}" type="slidenum">
              <a:rPr lang="fr-FR" smtClean="0"/>
              <a:pPr>
                <a:defRPr/>
              </a:pPr>
              <a:t>2</a:t>
            </a:fld>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Espace réservé des commentaires 2"/>
          <p:cNvSpPr>
            <a:spLocks noGrp="1"/>
          </p:cNvSpPr>
          <p:nvPr>
            <p:ph type="body" idx="1"/>
          </p:nvPr>
        </p:nvSpPr>
        <p:spPr bwMode="auto"/>
        <p:txBody>
          <a:bodyPr wrap="square" numCol="1" anchor="t" anchorCtr="0" compatLnSpc="1">
            <a:prstTxWarp prst="textNoShape">
              <a:avLst/>
            </a:prstTxWarp>
          </a:bodyPr>
          <a:lstStyle/>
          <a:p>
            <a:pPr marL="0" marR="0" indent="0" algn="just" defTabSz="914400" rtl="0" eaLnBrk="0" fontAlgn="base" latinLnBrk="0" hangingPunct="0">
              <a:lnSpc>
                <a:spcPct val="100000"/>
              </a:lnSpc>
              <a:spcBef>
                <a:spcPts val="0"/>
              </a:spcBef>
              <a:spcAft>
                <a:spcPct val="0"/>
              </a:spcAft>
              <a:buClrTx/>
              <a:buSzTx/>
              <a:buFontTx/>
              <a:buNone/>
              <a:tabLst/>
              <a:defRPr/>
            </a:pPr>
            <a:r>
              <a:rPr lang="fr-FR" b="1" dirty="0" smtClean="0">
                <a:solidFill>
                  <a:schemeClr val="accent1">
                    <a:lumMod val="75000"/>
                  </a:schemeClr>
                </a:solidFill>
              </a:rPr>
              <a:t>Photos </a:t>
            </a:r>
            <a:r>
              <a:rPr lang="fr-FR" b="0" dirty="0" smtClean="0">
                <a:solidFill>
                  <a:schemeClr val="accent1">
                    <a:lumMod val="75000"/>
                  </a:schemeClr>
                </a:solidFill>
              </a:rPr>
              <a:t>(Steve </a:t>
            </a:r>
            <a:r>
              <a:rPr lang="fr-FR" b="0" dirty="0" err="1" smtClean="0">
                <a:solidFill>
                  <a:schemeClr val="accent1">
                    <a:lumMod val="75000"/>
                  </a:schemeClr>
                </a:solidFill>
              </a:rPr>
              <a:t>Garvie</a:t>
            </a:r>
            <a:r>
              <a:rPr lang="fr-FR" b="0" dirty="0" smtClean="0">
                <a:solidFill>
                  <a:schemeClr val="accent1">
                    <a:lumMod val="75000"/>
                  </a:schemeClr>
                </a:solidFill>
              </a:rPr>
              <a:t>) </a:t>
            </a:r>
          </a:p>
          <a:p>
            <a:pPr algn="just">
              <a:spcBef>
                <a:spcPts val="0"/>
              </a:spcBef>
              <a:defRPr/>
            </a:pPr>
            <a:endParaRPr lang="fr-FR" b="1" dirty="0" smtClean="0">
              <a:solidFill>
                <a:schemeClr val="accent1">
                  <a:lumMod val="75000"/>
                </a:schemeClr>
              </a:solidFill>
            </a:endParaRPr>
          </a:p>
          <a:p>
            <a:pPr algn="just">
              <a:spcBef>
                <a:spcPts val="0"/>
              </a:spcBef>
              <a:defRPr/>
            </a:pPr>
            <a:r>
              <a:rPr lang="fr-FR" b="1" dirty="0" smtClean="0">
                <a:solidFill>
                  <a:schemeClr val="accent1">
                    <a:lumMod val="75000"/>
                  </a:schemeClr>
                </a:solidFill>
              </a:rPr>
              <a:t>Espèces et effectifs </a:t>
            </a:r>
            <a:r>
              <a:rPr lang="fr-FR" dirty="0" smtClean="0">
                <a:solidFill>
                  <a:schemeClr val="accent1">
                    <a:lumMod val="75000"/>
                  </a:schemeClr>
                </a:solidFill>
              </a:rPr>
              <a:t>: </a:t>
            </a:r>
          </a:p>
          <a:p>
            <a:pPr marL="180975" indent="-180975">
              <a:spcBef>
                <a:spcPts val="0"/>
              </a:spcBef>
              <a:buFont typeface="Arial" pitchFamily="34" charset="0"/>
              <a:buChar char="•"/>
              <a:defRPr/>
            </a:pPr>
            <a:r>
              <a:rPr lang="en-US" dirty="0" err="1" smtClean="0">
                <a:solidFill>
                  <a:schemeClr val="accent1">
                    <a:lumMod val="75000"/>
                  </a:schemeClr>
                </a:solidFill>
              </a:rPr>
              <a:t>Bécasseau</a:t>
            </a:r>
            <a:r>
              <a:rPr lang="en-US" dirty="0" smtClean="0">
                <a:solidFill>
                  <a:schemeClr val="accent1">
                    <a:lumMod val="75000"/>
                  </a:schemeClr>
                </a:solidFill>
              </a:rPr>
              <a:t> </a:t>
            </a:r>
            <a:r>
              <a:rPr lang="en-US" dirty="0" err="1" smtClean="0">
                <a:solidFill>
                  <a:schemeClr val="accent1">
                    <a:lumMod val="75000"/>
                  </a:schemeClr>
                </a:solidFill>
              </a:rPr>
              <a:t>cocorli</a:t>
            </a:r>
            <a:r>
              <a:rPr lang="en-US" dirty="0" smtClean="0">
                <a:solidFill>
                  <a:schemeClr val="accent1">
                    <a:lumMod val="75000"/>
                  </a:schemeClr>
                </a:solidFill>
              </a:rPr>
              <a:t> - Spotted Redshank - </a:t>
            </a:r>
            <a:r>
              <a:rPr lang="en-US" i="1" dirty="0" err="1" smtClean="0">
                <a:solidFill>
                  <a:schemeClr val="accent1">
                    <a:lumMod val="75000"/>
                  </a:schemeClr>
                </a:solidFill>
              </a:rPr>
              <a:t>Calidris</a:t>
            </a:r>
            <a:r>
              <a:rPr lang="en-US" i="1" dirty="0" smtClean="0">
                <a:solidFill>
                  <a:schemeClr val="accent1">
                    <a:lumMod val="75000"/>
                  </a:schemeClr>
                </a:solidFill>
              </a:rPr>
              <a:t> </a:t>
            </a:r>
            <a:r>
              <a:rPr lang="en-US" i="1" dirty="0" err="1" smtClean="0">
                <a:solidFill>
                  <a:schemeClr val="accent1">
                    <a:lumMod val="75000"/>
                  </a:schemeClr>
                </a:solidFill>
              </a:rPr>
              <a:t>ferruginea</a:t>
            </a:r>
            <a:r>
              <a:rPr lang="en-US" dirty="0" smtClean="0">
                <a:solidFill>
                  <a:schemeClr val="accent1">
                    <a:lumMod val="75000"/>
                  </a:schemeClr>
                </a:solidFill>
              </a:rPr>
              <a:t> : 4</a:t>
            </a:r>
          </a:p>
          <a:p>
            <a:pPr marL="180975" indent="-180975">
              <a:spcBef>
                <a:spcPts val="0"/>
              </a:spcBef>
              <a:buFont typeface="Arial" pitchFamily="34" charset="0"/>
              <a:buChar char="•"/>
              <a:defRPr/>
            </a:pPr>
            <a:r>
              <a:rPr lang="fr-FR" dirty="0" smtClean="0">
                <a:solidFill>
                  <a:schemeClr val="accent1">
                    <a:lumMod val="75000"/>
                  </a:schemeClr>
                </a:solidFill>
              </a:rPr>
              <a:t>Pluvier de </a:t>
            </a:r>
            <a:r>
              <a:rPr lang="fr-FR" dirty="0" err="1" smtClean="0">
                <a:solidFill>
                  <a:schemeClr val="accent1">
                    <a:lumMod val="75000"/>
                  </a:schemeClr>
                </a:solidFill>
              </a:rPr>
              <a:t>Leschenault</a:t>
            </a:r>
            <a:r>
              <a:rPr lang="fr-FR" dirty="0" smtClean="0">
                <a:solidFill>
                  <a:schemeClr val="accent1">
                    <a:lumMod val="75000"/>
                  </a:schemeClr>
                </a:solidFill>
              </a:rPr>
              <a:t> - </a:t>
            </a:r>
            <a:r>
              <a:rPr lang="fr-FR" dirty="0" err="1" smtClean="0">
                <a:solidFill>
                  <a:schemeClr val="accent1">
                    <a:lumMod val="75000"/>
                  </a:schemeClr>
                </a:solidFill>
              </a:rPr>
              <a:t>Greater</a:t>
            </a:r>
            <a:r>
              <a:rPr lang="fr-FR" dirty="0" smtClean="0">
                <a:solidFill>
                  <a:schemeClr val="accent1">
                    <a:lumMod val="75000"/>
                  </a:schemeClr>
                </a:solidFill>
              </a:rPr>
              <a:t> </a:t>
            </a:r>
            <a:r>
              <a:rPr lang="fr-FR" dirty="0" err="1" smtClean="0">
                <a:solidFill>
                  <a:schemeClr val="accent1">
                    <a:lumMod val="75000"/>
                  </a:schemeClr>
                </a:solidFill>
              </a:rPr>
              <a:t>Sandplover</a:t>
            </a:r>
            <a:r>
              <a:rPr lang="fr-FR" dirty="0" smtClean="0">
                <a:solidFill>
                  <a:schemeClr val="accent1">
                    <a:lumMod val="75000"/>
                  </a:schemeClr>
                </a:solidFill>
              </a:rPr>
              <a:t> - </a:t>
            </a:r>
            <a:r>
              <a:rPr lang="fr-FR" i="1" dirty="0" err="1" smtClean="0">
                <a:solidFill>
                  <a:schemeClr val="accent1">
                    <a:lumMod val="75000"/>
                  </a:schemeClr>
                </a:solidFill>
              </a:rPr>
              <a:t>Charadrius</a:t>
            </a:r>
            <a:r>
              <a:rPr lang="fr-FR" i="1" dirty="0" smtClean="0">
                <a:solidFill>
                  <a:schemeClr val="accent1">
                    <a:lumMod val="75000"/>
                  </a:schemeClr>
                </a:solidFill>
              </a:rPr>
              <a:t> </a:t>
            </a:r>
            <a:r>
              <a:rPr lang="fr-FR" i="1" dirty="0" err="1" smtClean="0">
                <a:solidFill>
                  <a:schemeClr val="accent1">
                    <a:lumMod val="75000"/>
                  </a:schemeClr>
                </a:solidFill>
              </a:rPr>
              <a:t>leschenaultii</a:t>
            </a:r>
            <a:r>
              <a:rPr lang="fr-FR" i="1" dirty="0" smtClean="0">
                <a:solidFill>
                  <a:schemeClr val="accent1">
                    <a:lumMod val="75000"/>
                  </a:schemeClr>
                </a:solidFill>
              </a:rPr>
              <a:t> </a:t>
            </a:r>
            <a:r>
              <a:rPr lang="fr-FR" dirty="0" smtClean="0">
                <a:solidFill>
                  <a:schemeClr val="accent1">
                    <a:lumMod val="75000"/>
                  </a:schemeClr>
                </a:solidFill>
              </a:rPr>
              <a:t>: 9</a:t>
            </a:r>
          </a:p>
          <a:p>
            <a:pPr>
              <a:defRPr/>
            </a:pPr>
            <a:endParaRPr lang="fr-FR" dirty="0" smtClean="0"/>
          </a:p>
          <a:p>
            <a:pPr algn="just" eaLnBrk="1" hangingPunct="1">
              <a:spcBef>
                <a:spcPct val="0"/>
              </a:spcBef>
              <a:defRPr/>
            </a:pPr>
            <a:r>
              <a:rPr lang="fr-FR" b="1" dirty="0" smtClean="0"/>
              <a:t>Exercice en salle : Compter un groupe plurispécifique</a:t>
            </a:r>
            <a:endParaRPr lang="fr-FR" dirty="0" smtClean="0"/>
          </a:p>
          <a:p>
            <a:pPr algn="just" eaLnBrk="1" hangingPunct="1">
              <a:spcBef>
                <a:spcPct val="0"/>
              </a:spcBef>
              <a:defRPr/>
            </a:pPr>
            <a:r>
              <a:rPr lang="fr-FR" dirty="0" smtClean="0"/>
              <a:t>Pour les instructions, voir les commentaires de la première diapositive de l’exercice.</a:t>
            </a:r>
          </a:p>
        </p:txBody>
      </p:sp>
      <p:sp>
        <p:nvSpPr>
          <p:cNvPr id="4" name="Espace réservé du numéro de diapositive 3"/>
          <p:cNvSpPr>
            <a:spLocks noGrp="1"/>
          </p:cNvSpPr>
          <p:nvPr>
            <p:ph type="sldNum" sz="quarter" idx="5"/>
          </p:nvPr>
        </p:nvSpPr>
        <p:spPr/>
        <p:txBody>
          <a:bodyPr/>
          <a:lstStyle/>
          <a:p>
            <a:pPr>
              <a:defRPr/>
            </a:pPr>
            <a:fld id="{2FB385BA-F152-44D5-A88B-4910328F0C4C}" type="slidenum">
              <a:rPr lang="fr-FR" smtClean="0"/>
              <a:pPr>
                <a:defRPr/>
              </a:pPr>
              <a:t>20</a:t>
            </a:fld>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Espace réservé des commentaires 2"/>
          <p:cNvSpPr>
            <a:spLocks noGrp="1"/>
          </p:cNvSpPr>
          <p:nvPr>
            <p:ph type="body" idx="1"/>
          </p:nvPr>
        </p:nvSpPr>
        <p:spPr bwMode="auto"/>
        <p:txBody>
          <a:bodyPr wrap="square" numCol="1" anchor="t" anchorCtr="0" compatLnSpc="1">
            <a:prstTxWarp prst="textNoShape">
              <a:avLst/>
            </a:prstTxWarp>
          </a:bodyPr>
          <a:lstStyle/>
          <a:p>
            <a:pPr marL="0" marR="0" indent="0" algn="just" defTabSz="914400" rtl="0" eaLnBrk="0" fontAlgn="base" latinLnBrk="0" hangingPunct="0">
              <a:lnSpc>
                <a:spcPct val="100000"/>
              </a:lnSpc>
              <a:spcBef>
                <a:spcPts val="0"/>
              </a:spcBef>
              <a:spcAft>
                <a:spcPct val="0"/>
              </a:spcAft>
              <a:buClrTx/>
              <a:buSzTx/>
              <a:buFontTx/>
              <a:buNone/>
              <a:tabLst/>
              <a:defRPr/>
            </a:pPr>
            <a:r>
              <a:rPr lang="fr-FR" b="1" dirty="0" smtClean="0">
                <a:solidFill>
                  <a:schemeClr val="accent1">
                    <a:lumMod val="75000"/>
                  </a:schemeClr>
                </a:solidFill>
              </a:rPr>
              <a:t>Photos </a:t>
            </a:r>
            <a:r>
              <a:rPr lang="fr-FR" b="0" dirty="0" smtClean="0">
                <a:solidFill>
                  <a:schemeClr val="accent1">
                    <a:lumMod val="75000"/>
                  </a:schemeClr>
                </a:solidFill>
              </a:rPr>
              <a:t>(Steve </a:t>
            </a:r>
            <a:r>
              <a:rPr lang="fr-FR" b="0" dirty="0" err="1" smtClean="0">
                <a:solidFill>
                  <a:schemeClr val="accent1">
                    <a:lumMod val="75000"/>
                  </a:schemeClr>
                </a:solidFill>
              </a:rPr>
              <a:t>Garvie</a:t>
            </a:r>
            <a:r>
              <a:rPr lang="fr-FR" b="0" dirty="0" smtClean="0">
                <a:solidFill>
                  <a:schemeClr val="accent1">
                    <a:lumMod val="75000"/>
                  </a:schemeClr>
                </a:solidFill>
              </a:rPr>
              <a:t>) </a:t>
            </a:r>
          </a:p>
          <a:p>
            <a:pPr algn="just">
              <a:spcBef>
                <a:spcPts val="0"/>
              </a:spcBef>
              <a:defRPr/>
            </a:pPr>
            <a:endParaRPr lang="fr-FR" b="1" dirty="0" smtClean="0">
              <a:solidFill>
                <a:schemeClr val="accent1">
                  <a:lumMod val="75000"/>
                </a:schemeClr>
              </a:solidFill>
            </a:endParaRPr>
          </a:p>
          <a:p>
            <a:pPr algn="just">
              <a:spcBef>
                <a:spcPts val="0"/>
              </a:spcBef>
              <a:defRPr/>
            </a:pPr>
            <a:r>
              <a:rPr lang="fr-FR" b="1" dirty="0" smtClean="0">
                <a:solidFill>
                  <a:schemeClr val="accent1">
                    <a:lumMod val="75000"/>
                  </a:schemeClr>
                </a:solidFill>
              </a:rPr>
              <a:t>Espèces et effectifs </a:t>
            </a:r>
            <a:r>
              <a:rPr lang="fr-FR" dirty="0" smtClean="0">
                <a:solidFill>
                  <a:schemeClr val="accent1">
                    <a:lumMod val="75000"/>
                  </a:schemeClr>
                </a:solidFill>
              </a:rPr>
              <a:t>: </a:t>
            </a:r>
          </a:p>
          <a:p>
            <a:pPr algn="just">
              <a:spcBef>
                <a:spcPts val="0"/>
              </a:spcBef>
              <a:defRPr/>
            </a:pPr>
            <a:r>
              <a:rPr lang="fr-FR" dirty="0" smtClean="0">
                <a:solidFill>
                  <a:schemeClr val="accent1">
                    <a:lumMod val="75000"/>
                  </a:schemeClr>
                </a:solidFill>
              </a:rPr>
              <a:t>Pluvier doré - </a:t>
            </a:r>
            <a:r>
              <a:rPr lang="fr-FR" dirty="0" err="1" smtClean="0">
                <a:solidFill>
                  <a:schemeClr val="accent1">
                    <a:lumMod val="75000"/>
                  </a:schemeClr>
                </a:solidFill>
              </a:rPr>
              <a:t>Eurasian</a:t>
            </a:r>
            <a:r>
              <a:rPr lang="fr-FR" dirty="0" smtClean="0">
                <a:solidFill>
                  <a:schemeClr val="accent1">
                    <a:lumMod val="75000"/>
                  </a:schemeClr>
                </a:solidFill>
              </a:rPr>
              <a:t> Golden </a:t>
            </a:r>
            <a:r>
              <a:rPr lang="fr-FR" dirty="0" err="1" smtClean="0">
                <a:solidFill>
                  <a:schemeClr val="accent1">
                    <a:lumMod val="75000"/>
                  </a:schemeClr>
                </a:solidFill>
              </a:rPr>
              <a:t>Plover</a:t>
            </a:r>
            <a:r>
              <a:rPr lang="fr-FR" dirty="0" smtClean="0">
                <a:solidFill>
                  <a:schemeClr val="accent1">
                    <a:lumMod val="75000"/>
                  </a:schemeClr>
                </a:solidFill>
              </a:rPr>
              <a:t> -</a:t>
            </a:r>
            <a:r>
              <a:rPr lang="fr-FR" i="1" dirty="0" err="1" smtClean="0">
                <a:solidFill>
                  <a:schemeClr val="accent1">
                    <a:lumMod val="75000"/>
                  </a:schemeClr>
                </a:solidFill>
              </a:rPr>
              <a:t>Pluvialis</a:t>
            </a:r>
            <a:r>
              <a:rPr lang="fr-FR" i="1" dirty="0" smtClean="0">
                <a:solidFill>
                  <a:schemeClr val="accent1">
                    <a:lumMod val="75000"/>
                  </a:schemeClr>
                </a:solidFill>
              </a:rPr>
              <a:t> </a:t>
            </a:r>
            <a:r>
              <a:rPr lang="fr-FR" i="1" dirty="0" err="1" smtClean="0">
                <a:solidFill>
                  <a:schemeClr val="accent1">
                    <a:lumMod val="75000"/>
                  </a:schemeClr>
                </a:solidFill>
              </a:rPr>
              <a:t>apricaria</a:t>
            </a:r>
            <a:r>
              <a:rPr lang="fr-FR" i="1" dirty="0" smtClean="0">
                <a:solidFill>
                  <a:schemeClr val="accent1">
                    <a:lumMod val="75000"/>
                  </a:schemeClr>
                </a:solidFill>
              </a:rPr>
              <a:t> : 86</a:t>
            </a:r>
          </a:p>
          <a:p>
            <a:pPr algn="just">
              <a:spcBef>
                <a:spcPts val="0"/>
              </a:spcBef>
              <a:defRPr/>
            </a:pPr>
            <a:r>
              <a:rPr lang="fr-FR" dirty="0" smtClean="0">
                <a:solidFill>
                  <a:schemeClr val="accent1">
                    <a:lumMod val="75000"/>
                  </a:schemeClr>
                </a:solidFill>
              </a:rPr>
              <a:t>Vanneau huppé - </a:t>
            </a:r>
            <a:r>
              <a:rPr lang="fr-FR" dirty="0" err="1" smtClean="0">
                <a:solidFill>
                  <a:schemeClr val="accent1">
                    <a:lumMod val="75000"/>
                  </a:schemeClr>
                </a:solidFill>
              </a:rPr>
              <a:t>Northern</a:t>
            </a:r>
            <a:r>
              <a:rPr lang="fr-FR" dirty="0" smtClean="0">
                <a:solidFill>
                  <a:schemeClr val="accent1">
                    <a:lumMod val="75000"/>
                  </a:schemeClr>
                </a:solidFill>
              </a:rPr>
              <a:t> </a:t>
            </a:r>
            <a:r>
              <a:rPr lang="fr-FR" dirty="0" err="1" smtClean="0">
                <a:solidFill>
                  <a:schemeClr val="accent1">
                    <a:lumMod val="75000"/>
                  </a:schemeClr>
                </a:solidFill>
              </a:rPr>
              <a:t>Lapwing</a:t>
            </a:r>
            <a:r>
              <a:rPr lang="fr-FR" dirty="0" smtClean="0">
                <a:solidFill>
                  <a:schemeClr val="accent1">
                    <a:lumMod val="75000"/>
                  </a:schemeClr>
                </a:solidFill>
              </a:rPr>
              <a:t> -</a:t>
            </a:r>
            <a:r>
              <a:rPr lang="fr-FR" i="1" dirty="0" err="1" smtClean="0">
                <a:solidFill>
                  <a:schemeClr val="accent1">
                    <a:lumMod val="75000"/>
                  </a:schemeClr>
                </a:solidFill>
              </a:rPr>
              <a:t>Vanellus</a:t>
            </a:r>
            <a:r>
              <a:rPr lang="fr-FR" i="1" dirty="0" smtClean="0">
                <a:solidFill>
                  <a:schemeClr val="accent1">
                    <a:lumMod val="75000"/>
                  </a:schemeClr>
                </a:solidFill>
              </a:rPr>
              <a:t> </a:t>
            </a:r>
            <a:r>
              <a:rPr lang="fr-FR" i="1" dirty="0" err="1" smtClean="0">
                <a:solidFill>
                  <a:schemeClr val="accent1">
                    <a:lumMod val="75000"/>
                  </a:schemeClr>
                </a:solidFill>
              </a:rPr>
              <a:t>vanellus</a:t>
            </a:r>
            <a:r>
              <a:rPr lang="fr-FR" i="1" dirty="0" smtClean="0">
                <a:solidFill>
                  <a:schemeClr val="accent1">
                    <a:lumMod val="75000"/>
                  </a:schemeClr>
                </a:solidFill>
              </a:rPr>
              <a:t> : 4</a:t>
            </a:r>
          </a:p>
          <a:p>
            <a:pPr algn="just">
              <a:spcBef>
                <a:spcPts val="0"/>
              </a:spcBef>
              <a:defRPr/>
            </a:pPr>
            <a:r>
              <a:rPr lang="fr-FR" dirty="0" smtClean="0">
                <a:solidFill>
                  <a:schemeClr val="accent1">
                    <a:lumMod val="75000"/>
                  </a:schemeClr>
                </a:solidFill>
              </a:rPr>
              <a:t>Chevalier arlequin - </a:t>
            </a:r>
            <a:r>
              <a:rPr lang="fr-FR" dirty="0" err="1" smtClean="0">
                <a:solidFill>
                  <a:schemeClr val="accent1">
                    <a:lumMod val="75000"/>
                  </a:schemeClr>
                </a:solidFill>
              </a:rPr>
              <a:t>Spotted</a:t>
            </a:r>
            <a:r>
              <a:rPr lang="fr-FR" dirty="0" smtClean="0">
                <a:solidFill>
                  <a:schemeClr val="accent1">
                    <a:lumMod val="75000"/>
                  </a:schemeClr>
                </a:solidFill>
              </a:rPr>
              <a:t> </a:t>
            </a:r>
            <a:r>
              <a:rPr lang="fr-FR" dirty="0" err="1" smtClean="0">
                <a:solidFill>
                  <a:schemeClr val="accent1">
                    <a:lumMod val="75000"/>
                  </a:schemeClr>
                </a:solidFill>
              </a:rPr>
              <a:t>Redshank</a:t>
            </a:r>
            <a:r>
              <a:rPr lang="fr-FR" dirty="0" smtClean="0">
                <a:solidFill>
                  <a:schemeClr val="accent1">
                    <a:lumMod val="75000"/>
                  </a:schemeClr>
                </a:solidFill>
              </a:rPr>
              <a:t> - </a:t>
            </a:r>
            <a:r>
              <a:rPr lang="fr-FR" i="1" dirty="0" err="1" smtClean="0">
                <a:solidFill>
                  <a:schemeClr val="accent1">
                    <a:lumMod val="75000"/>
                  </a:schemeClr>
                </a:solidFill>
              </a:rPr>
              <a:t>Tringa</a:t>
            </a:r>
            <a:r>
              <a:rPr lang="fr-FR" i="1" dirty="0" smtClean="0">
                <a:solidFill>
                  <a:schemeClr val="accent1">
                    <a:lumMod val="75000"/>
                  </a:schemeClr>
                </a:solidFill>
              </a:rPr>
              <a:t> </a:t>
            </a:r>
            <a:r>
              <a:rPr lang="fr-FR" i="1" dirty="0" err="1" smtClean="0">
                <a:solidFill>
                  <a:schemeClr val="accent1">
                    <a:lumMod val="75000"/>
                  </a:schemeClr>
                </a:solidFill>
              </a:rPr>
              <a:t>erythropus</a:t>
            </a:r>
            <a:r>
              <a:rPr lang="fr-FR" i="1" dirty="0" smtClean="0">
                <a:solidFill>
                  <a:schemeClr val="accent1">
                    <a:lumMod val="75000"/>
                  </a:schemeClr>
                </a:solidFill>
              </a:rPr>
              <a:t> </a:t>
            </a:r>
            <a:r>
              <a:rPr lang="fr-FR" dirty="0" smtClean="0">
                <a:solidFill>
                  <a:schemeClr val="accent1">
                    <a:lumMod val="75000"/>
                  </a:schemeClr>
                </a:solidFill>
              </a:rPr>
              <a:t>: 1</a:t>
            </a:r>
          </a:p>
          <a:p>
            <a:pPr algn="just">
              <a:spcBef>
                <a:spcPts val="0"/>
              </a:spcBef>
              <a:defRPr/>
            </a:pPr>
            <a:endParaRPr lang="fr-FR" dirty="0" smtClean="0"/>
          </a:p>
          <a:p>
            <a:pPr algn="just" eaLnBrk="1" hangingPunct="1">
              <a:spcBef>
                <a:spcPct val="0"/>
              </a:spcBef>
              <a:defRPr/>
            </a:pPr>
            <a:r>
              <a:rPr lang="fr-FR" b="1" dirty="0" smtClean="0"/>
              <a:t>Exercice en salle : Compter un groupe plurispécifique</a:t>
            </a:r>
            <a:endParaRPr lang="fr-FR" dirty="0" smtClean="0"/>
          </a:p>
          <a:p>
            <a:pPr algn="just" eaLnBrk="1" hangingPunct="1">
              <a:spcBef>
                <a:spcPct val="0"/>
              </a:spcBef>
              <a:defRPr/>
            </a:pPr>
            <a:r>
              <a:rPr lang="fr-FR" dirty="0" smtClean="0"/>
              <a:t>Pour les instructions, voir les commentaires de la première diapositive de l’exercice.</a:t>
            </a:r>
          </a:p>
        </p:txBody>
      </p:sp>
      <p:sp>
        <p:nvSpPr>
          <p:cNvPr id="4" name="Espace réservé du numéro de diapositive 3"/>
          <p:cNvSpPr>
            <a:spLocks noGrp="1"/>
          </p:cNvSpPr>
          <p:nvPr>
            <p:ph type="sldNum" sz="quarter" idx="5"/>
          </p:nvPr>
        </p:nvSpPr>
        <p:spPr/>
        <p:txBody>
          <a:bodyPr/>
          <a:lstStyle/>
          <a:p>
            <a:pPr>
              <a:defRPr/>
            </a:pPr>
            <a:fld id="{1A009A58-A2AD-48E1-B4A7-2ADA4BC541D7}" type="slidenum">
              <a:rPr lang="fr-FR" smtClean="0"/>
              <a:pPr>
                <a:defRPr/>
              </a:pPr>
              <a:t>21</a:t>
            </a:fld>
            <a:endParaRPr 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Espace réservé des commentaires 2"/>
          <p:cNvSpPr>
            <a:spLocks noGrp="1"/>
          </p:cNvSpPr>
          <p:nvPr>
            <p:ph type="body" idx="1"/>
          </p:nvPr>
        </p:nvSpPr>
        <p:spPr/>
        <p:txBody>
          <a:bodyPr>
            <a:normAutofit fontScale="92500" lnSpcReduction="10000"/>
          </a:bodyPr>
          <a:lstStyle/>
          <a:p>
            <a:pPr algn="just">
              <a:defRPr/>
            </a:pPr>
            <a:r>
              <a:rPr lang="fr-FR" b="1" dirty="0" smtClean="0"/>
              <a:t>Exercice de terrain : Compter un groupe plurispécifique</a:t>
            </a:r>
            <a:endParaRPr lang="fr-FR" dirty="0" smtClean="0"/>
          </a:p>
          <a:p>
            <a:pPr algn="just">
              <a:defRPr/>
            </a:pPr>
            <a:r>
              <a:rPr lang="fr-FR" u="sng" dirty="0" smtClean="0"/>
              <a:t>Matériel</a:t>
            </a:r>
            <a:r>
              <a:rPr lang="fr-FR" dirty="0" smtClean="0"/>
              <a:t> : un télescope pour deux, un carnet, un crayon.</a:t>
            </a:r>
          </a:p>
          <a:p>
            <a:pPr algn="just">
              <a:defRPr/>
            </a:pPr>
            <a:r>
              <a:rPr lang="fr-FR" u="sng" dirty="0" smtClean="0"/>
              <a:t>Déroulement</a:t>
            </a:r>
            <a:r>
              <a:rPr lang="fr-FR" dirty="0" smtClean="0"/>
              <a:t> : travail en binôme : un compteur et un secrétaire</a:t>
            </a:r>
          </a:p>
          <a:p>
            <a:pPr marL="228600" indent="-228600" algn="just">
              <a:buFont typeface="+mj-lt"/>
              <a:buAutoNum type="arabicPeriod"/>
              <a:defRPr/>
            </a:pPr>
            <a:r>
              <a:rPr lang="fr-FR" dirty="0" smtClean="0"/>
              <a:t>le formateur choisit un secteur de zone humide où seront présentes plusieurs espèces d’oiseaux posés en effectifs moyens et dans de bonnes conditions de visibilité ;</a:t>
            </a:r>
          </a:p>
          <a:p>
            <a:pPr marL="228600" indent="-228600" algn="just">
              <a:buFont typeface="+mj-lt"/>
              <a:buAutoNum type="arabicPeriod"/>
              <a:defRPr/>
            </a:pPr>
            <a:r>
              <a:rPr lang="fr-FR" dirty="0" smtClean="0"/>
              <a:t>le formateur définit le secteur à couvrir et s’assure que les stagiaires en visualisent bien les limites ;</a:t>
            </a:r>
          </a:p>
          <a:p>
            <a:pPr marL="228600" indent="-228600" algn="just">
              <a:buFont typeface="+mj-lt"/>
              <a:buAutoNum type="arabicPeriod"/>
              <a:defRPr/>
            </a:pPr>
            <a:r>
              <a:rPr lang="fr-FR" dirty="0" smtClean="0"/>
              <a:t>le compteur réalise le dénombrement au télescope et le secrétaire note au fur et à mesure les effectifs de chaque espèce ;</a:t>
            </a:r>
          </a:p>
          <a:p>
            <a:pPr marL="228600" indent="-228600" algn="just">
              <a:buFont typeface="+mj-lt"/>
              <a:buAutoNum type="arabicPeriod"/>
              <a:defRPr/>
            </a:pPr>
            <a:r>
              <a:rPr lang="fr-FR" dirty="0" smtClean="0"/>
              <a:t>Si possible le formateur compte en même temps, puis vérifie les résultats des stagiaires (espèces, effectifs) et la prise de note ;</a:t>
            </a:r>
          </a:p>
          <a:p>
            <a:pPr marL="228600" indent="-228600" algn="just">
              <a:buFont typeface="+mj-lt"/>
              <a:buAutoNum type="arabicPeriod"/>
              <a:defRPr/>
            </a:pPr>
            <a:r>
              <a:rPr lang="fr-FR" dirty="0" smtClean="0"/>
              <a:t>les rôles du compteur et du secrétaire sont intervertis et l’exercice est recommencé sur le même secteur ou un secteur proche.</a:t>
            </a:r>
          </a:p>
          <a:p>
            <a:pPr algn="just">
              <a:defRPr/>
            </a:pPr>
            <a:r>
              <a:rPr lang="fr-FR" u="sng" dirty="0" smtClean="0"/>
              <a:t>Rôle du formateur </a:t>
            </a:r>
            <a:r>
              <a:rPr lang="fr-FR" dirty="0" smtClean="0"/>
              <a:t>: points importants à soulever :</a:t>
            </a:r>
          </a:p>
          <a:p>
            <a:pPr marL="180975" indent="-180975" algn="just">
              <a:buFont typeface="Arial" pitchFamily="34" charset="0"/>
              <a:buChar char="•"/>
              <a:defRPr/>
            </a:pPr>
            <a:r>
              <a:rPr lang="fr-FR" dirty="0" smtClean="0"/>
              <a:t>insister sur l’identification des espèces et la façon de noter les informations lorsque l’on ne peut pas identifier précisément les espèces ;</a:t>
            </a:r>
          </a:p>
          <a:p>
            <a:pPr marL="180975" indent="-180975" algn="just">
              <a:buFont typeface="Arial" pitchFamily="34" charset="0"/>
              <a:buChar char="•"/>
              <a:defRPr/>
            </a:pPr>
            <a:r>
              <a:rPr lang="fr-FR" dirty="0" smtClean="0"/>
              <a:t>le compteur ne détecte pas tous les oiseaux avec la même facilité : cela varie en fonction de la taille, de la couleur du plumage ou du comportement. Certaines espèces, plus discrètes, sont souvent sous-estimées car tous les individus ne sont pas détectés ;</a:t>
            </a:r>
          </a:p>
          <a:p>
            <a:pPr marL="180975" indent="-180975" algn="just">
              <a:buFont typeface="Arial" pitchFamily="34" charset="0"/>
              <a:buChar char="•"/>
              <a:defRPr/>
            </a:pPr>
            <a:r>
              <a:rPr lang="fr-FR" dirty="0" smtClean="0"/>
              <a:t>le compteur doit rester concentré pendant tous le comptage du secteur. S’il interrompt le comptage, il risque d’omettre des oiseaux ou de les compter deux fois.</a:t>
            </a:r>
          </a:p>
          <a:p>
            <a:pPr algn="just">
              <a:defRPr/>
            </a:pPr>
            <a:endParaRPr lang="fr-FR" dirty="0"/>
          </a:p>
        </p:txBody>
      </p:sp>
      <p:sp>
        <p:nvSpPr>
          <p:cNvPr id="4" name="Espace réservé du numéro de diapositive 3"/>
          <p:cNvSpPr>
            <a:spLocks noGrp="1"/>
          </p:cNvSpPr>
          <p:nvPr>
            <p:ph type="sldNum" sz="quarter" idx="5"/>
          </p:nvPr>
        </p:nvSpPr>
        <p:spPr/>
        <p:txBody>
          <a:bodyPr/>
          <a:lstStyle/>
          <a:p>
            <a:pPr>
              <a:defRPr/>
            </a:pPr>
            <a:fld id="{A38DE5F3-7562-445E-A45C-B8A28C307F44}" type="slidenum">
              <a:rPr lang="fr-FR" smtClean="0"/>
              <a:pPr>
                <a:defRPr/>
              </a:pPr>
              <a:t>22</a:t>
            </a:fld>
            <a:endParaRPr 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Espace réservé de l'image des diapositives 1"/>
          <p:cNvSpPr>
            <a:spLocks noGrp="1" noRot="1" noChangeAspect="1" noTextEdit="1"/>
          </p:cNvSpPr>
          <p:nvPr>
            <p:ph type="sldImg"/>
          </p:nvPr>
        </p:nvSpPr>
        <p:spPr bwMode="auto">
          <a:xfrm>
            <a:off x="1733550" y="755650"/>
            <a:ext cx="3355975" cy="2517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Espace réservé des commentaires 2"/>
          <p:cNvSpPr>
            <a:spLocks noGrp="1"/>
          </p:cNvSpPr>
          <p:nvPr>
            <p:ph type="body" idx="1"/>
          </p:nvPr>
        </p:nvSpPr>
        <p:spPr bwMode="auto">
          <a:xfrm>
            <a:off x="549275" y="3419475"/>
            <a:ext cx="5975350" cy="5184775"/>
          </a:xfrm>
        </p:spPr>
        <p:txBody>
          <a:bodyPr wrap="square" numCol="1" anchor="t" anchorCtr="0" compatLnSpc="1">
            <a:prstTxWarp prst="textNoShape">
              <a:avLst/>
            </a:prstTxWarp>
            <a:noAutofit/>
          </a:bodyPr>
          <a:lstStyle/>
          <a:p>
            <a:pPr algn="just">
              <a:defRPr/>
            </a:pPr>
            <a:r>
              <a:rPr lang="fr-FR" sz="1100" dirty="0" smtClean="0"/>
              <a:t>Le formateur présentera la suite de l’apprentissage des techniques de comptage</a:t>
            </a:r>
          </a:p>
          <a:p>
            <a:pPr algn="just">
              <a:defRPr/>
            </a:pPr>
            <a:endParaRPr lang="fr-FR" sz="1100" dirty="0" smtClean="0"/>
          </a:p>
          <a:p>
            <a:pPr algn="just">
              <a:defRPr/>
            </a:pPr>
            <a:r>
              <a:rPr lang="fr-FR" sz="1100" dirty="0" smtClean="0"/>
              <a:t>Les étapes déjà vues :</a:t>
            </a:r>
          </a:p>
          <a:p>
            <a:pPr marL="714375" algn="just">
              <a:defRPr/>
            </a:pPr>
            <a:r>
              <a:rPr lang="fr-FR" sz="1100" dirty="0" smtClean="0"/>
              <a:t>1. compter ou estimer ?</a:t>
            </a:r>
          </a:p>
          <a:p>
            <a:pPr marL="714375" algn="just">
              <a:spcBef>
                <a:spcPts val="0"/>
              </a:spcBef>
              <a:defRPr/>
            </a:pPr>
            <a:r>
              <a:rPr lang="fr-FR" sz="1100" dirty="0" smtClean="0"/>
              <a:t>2. comptage des individus d’un petit groupe</a:t>
            </a:r>
          </a:p>
          <a:p>
            <a:pPr algn="just">
              <a:spcBef>
                <a:spcPts val="0"/>
              </a:spcBef>
              <a:defRPr/>
            </a:pPr>
            <a:endParaRPr lang="fr-FR" sz="1100" dirty="0" smtClean="0"/>
          </a:p>
          <a:p>
            <a:pPr algn="just">
              <a:spcBef>
                <a:spcPts val="0"/>
              </a:spcBef>
              <a:defRPr/>
            </a:pPr>
            <a:r>
              <a:rPr lang="fr-FR" sz="1100" dirty="0" smtClean="0"/>
              <a:t>La prochaine et dernière séquence</a:t>
            </a:r>
          </a:p>
          <a:p>
            <a:pPr marL="714375" algn="just">
              <a:spcBef>
                <a:spcPts val="0"/>
              </a:spcBef>
              <a:defRPr/>
            </a:pPr>
            <a:r>
              <a:rPr lang="fr-FR" sz="1100" dirty="0" smtClean="0"/>
              <a:t>3. savoir estimer l’effectif d’un groupe important</a:t>
            </a:r>
          </a:p>
        </p:txBody>
      </p:sp>
      <p:sp>
        <p:nvSpPr>
          <p:cNvPr id="4" name="Espace réservé du numéro de diapositive 3"/>
          <p:cNvSpPr>
            <a:spLocks noGrp="1"/>
          </p:cNvSpPr>
          <p:nvPr>
            <p:ph type="sldNum" sz="quarter" idx="5"/>
          </p:nvPr>
        </p:nvSpPr>
        <p:spPr/>
        <p:txBody>
          <a:bodyPr/>
          <a:lstStyle/>
          <a:p>
            <a:pPr>
              <a:defRPr/>
            </a:pPr>
            <a:fld id="{EF7BB8DF-8328-4449-AD20-C297982A3867}" type="slidenum">
              <a:rPr lang="fr-FR" smtClean="0"/>
              <a:pPr>
                <a:defRPr/>
              </a:pPr>
              <a:t>23</a:t>
            </a:fld>
            <a:endParaRPr lang="fr-F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smtClean="0"/>
          </a:p>
        </p:txBody>
      </p:sp>
      <p:sp>
        <p:nvSpPr>
          <p:cNvPr id="4" name="Espace réservé du numéro de diapositive 3"/>
          <p:cNvSpPr>
            <a:spLocks noGrp="1"/>
          </p:cNvSpPr>
          <p:nvPr>
            <p:ph type="sldNum" sz="quarter" idx="5"/>
          </p:nvPr>
        </p:nvSpPr>
        <p:spPr/>
        <p:txBody>
          <a:bodyPr/>
          <a:lstStyle/>
          <a:p>
            <a:pPr>
              <a:defRPr/>
            </a:pPr>
            <a:fld id="{7709602F-A0A2-4888-9AB6-1164D89B542B}" type="slidenum">
              <a:rPr lang="fr-FR" smtClean="0"/>
              <a:pPr>
                <a:defRPr/>
              </a:pPr>
              <a:t>24</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Espace réservé des commentaires 2"/>
          <p:cNvSpPr>
            <a:spLocks noGrp="1"/>
          </p:cNvSpPr>
          <p:nvPr>
            <p:ph type="body" idx="1"/>
          </p:nvPr>
        </p:nvSpPr>
        <p:spPr bwMode="auto"/>
        <p:txBody>
          <a:bodyPr wrap="square" numCol="1" anchor="t" anchorCtr="0" compatLnSpc="1">
            <a:prstTxWarp prst="textNoShape">
              <a:avLst/>
            </a:prstTxWarp>
          </a:bodyPr>
          <a:lstStyle/>
          <a:p>
            <a:pPr algn="just">
              <a:defRPr/>
            </a:pPr>
            <a:r>
              <a:rPr lang="fr-FR" dirty="0" smtClean="0"/>
              <a:t>La séquence « Pourquoi dénombrer les oiseaux » est composée </a:t>
            </a:r>
            <a:r>
              <a:rPr lang="fr-FR" smtClean="0"/>
              <a:t>de différents </a:t>
            </a:r>
            <a:r>
              <a:rPr lang="fr-FR" dirty="0" smtClean="0"/>
              <a:t>types de diapositives:</a:t>
            </a:r>
          </a:p>
          <a:p>
            <a:pPr marL="196032" indent="-196032" algn="just">
              <a:buFont typeface="Arial" pitchFamily="34" charset="0"/>
              <a:buChar char="•"/>
              <a:tabLst>
                <a:tab pos="196032" algn="l"/>
              </a:tabLst>
              <a:defRPr/>
            </a:pPr>
            <a:r>
              <a:rPr lang="fr-FR" dirty="0" smtClean="0"/>
              <a:t>fond blanc : explications techniques ;</a:t>
            </a:r>
          </a:p>
          <a:p>
            <a:pPr marL="196032" indent="-196032" algn="just">
              <a:buFont typeface="Arial" pitchFamily="34" charset="0"/>
              <a:buChar char="•"/>
              <a:tabLst>
                <a:tab pos="196032" algn="l"/>
              </a:tabLst>
              <a:defRPr/>
            </a:pPr>
            <a:r>
              <a:rPr lang="fr-FR" dirty="0" smtClean="0"/>
              <a:t>fond dégradé bleu / jaune : exercices en salle, certains pouvant également être réalisés sur le terrain ;</a:t>
            </a:r>
          </a:p>
          <a:p>
            <a:pPr marL="180975" indent="-180975" algn="just">
              <a:buFont typeface="Arial" pitchFamily="34" charset="0"/>
              <a:buChar char="•"/>
              <a:tabLst>
                <a:tab pos="180975" algn="l"/>
              </a:tabLst>
              <a:defRPr/>
            </a:pPr>
            <a:r>
              <a:rPr lang="fr-FR" dirty="0" smtClean="0"/>
              <a:t>fond photo : applications sur le terrain.</a:t>
            </a:r>
          </a:p>
          <a:p>
            <a:pPr marL="180975" indent="-180975" algn="just">
              <a:buFont typeface="Arial" pitchFamily="34" charset="0"/>
              <a:buChar char="•"/>
              <a:tabLst>
                <a:tab pos="180975" algn="l"/>
              </a:tabLst>
              <a:defRPr/>
            </a:pPr>
            <a:endParaRPr lang="fr-FR" dirty="0" smtClean="0"/>
          </a:p>
          <a:p>
            <a:pPr algn="just">
              <a:defRPr/>
            </a:pPr>
            <a:r>
              <a:rPr lang="fr-FR" b="1" i="1" dirty="0" smtClean="0"/>
              <a:t>Les illustrations photographiques</a:t>
            </a:r>
          </a:p>
          <a:p>
            <a:pPr algn="just">
              <a:defRPr/>
            </a:pPr>
            <a:r>
              <a:rPr lang="fr-FR" dirty="0" smtClean="0"/>
              <a:t>Le contenu des séquences est valide indépendamment de la région dans laquelle elle est utilisée. Toutefois, il est essentiel que les photos évoquent des espèces connues des stagiaires. Elles pourront, si cela est nécessaire, être remplacées afin d’adapter la séquence à la région d’utilisation.</a:t>
            </a:r>
          </a:p>
          <a:p>
            <a:pPr algn="just">
              <a:spcBef>
                <a:spcPts val="0"/>
              </a:spcBef>
              <a:defRPr/>
            </a:pPr>
            <a:endParaRPr lang="fr-FR" dirty="0" smtClean="0"/>
          </a:p>
          <a:p>
            <a:pPr algn="just">
              <a:defRPr/>
            </a:pPr>
            <a:r>
              <a:rPr lang="fr-FR" dirty="0" smtClean="0"/>
              <a:t>Les noms français, anglais et latins des espèces illustrées sont indiqués dans la partie commentaire de chaque diapositive.</a:t>
            </a:r>
          </a:p>
          <a:p>
            <a:pPr marL="180975" indent="-180975" algn="just">
              <a:buFont typeface="Arial" pitchFamily="34" charset="0"/>
              <a:buChar char="•"/>
              <a:tabLst>
                <a:tab pos="180975" algn="l"/>
              </a:tabLst>
              <a:defRPr/>
            </a:pPr>
            <a:endParaRPr lang="fr-FR" dirty="0" smtClean="0"/>
          </a:p>
        </p:txBody>
      </p:sp>
      <p:sp>
        <p:nvSpPr>
          <p:cNvPr id="7172"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C4614AC-7086-4D7B-ADFA-66E83683FD5A}" type="slidenum">
              <a:rPr lang="fr-FR" smtClean="0"/>
              <a:pPr fontAlgn="base">
                <a:spcBef>
                  <a:spcPct val="0"/>
                </a:spcBef>
                <a:spcAft>
                  <a:spcPct val="0"/>
                </a:spcAft>
                <a:defRPr/>
              </a:pPr>
              <a:t>3</a:t>
            </a:fld>
            <a:endParaRPr lang="fr-F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Espace réservé de l'image des diapositives 1"/>
          <p:cNvSpPr>
            <a:spLocks noGrp="1" noRot="1" noChangeAspect="1" noTextEdit="1"/>
          </p:cNvSpPr>
          <p:nvPr>
            <p:ph type="sldImg"/>
          </p:nvPr>
        </p:nvSpPr>
        <p:spPr bwMode="auto">
          <a:xfrm>
            <a:off x="1125538" y="684213"/>
            <a:ext cx="4702175" cy="35274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Espace réservé des commentaires 2"/>
          <p:cNvSpPr>
            <a:spLocks noGrp="1"/>
          </p:cNvSpPr>
          <p:nvPr>
            <p:ph type="body" idx="1"/>
          </p:nvPr>
        </p:nvSpPr>
        <p:spPr bwMode="auto">
          <a:xfrm>
            <a:off x="549275" y="4643438"/>
            <a:ext cx="5975350" cy="3960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fr-FR" altLang="fr-FR" sz="1100" smtClean="0"/>
              <a:t>Le formateur pourra rappeler la position de la séquence dans l’apprentissage des techniques de comptage</a:t>
            </a:r>
          </a:p>
        </p:txBody>
      </p:sp>
      <p:sp>
        <p:nvSpPr>
          <p:cNvPr id="4" name="Espace réservé du numéro de diapositive 3"/>
          <p:cNvSpPr>
            <a:spLocks noGrp="1"/>
          </p:cNvSpPr>
          <p:nvPr>
            <p:ph type="sldNum" sz="quarter" idx="5"/>
          </p:nvPr>
        </p:nvSpPr>
        <p:spPr/>
        <p:txBody>
          <a:bodyPr/>
          <a:lstStyle/>
          <a:p>
            <a:pPr>
              <a:defRPr/>
            </a:pPr>
            <a:fld id="{ABDD52AB-0592-41E3-9D23-94CF19AF6B15}" type="slidenum">
              <a:rPr lang="fr-FR" smtClean="0"/>
              <a:pPr>
                <a:defRPr/>
              </a:pPr>
              <a:t>4</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spcBef>
                <a:spcPct val="0"/>
              </a:spcBef>
            </a:pPr>
            <a:r>
              <a:rPr lang="fr-FR" altLang="fr-FR" b="1" smtClean="0"/>
              <a:t>Approche</a:t>
            </a:r>
            <a:endParaRPr lang="fr-FR" altLang="fr-FR" smtClean="0"/>
          </a:p>
          <a:p>
            <a:pPr algn="just">
              <a:spcBef>
                <a:spcPct val="0"/>
              </a:spcBef>
            </a:pPr>
            <a:r>
              <a:rPr lang="fr-FR" altLang="fr-FR" smtClean="0"/>
              <a:t>C’est la forme de dénombrement la plus simple et la plus facilement assimilable par les stagiaires.</a:t>
            </a:r>
          </a:p>
          <a:p>
            <a:pPr algn="just">
              <a:spcBef>
                <a:spcPct val="0"/>
              </a:spcBef>
            </a:pPr>
            <a:endParaRPr lang="fr-FR" altLang="fr-FR" smtClean="0"/>
          </a:p>
          <a:p>
            <a:pPr algn="just">
              <a:spcBef>
                <a:spcPct val="0"/>
              </a:spcBef>
            </a:pPr>
            <a:r>
              <a:rPr lang="fr-FR" altLang="fr-FR" smtClean="0"/>
              <a:t>Il est important d’insister sur la </a:t>
            </a:r>
            <a:r>
              <a:rPr lang="fr-FR" altLang="fr-FR" b="1" smtClean="0"/>
              <a:t>transcription des données </a:t>
            </a:r>
            <a:r>
              <a:rPr lang="fr-FR" altLang="fr-FR" smtClean="0"/>
              <a:t>de manière rigoureuse et ordonnée. </a:t>
            </a:r>
          </a:p>
          <a:p>
            <a:pPr algn="just">
              <a:spcBef>
                <a:spcPct val="0"/>
              </a:spcBef>
            </a:pPr>
            <a:endParaRPr lang="fr-FR" altLang="fr-FR" smtClean="0"/>
          </a:p>
          <a:p>
            <a:pPr algn="just">
              <a:spcBef>
                <a:spcPct val="0"/>
              </a:spcBef>
            </a:pPr>
            <a:r>
              <a:rPr lang="fr-FR" altLang="fr-FR" smtClean="0"/>
              <a:t>Lors des comptages, les rôles des participants sont généralement répartis entre “compteurs” et “secrétaires”. La prise de note n’est pas toujours ressentie comme une tâche valorisante bien qu’elle soit fondamentale. Le formateur insistera donc sur </a:t>
            </a:r>
            <a:r>
              <a:rPr lang="fr-FR" altLang="fr-FR" b="1" smtClean="0"/>
              <a:t>l’importance du rôle du secrétaire </a:t>
            </a:r>
            <a:r>
              <a:rPr lang="fr-FR" altLang="fr-FR" smtClean="0"/>
              <a:t>(une prise de note claire facilitera le traitement ultérieur des données) et sur sa </a:t>
            </a:r>
            <a:r>
              <a:rPr lang="fr-FR" altLang="fr-FR" b="1" smtClean="0"/>
              <a:t>responsabilité</a:t>
            </a:r>
            <a:r>
              <a:rPr lang="fr-FR" altLang="fr-FR" smtClean="0"/>
              <a:t> (un bon comptage ne sera utilisable que s’il est bien retranscrit).</a:t>
            </a:r>
          </a:p>
        </p:txBody>
      </p:sp>
      <p:sp>
        <p:nvSpPr>
          <p:cNvPr id="4" name="Espace réservé du numéro de diapositive 3"/>
          <p:cNvSpPr>
            <a:spLocks noGrp="1"/>
          </p:cNvSpPr>
          <p:nvPr>
            <p:ph type="sldNum" sz="quarter" idx="5"/>
          </p:nvPr>
        </p:nvSpPr>
        <p:spPr/>
        <p:txBody>
          <a:bodyPr/>
          <a:lstStyle/>
          <a:p>
            <a:pPr>
              <a:defRPr/>
            </a:pPr>
            <a:fld id="{59BC139D-D9C3-4660-8355-A7AC2FBF6D4F}" type="slidenum">
              <a:rPr lang="fr-FR" smtClean="0"/>
              <a:pPr>
                <a:defRPr/>
              </a:pPr>
              <a:t>5</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Espace réservé des commentaires 2"/>
          <p:cNvSpPr>
            <a:spLocks noGrp="1"/>
          </p:cNvSpPr>
          <p:nvPr>
            <p:ph type="body" idx="1"/>
          </p:nvPr>
        </p:nvSpPr>
        <p:spPr bwMode="auto"/>
        <p:txBody>
          <a:bodyPr wrap="square" numCol="1" anchor="t" anchorCtr="0" compatLnSpc="1">
            <a:prstTxWarp prst="textNoShape">
              <a:avLst/>
            </a:prstTxWarp>
          </a:bodyPr>
          <a:lstStyle/>
          <a:p>
            <a:pPr algn="just">
              <a:spcBef>
                <a:spcPts val="0"/>
              </a:spcBef>
              <a:defRPr/>
            </a:pPr>
            <a:r>
              <a:rPr lang="fr-FR" u="sng" dirty="0" smtClean="0"/>
              <a:t>Rôle du formateur</a:t>
            </a:r>
          </a:p>
          <a:p>
            <a:pPr algn="just">
              <a:spcBef>
                <a:spcPts val="0"/>
              </a:spcBef>
              <a:defRPr/>
            </a:pPr>
            <a:endParaRPr lang="fr-FR" dirty="0" smtClean="0"/>
          </a:p>
          <a:p>
            <a:pPr algn="just">
              <a:spcBef>
                <a:spcPts val="0"/>
              </a:spcBef>
              <a:defRPr/>
            </a:pPr>
            <a:r>
              <a:rPr lang="fr-FR" dirty="0" smtClean="0"/>
              <a:t>Il fournira les explications suivantes </a:t>
            </a:r>
          </a:p>
          <a:p>
            <a:pPr algn="just">
              <a:spcBef>
                <a:spcPts val="0"/>
              </a:spcBef>
              <a:defRPr/>
            </a:pPr>
            <a:endParaRPr lang="fr-FR" dirty="0" smtClean="0"/>
          </a:p>
          <a:p>
            <a:pPr marL="180975" indent="-180975" algn="just">
              <a:spcBef>
                <a:spcPts val="0"/>
              </a:spcBef>
              <a:buFont typeface="Arial" pitchFamily="34" charset="0"/>
              <a:buChar char="•"/>
              <a:defRPr/>
            </a:pPr>
            <a:r>
              <a:rPr lang="fr-FR" dirty="0" smtClean="0"/>
              <a:t>Explication du principe du comptage : 1 par 1, 2 par 2, 5 par 5, 10 par 10, en fonction de la taille du groupe et des conditions du comptage</a:t>
            </a:r>
          </a:p>
          <a:p>
            <a:pPr marL="180975" indent="-180975" algn="just">
              <a:spcBef>
                <a:spcPts val="0"/>
              </a:spcBef>
              <a:buFont typeface="Arial" pitchFamily="34" charset="0"/>
              <a:buChar char="•"/>
              <a:defRPr/>
            </a:pPr>
            <a:endParaRPr lang="fr-FR" dirty="0" smtClean="0"/>
          </a:p>
          <a:p>
            <a:pPr marL="180975" indent="-180975" algn="just">
              <a:spcBef>
                <a:spcPts val="0"/>
              </a:spcBef>
              <a:buFont typeface="Arial" pitchFamily="34" charset="0"/>
              <a:buChar char="•"/>
              <a:defRPr/>
            </a:pPr>
            <a:r>
              <a:rPr lang="fr-FR" dirty="0" smtClean="0"/>
              <a:t>Explication des notes à prendre :</a:t>
            </a:r>
          </a:p>
          <a:p>
            <a:pPr marL="180975" indent="-180975" algn="just">
              <a:spcBef>
                <a:spcPts val="0"/>
              </a:spcBef>
              <a:buFont typeface="Arial" pitchFamily="34" charset="0"/>
              <a:buChar char="•"/>
              <a:defRPr/>
            </a:pPr>
            <a:endParaRPr lang="fr-FR" dirty="0" smtClean="0"/>
          </a:p>
          <a:p>
            <a:pPr marL="447675" indent="-180975" algn="just">
              <a:spcBef>
                <a:spcPts val="0"/>
              </a:spcBef>
              <a:buFont typeface="Calibri" pitchFamily="34" charset="0"/>
              <a:buChar char="‐"/>
              <a:defRPr/>
            </a:pPr>
            <a:r>
              <a:rPr lang="fr-FR" dirty="0" smtClean="0"/>
              <a:t>Au début de chaque comptage, doivent figurer sur la feuille de prise de note : date, heure, nom de la zone humide, secteur (si le site est divisé en plusieurs secteurs), nom du compteur, nom du secrétaire, éventuellement conditions météo, dérangements des oiseaux au cours du comptage, informations diverses pouvant avoir une influence sur les comptages.</a:t>
            </a:r>
          </a:p>
          <a:p>
            <a:pPr marL="447675" indent="-180975" algn="just">
              <a:spcBef>
                <a:spcPts val="0"/>
              </a:spcBef>
              <a:buFont typeface="Calibri" pitchFamily="34" charset="0"/>
              <a:buChar char="‐"/>
              <a:defRPr/>
            </a:pPr>
            <a:endParaRPr lang="fr-FR" dirty="0" smtClean="0"/>
          </a:p>
          <a:p>
            <a:pPr marL="447675" indent="-180975" algn="just">
              <a:spcBef>
                <a:spcPts val="0"/>
              </a:spcBef>
              <a:buFont typeface="Calibri" pitchFamily="34" charset="0"/>
              <a:buChar char="‐"/>
              <a:defRPr/>
            </a:pPr>
            <a:r>
              <a:rPr lang="fr-FR" dirty="0" smtClean="0"/>
              <a:t>Les espèces et leurs effectifs sont ensuite consignés selon une mise en page simple (colonne “espèces” sur la gauche, puis nombre d’individus).</a:t>
            </a:r>
          </a:p>
          <a:p>
            <a:pPr marL="447675" indent="-180975" algn="just">
              <a:spcBef>
                <a:spcPts val="0"/>
              </a:spcBef>
              <a:buFont typeface="Calibri" pitchFamily="34" charset="0"/>
              <a:buChar char="‐"/>
              <a:defRPr/>
            </a:pPr>
            <a:endParaRPr lang="fr-FR" dirty="0" smtClean="0"/>
          </a:p>
        </p:txBody>
      </p:sp>
      <p:sp>
        <p:nvSpPr>
          <p:cNvPr id="4" name="Espace réservé du numéro de diapositive 3"/>
          <p:cNvSpPr>
            <a:spLocks noGrp="1"/>
          </p:cNvSpPr>
          <p:nvPr>
            <p:ph type="sldNum" sz="quarter" idx="5"/>
          </p:nvPr>
        </p:nvSpPr>
        <p:spPr/>
        <p:txBody>
          <a:bodyPr/>
          <a:lstStyle/>
          <a:p>
            <a:pPr>
              <a:defRPr/>
            </a:pPr>
            <a:fld id="{D2F47120-AB25-45D6-8363-F44384C779C8}" type="slidenum">
              <a:rPr lang="fr-FR" smtClean="0"/>
              <a:pPr>
                <a:defRPr/>
              </a:pPr>
              <a:t>6</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Espace réservé des commentaires 2"/>
          <p:cNvSpPr>
            <a:spLocks noGrp="1"/>
          </p:cNvSpPr>
          <p:nvPr>
            <p:ph type="body" idx="1"/>
          </p:nvPr>
        </p:nvSpPr>
        <p:spPr bwMode="auto"/>
        <p:txBody>
          <a:bodyPr wrap="square" numCol="1" anchor="t" anchorCtr="0" compatLnSpc="1">
            <a:prstTxWarp prst="textNoShape">
              <a:avLst/>
            </a:prstTxWarp>
          </a:bodyPr>
          <a:lstStyle/>
          <a:p>
            <a:pPr algn="just">
              <a:spcBef>
                <a:spcPts val="0"/>
              </a:spcBef>
              <a:defRPr/>
            </a:pPr>
            <a:r>
              <a:rPr lang="fr-FR" u="none" dirty="0" smtClean="0"/>
              <a:t>Le formateur choisira un exemple</a:t>
            </a:r>
            <a:r>
              <a:rPr lang="fr-FR" u="none" baseline="0" dirty="0" smtClean="0"/>
              <a:t> de fiche de synthèse utilisée dans la région concernée et adaptera la diapositive</a:t>
            </a:r>
            <a:r>
              <a:rPr lang="fr-FR" u="sng" baseline="0" dirty="0" smtClean="0"/>
              <a:t>.</a:t>
            </a:r>
            <a:endParaRPr lang="fr-FR" u="sng" dirty="0" smtClean="0"/>
          </a:p>
          <a:p>
            <a:pPr algn="just">
              <a:spcBef>
                <a:spcPts val="0"/>
              </a:spcBef>
              <a:defRPr/>
            </a:pPr>
            <a:endParaRPr lang="fr-FR" u="sng" dirty="0" smtClean="0"/>
          </a:p>
          <a:p>
            <a:pPr algn="just">
              <a:spcBef>
                <a:spcPts val="0"/>
              </a:spcBef>
              <a:defRPr/>
            </a:pPr>
            <a:r>
              <a:rPr lang="fr-FR" u="sng" dirty="0" smtClean="0"/>
              <a:t>Rôle du formateur</a:t>
            </a:r>
          </a:p>
          <a:p>
            <a:pPr algn="just">
              <a:spcBef>
                <a:spcPts val="0"/>
              </a:spcBef>
              <a:defRPr/>
            </a:pPr>
            <a:endParaRPr lang="fr-FR" dirty="0" smtClean="0"/>
          </a:p>
          <a:p>
            <a:pPr marL="180975" indent="-180975" algn="just">
              <a:spcBef>
                <a:spcPts val="0"/>
              </a:spcBef>
              <a:buFont typeface="Arial" pitchFamily="34" charset="0"/>
              <a:buChar char="•"/>
              <a:defRPr/>
            </a:pPr>
            <a:r>
              <a:rPr lang="fr-FR" dirty="0" smtClean="0"/>
              <a:t>il présentera un exemple d’une fiche de synthèse de comptage ;</a:t>
            </a:r>
          </a:p>
          <a:p>
            <a:pPr marL="180975" indent="-180975" algn="just">
              <a:spcBef>
                <a:spcPts val="0"/>
              </a:spcBef>
              <a:buFont typeface="Arial" pitchFamily="34" charset="0"/>
              <a:buChar char="•"/>
              <a:defRPr/>
            </a:pPr>
            <a:r>
              <a:rPr lang="fr-FR" dirty="0" smtClean="0"/>
              <a:t>il pourra faire circuler des feuilles de comptages auprès des stagiaires.</a:t>
            </a:r>
          </a:p>
          <a:p>
            <a:pPr marL="180975" indent="-180975" algn="just">
              <a:spcBef>
                <a:spcPts val="0"/>
              </a:spcBef>
              <a:buFont typeface="Arial" pitchFamily="34" charset="0"/>
              <a:buChar char="•"/>
              <a:defRPr/>
            </a:pPr>
            <a:endParaRPr lang="fr-FR" dirty="0" smtClean="0"/>
          </a:p>
          <a:p>
            <a:pPr marL="180975" indent="-180975" algn="just">
              <a:spcBef>
                <a:spcPts val="0"/>
              </a:spcBef>
              <a:buFont typeface="Arial" pitchFamily="34" charset="0"/>
              <a:buChar char="•"/>
              <a:defRPr/>
            </a:pPr>
            <a:endParaRPr lang="fr-FR" dirty="0" smtClean="0"/>
          </a:p>
        </p:txBody>
      </p:sp>
      <p:sp>
        <p:nvSpPr>
          <p:cNvPr id="4" name="Espace réservé du numéro de diapositive 3"/>
          <p:cNvSpPr>
            <a:spLocks noGrp="1"/>
          </p:cNvSpPr>
          <p:nvPr>
            <p:ph type="sldNum" sz="quarter" idx="5"/>
          </p:nvPr>
        </p:nvSpPr>
        <p:spPr/>
        <p:txBody>
          <a:bodyPr/>
          <a:lstStyle/>
          <a:p>
            <a:pPr>
              <a:defRPr/>
            </a:pPr>
            <a:fld id="{6ABC452A-8DAE-4A01-A01A-EBE4C41F1050}" type="slidenum">
              <a:rPr lang="fr-FR" smtClean="0"/>
              <a:pPr>
                <a:defRPr/>
              </a:pPr>
              <a:t>7</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Espace réservé des commentaires 2"/>
          <p:cNvSpPr>
            <a:spLocks noGrp="1"/>
          </p:cNvSpPr>
          <p:nvPr>
            <p:ph type="body" idx="1"/>
          </p:nvPr>
        </p:nvSpPr>
        <p:spPr bwMode="auto"/>
        <p:txBody>
          <a:bodyPr wrap="square" numCol="1" anchor="t" anchorCtr="0" compatLnSpc="1">
            <a:prstTxWarp prst="textNoShape">
              <a:avLst/>
            </a:prstTxWarp>
          </a:bodyPr>
          <a:lstStyle/>
          <a:p>
            <a:pPr algn="just">
              <a:spcBef>
                <a:spcPts val="0"/>
              </a:spcBef>
              <a:defRPr/>
            </a:pPr>
            <a:r>
              <a:rPr lang="fr-FR" u="none" dirty="0" smtClean="0"/>
              <a:t>Le formateur choisira un exemple</a:t>
            </a:r>
            <a:r>
              <a:rPr lang="fr-FR" u="none" baseline="0" dirty="0" smtClean="0"/>
              <a:t> de fiche de synthèse utilisée dans la région concernée et adaptera la diapositive.</a:t>
            </a:r>
          </a:p>
          <a:p>
            <a:pPr algn="just">
              <a:spcBef>
                <a:spcPts val="0"/>
              </a:spcBef>
              <a:defRPr/>
            </a:pPr>
            <a:endParaRPr lang="fr-FR" u="none" baseline="0" dirty="0" smtClean="0"/>
          </a:p>
          <a:p>
            <a:pPr algn="just">
              <a:spcBef>
                <a:spcPts val="0"/>
              </a:spcBef>
              <a:defRPr/>
            </a:pPr>
            <a:r>
              <a:rPr lang="fr-FR" u="sng" dirty="0" smtClean="0"/>
              <a:t>Rôle du formateur</a:t>
            </a:r>
          </a:p>
          <a:p>
            <a:pPr algn="just">
              <a:spcBef>
                <a:spcPts val="0"/>
              </a:spcBef>
              <a:defRPr/>
            </a:pPr>
            <a:endParaRPr lang="fr-FR" dirty="0" smtClean="0"/>
          </a:p>
          <a:p>
            <a:pPr marL="180975" indent="-180975" algn="just">
              <a:spcBef>
                <a:spcPts val="0"/>
              </a:spcBef>
              <a:buFont typeface="Arial" pitchFamily="34" charset="0"/>
              <a:buChar char="•"/>
              <a:defRPr/>
            </a:pPr>
            <a:r>
              <a:rPr lang="fr-FR" dirty="0" smtClean="0"/>
              <a:t>il présentera un exemple d’une fiche de synthèse de comptage ;</a:t>
            </a:r>
          </a:p>
          <a:p>
            <a:pPr marL="180975" indent="-180975" algn="just">
              <a:spcBef>
                <a:spcPts val="0"/>
              </a:spcBef>
              <a:buFont typeface="Arial" pitchFamily="34" charset="0"/>
              <a:buChar char="•"/>
              <a:defRPr/>
            </a:pPr>
            <a:r>
              <a:rPr lang="fr-FR" dirty="0" smtClean="0"/>
              <a:t>il pourra faire circuler des feuilles de comptages auprès des stagiaires.</a:t>
            </a:r>
          </a:p>
          <a:p>
            <a:pPr algn="just">
              <a:spcBef>
                <a:spcPts val="0"/>
              </a:spcBef>
              <a:defRPr/>
            </a:pPr>
            <a:endParaRPr lang="fr-FR" dirty="0" smtClean="0"/>
          </a:p>
        </p:txBody>
      </p:sp>
      <p:sp>
        <p:nvSpPr>
          <p:cNvPr id="4" name="Espace réservé du numéro de diapositive 3"/>
          <p:cNvSpPr>
            <a:spLocks noGrp="1"/>
          </p:cNvSpPr>
          <p:nvPr>
            <p:ph type="sldNum" sz="quarter" idx="5"/>
          </p:nvPr>
        </p:nvSpPr>
        <p:spPr/>
        <p:txBody>
          <a:bodyPr/>
          <a:lstStyle/>
          <a:p>
            <a:pPr>
              <a:defRPr/>
            </a:pPr>
            <a:fld id="{73E39743-FB21-458A-AF41-9D3AB3646C2F}" type="slidenum">
              <a:rPr lang="fr-FR" smtClean="0"/>
              <a:pPr>
                <a:defRPr/>
              </a:pPr>
              <a:t>8</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Espace réservé des commentaires 2"/>
          <p:cNvSpPr>
            <a:spLocks noGrp="1"/>
          </p:cNvSpPr>
          <p:nvPr>
            <p:ph type="body" idx="1"/>
          </p:nvPr>
        </p:nvSpPr>
        <p:spPr/>
        <p:txBody>
          <a:bodyPr/>
          <a:lstStyle/>
          <a:p>
            <a:pPr algn="just">
              <a:spcBef>
                <a:spcPts val="0"/>
              </a:spcBef>
              <a:defRPr/>
            </a:pPr>
            <a:r>
              <a:rPr lang="fr-FR" b="1" dirty="0" smtClean="0"/>
              <a:t>Exercice en salle : Compter un groupe </a:t>
            </a:r>
            <a:r>
              <a:rPr lang="fr-FR" b="1" dirty="0" err="1" smtClean="0"/>
              <a:t>monospécifique</a:t>
            </a:r>
            <a:endParaRPr lang="fr-FR" dirty="0" smtClean="0"/>
          </a:p>
          <a:p>
            <a:pPr algn="just">
              <a:spcBef>
                <a:spcPts val="0"/>
              </a:spcBef>
              <a:defRPr/>
            </a:pPr>
            <a:endParaRPr lang="fr-FR" u="sng" dirty="0" smtClean="0"/>
          </a:p>
          <a:p>
            <a:pPr algn="just">
              <a:spcBef>
                <a:spcPts val="0"/>
              </a:spcBef>
              <a:defRPr/>
            </a:pPr>
            <a:r>
              <a:rPr lang="fr-FR" u="sng" dirty="0" smtClean="0"/>
              <a:t>Matériel</a:t>
            </a:r>
            <a:r>
              <a:rPr lang="fr-FR" dirty="0" smtClean="0"/>
              <a:t> : diapos présentant des groupes d’oiseaux &lt; 100</a:t>
            </a:r>
          </a:p>
          <a:p>
            <a:pPr algn="just">
              <a:spcBef>
                <a:spcPts val="0"/>
              </a:spcBef>
              <a:defRPr/>
            </a:pPr>
            <a:endParaRPr lang="fr-FR" u="sng" dirty="0" smtClean="0"/>
          </a:p>
          <a:p>
            <a:pPr algn="just">
              <a:spcBef>
                <a:spcPts val="0"/>
              </a:spcBef>
              <a:defRPr/>
            </a:pPr>
            <a:r>
              <a:rPr lang="fr-FR" u="sng" dirty="0" smtClean="0"/>
              <a:t>Déroulement</a:t>
            </a:r>
            <a:r>
              <a:rPr lang="fr-FR" dirty="0" smtClean="0"/>
              <a:t> : travail en binôme : un compteur et un secrétaire</a:t>
            </a:r>
          </a:p>
          <a:p>
            <a:pPr marL="180975" indent="-171450" algn="just">
              <a:spcBef>
                <a:spcPts val="0"/>
              </a:spcBef>
              <a:buFont typeface="+mj-lt"/>
              <a:buAutoNum type="arabicPeriod"/>
              <a:defRPr/>
            </a:pPr>
            <a:r>
              <a:rPr lang="fr-FR" dirty="0" smtClean="0"/>
              <a:t>le compteur compte les oiseaux et annonce les effectifs au secrétaire ;</a:t>
            </a:r>
          </a:p>
          <a:p>
            <a:pPr marL="180975" indent="-171450" algn="just">
              <a:spcBef>
                <a:spcPts val="0"/>
              </a:spcBef>
              <a:buFont typeface="+mj-lt"/>
              <a:buAutoNum type="arabicPeriod"/>
              <a:defRPr/>
            </a:pPr>
            <a:r>
              <a:rPr lang="fr-FR" dirty="0" smtClean="0"/>
              <a:t>le secrétaire note l’effectif au fur et à mesure ;</a:t>
            </a:r>
          </a:p>
          <a:p>
            <a:pPr marL="180975" indent="-171450" algn="just">
              <a:spcBef>
                <a:spcPts val="0"/>
              </a:spcBef>
              <a:buFont typeface="+mj-lt"/>
              <a:buAutoNum type="arabicPeriod"/>
              <a:defRPr/>
            </a:pPr>
            <a:r>
              <a:rPr lang="fr-FR" dirty="0" smtClean="0"/>
              <a:t>le secrétaire d’un binôme présente son résultat au reste du groupe ;</a:t>
            </a:r>
          </a:p>
          <a:p>
            <a:pPr marL="180975" indent="-171450" algn="just">
              <a:spcBef>
                <a:spcPts val="0"/>
              </a:spcBef>
              <a:buFont typeface="+mj-lt"/>
              <a:buAutoNum type="arabicPeriod"/>
              <a:defRPr/>
            </a:pPr>
            <a:r>
              <a:rPr lang="fr-FR" dirty="0" smtClean="0"/>
              <a:t>le compteur et le secrétaire échangent leurs rôles pour la prochaine diapo.</a:t>
            </a:r>
          </a:p>
          <a:p>
            <a:pPr algn="just">
              <a:spcBef>
                <a:spcPts val="0"/>
              </a:spcBef>
              <a:defRPr/>
            </a:pPr>
            <a:endParaRPr lang="fr-FR" u="sng" dirty="0" smtClean="0"/>
          </a:p>
          <a:p>
            <a:pPr algn="just">
              <a:spcBef>
                <a:spcPts val="0"/>
              </a:spcBef>
              <a:defRPr/>
            </a:pPr>
            <a:r>
              <a:rPr lang="fr-FR" u="sng" dirty="0" smtClean="0"/>
              <a:t>Rôle du formateur </a:t>
            </a:r>
            <a:r>
              <a:rPr lang="fr-FR" dirty="0" smtClean="0"/>
              <a:t>: </a:t>
            </a:r>
          </a:p>
          <a:p>
            <a:pPr marL="180975" indent="-180975" algn="just">
              <a:spcBef>
                <a:spcPts val="0"/>
              </a:spcBef>
              <a:buFont typeface="Arial" pitchFamily="34" charset="0"/>
              <a:buChar char="•"/>
              <a:defRPr/>
            </a:pPr>
            <a:r>
              <a:rPr lang="fr-FR" dirty="0" smtClean="0"/>
              <a:t>il insistera sur l’importance du rôle de chacun : compteur et secrétaire ; </a:t>
            </a:r>
          </a:p>
          <a:p>
            <a:pPr marL="180975" indent="-180975" algn="just">
              <a:spcBef>
                <a:spcPts val="0"/>
              </a:spcBef>
              <a:buFont typeface="Arial" pitchFamily="34" charset="0"/>
              <a:buChar char="•"/>
              <a:defRPr/>
            </a:pPr>
            <a:r>
              <a:rPr lang="fr-FR" dirty="0" smtClean="0"/>
              <a:t>il insistera sur la transmission claire des informations du compteur au secrétaire (annoncer l’espèce puis l’effectif, ce qui est plus facile pour le secrétaire) et sur la retranscription rigoureuse du secrétaire.</a:t>
            </a:r>
          </a:p>
          <a:p>
            <a:pPr algn="just">
              <a:spcBef>
                <a:spcPts val="0"/>
              </a:spcBef>
              <a:defRPr/>
            </a:pPr>
            <a:endParaRPr lang="fr-FR" dirty="0"/>
          </a:p>
        </p:txBody>
      </p:sp>
      <p:sp>
        <p:nvSpPr>
          <p:cNvPr id="4" name="Espace réservé du numéro de diapositive 3"/>
          <p:cNvSpPr>
            <a:spLocks noGrp="1"/>
          </p:cNvSpPr>
          <p:nvPr>
            <p:ph type="sldNum" sz="quarter" idx="5"/>
          </p:nvPr>
        </p:nvSpPr>
        <p:spPr/>
        <p:txBody>
          <a:bodyPr/>
          <a:lstStyle/>
          <a:p>
            <a:pPr>
              <a:defRPr/>
            </a:pPr>
            <a:fld id="{17D3E9F3-B6B4-4F04-9ED8-51AE19DCFC74}" type="slidenum">
              <a:rPr lang="fr-FR" smtClean="0"/>
              <a:pPr>
                <a:defRPr/>
              </a:pPr>
              <a:t>9</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normAutofit/>
          </a:bodyPr>
          <a:lstStyle>
            <a:lvl1pPr>
              <a:defRPr sz="2800"/>
            </a:lvl1pPr>
          </a:lstStyle>
          <a:p>
            <a:endParaRPr lang="fr-FR" dirty="0"/>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FC8B3097-DE58-4DB5-AFE5-2222D7E925BF}" type="datetime1">
              <a:rPr lang="fr-FR"/>
              <a:pPr>
                <a:defRPr/>
              </a:pPr>
              <a:t>08/10/2015</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EB4EDE94-6119-4C40-8E03-16B2B5D7F0F8}" type="slidenum">
              <a:rPr lang="fr-FR"/>
              <a:pPr>
                <a:defRPr/>
              </a:pPr>
              <a:t>‹N°›</a:t>
            </a:fld>
            <a:endParaRPr lang="fr-FR"/>
          </a:p>
        </p:txBody>
      </p:sp>
    </p:spTree>
    <p:extLst>
      <p:ext uri="{BB962C8B-B14F-4D97-AF65-F5344CB8AC3E}">
        <p14:creationId xmlns:p14="http://schemas.microsoft.com/office/powerpoint/2010/main" val="2499309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BD417B8A-C308-48F1-ADD8-6A020DF9C52F}" type="datetime1">
              <a:rPr lang="fr-FR"/>
              <a:pPr>
                <a:defRPr/>
              </a:pPr>
              <a:t>08/10/2015</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82F5E5C4-6BC3-4959-B5C2-FE0A3A547FD1}" type="slidenum">
              <a:rPr lang="fr-FR"/>
              <a:pPr>
                <a:defRPr/>
              </a:pPr>
              <a:t>‹N°›</a:t>
            </a:fld>
            <a:endParaRPr lang="fr-FR"/>
          </a:p>
        </p:txBody>
      </p:sp>
    </p:spTree>
    <p:extLst>
      <p:ext uri="{BB962C8B-B14F-4D97-AF65-F5344CB8AC3E}">
        <p14:creationId xmlns:p14="http://schemas.microsoft.com/office/powerpoint/2010/main" val="3758231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E448CD4B-44A2-4BFE-860C-D160CF39EC8B}" type="datetime1">
              <a:rPr lang="fr-FR"/>
              <a:pPr>
                <a:defRPr/>
              </a:pPr>
              <a:t>08/10/2015</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8557E974-4052-4DD1-91F3-BD44B61A84FC}" type="slidenum">
              <a:rPr lang="fr-FR"/>
              <a:pPr>
                <a:defRPr/>
              </a:pPr>
              <a:t>‹N°›</a:t>
            </a:fld>
            <a:endParaRPr lang="fr-FR"/>
          </a:p>
        </p:txBody>
      </p:sp>
    </p:spTree>
    <p:extLst>
      <p:ext uri="{BB962C8B-B14F-4D97-AF65-F5344CB8AC3E}">
        <p14:creationId xmlns:p14="http://schemas.microsoft.com/office/powerpoint/2010/main" val="1982842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grpSp>
        <p:nvGrpSpPr>
          <p:cNvPr id="4" name="Groupe 7"/>
          <p:cNvGrpSpPr>
            <a:grpSpLocks/>
          </p:cNvGrpSpPr>
          <p:nvPr userDrawn="1"/>
        </p:nvGrpSpPr>
        <p:grpSpPr bwMode="auto">
          <a:xfrm>
            <a:off x="0" y="0"/>
            <a:ext cx="9144000" cy="417513"/>
            <a:chOff x="0" y="-45079"/>
            <a:chExt cx="9144000" cy="418058"/>
          </a:xfrm>
        </p:grpSpPr>
        <p:sp>
          <p:nvSpPr>
            <p:cNvPr id="5" name="Titre 1"/>
            <p:cNvSpPr txBox="1">
              <a:spLocks/>
            </p:cNvSpPr>
            <p:nvPr/>
          </p:nvSpPr>
          <p:spPr>
            <a:xfrm>
              <a:off x="0" y="-45079"/>
              <a:ext cx="8229600" cy="418058"/>
            </a:xfrm>
            <a:prstGeom prst="rect">
              <a:avLst/>
            </a:prstGeom>
          </p:spPr>
          <p:txBody>
            <a:bodyPr anchor="ctr"/>
            <a:lstStyle/>
            <a:p>
              <a:pPr fontAlgn="auto">
                <a:spcBef>
                  <a:spcPts val="0"/>
                </a:spcBef>
                <a:spcAft>
                  <a:spcPts val="0"/>
                </a:spcAft>
                <a:tabLst>
                  <a:tab pos="1433513" algn="l"/>
                </a:tabLst>
                <a:defRPr/>
              </a:pPr>
              <a:r>
                <a:rPr lang="fr-FR" sz="1600" dirty="0">
                  <a:solidFill>
                    <a:schemeClr val="tx2"/>
                  </a:solidFill>
                  <a:latin typeface="Arial Black" pitchFamily="34" charset="0"/>
                  <a:ea typeface="+mj-ea"/>
                  <a:cs typeface="+mj-cs"/>
                </a:rPr>
                <a:t>Séquence 6</a:t>
              </a:r>
              <a:r>
                <a:rPr lang="fr-FR" sz="1600" dirty="0">
                  <a:solidFill>
                    <a:schemeClr val="tx2"/>
                  </a:solidFill>
                  <a:latin typeface="+mj-lt"/>
                  <a:ea typeface="+mj-ea"/>
                  <a:cs typeface="+mj-cs"/>
                </a:rPr>
                <a:t> </a:t>
              </a:r>
              <a:r>
                <a:rPr lang="fr-FR" sz="2000" dirty="0">
                  <a:solidFill>
                    <a:schemeClr val="tx2"/>
                  </a:solidFill>
                  <a:latin typeface="+mj-lt"/>
                  <a:ea typeface="+mj-ea"/>
                  <a:cs typeface="+mj-cs"/>
                </a:rPr>
                <a:t>– Savoir compter les oiseaux d’un petit groupe </a:t>
              </a:r>
            </a:p>
          </p:txBody>
        </p:sp>
        <p:cxnSp>
          <p:nvCxnSpPr>
            <p:cNvPr id="6" name="Connecteur droit 5"/>
            <p:cNvCxnSpPr/>
            <p:nvPr/>
          </p:nvCxnSpPr>
          <p:spPr>
            <a:xfrm>
              <a:off x="0" y="360262"/>
              <a:ext cx="9144000" cy="0"/>
            </a:xfrm>
            <a:prstGeom prst="line">
              <a:avLst/>
            </a:prstGeom>
            <a:ln w="25400"/>
          </p:spPr>
          <p:style>
            <a:lnRef idx="1">
              <a:schemeClr val="accent1"/>
            </a:lnRef>
            <a:fillRef idx="0">
              <a:schemeClr val="accent1"/>
            </a:fillRef>
            <a:effectRef idx="0">
              <a:schemeClr val="accent1"/>
            </a:effectRef>
            <a:fontRef idx="minor">
              <a:schemeClr val="tx1"/>
            </a:fontRef>
          </p:style>
        </p:cxnSp>
      </p:grpSp>
      <p:sp>
        <p:nvSpPr>
          <p:cNvPr id="2" name="Titre 1"/>
          <p:cNvSpPr>
            <a:spLocks noGrp="1"/>
          </p:cNvSpPr>
          <p:nvPr>
            <p:ph type="title"/>
          </p:nvPr>
        </p:nvSpPr>
        <p:spPr/>
        <p:txBody>
          <a:bodyPr/>
          <a:lstStyle>
            <a:lvl1pPr>
              <a:defRPr sz="2800">
                <a:solidFill>
                  <a:schemeClr val="tx2"/>
                </a:solidFill>
                <a:latin typeface="Arial Black" pitchFamily="34" charset="0"/>
              </a:defRPr>
            </a:lvl1pPr>
          </a:lstStyle>
          <a:p>
            <a:r>
              <a:rPr lang="fr-FR" dirty="0" smtClean="0"/>
              <a:t>Cliquez pour modifier le style du titre</a:t>
            </a:r>
            <a:endParaRPr lang="fr-FR" dirty="0"/>
          </a:p>
        </p:txBody>
      </p:sp>
      <p:sp>
        <p:nvSpPr>
          <p:cNvPr id="3" name="Espace réservé du contenu 2"/>
          <p:cNvSpPr>
            <a:spLocks noGrp="1"/>
          </p:cNvSpPr>
          <p:nvPr>
            <p:ph idx="1"/>
          </p:nvPr>
        </p:nvSpPr>
        <p:spPr/>
        <p:txBody>
          <a:bodyPr/>
          <a:lstStyle>
            <a:lvl1pPr marL="3175" indent="-3175">
              <a:buNone/>
              <a:defRPr sz="2800"/>
            </a:lvl1pPr>
            <a:lvl2pPr marL="200025" indent="-200025">
              <a:buFont typeface="Arial" pitchFamily="34" charset="0"/>
              <a:buChar char="•"/>
              <a:defRPr/>
            </a:lvl2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7" name="Espace réservé de la date 3"/>
          <p:cNvSpPr>
            <a:spLocks noGrp="1"/>
          </p:cNvSpPr>
          <p:nvPr>
            <p:ph type="dt" sz="half" idx="10"/>
          </p:nvPr>
        </p:nvSpPr>
        <p:spPr/>
        <p:txBody>
          <a:bodyPr/>
          <a:lstStyle>
            <a:lvl1pPr>
              <a:defRPr/>
            </a:lvl1pPr>
          </a:lstStyle>
          <a:p>
            <a:pPr>
              <a:defRPr/>
            </a:pPr>
            <a:fld id="{0B15E300-89DE-4B7F-83B0-FD8641895AB6}" type="datetime1">
              <a:rPr lang="fr-FR"/>
              <a:pPr>
                <a:defRPr/>
              </a:pPr>
              <a:t>08/10/2015</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3E4C091B-D39A-4C6D-9128-835B186E669E}" type="slidenum">
              <a:rPr lang="fr-FR"/>
              <a:pPr>
                <a:defRPr/>
              </a:pPr>
              <a:t>‹N°›</a:t>
            </a:fld>
            <a:endParaRPr lang="fr-FR"/>
          </a:p>
        </p:txBody>
      </p:sp>
    </p:spTree>
    <p:extLst>
      <p:ext uri="{BB962C8B-B14F-4D97-AF65-F5344CB8AC3E}">
        <p14:creationId xmlns:p14="http://schemas.microsoft.com/office/powerpoint/2010/main" val="2861101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D389FF6C-558F-450A-B771-D995AA3E20A8}" type="datetime1">
              <a:rPr lang="fr-FR"/>
              <a:pPr>
                <a:defRPr/>
              </a:pPr>
              <a:t>08/10/2015</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9F21968B-30CA-40EB-95F0-24AC4F17F696}" type="slidenum">
              <a:rPr lang="fr-FR"/>
              <a:pPr>
                <a:defRPr/>
              </a:pPr>
              <a:t>‹N°›</a:t>
            </a:fld>
            <a:endParaRPr lang="fr-FR"/>
          </a:p>
        </p:txBody>
      </p:sp>
    </p:spTree>
    <p:extLst>
      <p:ext uri="{BB962C8B-B14F-4D97-AF65-F5344CB8AC3E}">
        <p14:creationId xmlns:p14="http://schemas.microsoft.com/office/powerpoint/2010/main" val="1297975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253677DE-57EC-4942-8DE9-FEE2BB83A328}" type="datetime1">
              <a:rPr lang="fr-FR"/>
              <a:pPr>
                <a:defRPr/>
              </a:pPr>
              <a:t>08/10/2015</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9F8CAD20-36ED-45FA-9CD0-E5D125E9E8AA}" type="slidenum">
              <a:rPr lang="fr-FR"/>
              <a:pPr>
                <a:defRPr/>
              </a:pPr>
              <a:t>‹N°›</a:t>
            </a:fld>
            <a:endParaRPr lang="fr-FR"/>
          </a:p>
        </p:txBody>
      </p:sp>
    </p:spTree>
    <p:extLst>
      <p:ext uri="{BB962C8B-B14F-4D97-AF65-F5344CB8AC3E}">
        <p14:creationId xmlns:p14="http://schemas.microsoft.com/office/powerpoint/2010/main" val="3145123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fld id="{A4C85EBA-B299-4535-998F-3DB81E09A548}" type="datetime1">
              <a:rPr lang="fr-FR"/>
              <a:pPr>
                <a:defRPr/>
              </a:pPr>
              <a:t>08/10/2015</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9DAF97E9-1155-4D0A-9E4F-241C51BD2866}" type="slidenum">
              <a:rPr lang="fr-FR"/>
              <a:pPr>
                <a:defRPr/>
              </a:pPr>
              <a:t>‹N°›</a:t>
            </a:fld>
            <a:endParaRPr lang="fr-FR"/>
          </a:p>
        </p:txBody>
      </p:sp>
    </p:spTree>
    <p:extLst>
      <p:ext uri="{BB962C8B-B14F-4D97-AF65-F5344CB8AC3E}">
        <p14:creationId xmlns:p14="http://schemas.microsoft.com/office/powerpoint/2010/main" val="2846039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fld id="{97E442F6-6E63-4DCA-8F9D-8646872CB0A0}" type="datetime1">
              <a:rPr lang="fr-FR"/>
              <a:pPr>
                <a:defRPr/>
              </a:pPr>
              <a:t>08/10/2015</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F39A3AC3-A885-42DC-AF4A-45237358D433}" type="slidenum">
              <a:rPr lang="fr-FR"/>
              <a:pPr>
                <a:defRPr/>
              </a:pPr>
              <a:t>‹N°›</a:t>
            </a:fld>
            <a:endParaRPr lang="fr-FR"/>
          </a:p>
        </p:txBody>
      </p:sp>
    </p:spTree>
    <p:extLst>
      <p:ext uri="{BB962C8B-B14F-4D97-AF65-F5344CB8AC3E}">
        <p14:creationId xmlns:p14="http://schemas.microsoft.com/office/powerpoint/2010/main" val="1248085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82D9AABA-E21C-4219-A027-53C555F38064}" type="datetime1">
              <a:rPr lang="fr-FR"/>
              <a:pPr>
                <a:defRPr/>
              </a:pPr>
              <a:t>08/10/2015</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DE76B813-422E-47FE-B9BF-AA7ADD320C78}" type="slidenum">
              <a:rPr lang="fr-FR"/>
              <a:pPr>
                <a:defRPr/>
              </a:pPr>
              <a:t>‹N°›</a:t>
            </a:fld>
            <a:endParaRPr lang="fr-FR"/>
          </a:p>
        </p:txBody>
      </p:sp>
    </p:spTree>
    <p:extLst>
      <p:ext uri="{BB962C8B-B14F-4D97-AF65-F5344CB8AC3E}">
        <p14:creationId xmlns:p14="http://schemas.microsoft.com/office/powerpoint/2010/main" val="3981901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0CA269DD-148B-4BDB-988E-DC2511FE82AD}" type="datetime1">
              <a:rPr lang="fr-FR"/>
              <a:pPr>
                <a:defRPr/>
              </a:pPr>
              <a:t>08/10/2015</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37FD65FC-34F0-4230-B0FE-BAE0284D7161}" type="slidenum">
              <a:rPr lang="fr-FR"/>
              <a:pPr>
                <a:defRPr/>
              </a:pPr>
              <a:t>‹N°›</a:t>
            </a:fld>
            <a:endParaRPr lang="fr-FR"/>
          </a:p>
        </p:txBody>
      </p:sp>
    </p:spTree>
    <p:extLst>
      <p:ext uri="{BB962C8B-B14F-4D97-AF65-F5344CB8AC3E}">
        <p14:creationId xmlns:p14="http://schemas.microsoft.com/office/powerpoint/2010/main" val="3757540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70F1A455-5AC9-45F4-BBFA-038D177E6121}" type="datetime1">
              <a:rPr lang="fr-FR"/>
              <a:pPr>
                <a:defRPr/>
              </a:pPr>
              <a:t>08/10/2015</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75F91DE8-467B-4A4A-9601-85F3EC8B35A9}" type="slidenum">
              <a:rPr lang="fr-FR"/>
              <a:pPr>
                <a:defRPr/>
              </a:pPr>
              <a:t>‹N°›</a:t>
            </a:fld>
            <a:endParaRPr lang="fr-FR"/>
          </a:p>
        </p:txBody>
      </p:sp>
    </p:spTree>
    <p:extLst>
      <p:ext uri="{BB962C8B-B14F-4D97-AF65-F5344CB8AC3E}">
        <p14:creationId xmlns:p14="http://schemas.microsoft.com/office/powerpoint/2010/main" val="452307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99">
            <a:alpha val="0"/>
          </a:srgbClr>
        </a:soli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536291E-4695-4931-ABF7-4CCC5FFC743C}" type="datetime1">
              <a:rPr lang="fr-FR"/>
              <a:pPr>
                <a:defRPr/>
              </a:pPr>
              <a:t>08/10/2015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FE67C99-62B6-47C6-985A-DDFF4EE48614}"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674" r:id="rId1"/>
    <p:sldLayoutId id="214748368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nat.hecker@yahoo.fr" TargetMode="External"/><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www.cyrilgirard.fr/" TargetMode="External"/><Relationship Id="rId5" Type="http://schemas.openxmlformats.org/officeDocument/2006/relationships/hyperlink" Target="mailto:girardcyril3335@neuf.fr" TargetMode="External"/><Relationship Id="rId4" Type="http://schemas.openxmlformats.org/officeDocument/2006/relationships/hyperlink" Target="http://www.pbase.com/rainbirder"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Titre 1"/>
          <p:cNvSpPr>
            <a:spLocks noGrp="1"/>
          </p:cNvSpPr>
          <p:nvPr>
            <p:ph type="ctrTitle"/>
          </p:nvPr>
        </p:nvSpPr>
        <p:spPr>
          <a:xfrm>
            <a:off x="843127" y="1376784"/>
            <a:ext cx="7993063" cy="1470025"/>
          </a:xfrm>
        </p:spPr>
        <p:txBody>
          <a:bodyPr>
            <a:normAutofit fontScale="90000"/>
          </a:bodyPr>
          <a:lstStyle/>
          <a:p>
            <a:pPr eaLnBrk="1" hangingPunct="1">
              <a:spcBef>
                <a:spcPts val="600"/>
              </a:spcBef>
              <a:defRPr/>
            </a:pPr>
            <a:r>
              <a:rPr lang="fr-FR" b="1" dirty="0" smtClean="0">
                <a:solidFill>
                  <a:schemeClr val="tx2"/>
                </a:solidFill>
                <a:latin typeface="Arial Black" pitchFamily="34" charset="0"/>
              </a:rPr>
              <a:t>– Séquence 6 –</a:t>
            </a:r>
            <a:br>
              <a:rPr lang="fr-FR" b="1" dirty="0" smtClean="0">
                <a:solidFill>
                  <a:schemeClr val="tx2"/>
                </a:solidFill>
                <a:latin typeface="Arial Black" pitchFamily="34" charset="0"/>
              </a:rPr>
            </a:br>
            <a:r>
              <a:rPr lang="fr-FR" b="1" dirty="0" smtClean="0">
                <a:solidFill>
                  <a:schemeClr val="tx2"/>
                </a:solidFill>
                <a:latin typeface="Arial Black" pitchFamily="34" charset="0"/>
              </a:rPr>
              <a:t> </a:t>
            </a:r>
            <a:br>
              <a:rPr lang="fr-FR" b="1" dirty="0" smtClean="0">
                <a:solidFill>
                  <a:schemeClr val="tx2"/>
                </a:solidFill>
                <a:latin typeface="Arial Black" pitchFamily="34" charset="0"/>
              </a:rPr>
            </a:br>
            <a:r>
              <a:rPr lang="fr-FR" b="1" dirty="0" smtClean="0">
                <a:solidFill>
                  <a:srgbClr val="FF6600"/>
                </a:solidFill>
                <a:latin typeface="Arial Black" pitchFamily="34" charset="0"/>
              </a:rPr>
              <a:t>Savoir compter les oiseaux d’un petit groupe</a:t>
            </a:r>
            <a:r>
              <a:rPr lang="fr-FR" b="1" dirty="0" smtClean="0">
                <a:solidFill>
                  <a:schemeClr val="tx2"/>
                </a:solidFill>
                <a:latin typeface="Arial Black" pitchFamily="34" charset="0"/>
              </a:rPr>
              <a:t/>
            </a:r>
            <a:br>
              <a:rPr lang="fr-FR" b="1" dirty="0" smtClean="0">
                <a:solidFill>
                  <a:schemeClr val="tx2"/>
                </a:solidFill>
                <a:latin typeface="Arial Black" pitchFamily="34" charset="0"/>
              </a:rPr>
            </a:br>
            <a:endParaRPr lang="fr-FR" b="1" dirty="0" smtClean="0">
              <a:solidFill>
                <a:schemeClr val="tx2"/>
              </a:solidFill>
              <a:latin typeface="Arial Black" pitchFamily="34" charset="0"/>
            </a:endParaRPr>
          </a:p>
        </p:txBody>
      </p:sp>
      <p:sp>
        <p:nvSpPr>
          <p:cNvPr id="3" name="Sous-titre 2"/>
          <p:cNvSpPr>
            <a:spLocks noGrp="1"/>
          </p:cNvSpPr>
          <p:nvPr>
            <p:ph type="subTitle" idx="1"/>
          </p:nvPr>
        </p:nvSpPr>
        <p:spPr>
          <a:xfrm>
            <a:off x="179388" y="549275"/>
            <a:ext cx="8642350" cy="1150938"/>
          </a:xfrm>
        </p:spPr>
        <p:txBody>
          <a:bodyPr rtlCol="0">
            <a:normAutofit/>
          </a:bodyPr>
          <a:lstStyle/>
          <a:p>
            <a:pPr>
              <a:spcBef>
                <a:spcPts val="0"/>
              </a:spcBef>
              <a:defRPr/>
            </a:pPr>
            <a:r>
              <a:rPr lang="fr-FR" sz="2800" b="1" dirty="0" smtClean="0"/>
              <a:t>Identification et comptage des oiseaux d’eau en Afrique</a:t>
            </a:r>
            <a:endParaRPr lang="fr-FR" sz="2800" dirty="0" smtClean="0">
              <a:solidFill>
                <a:srgbClr val="FFC000"/>
              </a:solidFill>
            </a:endParaRPr>
          </a:p>
        </p:txBody>
      </p:sp>
      <p:sp>
        <p:nvSpPr>
          <p:cNvPr id="5" name="Espace réservé du numéro de diapositive 4"/>
          <p:cNvSpPr>
            <a:spLocks noGrp="1"/>
          </p:cNvSpPr>
          <p:nvPr>
            <p:ph type="sldNum" sz="quarter" idx="12"/>
          </p:nvPr>
        </p:nvSpPr>
        <p:spPr/>
        <p:txBody>
          <a:bodyPr/>
          <a:lstStyle/>
          <a:p>
            <a:pPr>
              <a:defRPr/>
            </a:pPr>
            <a:fld id="{2B8E9F98-FE36-44A2-8272-2265B14C2005}" type="slidenum">
              <a:rPr lang="fr-FR" smtClean="0"/>
              <a:pPr>
                <a:defRPr/>
              </a:pPr>
              <a:t>1</a:t>
            </a:fld>
            <a:endParaRPr lang="fr-FR"/>
          </a:p>
        </p:txBody>
      </p:sp>
      <p:sp>
        <p:nvSpPr>
          <p:cNvPr id="8" name="ZoneTexte 7"/>
          <p:cNvSpPr txBox="1"/>
          <p:nvPr/>
        </p:nvSpPr>
        <p:spPr>
          <a:xfrm>
            <a:off x="7885113" y="6184900"/>
            <a:ext cx="984250" cy="461963"/>
          </a:xfrm>
          <a:prstGeom prst="rect">
            <a:avLst/>
          </a:prstGeom>
          <a:noFill/>
        </p:spPr>
        <p:txBody>
          <a:bodyPr>
            <a:spAutoFit/>
          </a:bodyPr>
          <a:lstStyle/>
          <a:p>
            <a:pPr>
              <a:defRPr/>
            </a:pPr>
            <a:r>
              <a:rPr lang="fr-FR" sz="2400" b="1" dirty="0">
                <a:solidFill>
                  <a:srgbClr val="1F497D"/>
                </a:solidFill>
                <a:latin typeface="+mn-lt"/>
              </a:rPr>
              <a:t>2015</a:t>
            </a:r>
          </a:p>
        </p:txBody>
      </p:sp>
      <p:pic>
        <p:nvPicPr>
          <p:cNvPr id="7" name="Picture 10" descr="vol d'oiseaux lgh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4213" y="3068960"/>
            <a:ext cx="7905750" cy="320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CC"/>
            </a:gs>
            <a:gs pos="25000">
              <a:srgbClr val="FFFFCC"/>
            </a:gs>
            <a:gs pos="53000">
              <a:srgbClr val="D4DEFF"/>
            </a:gs>
            <a:gs pos="83000">
              <a:srgbClr val="D4DEFF"/>
            </a:gs>
            <a:gs pos="100000">
              <a:srgbClr val="96AB94"/>
            </a:gs>
          </a:gsLst>
          <a:lin ang="7200000"/>
        </a:gradFill>
        <a:effectLst/>
      </p:bgPr>
    </p:bg>
    <p:spTree>
      <p:nvGrpSpPr>
        <p:cNvPr id="1" name=""/>
        <p:cNvGrpSpPr/>
        <p:nvPr/>
      </p:nvGrpSpPr>
      <p:grpSpPr>
        <a:xfrm>
          <a:off x="0" y="0"/>
          <a:ext cx="0" cy="0"/>
          <a:chOff x="0" y="0"/>
          <a:chExt cx="0" cy="0"/>
        </a:xfrm>
      </p:grpSpPr>
      <p:sp>
        <p:nvSpPr>
          <p:cNvPr id="12290" name="Titre 1"/>
          <p:cNvSpPr>
            <a:spLocks noGrp="1"/>
          </p:cNvSpPr>
          <p:nvPr>
            <p:ph type="title"/>
          </p:nvPr>
        </p:nvSpPr>
        <p:spPr/>
        <p:txBody>
          <a:bodyPr/>
          <a:lstStyle/>
          <a:p>
            <a:r>
              <a:rPr lang="fr-FR" altLang="fr-FR" b="1" smtClean="0"/>
              <a:t>Compter un groupe monospécifique</a:t>
            </a:r>
            <a:endParaRPr lang="fr-FR" altLang="fr-FR" smtClean="0"/>
          </a:p>
        </p:txBody>
      </p:sp>
      <p:pic>
        <p:nvPicPr>
          <p:cNvPr id="12291" name="Picture 2" descr="C:\Users\Lutz\Desktop\NAH docs\NAH Toshiba après mais 2008\Travail 2009-2010\Malette formation ONCFS\Malette 2011\Séq 4 2011\Séq 4 photos\90618063.Z1TZhPIu.CATTLEEGRETROOS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341438"/>
            <a:ext cx="7416800" cy="494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Espace réservé du numéro de diapositive 8"/>
          <p:cNvSpPr>
            <a:spLocks noGrp="1"/>
          </p:cNvSpPr>
          <p:nvPr>
            <p:ph type="sldNum" sz="quarter" idx="12"/>
          </p:nvPr>
        </p:nvSpPr>
        <p:spPr/>
        <p:txBody>
          <a:bodyPr/>
          <a:lstStyle/>
          <a:p>
            <a:pPr>
              <a:defRPr/>
            </a:pPr>
            <a:fld id="{C2423296-13B8-4182-9796-5BF5F2529906}" type="slidenum">
              <a:rPr lang="fr-FR" smtClean="0"/>
              <a:pPr>
                <a:defRPr/>
              </a:pPr>
              <a:t>10</a:t>
            </a:fld>
            <a:endParaRPr lang="fr-F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CC"/>
            </a:gs>
            <a:gs pos="25000">
              <a:srgbClr val="FFFFCC"/>
            </a:gs>
            <a:gs pos="53000">
              <a:srgbClr val="D4DEFF"/>
            </a:gs>
            <a:gs pos="83000">
              <a:srgbClr val="D4DEFF"/>
            </a:gs>
            <a:gs pos="100000">
              <a:srgbClr val="96AB94"/>
            </a:gs>
          </a:gsLst>
          <a:lin ang="7200000"/>
        </a:gradFill>
        <a:effectLst/>
      </p:bgPr>
    </p:bg>
    <p:spTree>
      <p:nvGrpSpPr>
        <p:cNvPr id="1" name=""/>
        <p:cNvGrpSpPr/>
        <p:nvPr/>
      </p:nvGrpSpPr>
      <p:grpSpPr>
        <a:xfrm>
          <a:off x="0" y="0"/>
          <a:ext cx="0" cy="0"/>
          <a:chOff x="0" y="0"/>
          <a:chExt cx="0" cy="0"/>
        </a:xfrm>
      </p:grpSpPr>
      <p:sp>
        <p:nvSpPr>
          <p:cNvPr id="13314" name="Titre 1"/>
          <p:cNvSpPr>
            <a:spLocks noGrp="1"/>
          </p:cNvSpPr>
          <p:nvPr>
            <p:ph type="title"/>
          </p:nvPr>
        </p:nvSpPr>
        <p:spPr/>
        <p:txBody>
          <a:bodyPr/>
          <a:lstStyle/>
          <a:p>
            <a:r>
              <a:rPr lang="fr-FR" altLang="fr-FR" b="1" smtClean="0"/>
              <a:t>Compter un groupe monospécifique</a:t>
            </a:r>
            <a:endParaRPr lang="fr-FR" altLang="fr-FR" smtClean="0"/>
          </a:p>
        </p:txBody>
      </p:sp>
      <p:pic>
        <p:nvPicPr>
          <p:cNvPr id="13315" name="Picture 2" descr="C:\Users\Lutz\Desktop\NAH docs\NAH Toshiba après mais 2008\Travail 2009-2010\Malette formation ONCFS\Malette 2011\Séq 4 2011\Séq 4 photos\92844222.WzGTkmW0.CurlewSandpipersCalidrisferruginea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1484313"/>
            <a:ext cx="72390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space réservé du numéro de diapositive 4"/>
          <p:cNvSpPr>
            <a:spLocks noGrp="1"/>
          </p:cNvSpPr>
          <p:nvPr>
            <p:ph type="sldNum" sz="quarter" idx="12"/>
          </p:nvPr>
        </p:nvSpPr>
        <p:spPr/>
        <p:txBody>
          <a:bodyPr/>
          <a:lstStyle/>
          <a:p>
            <a:pPr>
              <a:defRPr/>
            </a:pPr>
            <a:fld id="{75B7A835-4DD2-4A6F-AF51-226B873E464A}" type="slidenum">
              <a:rPr lang="fr-FR" smtClean="0"/>
              <a:pPr>
                <a:defRPr/>
              </a:pPr>
              <a:t>11</a:t>
            </a:fld>
            <a:endParaRPr lang="fr-F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CC"/>
            </a:gs>
            <a:gs pos="25000">
              <a:srgbClr val="FFFFCC"/>
            </a:gs>
            <a:gs pos="53000">
              <a:srgbClr val="D4DEFF"/>
            </a:gs>
            <a:gs pos="83000">
              <a:srgbClr val="D4DEFF"/>
            </a:gs>
            <a:gs pos="100000">
              <a:srgbClr val="96AB94"/>
            </a:gs>
          </a:gsLst>
          <a:lin ang="7200000"/>
        </a:gradFill>
        <a:effectLst/>
      </p:bgPr>
    </p:bg>
    <p:spTree>
      <p:nvGrpSpPr>
        <p:cNvPr id="1" name=""/>
        <p:cNvGrpSpPr/>
        <p:nvPr/>
      </p:nvGrpSpPr>
      <p:grpSpPr>
        <a:xfrm>
          <a:off x="0" y="0"/>
          <a:ext cx="0" cy="0"/>
          <a:chOff x="0" y="0"/>
          <a:chExt cx="0" cy="0"/>
        </a:xfrm>
      </p:grpSpPr>
      <p:sp>
        <p:nvSpPr>
          <p:cNvPr id="14338" name="Titre 1"/>
          <p:cNvSpPr>
            <a:spLocks noGrp="1"/>
          </p:cNvSpPr>
          <p:nvPr>
            <p:ph type="title"/>
          </p:nvPr>
        </p:nvSpPr>
        <p:spPr/>
        <p:txBody>
          <a:bodyPr/>
          <a:lstStyle/>
          <a:p>
            <a:r>
              <a:rPr lang="fr-FR" altLang="fr-FR" b="1" smtClean="0"/>
              <a:t>Compter un groupe monospécifique</a:t>
            </a:r>
            <a:endParaRPr lang="fr-FR" altLang="fr-FR" smtClean="0"/>
          </a:p>
        </p:txBody>
      </p:sp>
      <p:pic>
        <p:nvPicPr>
          <p:cNvPr id="14339" name="Picture 2" descr="C:\Users\Lutz\Desktop\NAH docs\NAH Toshiba après mais 2008\Travail 2009-2010\Malette formation ONCFS\Malette 2011\Séq 4 2011\Séq 4 photos\110619043.lqzinEEa.Knotfeeding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341438"/>
            <a:ext cx="7843837" cy="505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space réservé du numéro de diapositive 4"/>
          <p:cNvSpPr>
            <a:spLocks noGrp="1"/>
          </p:cNvSpPr>
          <p:nvPr>
            <p:ph type="sldNum" sz="quarter" idx="12"/>
          </p:nvPr>
        </p:nvSpPr>
        <p:spPr/>
        <p:txBody>
          <a:bodyPr/>
          <a:lstStyle/>
          <a:p>
            <a:pPr>
              <a:defRPr/>
            </a:pPr>
            <a:fld id="{A830CB17-D28D-412D-ADE4-84D23BCA8796}" type="slidenum">
              <a:rPr lang="fr-FR" smtClean="0"/>
              <a:pPr>
                <a:defRPr/>
              </a:pPr>
              <a:t>12</a:t>
            </a:fld>
            <a:endParaRPr lang="fr-F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CC"/>
            </a:gs>
            <a:gs pos="25000">
              <a:srgbClr val="FFFFCC"/>
            </a:gs>
            <a:gs pos="53000">
              <a:srgbClr val="D4DEFF"/>
            </a:gs>
            <a:gs pos="83000">
              <a:srgbClr val="D4DEFF"/>
            </a:gs>
            <a:gs pos="100000">
              <a:srgbClr val="96AB94"/>
            </a:gs>
          </a:gsLst>
          <a:lin ang="7200000"/>
        </a:gradFill>
        <a:effectLst/>
      </p:bgPr>
    </p:bg>
    <p:spTree>
      <p:nvGrpSpPr>
        <p:cNvPr id="1" name=""/>
        <p:cNvGrpSpPr/>
        <p:nvPr/>
      </p:nvGrpSpPr>
      <p:grpSpPr>
        <a:xfrm>
          <a:off x="0" y="0"/>
          <a:ext cx="0" cy="0"/>
          <a:chOff x="0" y="0"/>
          <a:chExt cx="0" cy="0"/>
        </a:xfrm>
      </p:grpSpPr>
      <p:sp>
        <p:nvSpPr>
          <p:cNvPr id="15362" name="Titre 1"/>
          <p:cNvSpPr>
            <a:spLocks noGrp="1"/>
          </p:cNvSpPr>
          <p:nvPr>
            <p:ph type="title"/>
          </p:nvPr>
        </p:nvSpPr>
        <p:spPr/>
        <p:txBody>
          <a:bodyPr/>
          <a:lstStyle/>
          <a:p>
            <a:r>
              <a:rPr lang="fr-FR" altLang="fr-FR" b="1" smtClean="0"/>
              <a:t>Compter un groupe monospécifique</a:t>
            </a:r>
            <a:endParaRPr lang="fr-FR" altLang="fr-FR" smtClean="0"/>
          </a:p>
        </p:txBody>
      </p:sp>
      <p:pic>
        <p:nvPicPr>
          <p:cNvPr id="15363" name="Picture 2" descr="C:\Users\Lutz\Desktop\NAH docs\NAH Toshiba après mais 2008\Travail 2009-2010\Malette formation ONCFS\Malette 2011\Séq 4 2011\Séq 4 photos\103898542.00HR5heF.GoldenPlovercomingintoroost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1557338"/>
            <a:ext cx="7905750" cy="447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space réservé du numéro de diapositive 4"/>
          <p:cNvSpPr>
            <a:spLocks noGrp="1"/>
          </p:cNvSpPr>
          <p:nvPr>
            <p:ph type="sldNum" sz="quarter" idx="12"/>
          </p:nvPr>
        </p:nvSpPr>
        <p:spPr/>
        <p:txBody>
          <a:bodyPr/>
          <a:lstStyle/>
          <a:p>
            <a:pPr>
              <a:defRPr/>
            </a:pPr>
            <a:fld id="{6BB7B389-5815-4B6C-AE28-D6B932F270F2}" type="slidenum">
              <a:rPr lang="fr-FR" smtClean="0"/>
              <a:pPr>
                <a:defRPr/>
              </a:pPr>
              <a:t>13</a:t>
            </a:fld>
            <a:endParaRPr lang="fr-F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CC"/>
            </a:gs>
            <a:gs pos="25000">
              <a:srgbClr val="FFFFCC"/>
            </a:gs>
            <a:gs pos="53000">
              <a:srgbClr val="D4DEFF"/>
            </a:gs>
            <a:gs pos="83000">
              <a:srgbClr val="D4DEFF"/>
            </a:gs>
            <a:gs pos="100000">
              <a:srgbClr val="96AB94"/>
            </a:gs>
          </a:gsLst>
          <a:lin ang="7200000"/>
        </a:gradFill>
        <a:effectLst/>
      </p:bgPr>
    </p:bg>
    <p:spTree>
      <p:nvGrpSpPr>
        <p:cNvPr id="1" name=""/>
        <p:cNvGrpSpPr/>
        <p:nvPr/>
      </p:nvGrpSpPr>
      <p:grpSpPr>
        <a:xfrm>
          <a:off x="0" y="0"/>
          <a:ext cx="0" cy="0"/>
          <a:chOff x="0" y="0"/>
          <a:chExt cx="0" cy="0"/>
        </a:xfrm>
      </p:grpSpPr>
      <p:sp>
        <p:nvSpPr>
          <p:cNvPr id="16386" name="Titre 1"/>
          <p:cNvSpPr>
            <a:spLocks noGrp="1"/>
          </p:cNvSpPr>
          <p:nvPr>
            <p:ph type="title"/>
          </p:nvPr>
        </p:nvSpPr>
        <p:spPr/>
        <p:txBody>
          <a:bodyPr/>
          <a:lstStyle/>
          <a:p>
            <a:r>
              <a:rPr lang="fr-FR" altLang="fr-FR" b="1" smtClean="0"/>
              <a:t>Compter un groupe monospécifique</a:t>
            </a:r>
            <a:endParaRPr lang="fr-FR" altLang="fr-FR" smtClean="0"/>
          </a:p>
        </p:txBody>
      </p:sp>
      <p:cxnSp>
        <p:nvCxnSpPr>
          <p:cNvPr id="8" name="Connecteur droit 7"/>
          <p:cNvCxnSpPr/>
          <p:nvPr/>
        </p:nvCxnSpPr>
        <p:spPr>
          <a:xfrm rot="5400000">
            <a:off x="6229350" y="3860800"/>
            <a:ext cx="532765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16388" name="Picture 2" descr="C:\Users\Lutz\Desktop\NAH docs\NAH Toshiba après mais 2008\Travail 2009-2010\Malette formation ONCFS\Malette 2011\Séq 4 2011\Séq 4 photos\92840169.PVQvyjxu.LesserFlamingoPhoeniconaiasminor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1125538"/>
            <a:ext cx="8064500" cy="538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Espace réservé du numéro de diapositive 6"/>
          <p:cNvSpPr>
            <a:spLocks noGrp="1"/>
          </p:cNvSpPr>
          <p:nvPr>
            <p:ph type="sldNum" sz="quarter" idx="12"/>
          </p:nvPr>
        </p:nvSpPr>
        <p:spPr/>
        <p:txBody>
          <a:bodyPr/>
          <a:lstStyle/>
          <a:p>
            <a:pPr>
              <a:defRPr/>
            </a:pPr>
            <a:fld id="{964C815B-5E5A-46A3-97C1-0DDA36D92BA6}" type="slidenum">
              <a:rPr lang="fr-FR" smtClean="0"/>
              <a:pPr>
                <a:defRPr/>
              </a:pPr>
              <a:t>14</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4.16667E-6 -2.13873E-6 L -0.9724 -2.13873E-6 " pathEditMode="relative" rAng="0" ptsTypes="AA">
                                      <p:cBhvr>
                                        <p:cTn id="6" dur="5000" fill="hold"/>
                                        <p:tgtEl>
                                          <p:spTgt spid="8"/>
                                        </p:tgtEl>
                                        <p:attrNameLst>
                                          <p:attrName>ppt_x</p:attrName>
                                          <p:attrName>ppt_y</p:attrName>
                                        </p:attrNameLst>
                                      </p:cBhvr>
                                      <p:rCtr x="-486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CC"/>
            </a:gs>
            <a:gs pos="25000">
              <a:srgbClr val="FFFFCC"/>
            </a:gs>
            <a:gs pos="53000">
              <a:srgbClr val="D4DEFF"/>
            </a:gs>
            <a:gs pos="83000">
              <a:srgbClr val="D4DEFF"/>
            </a:gs>
            <a:gs pos="100000">
              <a:srgbClr val="96AB94"/>
            </a:gs>
          </a:gsLst>
          <a:lin ang="7200000"/>
        </a:gradFill>
        <a:effectLst/>
      </p:bgPr>
    </p:bg>
    <p:spTree>
      <p:nvGrpSpPr>
        <p:cNvPr id="1" name=""/>
        <p:cNvGrpSpPr/>
        <p:nvPr/>
      </p:nvGrpSpPr>
      <p:grpSpPr>
        <a:xfrm>
          <a:off x="0" y="0"/>
          <a:ext cx="0" cy="0"/>
          <a:chOff x="0" y="0"/>
          <a:chExt cx="0" cy="0"/>
        </a:xfrm>
      </p:grpSpPr>
      <p:sp>
        <p:nvSpPr>
          <p:cNvPr id="17410" name="Titre 1"/>
          <p:cNvSpPr>
            <a:spLocks noGrp="1"/>
          </p:cNvSpPr>
          <p:nvPr>
            <p:ph type="title"/>
          </p:nvPr>
        </p:nvSpPr>
        <p:spPr/>
        <p:txBody>
          <a:bodyPr/>
          <a:lstStyle/>
          <a:p>
            <a:r>
              <a:rPr lang="fr-FR" altLang="fr-FR" b="1" smtClean="0"/>
              <a:t>Compter un groupe monospécifique</a:t>
            </a:r>
            <a:endParaRPr lang="fr-FR" altLang="fr-FR" smtClean="0"/>
          </a:p>
        </p:txBody>
      </p:sp>
      <p:sp>
        <p:nvSpPr>
          <p:cNvPr id="3" name="Espace réservé du numéro de diapositive 2"/>
          <p:cNvSpPr>
            <a:spLocks noGrp="1"/>
          </p:cNvSpPr>
          <p:nvPr>
            <p:ph type="sldNum" sz="quarter" idx="12"/>
          </p:nvPr>
        </p:nvSpPr>
        <p:spPr/>
        <p:txBody>
          <a:bodyPr/>
          <a:lstStyle/>
          <a:p>
            <a:pPr>
              <a:defRPr/>
            </a:pPr>
            <a:fld id="{43DDDBF5-322A-4934-B775-4A805DB1952A}" type="slidenum">
              <a:rPr lang="fr-FR" smtClean="0"/>
              <a:pPr>
                <a:defRPr/>
              </a:pPr>
              <a:t>15</a:t>
            </a:fld>
            <a:endParaRPr lang="fr-FR"/>
          </a:p>
        </p:txBody>
      </p:sp>
      <p:pic>
        <p:nvPicPr>
          <p:cNvPr id="17412" name="Picture 2" descr="C:\Users\Lutz\Desktop\NAH docs\NAH Toshiba après mais 2008\Travail 2009-2010\Malette formation ONCFS\Malette 2011\Séq 4 2011\Séq 4 photos\89858138.hOsXG5MY.GreaterFlamingoflock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1412875"/>
            <a:ext cx="7239000" cy="484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CC"/>
            </a:gs>
            <a:gs pos="25000">
              <a:srgbClr val="FFFFCC"/>
            </a:gs>
            <a:gs pos="53000">
              <a:srgbClr val="D4DEFF"/>
            </a:gs>
            <a:gs pos="83000">
              <a:srgbClr val="D4DEFF"/>
            </a:gs>
            <a:gs pos="100000">
              <a:srgbClr val="96AB94"/>
            </a:gs>
          </a:gsLst>
          <a:lin ang="7200000"/>
        </a:gradFill>
        <a:effectLst/>
      </p:bgPr>
    </p:bg>
    <p:spTree>
      <p:nvGrpSpPr>
        <p:cNvPr id="1" name=""/>
        <p:cNvGrpSpPr/>
        <p:nvPr/>
      </p:nvGrpSpPr>
      <p:grpSpPr>
        <a:xfrm>
          <a:off x="0" y="0"/>
          <a:ext cx="0" cy="0"/>
          <a:chOff x="0" y="0"/>
          <a:chExt cx="0" cy="0"/>
        </a:xfrm>
      </p:grpSpPr>
      <p:sp>
        <p:nvSpPr>
          <p:cNvPr id="18434" name="Titre 1"/>
          <p:cNvSpPr>
            <a:spLocks noGrp="1"/>
          </p:cNvSpPr>
          <p:nvPr>
            <p:ph type="title"/>
          </p:nvPr>
        </p:nvSpPr>
        <p:spPr/>
        <p:txBody>
          <a:bodyPr/>
          <a:lstStyle/>
          <a:p>
            <a:r>
              <a:rPr lang="fr-FR" altLang="fr-FR" b="1" smtClean="0"/>
              <a:t>Compter un groupe plurispécifique</a:t>
            </a:r>
            <a:endParaRPr lang="fr-FR" altLang="fr-FR" smtClean="0"/>
          </a:p>
        </p:txBody>
      </p:sp>
      <p:sp>
        <p:nvSpPr>
          <p:cNvPr id="3" name="Espace réservé du contenu 2"/>
          <p:cNvSpPr>
            <a:spLocks noGrp="1"/>
          </p:cNvSpPr>
          <p:nvPr>
            <p:ph idx="1"/>
          </p:nvPr>
        </p:nvSpPr>
        <p:spPr/>
        <p:txBody>
          <a:bodyPr/>
          <a:lstStyle/>
          <a:p>
            <a:pPr algn="just">
              <a:defRPr/>
            </a:pPr>
            <a:r>
              <a:rPr lang="fr-FR" b="1" dirty="0" smtClean="0">
                <a:solidFill>
                  <a:srgbClr val="FF6600"/>
                </a:solidFill>
              </a:rPr>
              <a:t>Exercice en salle </a:t>
            </a:r>
            <a:r>
              <a:rPr lang="fr-FR" b="1" dirty="0" smtClean="0"/>
              <a:t>: Compter un groupe plurispécifique</a:t>
            </a:r>
            <a:endParaRPr lang="fr-FR" dirty="0" smtClean="0"/>
          </a:p>
          <a:p>
            <a:pPr algn="just">
              <a:defRPr/>
            </a:pPr>
            <a:endParaRPr lang="fr-FR" u="sng" dirty="0" smtClean="0"/>
          </a:p>
          <a:p>
            <a:pPr algn="just">
              <a:defRPr/>
            </a:pPr>
            <a:r>
              <a:rPr lang="fr-FR" u="sng" dirty="0" smtClean="0"/>
              <a:t>Déroulement</a:t>
            </a:r>
            <a:r>
              <a:rPr lang="fr-FR" dirty="0" smtClean="0"/>
              <a:t> : travail en binôme : un compteur et un secrétaire</a:t>
            </a:r>
          </a:p>
          <a:p>
            <a:pPr marL="4763" indent="-4763" algn="just">
              <a:defRPr/>
            </a:pPr>
            <a:endParaRPr lang="fr-FR" dirty="0" smtClean="0"/>
          </a:p>
          <a:p>
            <a:pPr marL="4763" indent="-4763" algn="just">
              <a:defRPr/>
            </a:pPr>
            <a:r>
              <a:rPr lang="fr-FR" dirty="0" smtClean="0"/>
              <a:t>Même travail que précédemment mais avec des groupes présentant plusieurs espèces</a:t>
            </a:r>
          </a:p>
        </p:txBody>
      </p:sp>
      <p:sp>
        <p:nvSpPr>
          <p:cNvPr id="4" name="Espace réservé du numéro de diapositive 3"/>
          <p:cNvSpPr>
            <a:spLocks noGrp="1"/>
          </p:cNvSpPr>
          <p:nvPr>
            <p:ph type="sldNum" sz="quarter" idx="12"/>
          </p:nvPr>
        </p:nvSpPr>
        <p:spPr/>
        <p:txBody>
          <a:bodyPr/>
          <a:lstStyle/>
          <a:p>
            <a:pPr>
              <a:defRPr/>
            </a:pPr>
            <a:fld id="{E77D8BEA-3497-4BCD-9890-ADAC7494D045}" type="slidenum">
              <a:rPr lang="fr-FR" smtClean="0"/>
              <a:pPr>
                <a:defRPr/>
              </a:pPr>
              <a:t>16</a:t>
            </a:fld>
            <a:endParaRPr lang="fr-F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CC"/>
            </a:gs>
            <a:gs pos="25000">
              <a:srgbClr val="FFFFCC"/>
            </a:gs>
            <a:gs pos="53000">
              <a:srgbClr val="D4DEFF"/>
            </a:gs>
            <a:gs pos="83000">
              <a:srgbClr val="D4DEFF"/>
            </a:gs>
            <a:gs pos="100000">
              <a:srgbClr val="96AB94"/>
            </a:gs>
          </a:gsLst>
          <a:lin ang="7200000"/>
        </a:gradFill>
        <a:effectLst/>
      </p:bgPr>
    </p:bg>
    <p:spTree>
      <p:nvGrpSpPr>
        <p:cNvPr id="1" name=""/>
        <p:cNvGrpSpPr/>
        <p:nvPr/>
      </p:nvGrpSpPr>
      <p:grpSpPr>
        <a:xfrm>
          <a:off x="0" y="0"/>
          <a:ext cx="0" cy="0"/>
          <a:chOff x="0" y="0"/>
          <a:chExt cx="0" cy="0"/>
        </a:xfrm>
      </p:grpSpPr>
      <p:sp>
        <p:nvSpPr>
          <p:cNvPr id="19458" name="Titre 1"/>
          <p:cNvSpPr>
            <a:spLocks noGrp="1"/>
          </p:cNvSpPr>
          <p:nvPr>
            <p:ph type="title"/>
          </p:nvPr>
        </p:nvSpPr>
        <p:spPr/>
        <p:txBody>
          <a:bodyPr/>
          <a:lstStyle/>
          <a:p>
            <a:r>
              <a:rPr lang="fr-FR" altLang="fr-FR" b="1" smtClean="0"/>
              <a:t>Compter un groupe plurispécifique</a:t>
            </a:r>
            <a:endParaRPr lang="fr-FR" altLang="fr-FR" smtClean="0"/>
          </a:p>
        </p:txBody>
      </p:sp>
      <p:sp>
        <p:nvSpPr>
          <p:cNvPr id="4" name="Espace réservé du numéro de diapositive 3"/>
          <p:cNvSpPr>
            <a:spLocks noGrp="1"/>
          </p:cNvSpPr>
          <p:nvPr>
            <p:ph type="sldNum" sz="quarter" idx="12"/>
          </p:nvPr>
        </p:nvSpPr>
        <p:spPr/>
        <p:txBody>
          <a:bodyPr/>
          <a:lstStyle/>
          <a:p>
            <a:pPr>
              <a:defRPr/>
            </a:pPr>
            <a:fld id="{80EF3B8D-7E94-4317-B870-0E4D492BA96C}" type="slidenum">
              <a:rPr lang="fr-FR" smtClean="0"/>
              <a:pPr>
                <a:defRPr/>
              </a:pPr>
              <a:t>17</a:t>
            </a:fld>
            <a:endParaRPr lang="fr-FR"/>
          </a:p>
        </p:txBody>
      </p:sp>
      <p:pic>
        <p:nvPicPr>
          <p:cNvPr id="6" name="Picture 6"/>
          <p:cNvPicPr>
            <a:picLocks noChangeAspect="1" noChangeArrowheads="1"/>
          </p:cNvPicPr>
          <p:nvPr/>
        </p:nvPicPr>
        <p:blipFill>
          <a:blip r:embed="rId3">
            <a:extLst>
              <a:ext uri="{28A0092B-C50C-407E-A947-70E740481C1C}">
                <a14:useLocalDpi xmlns:a14="http://schemas.microsoft.com/office/drawing/2010/main" val="0"/>
              </a:ext>
            </a:extLst>
          </a:blip>
          <a:srcRect l="2486" t="2650" r="1396" b="4591"/>
          <a:stretch>
            <a:fillRect/>
          </a:stretch>
        </p:blipFill>
        <p:spPr bwMode="auto">
          <a:xfrm>
            <a:off x="395288" y="2492375"/>
            <a:ext cx="8353425"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0" fill="hold"/>
                                        <p:tgtEl>
                                          <p:spTgt spid="6"/>
                                        </p:tgtEl>
                                        <p:attrNameLst>
                                          <p:attrName>ppt_x</p:attrName>
                                        </p:attrNameLst>
                                      </p:cBhvr>
                                      <p:tavLst>
                                        <p:tav tm="0">
                                          <p:val>
                                            <p:strVal val="0-#ppt_w/2"/>
                                          </p:val>
                                        </p:tav>
                                        <p:tav tm="100000">
                                          <p:val>
                                            <p:strVal val="#ppt_x"/>
                                          </p:val>
                                        </p:tav>
                                      </p:tavLst>
                                    </p:anim>
                                    <p:anim calcmode="lin" valueType="num">
                                      <p:cBhvr additive="base">
                                        <p:cTn id="8" dur="5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CC"/>
            </a:gs>
            <a:gs pos="25000">
              <a:srgbClr val="FFFFCC"/>
            </a:gs>
            <a:gs pos="53000">
              <a:srgbClr val="D4DEFF"/>
            </a:gs>
            <a:gs pos="83000">
              <a:srgbClr val="D4DEFF"/>
            </a:gs>
            <a:gs pos="100000">
              <a:srgbClr val="96AB94"/>
            </a:gs>
          </a:gsLst>
          <a:lin ang="7200000"/>
        </a:gradFill>
        <a:effectLst/>
      </p:bgPr>
    </p:bg>
    <p:spTree>
      <p:nvGrpSpPr>
        <p:cNvPr id="1" name=""/>
        <p:cNvGrpSpPr/>
        <p:nvPr/>
      </p:nvGrpSpPr>
      <p:grpSpPr>
        <a:xfrm>
          <a:off x="0" y="0"/>
          <a:ext cx="0" cy="0"/>
          <a:chOff x="0" y="0"/>
          <a:chExt cx="0" cy="0"/>
        </a:xfrm>
      </p:grpSpPr>
      <p:sp>
        <p:nvSpPr>
          <p:cNvPr id="20482" name="Titre 1"/>
          <p:cNvSpPr>
            <a:spLocks noGrp="1"/>
          </p:cNvSpPr>
          <p:nvPr>
            <p:ph type="title"/>
          </p:nvPr>
        </p:nvSpPr>
        <p:spPr/>
        <p:txBody>
          <a:bodyPr/>
          <a:lstStyle/>
          <a:p>
            <a:r>
              <a:rPr lang="fr-FR" altLang="fr-FR" b="1" smtClean="0"/>
              <a:t>Compter un groupe plurispécifique</a:t>
            </a:r>
            <a:endParaRPr lang="fr-FR" altLang="fr-FR" smtClean="0"/>
          </a:p>
        </p:txBody>
      </p:sp>
      <p:sp>
        <p:nvSpPr>
          <p:cNvPr id="4" name="Espace réservé du numéro de diapositive 3"/>
          <p:cNvSpPr>
            <a:spLocks noGrp="1"/>
          </p:cNvSpPr>
          <p:nvPr>
            <p:ph type="sldNum" sz="quarter" idx="12"/>
          </p:nvPr>
        </p:nvSpPr>
        <p:spPr/>
        <p:txBody>
          <a:bodyPr/>
          <a:lstStyle/>
          <a:p>
            <a:pPr>
              <a:defRPr/>
            </a:pPr>
            <a:fld id="{24664770-FEA5-4E98-A0B4-3C05B9F1D21C}" type="slidenum">
              <a:rPr lang="fr-FR" smtClean="0"/>
              <a:pPr>
                <a:defRPr/>
              </a:pPr>
              <a:t>18</a:t>
            </a:fld>
            <a:endParaRPr lang="fr-FR"/>
          </a:p>
        </p:txBody>
      </p:sp>
      <p:pic>
        <p:nvPicPr>
          <p:cNvPr id="20484" name="Picture 2" descr="C:\Users\Lutz\Desktop\NAH docs\NAH Toshiba après mais 2008\Travail 2009-2010\Malette formation ONCFS\Malette 2011\Séq 4 2011\Séq 4 photos\90618548.hxgtrgWw.COMMONSANDWICHTER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1700213"/>
            <a:ext cx="7620000"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CC"/>
            </a:gs>
            <a:gs pos="25000">
              <a:srgbClr val="FFFFCC"/>
            </a:gs>
            <a:gs pos="53000">
              <a:srgbClr val="D4DEFF"/>
            </a:gs>
            <a:gs pos="83000">
              <a:srgbClr val="D4DEFF"/>
            </a:gs>
            <a:gs pos="100000">
              <a:srgbClr val="96AB94"/>
            </a:gs>
          </a:gsLst>
          <a:lin ang="7200000"/>
        </a:gradFill>
        <a:effectLst/>
      </p:bgPr>
    </p:bg>
    <p:spTree>
      <p:nvGrpSpPr>
        <p:cNvPr id="1" name=""/>
        <p:cNvGrpSpPr/>
        <p:nvPr/>
      </p:nvGrpSpPr>
      <p:grpSpPr>
        <a:xfrm>
          <a:off x="0" y="0"/>
          <a:ext cx="0" cy="0"/>
          <a:chOff x="0" y="0"/>
          <a:chExt cx="0" cy="0"/>
        </a:xfrm>
      </p:grpSpPr>
      <p:sp>
        <p:nvSpPr>
          <p:cNvPr id="21506" name="Titre 1"/>
          <p:cNvSpPr>
            <a:spLocks noGrp="1"/>
          </p:cNvSpPr>
          <p:nvPr>
            <p:ph type="title"/>
          </p:nvPr>
        </p:nvSpPr>
        <p:spPr/>
        <p:txBody>
          <a:bodyPr/>
          <a:lstStyle/>
          <a:p>
            <a:r>
              <a:rPr lang="fr-FR" altLang="fr-FR" b="1" smtClean="0"/>
              <a:t>Compter un groupe plurispécifique</a:t>
            </a:r>
            <a:endParaRPr lang="fr-FR" altLang="fr-FR" smtClean="0"/>
          </a:p>
        </p:txBody>
      </p:sp>
      <p:sp>
        <p:nvSpPr>
          <p:cNvPr id="4" name="Espace réservé du numéro de diapositive 3"/>
          <p:cNvSpPr>
            <a:spLocks noGrp="1"/>
          </p:cNvSpPr>
          <p:nvPr>
            <p:ph type="sldNum" sz="quarter" idx="12"/>
          </p:nvPr>
        </p:nvSpPr>
        <p:spPr/>
        <p:txBody>
          <a:bodyPr/>
          <a:lstStyle/>
          <a:p>
            <a:pPr>
              <a:defRPr/>
            </a:pPr>
            <a:fld id="{1A7439B0-F0A0-4728-8FBC-E2A359ABDD4C}" type="slidenum">
              <a:rPr lang="fr-FR" smtClean="0"/>
              <a:pPr>
                <a:defRPr/>
              </a:pPr>
              <a:t>19</a:t>
            </a:fld>
            <a:endParaRPr lang="fr-FR"/>
          </a:p>
        </p:txBody>
      </p:sp>
      <p:pic>
        <p:nvPicPr>
          <p:cNvPr id="21508" name="Picture 2" descr="C:\Users\Lutz\Desktop\NAH docs\NAH Toshiba après mais 2008\Travail 2009-2010\Malette formation ONCFS\Malette 2011\Séq 4 2011\Séq 4 photos\89300066.bCvbhUDC.SpottedRed_pipe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557338"/>
            <a:ext cx="8620125"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00DA9364-A0D4-42F1-B35B-90614B61CDFA}" type="slidenum">
              <a:rPr lang="fr-FR" smtClean="0"/>
              <a:pPr>
                <a:defRPr/>
              </a:pPr>
              <a:t>2</a:t>
            </a:fld>
            <a:endParaRPr lang="fr-FR"/>
          </a:p>
        </p:txBody>
      </p:sp>
      <p:sp>
        <p:nvSpPr>
          <p:cNvPr id="7" name="Espace réservé du contenu 2"/>
          <p:cNvSpPr txBox="1">
            <a:spLocks/>
          </p:cNvSpPr>
          <p:nvPr/>
        </p:nvSpPr>
        <p:spPr bwMode="auto">
          <a:xfrm>
            <a:off x="323850" y="1052513"/>
            <a:ext cx="8496300" cy="5400675"/>
          </a:xfrm>
          <a:prstGeom prst="rect">
            <a:avLst/>
          </a:prstGeom>
          <a:noFill/>
          <a:ln w="9525">
            <a:noFill/>
            <a:miter lim="800000"/>
            <a:headEnd/>
            <a:tailEnd/>
          </a:ln>
        </p:spPr>
        <p:txBody>
          <a:bodyPr/>
          <a:lstStyle/>
          <a:p>
            <a:pPr marL="3175" indent="-3175" algn="just">
              <a:defRPr/>
            </a:pPr>
            <a:r>
              <a:rPr lang="fr-FR" sz="2000" dirty="0" smtClean="0">
                <a:latin typeface="+mn-lt"/>
              </a:rPr>
              <a:t>Cette </a:t>
            </a:r>
            <a:r>
              <a:rPr lang="fr-FR" sz="2000" dirty="0">
                <a:latin typeface="+mn-lt"/>
              </a:rPr>
              <a:t>séquence est extraite de : Hecker N., 2015. </a:t>
            </a:r>
            <a:r>
              <a:rPr lang="fr-FR" sz="2000" i="1" dirty="0">
                <a:latin typeface="+mn-lt"/>
              </a:rPr>
              <a:t>Identification et comptage des oiseaux d’eau en Afrique : Des outils pour </a:t>
            </a:r>
            <a:r>
              <a:rPr lang="fr-FR" sz="2000" i="1">
                <a:latin typeface="+mn-lt"/>
              </a:rPr>
              <a:t>le </a:t>
            </a:r>
            <a:r>
              <a:rPr lang="fr-FR" sz="2000" i="1" smtClean="0">
                <a:latin typeface="+mn-lt"/>
              </a:rPr>
              <a:t>formateur</a:t>
            </a:r>
            <a:r>
              <a:rPr lang="fr-FR" sz="2000" smtClean="0">
                <a:latin typeface="+mn-lt"/>
              </a:rPr>
              <a:t>. </a:t>
            </a:r>
            <a:r>
              <a:rPr lang="fr-FR" sz="2000" dirty="0">
                <a:latin typeface="+mn-lt"/>
              </a:rPr>
              <a:t>Hirundo-FT2E, ONCFS. France</a:t>
            </a:r>
          </a:p>
          <a:p>
            <a:pPr marL="3175" indent="-3175" algn="just">
              <a:defRPr/>
            </a:pPr>
            <a:endParaRPr lang="fr-FR" sz="2000" b="1" dirty="0">
              <a:latin typeface="+mn-lt"/>
            </a:endParaRPr>
          </a:p>
          <a:p>
            <a:pPr lvl="0" algn="just">
              <a:spcBef>
                <a:spcPts val="600"/>
              </a:spcBef>
              <a:defRPr/>
            </a:pPr>
            <a:r>
              <a:rPr lang="fr-FR" sz="2000" b="1" dirty="0">
                <a:solidFill>
                  <a:prstClr val="black"/>
                </a:solidFill>
                <a:latin typeface="Calibri"/>
                <a:cs typeface="Arial" pitchFamily="34" charset="0"/>
              </a:rPr>
              <a:t>Révision 2015</a:t>
            </a:r>
          </a:p>
          <a:p>
            <a:pPr lvl="0" algn="just">
              <a:spcBef>
                <a:spcPts val="600"/>
              </a:spcBef>
              <a:defRPr/>
            </a:pPr>
            <a:r>
              <a:rPr lang="fr-FR" sz="2000" b="1" dirty="0">
                <a:solidFill>
                  <a:prstClr val="black"/>
                </a:solidFill>
                <a:latin typeface="Calibri"/>
                <a:cs typeface="Arial" pitchFamily="34" charset="0"/>
              </a:rPr>
              <a:t>	</a:t>
            </a:r>
            <a:r>
              <a:rPr lang="fr-FR" sz="2000" dirty="0">
                <a:solidFill>
                  <a:prstClr val="black"/>
                </a:solidFill>
                <a:latin typeface="Calibri"/>
                <a:cs typeface="Arial" pitchFamily="34" charset="0"/>
              </a:rPr>
              <a:t>Nathalie Hecker </a:t>
            </a:r>
            <a:r>
              <a:rPr lang="fr-FR" sz="2000" dirty="0">
                <a:solidFill>
                  <a:prstClr val="black"/>
                </a:solidFill>
                <a:latin typeface="Calibri"/>
                <a:cs typeface="Arial" pitchFamily="34" charset="0"/>
                <a:hlinkClick r:id="rId3"/>
              </a:rPr>
              <a:t>nat.hecker@yahoo.fr</a:t>
            </a:r>
            <a:endParaRPr lang="fr-FR" sz="2000" dirty="0">
              <a:solidFill>
                <a:prstClr val="black"/>
              </a:solidFill>
              <a:latin typeface="Calibri"/>
              <a:cs typeface="Arial" pitchFamily="34" charset="0"/>
            </a:endParaRPr>
          </a:p>
          <a:p>
            <a:pPr lvl="0" algn="just">
              <a:spcBef>
                <a:spcPts val="600"/>
              </a:spcBef>
              <a:defRPr/>
            </a:pPr>
            <a:endParaRPr lang="fr-FR" sz="2000" b="1" dirty="0">
              <a:solidFill>
                <a:prstClr val="black"/>
              </a:solidFill>
              <a:latin typeface="Calibri"/>
              <a:cs typeface="Arial" pitchFamily="34" charset="0"/>
            </a:endParaRPr>
          </a:p>
          <a:p>
            <a:pPr lvl="0" algn="just">
              <a:spcBef>
                <a:spcPts val="600"/>
              </a:spcBef>
              <a:defRPr/>
            </a:pPr>
            <a:r>
              <a:rPr lang="fr-FR" sz="2000" b="1" dirty="0">
                <a:solidFill>
                  <a:prstClr val="black"/>
                </a:solidFill>
                <a:latin typeface="Calibri"/>
                <a:cs typeface="Arial" pitchFamily="34" charset="0"/>
              </a:rPr>
              <a:t>Conception/rédaction 2001</a:t>
            </a:r>
            <a:endParaRPr lang="fr-FR" sz="2000" dirty="0">
              <a:solidFill>
                <a:prstClr val="black"/>
              </a:solidFill>
              <a:latin typeface="Calibri"/>
              <a:cs typeface="Arial" pitchFamily="34" charset="0"/>
            </a:endParaRPr>
          </a:p>
          <a:p>
            <a:pPr marL="3175" lvl="0" indent="-3175" algn="just" eaLnBrk="0" hangingPunct="0">
              <a:spcBef>
                <a:spcPts val="600"/>
              </a:spcBef>
              <a:defRPr/>
            </a:pPr>
            <a:r>
              <a:rPr lang="fr-FR" sz="2000" dirty="0">
                <a:solidFill>
                  <a:prstClr val="black"/>
                </a:solidFill>
                <a:latin typeface="Calibri"/>
                <a:cs typeface="Arial" pitchFamily="34" charset="0"/>
              </a:rPr>
              <a:t>		Nathalie Hecker &amp; Marc Lutz</a:t>
            </a:r>
          </a:p>
          <a:p>
            <a:pPr marL="3175" lvl="0" indent="-3175" algn="just" eaLnBrk="0" hangingPunct="0">
              <a:spcBef>
                <a:spcPts val="600"/>
              </a:spcBef>
              <a:defRPr/>
            </a:pPr>
            <a:endParaRPr lang="fr-FR" sz="2000" b="1" dirty="0">
              <a:solidFill>
                <a:prstClr val="black"/>
              </a:solidFill>
              <a:latin typeface="Calibri"/>
              <a:cs typeface="Arial" pitchFamily="34" charset="0"/>
            </a:endParaRPr>
          </a:p>
          <a:p>
            <a:pPr marL="3175" lvl="0" indent="-3175" algn="just" eaLnBrk="0" hangingPunct="0">
              <a:spcBef>
                <a:spcPts val="600"/>
              </a:spcBef>
              <a:defRPr/>
            </a:pPr>
            <a:r>
              <a:rPr lang="fr-FR" sz="2000" b="1" dirty="0">
                <a:solidFill>
                  <a:prstClr val="black"/>
                </a:solidFill>
                <a:latin typeface="Calibri"/>
                <a:cs typeface="Arial" pitchFamily="34" charset="0"/>
              </a:rPr>
              <a:t>Photographies</a:t>
            </a:r>
            <a:r>
              <a:rPr lang="fr-FR" sz="2000" dirty="0">
                <a:solidFill>
                  <a:prstClr val="black"/>
                </a:solidFill>
                <a:latin typeface="Calibri"/>
                <a:cs typeface="Arial" pitchFamily="34" charset="0"/>
              </a:rPr>
              <a:t> </a:t>
            </a:r>
          </a:p>
          <a:p>
            <a:pPr marL="3175" lvl="0" indent="-3175" algn="just" eaLnBrk="0" hangingPunct="0">
              <a:spcBef>
                <a:spcPts val="600"/>
              </a:spcBef>
              <a:defRPr/>
            </a:pPr>
            <a:r>
              <a:rPr lang="fr-FR" sz="2000" dirty="0">
                <a:solidFill>
                  <a:prstClr val="black"/>
                </a:solidFill>
                <a:latin typeface="Calibri"/>
                <a:cs typeface="Arial" pitchFamily="34" charset="0"/>
              </a:rPr>
              <a:t>		Steve </a:t>
            </a:r>
            <a:r>
              <a:rPr lang="fr-FR" sz="2000" dirty="0" err="1">
                <a:solidFill>
                  <a:prstClr val="black"/>
                </a:solidFill>
                <a:latin typeface="Calibri"/>
                <a:cs typeface="Arial" pitchFamily="34" charset="0"/>
              </a:rPr>
              <a:t>Garvie</a:t>
            </a:r>
            <a:r>
              <a:rPr lang="fr-FR" sz="2000" dirty="0">
                <a:solidFill>
                  <a:prstClr val="black"/>
                </a:solidFill>
                <a:latin typeface="Calibri"/>
                <a:cs typeface="Arial" pitchFamily="34" charset="0"/>
              </a:rPr>
              <a:t> </a:t>
            </a:r>
            <a:r>
              <a:rPr lang="fr-FR" sz="2000" dirty="0">
                <a:solidFill>
                  <a:prstClr val="black"/>
                </a:solidFill>
                <a:latin typeface="Calibri"/>
                <a:cs typeface="Arial" pitchFamily="34" charset="0"/>
                <a:hlinkClick r:id="rId4"/>
              </a:rPr>
              <a:t>www.pbase.com/rainbirder</a:t>
            </a:r>
            <a:endParaRPr lang="fr-FR" sz="2000" dirty="0">
              <a:solidFill>
                <a:prstClr val="black"/>
              </a:solidFill>
              <a:latin typeface="Calibri"/>
              <a:cs typeface="Arial" pitchFamily="34" charset="0"/>
            </a:endParaRPr>
          </a:p>
          <a:p>
            <a:pPr marL="3175" lvl="0" indent="-3175" algn="just" eaLnBrk="0" hangingPunct="0">
              <a:spcBef>
                <a:spcPts val="600"/>
              </a:spcBef>
              <a:defRPr/>
            </a:pPr>
            <a:r>
              <a:rPr lang="fr-FR" sz="2000" dirty="0">
                <a:solidFill>
                  <a:prstClr val="black"/>
                </a:solidFill>
                <a:latin typeface="Calibri"/>
                <a:cs typeface="Arial" pitchFamily="34" charset="0"/>
              </a:rPr>
              <a:t>	</a:t>
            </a:r>
          </a:p>
          <a:p>
            <a:pPr marL="3175" lvl="0" indent="-3175" algn="just" eaLnBrk="0" hangingPunct="0">
              <a:spcBef>
                <a:spcPts val="600"/>
              </a:spcBef>
              <a:defRPr/>
            </a:pPr>
            <a:r>
              <a:rPr lang="fr-FR" sz="2000" b="1" dirty="0">
                <a:solidFill>
                  <a:prstClr val="black"/>
                </a:solidFill>
                <a:latin typeface="Calibri"/>
                <a:cs typeface="Arial" pitchFamily="34" charset="0"/>
              </a:rPr>
              <a:t>Illustrations</a:t>
            </a:r>
            <a:endParaRPr lang="fr-FR" sz="2000" dirty="0">
              <a:solidFill>
                <a:prstClr val="black"/>
              </a:solidFill>
              <a:latin typeface="Calibri"/>
              <a:cs typeface="Arial" pitchFamily="34" charset="0"/>
            </a:endParaRPr>
          </a:p>
          <a:p>
            <a:pPr marL="3175" lvl="0" indent="-3175" algn="just" eaLnBrk="0" hangingPunct="0">
              <a:spcBef>
                <a:spcPts val="600"/>
              </a:spcBef>
              <a:defRPr/>
            </a:pPr>
            <a:r>
              <a:rPr lang="fr-FR" sz="2000" dirty="0">
                <a:solidFill>
                  <a:prstClr val="black"/>
                </a:solidFill>
                <a:latin typeface="Calibri"/>
                <a:cs typeface="Arial" pitchFamily="34" charset="0"/>
              </a:rPr>
              <a:t>		Cyril Girard </a:t>
            </a:r>
            <a:r>
              <a:rPr lang="fr-FR" sz="2000" dirty="0">
                <a:solidFill>
                  <a:prstClr val="black"/>
                </a:solidFill>
                <a:latin typeface="Calibri"/>
                <a:cs typeface="Arial" pitchFamily="34" charset="0"/>
                <a:hlinkClick r:id="rId5"/>
              </a:rPr>
              <a:t>girardcyril3335@neuf.fr</a:t>
            </a:r>
            <a:r>
              <a:rPr lang="fr-FR" sz="2000" dirty="0">
                <a:solidFill>
                  <a:prstClr val="black"/>
                </a:solidFill>
                <a:latin typeface="Calibri"/>
                <a:cs typeface="Arial" pitchFamily="34" charset="0"/>
              </a:rPr>
              <a:t>, </a:t>
            </a:r>
            <a:r>
              <a:rPr lang="fr-FR" sz="2000" dirty="0">
                <a:solidFill>
                  <a:prstClr val="black"/>
                </a:solidFill>
                <a:latin typeface="Calibri"/>
                <a:cs typeface="Arial" pitchFamily="34" charset="0"/>
                <a:hlinkClick r:id="rId6"/>
              </a:rPr>
              <a:t>www.cyrilgirard.fr</a:t>
            </a:r>
            <a:endParaRPr lang="fr-FR" sz="2000" dirty="0">
              <a:solidFill>
                <a:prstClr val="black"/>
              </a:solidFill>
              <a:latin typeface="Calibri"/>
              <a:cs typeface="Arial" pitchFamily="34" charset="0"/>
            </a:endParaRPr>
          </a:p>
          <a:p>
            <a:pPr marL="3175" indent="-3175" algn="just" eaLnBrk="0" hangingPunct="0">
              <a:spcBef>
                <a:spcPct val="20000"/>
              </a:spcBef>
              <a:defRPr/>
            </a:pPr>
            <a:endParaRPr lang="fr-FR" sz="2000" dirty="0">
              <a:latin typeface="+mn-lt"/>
            </a:endParaRPr>
          </a:p>
          <a:p>
            <a:pPr marL="3175" indent="-3175" algn="just" eaLnBrk="0" hangingPunct="0">
              <a:spcBef>
                <a:spcPct val="20000"/>
              </a:spcBef>
              <a:buFont typeface="Arial" charset="0"/>
              <a:buNone/>
              <a:defRPr/>
            </a:pPr>
            <a:endParaRPr lang="fr-FR" sz="2000" dirty="0">
              <a:latin typeface="+mn-lt"/>
            </a:endParaRPr>
          </a:p>
          <a:p>
            <a:pPr marL="3175" indent="-3175" algn="just" eaLnBrk="0" hangingPunct="0">
              <a:spcBef>
                <a:spcPct val="20000"/>
              </a:spcBef>
              <a:buFont typeface="Arial" charset="0"/>
              <a:buNone/>
              <a:defRPr/>
            </a:pPr>
            <a:r>
              <a:rPr lang="fr-FR" sz="2000" dirty="0">
                <a:latin typeface="+mn-lt"/>
              </a:rPr>
              <a:t> </a:t>
            </a:r>
          </a:p>
        </p:txBody>
      </p:sp>
      <p:pic>
        <p:nvPicPr>
          <p:cNvPr id="6" name="Picture 6" descr="D:\Utilisateur\Documents\Formation oiseaux d'eau Afrique 2015_17 aout 2015\Modules Afrique 2015\Pochette CD\by-nc-sa.eu.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36130" y="3428814"/>
            <a:ext cx="1852294" cy="6480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CC"/>
            </a:gs>
            <a:gs pos="25000">
              <a:srgbClr val="FFFFCC"/>
            </a:gs>
            <a:gs pos="53000">
              <a:srgbClr val="D4DEFF"/>
            </a:gs>
            <a:gs pos="83000">
              <a:srgbClr val="D4DEFF"/>
            </a:gs>
            <a:gs pos="100000">
              <a:srgbClr val="96AB94"/>
            </a:gs>
          </a:gsLst>
          <a:lin ang="7200000"/>
        </a:gradFill>
        <a:effectLst/>
      </p:bgPr>
    </p:bg>
    <p:spTree>
      <p:nvGrpSpPr>
        <p:cNvPr id="1" name=""/>
        <p:cNvGrpSpPr/>
        <p:nvPr/>
      </p:nvGrpSpPr>
      <p:grpSpPr>
        <a:xfrm>
          <a:off x="0" y="0"/>
          <a:ext cx="0" cy="0"/>
          <a:chOff x="0" y="0"/>
          <a:chExt cx="0" cy="0"/>
        </a:xfrm>
      </p:grpSpPr>
      <p:sp>
        <p:nvSpPr>
          <p:cNvPr id="22530" name="Titre 1"/>
          <p:cNvSpPr>
            <a:spLocks noGrp="1"/>
          </p:cNvSpPr>
          <p:nvPr>
            <p:ph type="title"/>
          </p:nvPr>
        </p:nvSpPr>
        <p:spPr/>
        <p:txBody>
          <a:bodyPr/>
          <a:lstStyle/>
          <a:p>
            <a:r>
              <a:rPr lang="fr-FR" altLang="fr-FR" b="1" smtClean="0"/>
              <a:t>Compter un groupe plurispécifique</a:t>
            </a:r>
            <a:endParaRPr lang="fr-FR" altLang="fr-FR" smtClean="0"/>
          </a:p>
        </p:txBody>
      </p:sp>
      <p:sp>
        <p:nvSpPr>
          <p:cNvPr id="4" name="Espace réservé du numéro de diapositive 3"/>
          <p:cNvSpPr>
            <a:spLocks noGrp="1"/>
          </p:cNvSpPr>
          <p:nvPr>
            <p:ph type="sldNum" sz="quarter" idx="12"/>
          </p:nvPr>
        </p:nvSpPr>
        <p:spPr/>
        <p:txBody>
          <a:bodyPr/>
          <a:lstStyle/>
          <a:p>
            <a:pPr>
              <a:defRPr/>
            </a:pPr>
            <a:fld id="{F1E1B526-2194-4B8D-B375-FF5CBD9D0914}" type="slidenum">
              <a:rPr lang="fr-FR" smtClean="0"/>
              <a:pPr>
                <a:defRPr/>
              </a:pPr>
              <a:t>20</a:t>
            </a:fld>
            <a:endParaRPr lang="fr-FR"/>
          </a:p>
        </p:txBody>
      </p:sp>
      <p:pic>
        <p:nvPicPr>
          <p:cNvPr id="22532" name="Picture 2" descr="C:\Users\Lutz\Desktop\NAH docs\NAH Toshiba après mais 2008\Travail 2009-2010\Malette formation ONCFS\Malette 2011\Séq 4 2011\Séq 4 photos\cocorli gravelot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412875"/>
            <a:ext cx="8388350" cy="510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CC"/>
            </a:gs>
            <a:gs pos="25000">
              <a:srgbClr val="FFFFCC"/>
            </a:gs>
            <a:gs pos="53000">
              <a:srgbClr val="D4DEFF"/>
            </a:gs>
            <a:gs pos="83000">
              <a:srgbClr val="D4DEFF"/>
            </a:gs>
            <a:gs pos="100000">
              <a:srgbClr val="96AB94"/>
            </a:gs>
          </a:gsLst>
          <a:lin ang="7200000"/>
        </a:gradFill>
        <a:effectLst/>
      </p:bgPr>
    </p:bg>
    <p:spTree>
      <p:nvGrpSpPr>
        <p:cNvPr id="1" name=""/>
        <p:cNvGrpSpPr/>
        <p:nvPr/>
      </p:nvGrpSpPr>
      <p:grpSpPr>
        <a:xfrm>
          <a:off x="0" y="0"/>
          <a:ext cx="0" cy="0"/>
          <a:chOff x="0" y="0"/>
          <a:chExt cx="0" cy="0"/>
        </a:xfrm>
      </p:grpSpPr>
      <p:sp>
        <p:nvSpPr>
          <p:cNvPr id="23554" name="Titre 1"/>
          <p:cNvSpPr>
            <a:spLocks noGrp="1"/>
          </p:cNvSpPr>
          <p:nvPr>
            <p:ph type="title"/>
          </p:nvPr>
        </p:nvSpPr>
        <p:spPr/>
        <p:txBody>
          <a:bodyPr/>
          <a:lstStyle/>
          <a:p>
            <a:r>
              <a:rPr lang="fr-FR" altLang="fr-FR" b="1" smtClean="0"/>
              <a:t>Compter un groupe plurispécifique</a:t>
            </a:r>
            <a:endParaRPr lang="fr-FR" altLang="fr-FR" smtClean="0"/>
          </a:p>
        </p:txBody>
      </p:sp>
      <p:sp>
        <p:nvSpPr>
          <p:cNvPr id="4" name="Espace réservé du numéro de diapositive 3"/>
          <p:cNvSpPr>
            <a:spLocks noGrp="1"/>
          </p:cNvSpPr>
          <p:nvPr>
            <p:ph type="sldNum" sz="quarter" idx="12"/>
          </p:nvPr>
        </p:nvSpPr>
        <p:spPr/>
        <p:txBody>
          <a:bodyPr/>
          <a:lstStyle/>
          <a:p>
            <a:pPr>
              <a:defRPr/>
            </a:pPr>
            <a:fld id="{A1C7110D-B283-48AB-936B-F14E1083BE10}" type="slidenum">
              <a:rPr lang="fr-FR" smtClean="0"/>
              <a:pPr>
                <a:defRPr/>
              </a:pPr>
              <a:t>21</a:t>
            </a:fld>
            <a:endParaRPr lang="fr-FR"/>
          </a:p>
        </p:txBody>
      </p:sp>
      <p:pic>
        <p:nvPicPr>
          <p:cNvPr id="23556" name="Picture 2" descr="C:\Users\Lutz\Desktop\NAH docs\NAH Toshiba après mais 2008\Travail 2009-2010\Malette formation ONCFS\Malette 2011\Séq 4 2011\Séq 4 photos\89076436.8kc96WuH.GoldenPloverfloc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1196975"/>
            <a:ext cx="8064500" cy="538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7650" name="Titre 1"/>
          <p:cNvSpPr>
            <a:spLocks noGrp="1"/>
          </p:cNvSpPr>
          <p:nvPr>
            <p:ph type="title"/>
          </p:nvPr>
        </p:nvSpPr>
        <p:spPr/>
        <p:txBody>
          <a:bodyPr/>
          <a:lstStyle/>
          <a:p>
            <a:pPr>
              <a:defRPr/>
            </a:pPr>
            <a:r>
              <a:rPr lang="fr-FR" b="1" dirty="0" smtClean="0">
                <a:solidFill>
                  <a:schemeClr val="tx2">
                    <a:lumMod val="20000"/>
                    <a:lumOff val="80000"/>
                  </a:schemeClr>
                </a:solidFill>
              </a:rPr>
              <a:t>Compter un groupe plurispécifique</a:t>
            </a:r>
            <a:endParaRPr lang="fr-FR" dirty="0" smtClean="0">
              <a:solidFill>
                <a:schemeClr val="tx2">
                  <a:lumMod val="20000"/>
                  <a:lumOff val="80000"/>
                </a:schemeClr>
              </a:solidFill>
            </a:endParaRPr>
          </a:p>
        </p:txBody>
      </p:sp>
      <p:sp>
        <p:nvSpPr>
          <p:cNvPr id="3" name="Espace réservé du contenu 2"/>
          <p:cNvSpPr>
            <a:spLocks noGrp="1"/>
          </p:cNvSpPr>
          <p:nvPr>
            <p:ph idx="1"/>
          </p:nvPr>
        </p:nvSpPr>
        <p:spPr>
          <a:solidFill>
            <a:schemeClr val="bg1">
              <a:alpha val="74000"/>
            </a:schemeClr>
          </a:solidFill>
        </p:spPr>
        <p:txBody>
          <a:bodyPr/>
          <a:lstStyle/>
          <a:p>
            <a:pPr algn="just">
              <a:defRPr/>
            </a:pPr>
            <a:r>
              <a:rPr lang="fr-FR" sz="2400" b="1" dirty="0" smtClean="0"/>
              <a:t>Exercice de terrain :</a:t>
            </a:r>
            <a:endParaRPr lang="fr-FR" sz="2400" dirty="0" smtClean="0"/>
          </a:p>
          <a:p>
            <a:pPr algn="just">
              <a:defRPr/>
            </a:pPr>
            <a:r>
              <a:rPr lang="fr-FR" sz="2400" u="sng" dirty="0" smtClean="0"/>
              <a:t>Matériel</a:t>
            </a:r>
            <a:r>
              <a:rPr lang="fr-FR" sz="2400" dirty="0" smtClean="0"/>
              <a:t> : un télescope pour deux, un carnet, un crayon.</a:t>
            </a:r>
          </a:p>
          <a:p>
            <a:pPr algn="just">
              <a:defRPr/>
            </a:pPr>
            <a:r>
              <a:rPr lang="fr-FR" sz="2400" u="sng" dirty="0" smtClean="0"/>
              <a:t>Déroulement</a:t>
            </a:r>
            <a:r>
              <a:rPr lang="fr-FR" sz="2400" dirty="0" smtClean="0"/>
              <a:t> : travail en binôme : un compteur et un secrétaire</a:t>
            </a:r>
          </a:p>
          <a:p>
            <a:pPr marL="457200" indent="-457200" algn="just">
              <a:buFont typeface="+mj-lt"/>
              <a:buAutoNum type="arabicPeriod"/>
              <a:defRPr/>
            </a:pPr>
            <a:r>
              <a:rPr lang="fr-FR" sz="2400" dirty="0" smtClean="0"/>
              <a:t>Chaque binôme visualise les secteurs à couvrir</a:t>
            </a:r>
          </a:p>
          <a:p>
            <a:pPr marL="457200" indent="-457200" algn="just">
              <a:buFont typeface="+mj-lt"/>
              <a:buAutoNum type="arabicPeriod"/>
              <a:defRPr/>
            </a:pPr>
            <a:r>
              <a:rPr lang="fr-FR" sz="2400" dirty="0" smtClean="0"/>
              <a:t>Le compteur réalise le dénombrement au télescope et le secrétaire note au fur et à mesure les effectifs de chaque espèce</a:t>
            </a:r>
          </a:p>
          <a:p>
            <a:pPr marL="457200" indent="-457200" algn="just">
              <a:buFont typeface="+mj-lt"/>
              <a:buAutoNum type="arabicPeriod"/>
              <a:defRPr/>
            </a:pPr>
            <a:r>
              <a:rPr lang="fr-FR" sz="2400" dirty="0" smtClean="0"/>
              <a:t>Les résultats sont vérifiés auprès du formateur</a:t>
            </a:r>
          </a:p>
          <a:p>
            <a:pPr marL="457200" indent="-457200" algn="just">
              <a:buFont typeface="+mj-lt"/>
              <a:buAutoNum type="arabicPeriod"/>
              <a:defRPr/>
            </a:pPr>
            <a:r>
              <a:rPr lang="fr-FR" sz="2400" dirty="0" smtClean="0"/>
              <a:t>Les rôles du compteur et du secrétaire sont intervertis et l’exercice est recommencé sur le même secteur ou un secteur proche.</a:t>
            </a:r>
            <a:endParaRPr lang="fr-FR" sz="2400" dirty="0"/>
          </a:p>
        </p:txBody>
      </p:sp>
      <p:sp>
        <p:nvSpPr>
          <p:cNvPr id="4" name="Espace réservé du numéro de diapositive 3"/>
          <p:cNvSpPr>
            <a:spLocks noGrp="1"/>
          </p:cNvSpPr>
          <p:nvPr>
            <p:ph type="sldNum" sz="quarter" idx="12"/>
          </p:nvPr>
        </p:nvSpPr>
        <p:spPr/>
        <p:txBody>
          <a:bodyPr/>
          <a:lstStyle/>
          <a:p>
            <a:pPr>
              <a:defRPr/>
            </a:pPr>
            <a:fld id="{5991E2CD-9779-429E-87F0-B68BB7BF7504}" type="slidenum">
              <a:rPr lang="fr-FR" smtClean="0"/>
              <a:pPr>
                <a:defRPr/>
              </a:pPr>
              <a:t>22</a:t>
            </a:fld>
            <a:endParaRPr lang="fr-F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Titre 1"/>
          <p:cNvSpPr>
            <a:spLocks noGrp="1"/>
          </p:cNvSpPr>
          <p:nvPr>
            <p:ph type="title"/>
          </p:nvPr>
        </p:nvSpPr>
        <p:spPr>
          <a:xfrm>
            <a:off x="539750" y="404813"/>
            <a:ext cx="8229600" cy="1143000"/>
          </a:xfrm>
        </p:spPr>
        <p:txBody>
          <a:bodyPr/>
          <a:lstStyle/>
          <a:p>
            <a:r>
              <a:rPr lang="fr-FR" altLang="fr-FR" b="1" smtClean="0"/>
              <a:t>Comment dénombrer les oiseaux d’eau ?</a:t>
            </a:r>
            <a:endParaRPr lang="fr-FR" altLang="fr-FR" smtClean="0"/>
          </a:p>
        </p:txBody>
      </p:sp>
      <p:sp>
        <p:nvSpPr>
          <p:cNvPr id="3" name="Espace réservé du contenu 2"/>
          <p:cNvSpPr>
            <a:spLocks noGrp="1"/>
          </p:cNvSpPr>
          <p:nvPr>
            <p:ph idx="1"/>
          </p:nvPr>
        </p:nvSpPr>
        <p:spPr/>
        <p:txBody>
          <a:bodyPr/>
          <a:lstStyle/>
          <a:p>
            <a:pPr>
              <a:defRPr/>
            </a:pPr>
            <a:r>
              <a:rPr lang="fr-FR" dirty="0" smtClean="0"/>
              <a:t>Savoir dénombrer les oiseaux d’eau, c’est :</a:t>
            </a:r>
          </a:p>
          <a:p>
            <a:pPr marL="546100" indent="-369888">
              <a:spcBef>
                <a:spcPts val="1200"/>
              </a:spcBef>
              <a:buFont typeface="Arial" pitchFamily="34" charset="0"/>
              <a:buChar char="•"/>
              <a:defRPr/>
            </a:pPr>
            <a:r>
              <a:rPr lang="fr-FR" b="1" dirty="0" smtClean="0"/>
              <a:t>Savoir quand compter et quand estimer </a:t>
            </a:r>
          </a:p>
          <a:p>
            <a:pPr marL="546100" indent="-369888">
              <a:spcBef>
                <a:spcPts val="1200"/>
              </a:spcBef>
              <a:buFont typeface="Arial" pitchFamily="34" charset="0"/>
              <a:buChar char="•"/>
              <a:defRPr/>
            </a:pPr>
            <a:r>
              <a:rPr lang="fr-FR" b="1" dirty="0" smtClean="0"/>
              <a:t>Savoir compter les individus d’un petit groupe</a:t>
            </a:r>
          </a:p>
          <a:p>
            <a:pPr marL="546100" indent="-369888">
              <a:spcBef>
                <a:spcPts val="1200"/>
              </a:spcBef>
              <a:buFont typeface="Arial" pitchFamily="34" charset="0"/>
              <a:buChar char="•"/>
              <a:defRPr/>
            </a:pPr>
            <a:r>
              <a:rPr lang="fr-FR" b="1" dirty="0" smtClean="0">
                <a:solidFill>
                  <a:srgbClr val="FF6600"/>
                </a:solidFill>
              </a:rPr>
              <a:t>Savoir estimer l’effectif d’un groupe important</a:t>
            </a:r>
            <a:endParaRPr lang="fr-FR" b="1" dirty="0">
              <a:solidFill>
                <a:srgbClr val="FF6600"/>
              </a:solidFill>
            </a:endParaRPr>
          </a:p>
        </p:txBody>
      </p:sp>
      <p:sp>
        <p:nvSpPr>
          <p:cNvPr id="4" name="Espace réservé du numéro de diapositive 3"/>
          <p:cNvSpPr>
            <a:spLocks noGrp="1"/>
          </p:cNvSpPr>
          <p:nvPr>
            <p:ph type="sldNum" sz="quarter" idx="12"/>
          </p:nvPr>
        </p:nvSpPr>
        <p:spPr/>
        <p:txBody>
          <a:bodyPr/>
          <a:lstStyle/>
          <a:p>
            <a:pPr>
              <a:defRPr/>
            </a:pPr>
            <a:fld id="{1D853360-4112-43F0-BF7E-68372703F4CE}" type="slidenum">
              <a:rPr lang="fr-FR" smtClean="0"/>
              <a:pPr>
                <a:defRPr/>
              </a:pPr>
              <a:t>23</a:t>
            </a:fld>
            <a:endParaRPr lang="fr-F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re 1"/>
          <p:cNvSpPr>
            <a:spLocks noGrp="1"/>
          </p:cNvSpPr>
          <p:nvPr>
            <p:ph type="title"/>
          </p:nvPr>
        </p:nvSpPr>
        <p:spPr/>
        <p:txBody>
          <a:bodyPr/>
          <a:lstStyle/>
          <a:p>
            <a:endParaRPr lang="fr-FR" altLang="fr-FR" smtClean="0"/>
          </a:p>
        </p:txBody>
      </p:sp>
      <p:sp>
        <p:nvSpPr>
          <p:cNvPr id="26627" name="Espace réservé du contenu 2"/>
          <p:cNvSpPr>
            <a:spLocks noGrp="1"/>
          </p:cNvSpPr>
          <p:nvPr>
            <p:ph idx="1"/>
          </p:nvPr>
        </p:nvSpPr>
        <p:spPr/>
        <p:txBody>
          <a:bodyPr/>
          <a:lstStyle/>
          <a:p>
            <a:endParaRPr lang="fr-FR" altLang="fr-FR" smtClean="0"/>
          </a:p>
        </p:txBody>
      </p:sp>
      <p:sp>
        <p:nvSpPr>
          <p:cNvPr id="5" name="Espace réservé du numéro de diapositive 4"/>
          <p:cNvSpPr>
            <a:spLocks noGrp="1"/>
          </p:cNvSpPr>
          <p:nvPr>
            <p:ph type="sldNum" sz="quarter" idx="12"/>
          </p:nvPr>
        </p:nvSpPr>
        <p:spPr/>
        <p:txBody>
          <a:bodyPr/>
          <a:lstStyle/>
          <a:p>
            <a:pPr>
              <a:defRPr/>
            </a:pPr>
            <a:fld id="{B8E026A4-A273-4C66-917A-FE62F309A56D}" type="slidenum">
              <a:rPr lang="fr-FR" smtClean="0"/>
              <a:pPr>
                <a:defRPr/>
              </a:pPr>
              <a:t>24</a:t>
            </a:fld>
            <a:endParaRPr lang="fr-FR"/>
          </a:p>
        </p:txBody>
      </p:sp>
      <p:pic>
        <p:nvPicPr>
          <p:cNvPr id="26629" name="Picture 2" descr="C:\Users\Lutz\Desktop\NAH docs\NAH Toshiba après mais 2008\Travail 2009-2010\Malette formation ONCFS\Malette 2011\Séq 4 2011\Séq 4 photos\94028139.afCIljfJ.GreyPloverinflight.jpg"/>
          <p:cNvPicPr>
            <a:picLocks noChangeAspect="1" noChangeArrowheads="1"/>
          </p:cNvPicPr>
          <p:nvPr/>
        </p:nvPicPr>
        <p:blipFill>
          <a:blip r:embed="rId3">
            <a:extLst>
              <a:ext uri="{28A0092B-C50C-407E-A947-70E740481C1C}">
                <a14:useLocalDpi xmlns:a14="http://schemas.microsoft.com/office/drawing/2010/main" val="0"/>
              </a:ext>
            </a:extLst>
          </a:blip>
          <a:srcRect l="15263"/>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p:cNvSpPr txBox="1"/>
          <p:nvPr/>
        </p:nvSpPr>
        <p:spPr>
          <a:xfrm>
            <a:off x="468313" y="5805488"/>
            <a:ext cx="4032250" cy="522287"/>
          </a:xfrm>
          <a:prstGeom prst="rect">
            <a:avLst/>
          </a:prstGeom>
          <a:noFill/>
        </p:spPr>
        <p:txBody>
          <a:bodyPr wrap="none">
            <a:spAutoFit/>
          </a:bodyPr>
          <a:lstStyle/>
          <a:p>
            <a:pPr>
              <a:defRPr/>
            </a:pPr>
            <a:r>
              <a:rPr lang="fr-FR" sz="2800" b="1" i="1" dirty="0">
                <a:solidFill>
                  <a:schemeClr val="accent6">
                    <a:lumMod val="40000"/>
                    <a:lumOff val="60000"/>
                  </a:schemeClr>
                </a:solidFill>
                <a:latin typeface="+mn-lt"/>
              </a:rPr>
              <a:t>Merci de votre attention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p:txBody>
          <a:bodyPr/>
          <a:lstStyle/>
          <a:p>
            <a:pPr eaLnBrk="1" hangingPunct="1"/>
            <a:r>
              <a:rPr lang="fr-FR" altLang="fr-FR" smtClean="0"/>
              <a:t>Présentation de la séquence</a:t>
            </a:r>
          </a:p>
        </p:txBody>
      </p:sp>
      <p:sp>
        <p:nvSpPr>
          <p:cNvPr id="5123" name="Espace réservé du contenu 2"/>
          <p:cNvSpPr>
            <a:spLocks noGrp="1"/>
          </p:cNvSpPr>
          <p:nvPr>
            <p:ph idx="1"/>
          </p:nvPr>
        </p:nvSpPr>
        <p:spPr>
          <a:xfrm>
            <a:off x="323850" y="1341438"/>
            <a:ext cx="2735263" cy="1252537"/>
          </a:xfrm>
        </p:spPr>
        <p:txBody>
          <a:bodyPr/>
          <a:lstStyle/>
          <a:p>
            <a:pPr algn="ctr"/>
            <a:r>
              <a:rPr lang="fr-FR" altLang="fr-FR" b="1" smtClean="0">
                <a:solidFill>
                  <a:srgbClr val="FF6600"/>
                </a:solidFill>
              </a:rPr>
              <a:t>des explications techniques</a:t>
            </a:r>
          </a:p>
        </p:txBody>
      </p:sp>
      <p:sp>
        <p:nvSpPr>
          <p:cNvPr id="7" name="Espace réservé du contenu 2"/>
          <p:cNvSpPr txBox="1">
            <a:spLocks/>
          </p:cNvSpPr>
          <p:nvPr/>
        </p:nvSpPr>
        <p:spPr bwMode="auto">
          <a:xfrm>
            <a:off x="3995738" y="1989138"/>
            <a:ext cx="2530475" cy="1252537"/>
          </a:xfrm>
          <a:prstGeom prst="rect">
            <a:avLst/>
          </a:prstGeom>
          <a:noFill/>
          <a:ln w="9525">
            <a:noFill/>
            <a:miter lim="800000"/>
            <a:headEnd/>
            <a:tailEnd/>
          </a:ln>
        </p:spPr>
        <p:txBody>
          <a:bodyPr/>
          <a:lstStyle/>
          <a:p>
            <a:pPr marL="3175" indent="-3175" algn="ctr" eaLnBrk="0" hangingPunct="0">
              <a:spcBef>
                <a:spcPct val="20000"/>
              </a:spcBef>
              <a:buFont typeface="Arial" charset="0"/>
              <a:buNone/>
              <a:defRPr/>
            </a:pPr>
            <a:r>
              <a:rPr lang="fr-FR" sz="2800" b="1" dirty="0">
                <a:solidFill>
                  <a:srgbClr val="FF6600"/>
                </a:solidFill>
                <a:latin typeface="+mn-lt"/>
                <a:cs typeface="+mn-cs"/>
              </a:rPr>
              <a:t>des exercices en salle</a:t>
            </a:r>
          </a:p>
        </p:txBody>
      </p:sp>
      <p:sp>
        <p:nvSpPr>
          <p:cNvPr id="8" name="Espace réservé du contenu 2"/>
          <p:cNvSpPr txBox="1">
            <a:spLocks/>
          </p:cNvSpPr>
          <p:nvPr/>
        </p:nvSpPr>
        <p:spPr bwMode="auto">
          <a:xfrm>
            <a:off x="6613525" y="2708275"/>
            <a:ext cx="2530475" cy="1368425"/>
          </a:xfrm>
          <a:prstGeom prst="rect">
            <a:avLst/>
          </a:prstGeom>
          <a:noFill/>
          <a:ln w="9525">
            <a:noFill/>
            <a:miter lim="800000"/>
            <a:headEnd/>
            <a:tailEnd/>
          </a:ln>
        </p:spPr>
        <p:txBody>
          <a:bodyPr/>
          <a:lstStyle/>
          <a:p>
            <a:pPr marL="3175" indent="-3175" algn="ctr" eaLnBrk="0" hangingPunct="0">
              <a:spcBef>
                <a:spcPct val="20000"/>
              </a:spcBef>
              <a:buFont typeface="Arial" charset="0"/>
              <a:buNone/>
              <a:defRPr/>
            </a:pPr>
            <a:r>
              <a:rPr lang="fr-FR" sz="2800" b="1" dirty="0">
                <a:solidFill>
                  <a:srgbClr val="FF6600"/>
                </a:solidFill>
                <a:latin typeface="+mn-lt"/>
                <a:cs typeface="+mn-cs"/>
              </a:rPr>
              <a:t>une application sur le terrain</a:t>
            </a:r>
          </a:p>
        </p:txBody>
      </p:sp>
      <p:sp>
        <p:nvSpPr>
          <p:cNvPr id="9" name="Espace réservé du numéro de diapositive 8"/>
          <p:cNvSpPr>
            <a:spLocks noGrp="1"/>
          </p:cNvSpPr>
          <p:nvPr>
            <p:ph type="sldNum" sz="quarter" idx="12"/>
          </p:nvPr>
        </p:nvSpPr>
        <p:spPr/>
        <p:txBody>
          <a:bodyPr/>
          <a:lstStyle/>
          <a:p>
            <a:pPr>
              <a:defRPr/>
            </a:pPr>
            <a:fld id="{14932847-1615-4121-B5B3-E7222E4D972D}" type="slidenum">
              <a:rPr lang="fr-FR" smtClean="0"/>
              <a:pPr>
                <a:defRPr/>
              </a:pPr>
              <a:t>3</a:t>
            </a:fld>
            <a:endParaRPr lang="fr-FR"/>
          </a:p>
        </p:txBody>
      </p:sp>
      <p:pic>
        <p:nvPicPr>
          <p:cNvPr id="512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3" y="2276475"/>
            <a:ext cx="3840163" cy="2881313"/>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512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0338" y="3068638"/>
            <a:ext cx="3935412"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73675" y="3956050"/>
            <a:ext cx="3870325" cy="290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Titre 1"/>
          <p:cNvSpPr>
            <a:spLocks noGrp="1"/>
          </p:cNvSpPr>
          <p:nvPr>
            <p:ph type="title"/>
          </p:nvPr>
        </p:nvSpPr>
        <p:spPr>
          <a:xfrm>
            <a:off x="539750" y="404813"/>
            <a:ext cx="8229600" cy="1143000"/>
          </a:xfrm>
        </p:spPr>
        <p:txBody>
          <a:bodyPr/>
          <a:lstStyle/>
          <a:p>
            <a:r>
              <a:rPr lang="fr-FR" altLang="fr-FR" b="1" smtClean="0"/>
              <a:t>Comment dénombrer les oiseaux d’eau ?</a:t>
            </a:r>
            <a:endParaRPr lang="fr-FR" altLang="fr-FR" smtClean="0"/>
          </a:p>
        </p:txBody>
      </p:sp>
      <p:sp>
        <p:nvSpPr>
          <p:cNvPr id="3" name="Espace réservé du contenu 2"/>
          <p:cNvSpPr>
            <a:spLocks noGrp="1"/>
          </p:cNvSpPr>
          <p:nvPr>
            <p:ph idx="1"/>
          </p:nvPr>
        </p:nvSpPr>
        <p:spPr/>
        <p:txBody>
          <a:bodyPr/>
          <a:lstStyle/>
          <a:p>
            <a:pPr>
              <a:defRPr/>
            </a:pPr>
            <a:endParaRPr lang="fr-FR" dirty="0" smtClean="0"/>
          </a:p>
          <a:p>
            <a:pPr algn="just">
              <a:defRPr/>
            </a:pPr>
            <a:r>
              <a:rPr lang="fr-FR" dirty="0" smtClean="0"/>
              <a:t>Savoir dénombrer les oiseaux d’eau, c’est :</a:t>
            </a:r>
          </a:p>
          <a:p>
            <a:pPr marL="546100" indent="-369888" algn="just">
              <a:spcBef>
                <a:spcPts val="1200"/>
              </a:spcBef>
              <a:buFont typeface="Arial" pitchFamily="34" charset="0"/>
              <a:buChar char="•"/>
              <a:defRPr/>
            </a:pPr>
            <a:r>
              <a:rPr lang="fr-FR" dirty="0" smtClean="0"/>
              <a:t>Savoir quand </a:t>
            </a:r>
            <a:r>
              <a:rPr lang="fr-FR" b="1" dirty="0" smtClean="0"/>
              <a:t>compter</a:t>
            </a:r>
            <a:r>
              <a:rPr lang="fr-FR" dirty="0" smtClean="0"/>
              <a:t> et quand </a:t>
            </a:r>
            <a:r>
              <a:rPr lang="fr-FR" b="1" dirty="0" smtClean="0"/>
              <a:t>estimer </a:t>
            </a:r>
          </a:p>
          <a:p>
            <a:pPr marL="546100" indent="-369888" algn="just">
              <a:spcBef>
                <a:spcPts val="1200"/>
              </a:spcBef>
              <a:buFont typeface="Arial" pitchFamily="34" charset="0"/>
              <a:buChar char="•"/>
              <a:defRPr/>
            </a:pPr>
            <a:r>
              <a:rPr lang="fr-FR" dirty="0" smtClean="0">
                <a:solidFill>
                  <a:srgbClr val="FF3300"/>
                </a:solidFill>
              </a:rPr>
              <a:t>Savoir </a:t>
            </a:r>
            <a:r>
              <a:rPr lang="fr-FR" b="1" dirty="0" smtClean="0">
                <a:solidFill>
                  <a:srgbClr val="FF3300"/>
                </a:solidFill>
              </a:rPr>
              <a:t>compter</a:t>
            </a:r>
            <a:r>
              <a:rPr lang="fr-FR" dirty="0" smtClean="0">
                <a:solidFill>
                  <a:srgbClr val="FF3300"/>
                </a:solidFill>
              </a:rPr>
              <a:t> les individus d’un petit groupe</a:t>
            </a:r>
          </a:p>
          <a:p>
            <a:pPr marL="546100" indent="-369888" algn="just">
              <a:spcBef>
                <a:spcPts val="1200"/>
              </a:spcBef>
              <a:buFont typeface="Arial" pitchFamily="34" charset="0"/>
              <a:buChar char="•"/>
              <a:defRPr/>
            </a:pPr>
            <a:r>
              <a:rPr lang="fr-FR" dirty="0" smtClean="0"/>
              <a:t>Savoir </a:t>
            </a:r>
            <a:r>
              <a:rPr lang="fr-FR" b="1" dirty="0" smtClean="0"/>
              <a:t>estimer</a:t>
            </a:r>
            <a:r>
              <a:rPr lang="fr-FR" dirty="0" smtClean="0"/>
              <a:t> l’effectif d’un groupe important</a:t>
            </a:r>
            <a:endParaRPr lang="fr-FR" dirty="0"/>
          </a:p>
        </p:txBody>
      </p:sp>
      <p:sp>
        <p:nvSpPr>
          <p:cNvPr id="4" name="Espace réservé du numéro de diapositive 3"/>
          <p:cNvSpPr>
            <a:spLocks noGrp="1"/>
          </p:cNvSpPr>
          <p:nvPr>
            <p:ph type="sldNum" sz="quarter" idx="12"/>
          </p:nvPr>
        </p:nvSpPr>
        <p:spPr/>
        <p:txBody>
          <a:bodyPr/>
          <a:lstStyle/>
          <a:p>
            <a:pPr>
              <a:defRPr/>
            </a:pPr>
            <a:fld id="{09DAB560-6039-42C2-B370-59742007912B}" type="slidenum">
              <a:rPr lang="fr-FR" smtClean="0"/>
              <a:pPr>
                <a:defRPr/>
              </a:pPr>
              <a:t>4</a:t>
            </a:fld>
            <a:endParaRPr lang="fr-F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Titre 1"/>
          <p:cNvSpPr>
            <a:spLocks noGrp="1"/>
          </p:cNvSpPr>
          <p:nvPr>
            <p:ph type="title"/>
          </p:nvPr>
        </p:nvSpPr>
        <p:spPr>
          <a:xfrm>
            <a:off x="468313" y="404813"/>
            <a:ext cx="8229600" cy="1143000"/>
          </a:xfrm>
        </p:spPr>
        <p:txBody>
          <a:bodyPr/>
          <a:lstStyle/>
          <a:p>
            <a:r>
              <a:rPr lang="fr-FR" altLang="fr-FR" b="1" smtClean="0"/>
              <a:t>Compter les individus d’un petit groupe</a:t>
            </a:r>
            <a:endParaRPr lang="fr-FR" altLang="fr-FR" smtClean="0"/>
          </a:p>
        </p:txBody>
      </p:sp>
      <p:sp>
        <p:nvSpPr>
          <p:cNvPr id="3" name="Espace réservé du contenu 2"/>
          <p:cNvSpPr>
            <a:spLocks noGrp="1"/>
          </p:cNvSpPr>
          <p:nvPr>
            <p:ph idx="1"/>
          </p:nvPr>
        </p:nvSpPr>
        <p:spPr/>
        <p:txBody>
          <a:bodyPr/>
          <a:lstStyle/>
          <a:p>
            <a:pPr algn="just">
              <a:defRPr/>
            </a:pPr>
            <a:r>
              <a:rPr lang="fr-FR" b="1" dirty="0" smtClean="0">
                <a:solidFill>
                  <a:srgbClr val="FF6600"/>
                </a:solidFill>
              </a:rPr>
              <a:t>Objectifs pédagogiques de la séquence</a:t>
            </a:r>
          </a:p>
          <a:p>
            <a:pPr algn="just">
              <a:spcBef>
                <a:spcPts val="1200"/>
              </a:spcBef>
              <a:defRPr/>
            </a:pPr>
            <a:r>
              <a:rPr lang="fr-FR" dirty="0" smtClean="0"/>
              <a:t>A l’issue de cette séquence, vous saurez :</a:t>
            </a:r>
          </a:p>
          <a:p>
            <a:pPr marL="352425" indent="-352425" algn="just">
              <a:spcBef>
                <a:spcPts val="1200"/>
              </a:spcBef>
              <a:buFont typeface="Arial" pitchFamily="34" charset="0"/>
              <a:buChar char="•"/>
              <a:defRPr/>
            </a:pPr>
            <a:r>
              <a:rPr lang="fr-FR" dirty="0" smtClean="0"/>
              <a:t>compter des petits groupes d’oiseaux d’une ou plusieurs espèces</a:t>
            </a:r>
          </a:p>
          <a:p>
            <a:pPr marL="352425" indent="-352425" algn="just">
              <a:spcBef>
                <a:spcPts val="1200"/>
              </a:spcBef>
              <a:buFont typeface="Arial" pitchFamily="34" charset="0"/>
              <a:buChar char="•"/>
              <a:defRPr/>
            </a:pPr>
            <a:r>
              <a:rPr lang="fr-FR" dirty="0" smtClean="0"/>
              <a:t>consigner rigoureusement les données d’un comptage</a:t>
            </a:r>
            <a:endParaRPr lang="fr-FR" dirty="0"/>
          </a:p>
        </p:txBody>
      </p:sp>
      <p:sp>
        <p:nvSpPr>
          <p:cNvPr id="4" name="Espace réservé du numéro de diapositive 3"/>
          <p:cNvSpPr>
            <a:spLocks noGrp="1"/>
          </p:cNvSpPr>
          <p:nvPr>
            <p:ph type="sldNum" sz="quarter" idx="12"/>
          </p:nvPr>
        </p:nvSpPr>
        <p:spPr/>
        <p:txBody>
          <a:bodyPr/>
          <a:lstStyle/>
          <a:p>
            <a:pPr>
              <a:defRPr/>
            </a:pPr>
            <a:fld id="{59040AAA-6B70-49DF-9E67-8665C0FD1E06}" type="slidenum">
              <a:rPr lang="fr-FR" smtClean="0"/>
              <a:pPr>
                <a:defRPr/>
              </a:pPr>
              <a:t>5</a:t>
            </a:fld>
            <a:endParaRPr lang="fr-F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Titre 1"/>
          <p:cNvSpPr>
            <a:spLocks noGrp="1"/>
          </p:cNvSpPr>
          <p:nvPr>
            <p:ph type="title"/>
          </p:nvPr>
        </p:nvSpPr>
        <p:spPr>
          <a:xfrm>
            <a:off x="468313" y="404813"/>
            <a:ext cx="8229600" cy="1143000"/>
          </a:xfrm>
        </p:spPr>
        <p:txBody>
          <a:bodyPr/>
          <a:lstStyle/>
          <a:p>
            <a:r>
              <a:rPr lang="fr-FR" altLang="fr-FR" b="1" smtClean="0"/>
              <a:t>Compter les individus d’un petit groupe</a:t>
            </a:r>
            <a:endParaRPr lang="fr-FR" altLang="fr-FR" smtClean="0"/>
          </a:p>
        </p:txBody>
      </p:sp>
      <p:sp>
        <p:nvSpPr>
          <p:cNvPr id="3" name="Espace réservé du contenu 2"/>
          <p:cNvSpPr>
            <a:spLocks noGrp="1"/>
          </p:cNvSpPr>
          <p:nvPr>
            <p:ph idx="1"/>
          </p:nvPr>
        </p:nvSpPr>
        <p:spPr/>
        <p:txBody>
          <a:bodyPr/>
          <a:lstStyle/>
          <a:p>
            <a:pPr marL="355600" indent="-355600">
              <a:buFont typeface="Arial" pitchFamily="34" charset="0"/>
              <a:buChar char="•"/>
              <a:defRPr/>
            </a:pPr>
            <a:r>
              <a:rPr lang="fr-FR" dirty="0" smtClean="0"/>
              <a:t>Le principe du comptage : 1 par 1 mais aussi 2 par 2, 5 par 5, 10 par 10, en fonction de la taille du groupe et des conditions du comptage</a:t>
            </a:r>
          </a:p>
          <a:p>
            <a:pPr marL="355600" indent="-355600">
              <a:spcBef>
                <a:spcPts val="1800"/>
              </a:spcBef>
              <a:buFont typeface="Arial" pitchFamily="34" charset="0"/>
              <a:buChar char="•"/>
              <a:defRPr/>
            </a:pPr>
            <a:r>
              <a:rPr lang="fr-FR" dirty="0" smtClean="0"/>
              <a:t>La prise de note : importance et rigueur</a:t>
            </a:r>
          </a:p>
          <a:p>
            <a:pPr>
              <a:defRPr/>
            </a:pPr>
            <a:endParaRPr lang="fr-FR" dirty="0" smtClean="0">
              <a:solidFill>
                <a:srgbClr val="FF0000"/>
              </a:solidFill>
            </a:endParaRPr>
          </a:p>
          <a:p>
            <a:pPr algn="r">
              <a:defRPr/>
            </a:pPr>
            <a:r>
              <a:rPr lang="fr-FR" b="1" dirty="0" smtClean="0">
                <a:solidFill>
                  <a:srgbClr val="FF3300"/>
                </a:solidFill>
              </a:rPr>
              <a:t>Un bon comptage n’est utilisable que s’il est rigoureusement retranscrit</a:t>
            </a:r>
          </a:p>
        </p:txBody>
      </p:sp>
      <p:sp>
        <p:nvSpPr>
          <p:cNvPr id="4" name="Espace réservé du numéro de diapositive 3"/>
          <p:cNvSpPr>
            <a:spLocks noGrp="1"/>
          </p:cNvSpPr>
          <p:nvPr>
            <p:ph type="sldNum" sz="quarter" idx="12"/>
          </p:nvPr>
        </p:nvSpPr>
        <p:spPr/>
        <p:txBody>
          <a:bodyPr/>
          <a:lstStyle/>
          <a:p>
            <a:pPr>
              <a:defRPr/>
            </a:pPr>
            <a:fld id="{9E162115-64A9-4609-B226-06CA8D2A014D}" type="slidenum">
              <a:rPr lang="fr-FR" smtClean="0"/>
              <a:pPr>
                <a:defRPr/>
              </a:pPr>
              <a:t>6</a:t>
            </a:fld>
            <a:endParaRPr lang="fr-F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Titre 1"/>
          <p:cNvSpPr>
            <a:spLocks noGrp="1"/>
          </p:cNvSpPr>
          <p:nvPr>
            <p:ph type="title"/>
          </p:nvPr>
        </p:nvSpPr>
        <p:spPr>
          <a:xfrm>
            <a:off x="468313" y="198438"/>
            <a:ext cx="8229600" cy="1143000"/>
          </a:xfrm>
        </p:spPr>
        <p:txBody>
          <a:bodyPr/>
          <a:lstStyle/>
          <a:p>
            <a:r>
              <a:rPr lang="fr-FR" altLang="fr-FR" sz="1800" b="1" dirty="0" smtClean="0">
                <a:solidFill>
                  <a:srgbClr val="FF6600"/>
                </a:solidFill>
              </a:rPr>
              <a:t>Exemple d’une fiche de synthèse de comptage</a:t>
            </a:r>
            <a:endParaRPr lang="fr-FR" altLang="fr-FR" sz="1800" dirty="0" smtClean="0">
              <a:solidFill>
                <a:srgbClr val="FF6600"/>
              </a:solidFill>
            </a:endParaRPr>
          </a:p>
        </p:txBody>
      </p:sp>
      <p:pic>
        <p:nvPicPr>
          <p:cNvPr id="2051" name="Picture 3" descr="C:\Users\Lutz\Desktop\NAH docs\NAH Toshiba après mais 2008\Travail 2009-2010\Malette formation ONCFS\Malette 2011\Séq 4 2011\fiche wetlands.jpg"/>
          <p:cNvPicPr>
            <a:picLocks noChangeAspect="1" noChangeArrowheads="1"/>
          </p:cNvPicPr>
          <p:nvPr/>
        </p:nvPicPr>
        <p:blipFill>
          <a:blip r:embed="rId3"/>
          <a:srcRect r="7373" b="37600"/>
          <a:stretch>
            <a:fillRect/>
          </a:stretch>
        </p:blipFill>
        <p:spPr bwMode="auto">
          <a:xfrm>
            <a:off x="209550" y="1125538"/>
            <a:ext cx="4002088" cy="5618162"/>
          </a:xfrm>
          <a:prstGeom prst="rect">
            <a:avLst/>
          </a:prstGeom>
          <a:ln>
            <a:noFill/>
          </a:ln>
          <a:effectLst>
            <a:outerShdw blurRad="292100" dist="139700" dir="2700000" algn="tl" rotWithShape="0">
              <a:srgbClr val="333333">
                <a:alpha val="65000"/>
              </a:srgbClr>
            </a:outerShdw>
          </a:effectLst>
        </p:spPr>
      </p:pic>
      <p:pic>
        <p:nvPicPr>
          <p:cNvPr id="2053" name="Picture 5"/>
          <p:cNvPicPr>
            <a:picLocks noChangeAspect="1" noChangeArrowheads="1"/>
          </p:cNvPicPr>
          <p:nvPr/>
        </p:nvPicPr>
        <p:blipFill>
          <a:blip r:embed="rId4"/>
          <a:srcRect/>
          <a:stretch>
            <a:fillRect/>
          </a:stretch>
        </p:blipFill>
        <p:spPr bwMode="auto">
          <a:xfrm>
            <a:off x="4533900" y="1125538"/>
            <a:ext cx="4051300" cy="5543550"/>
          </a:xfrm>
          <a:prstGeom prst="rect">
            <a:avLst/>
          </a:prstGeom>
          <a:ln>
            <a:noFill/>
          </a:ln>
          <a:effectLst>
            <a:outerShdw blurRad="292100" dist="139700" dir="2700000" algn="tl" rotWithShape="0">
              <a:srgbClr val="333333">
                <a:alpha val="65000"/>
              </a:srgbClr>
            </a:outerShdw>
          </a:effectLst>
        </p:spPr>
      </p:pic>
      <p:sp>
        <p:nvSpPr>
          <p:cNvPr id="5" name="Espace réservé du numéro de diapositive 4"/>
          <p:cNvSpPr>
            <a:spLocks noGrp="1"/>
          </p:cNvSpPr>
          <p:nvPr>
            <p:ph type="sldNum" sz="quarter" idx="12"/>
          </p:nvPr>
        </p:nvSpPr>
        <p:spPr/>
        <p:txBody>
          <a:bodyPr/>
          <a:lstStyle/>
          <a:p>
            <a:pPr>
              <a:defRPr/>
            </a:pPr>
            <a:fld id="{0527FBF5-D10D-497E-B75D-2D38C025D92A}" type="slidenum">
              <a:rPr lang="fr-FR" smtClean="0"/>
              <a:pPr>
                <a:defRPr/>
              </a:pPr>
              <a:t>7</a:t>
            </a:fld>
            <a:endParaRPr lang="fr-FR"/>
          </a:p>
        </p:txBody>
      </p:sp>
      <p:sp>
        <p:nvSpPr>
          <p:cNvPr id="6" name="Ellipse 5"/>
          <p:cNvSpPr/>
          <p:nvPr/>
        </p:nvSpPr>
        <p:spPr>
          <a:xfrm>
            <a:off x="179512" y="981074"/>
            <a:ext cx="936501" cy="57571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Titre 1"/>
          <p:cNvSpPr>
            <a:spLocks noGrp="1"/>
          </p:cNvSpPr>
          <p:nvPr>
            <p:ph type="title"/>
          </p:nvPr>
        </p:nvSpPr>
        <p:spPr/>
        <p:txBody>
          <a:bodyPr/>
          <a:lstStyle/>
          <a:p>
            <a:pPr algn="l"/>
            <a:r>
              <a:rPr lang="fr-FR" altLang="fr-FR" sz="1800" b="1" dirty="0" smtClean="0">
                <a:solidFill>
                  <a:srgbClr val="FF6600"/>
                </a:solidFill>
              </a:rPr>
              <a:t>Exemple d’une fiche de comptage Wetlands International</a:t>
            </a:r>
            <a:endParaRPr lang="fr-FR" altLang="fr-FR" sz="1800" dirty="0" smtClean="0">
              <a:solidFill>
                <a:srgbClr val="FF6600"/>
              </a:solidFill>
            </a:endParaRPr>
          </a:p>
        </p:txBody>
      </p:sp>
      <p:pic>
        <p:nvPicPr>
          <p:cNvPr id="6" name="Picture 3" descr="C:\Users\Lutz\Desktop\NAH docs\NAH Toshiba après mais 2008\Travail 2009-2010\Malette formation ONCFS\Malette 2011\Séq 4 2011\fiche wetlands.jpg"/>
          <p:cNvPicPr>
            <a:picLocks noChangeAspect="1" noChangeArrowheads="1"/>
          </p:cNvPicPr>
          <p:nvPr/>
        </p:nvPicPr>
        <p:blipFill>
          <a:blip r:embed="rId3"/>
          <a:srcRect r="7373" b="37600"/>
          <a:stretch>
            <a:fillRect/>
          </a:stretch>
        </p:blipFill>
        <p:spPr bwMode="auto">
          <a:xfrm>
            <a:off x="1042988" y="1125538"/>
            <a:ext cx="7129462" cy="10007600"/>
          </a:xfrm>
          <a:prstGeom prst="rect">
            <a:avLst/>
          </a:prstGeom>
          <a:noFill/>
          <a:ln>
            <a:solidFill>
              <a:schemeClr val="accent1">
                <a:lumMod val="75000"/>
              </a:schemeClr>
            </a:solidFill>
          </a:ln>
        </p:spPr>
      </p:pic>
      <p:sp>
        <p:nvSpPr>
          <p:cNvPr id="4" name="Espace réservé du numéro de diapositive 3"/>
          <p:cNvSpPr>
            <a:spLocks noGrp="1"/>
          </p:cNvSpPr>
          <p:nvPr>
            <p:ph type="sldNum" sz="quarter" idx="12"/>
          </p:nvPr>
        </p:nvSpPr>
        <p:spPr/>
        <p:txBody>
          <a:bodyPr/>
          <a:lstStyle/>
          <a:p>
            <a:pPr>
              <a:defRPr/>
            </a:pPr>
            <a:fld id="{418F841E-F366-41D8-A4D8-0F854F62E4AA}" type="slidenum">
              <a:rPr lang="fr-FR" smtClean="0"/>
              <a:pPr>
                <a:defRPr/>
              </a:pPr>
              <a:t>8</a:t>
            </a:fld>
            <a:endParaRPr lang="fr-FR"/>
          </a:p>
        </p:txBody>
      </p:sp>
      <p:sp>
        <p:nvSpPr>
          <p:cNvPr id="7" name="Ellipse 6"/>
          <p:cNvSpPr/>
          <p:nvPr/>
        </p:nvSpPr>
        <p:spPr>
          <a:xfrm>
            <a:off x="179512" y="981074"/>
            <a:ext cx="936501" cy="57571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CC"/>
            </a:gs>
            <a:gs pos="25000">
              <a:srgbClr val="FFFFCC"/>
            </a:gs>
            <a:gs pos="53000">
              <a:srgbClr val="D4DEFF"/>
            </a:gs>
            <a:gs pos="83000">
              <a:srgbClr val="D4DEFF"/>
            </a:gs>
            <a:gs pos="100000">
              <a:srgbClr val="96AB94"/>
            </a:gs>
          </a:gsLst>
          <a:lin ang="7200000"/>
        </a:gradFill>
        <a:effectLst/>
      </p:bgPr>
    </p:bg>
    <p:spTree>
      <p:nvGrpSpPr>
        <p:cNvPr id="1" name=""/>
        <p:cNvGrpSpPr/>
        <p:nvPr/>
      </p:nvGrpSpPr>
      <p:grpSpPr>
        <a:xfrm>
          <a:off x="0" y="0"/>
          <a:ext cx="0" cy="0"/>
          <a:chOff x="0" y="0"/>
          <a:chExt cx="0" cy="0"/>
        </a:xfrm>
      </p:grpSpPr>
      <p:sp>
        <p:nvSpPr>
          <p:cNvPr id="11266" name="Titre 1"/>
          <p:cNvSpPr>
            <a:spLocks noGrp="1"/>
          </p:cNvSpPr>
          <p:nvPr>
            <p:ph type="title"/>
          </p:nvPr>
        </p:nvSpPr>
        <p:spPr/>
        <p:txBody>
          <a:bodyPr/>
          <a:lstStyle/>
          <a:p>
            <a:r>
              <a:rPr lang="fr-FR" altLang="fr-FR" b="1" smtClean="0"/>
              <a:t>Compter un groupe monospécifique</a:t>
            </a:r>
            <a:endParaRPr lang="fr-FR" altLang="fr-FR" smtClean="0"/>
          </a:p>
        </p:txBody>
      </p:sp>
      <p:sp>
        <p:nvSpPr>
          <p:cNvPr id="3" name="Espace réservé du contenu 2"/>
          <p:cNvSpPr>
            <a:spLocks noGrp="1"/>
          </p:cNvSpPr>
          <p:nvPr>
            <p:ph idx="1"/>
          </p:nvPr>
        </p:nvSpPr>
        <p:spPr/>
        <p:txBody>
          <a:bodyPr/>
          <a:lstStyle/>
          <a:p>
            <a:pPr algn="just">
              <a:defRPr/>
            </a:pPr>
            <a:r>
              <a:rPr lang="fr-FR" b="1" dirty="0" smtClean="0">
                <a:solidFill>
                  <a:srgbClr val="FF6600"/>
                </a:solidFill>
              </a:rPr>
              <a:t>Exercice en salle </a:t>
            </a:r>
            <a:r>
              <a:rPr lang="fr-FR" b="1" dirty="0" smtClean="0"/>
              <a:t>: Compter un groupe </a:t>
            </a:r>
            <a:r>
              <a:rPr lang="fr-FR" b="1" dirty="0" err="1" smtClean="0"/>
              <a:t>monospécifique</a:t>
            </a:r>
            <a:endParaRPr lang="fr-FR" dirty="0" smtClean="0"/>
          </a:p>
          <a:p>
            <a:pPr algn="just">
              <a:defRPr/>
            </a:pPr>
            <a:r>
              <a:rPr lang="fr-FR" u="sng" dirty="0" smtClean="0"/>
              <a:t>Déroulement</a:t>
            </a:r>
            <a:r>
              <a:rPr lang="fr-FR" dirty="0" smtClean="0"/>
              <a:t> : travail en binôme : un compteur et un secrétaire</a:t>
            </a:r>
          </a:p>
          <a:p>
            <a:pPr marL="514350" indent="-514350" algn="just">
              <a:spcBef>
                <a:spcPts val="600"/>
              </a:spcBef>
              <a:buFont typeface="+mj-lt"/>
              <a:buAutoNum type="arabicPeriod"/>
              <a:defRPr/>
            </a:pPr>
            <a:r>
              <a:rPr lang="fr-FR" dirty="0" smtClean="0"/>
              <a:t>le compteur compte les oiseaux et les annonce aux secrétaire</a:t>
            </a:r>
          </a:p>
          <a:p>
            <a:pPr marL="514350" indent="-514350" algn="just">
              <a:spcBef>
                <a:spcPts val="600"/>
              </a:spcBef>
              <a:buFont typeface="+mj-lt"/>
              <a:buAutoNum type="arabicPeriod"/>
              <a:defRPr/>
            </a:pPr>
            <a:r>
              <a:rPr lang="fr-FR" dirty="0" smtClean="0"/>
              <a:t>le secrétaire note l’effectif au fur et à mesure</a:t>
            </a:r>
          </a:p>
          <a:p>
            <a:pPr marL="523875" indent="-514350" algn="just">
              <a:spcBef>
                <a:spcPts val="600"/>
              </a:spcBef>
              <a:buFont typeface="+mj-lt"/>
              <a:buAutoNum type="arabicPeriod"/>
              <a:defRPr/>
            </a:pPr>
            <a:r>
              <a:rPr lang="fr-FR" dirty="0" smtClean="0"/>
              <a:t>le secrétaire d’un binôme présente son résultat au reste du groupe</a:t>
            </a:r>
          </a:p>
          <a:p>
            <a:pPr marL="523875" indent="-514350" algn="just">
              <a:spcBef>
                <a:spcPts val="600"/>
              </a:spcBef>
              <a:buFont typeface="+mj-lt"/>
              <a:buAutoNum type="arabicPeriod"/>
              <a:defRPr/>
            </a:pPr>
            <a:r>
              <a:rPr lang="fr-FR" dirty="0" smtClean="0"/>
              <a:t>le compteur et le secrétaire échangent leurs rôles pour la prochaine diapo</a:t>
            </a:r>
          </a:p>
          <a:p>
            <a:pPr marL="352425" indent="-352425" algn="just">
              <a:buFont typeface="+mj-lt"/>
              <a:buAutoNum type="arabicPeriod"/>
              <a:defRPr/>
            </a:pPr>
            <a:endParaRPr lang="fr-FR" dirty="0" smtClean="0"/>
          </a:p>
        </p:txBody>
      </p:sp>
      <p:sp>
        <p:nvSpPr>
          <p:cNvPr id="4" name="Espace réservé du numéro de diapositive 3"/>
          <p:cNvSpPr>
            <a:spLocks noGrp="1"/>
          </p:cNvSpPr>
          <p:nvPr>
            <p:ph type="sldNum" sz="quarter" idx="12"/>
          </p:nvPr>
        </p:nvSpPr>
        <p:spPr/>
        <p:txBody>
          <a:bodyPr/>
          <a:lstStyle/>
          <a:p>
            <a:pPr>
              <a:defRPr/>
            </a:pPr>
            <a:fld id="{6E4709EF-A31C-48B1-BBBF-30582F781192}" type="slidenum">
              <a:rPr lang="fr-FR" smtClean="0"/>
              <a:pPr>
                <a:defRPr/>
              </a:pPr>
              <a:t>9</a:t>
            </a:fld>
            <a:endParaRPr lang="fr-F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3547</TotalTime>
  <Words>2131</Words>
  <Application>Microsoft Office PowerPoint</Application>
  <PresentationFormat>Affichage à l'écran (4:3)</PresentationFormat>
  <Paragraphs>289</Paragraphs>
  <Slides>24</Slides>
  <Notes>24</Notes>
  <HiddenSlides>0</HiddenSlides>
  <MMClips>0</MMClips>
  <ScaleCrop>false</ScaleCrop>
  <HeadingPairs>
    <vt:vector size="4" baseType="variant">
      <vt:variant>
        <vt:lpstr>Thème</vt:lpstr>
      </vt:variant>
      <vt:variant>
        <vt:i4>1</vt:i4>
      </vt:variant>
      <vt:variant>
        <vt:lpstr>Titres des diapositives</vt:lpstr>
      </vt:variant>
      <vt:variant>
        <vt:i4>24</vt:i4>
      </vt:variant>
    </vt:vector>
  </HeadingPairs>
  <TitlesOfParts>
    <vt:vector size="25" baseType="lpstr">
      <vt:lpstr>Thème Office</vt:lpstr>
      <vt:lpstr>– Séquence 6 –   Savoir compter les oiseaux d’un petit groupe </vt:lpstr>
      <vt:lpstr>Présentation PowerPoint</vt:lpstr>
      <vt:lpstr>Présentation de la séquence</vt:lpstr>
      <vt:lpstr>Comment dénombrer les oiseaux d’eau ?</vt:lpstr>
      <vt:lpstr>Compter les individus d’un petit groupe</vt:lpstr>
      <vt:lpstr>Compter les individus d’un petit groupe</vt:lpstr>
      <vt:lpstr>Exemple d’une fiche de synthèse de comptage</vt:lpstr>
      <vt:lpstr>Exemple d’une fiche de comptage Wetlands International</vt:lpstr>
      <vt:lpstr>Compter un groupe monospécifique</vt:lpstr>
      <vt:lpstr>Compter un groupe monospécifique</vt:lpstr>
      <vt:lpstr>Compter un groupe monospécifique</vt:lpstr>
      <vt:lpstr>Compter un groupe monospécifique</vt:lpstr>
      <vt:lpstr>Compter un groupe monospécifique</vt:lpstr>
      <vt:lpstr>Compter un groupe monospécifique</vt:lpstr>
      <vt:lpstr>Compter un groupe monospécifique</vt:lpstr>
      <vt:lpstr>Compter un groupe plurispécifique</vt:lpstr>
      <vt:lpstr>Compter un groupe plurispécifique</vt:lpstr>
      <vt:lpstr>Compter un groupe plurispécifique</vt:lpstr>
      <vt:lpstr>Compter un groupe plurispécifique</vt:lpstr>
      <vt:lpstr>Compter un groupe plurispécifique</vt:lpstr>
      <vt:lpstr>Compter un groupe plurispécifique</vt:lpstr>
      <vt:lpstr>Compter un groupe plurispécifique</vt:lpstr>
      <vt:lpstr>Comment dénombrer les oiseaux d’eau ?</vt:lpstr>
      <vt:lpstr>Présentation PowerPoint</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Séquence 4 Comment dénombrer les oiseaux</dc:title>
  <dc:creator>NAH</dc:creator>
  <cp:lastModifiedBy>Nathalie Hecker</cp:lastModifiedBy>
  <cp:revision>311</cp:revision>
  <dcterms:created xsi:type="dcterms:W3CDTF">2010-08-18T06:49:46Z</dcterms:created>
  <dcterms:modified xsi:type="dcterms:W3CDTF">2015-10-08T07:24:38Z</dcterms:modified>
</cp:coreProperties>
</file>