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3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105575-515B-49BA-B007-9AD7BA757B0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F82ABB8-F2DC-4B15-85F3-42855A982119}">
      <dgm:prSet phldrT="[نص]"/>
      <dgm:spPr/>
      <dgm:t>
        <a:bodyPr/>
        <a:lstStyle/>
        <a:p>
          <a:pPr algn="r" rtl="1"/>
          <a:r>
            <a:rPr lang="fr-FR" b="1" dirty="0" err="1" smtClean="0"/>
            <a:t>Activating</a:t>
          </a:r>
          <a:r>
            <a:rPr lang="fr-FR" b="1" dirty="0" smtClean="0"/>
            <a:t> : A </a:t>
          </a:r>
          <a:endParaRPr lang="fr-FR" dirty="0"/>
        </a:p>
      </dgm:t>
    </dgm:pt>
    <dgm:pt modelId="{527220A7-29FA-4770-B5C5-888A733906E8}" type="parTrans" cxnId="{07568B65-9353-484D-B95B-7F116A08FEF9}">
      <dgm:prSet/>
      <dgm:spPr/>
      <dgm:t>
        <a:bodyPr/>
        <a:lstStyle/>
        <a:p>
          <a:endParaRPr lang="fr-FR"/>
        </a:p>
      </dgm:t>
    </dgm:pt>
    <dgm:pt modelId="{5632759C-1C35-4052-AF51-738C25830925}" type="sibTrans" cxnId="{07568B65-9353-484D-B95B-7F116A08FEF9}">
      <dgm:prSet/>
      <dgm:spPr/>
      <dgm:t>
        <a:bodyPr/>
        <a:lstStyle/>
        <a:p>
          <a:endParaRPr lang="fr-FR"/>
        </a:p>
      </dgm:t>
    </dgm:pt>
    <dgm:pt modelId="{9EC5D38D-1E29-47E4-BC3F-D9DE461BF64F}">
      <dgm:prSet phldrT="[نص]" custT="1"/>
      <dgm:spPr/>
      <dgm:t>
        <a:bodyPr/>
        <a:lstStyle/>
        <a:p>
          <a:pPr rtl="1"/>
          <a:r>
            <a:rPr lang="ar-DZ" sz="2400" b="1" dirty="0" smtClean="0"/>
            <a:t>أي الحدث الذي يؤثر في الشخصية أو الخبرة المنشطة مثل: وفاة، طلاق، فشل، لكن</a:t>
          </a:r>
          <a:r>
            <a:rPr lang="fr-FR" sz="2400" b="1" dirty="0" smtClean="0"/>
            <a:t> </a:t>
          </a:r>
          <a:r>
            <a:rPr lang="ar-DZ" sz="2400" b="1" dirty="0" smtClean="0"/>
            <a:t>الخبرة لا تحدث </a:t>
          </a:r>
          <a:r>
            <a:rPr lang="ar-DZ" sz="2400" b="1" dirty="0" err="1" smtClean="0"/>
            <a:t>الإضطراب</a:t>
          </a:r>
          <a:r>
            <a:rPr lang="ar-DZ" sz="2400" b="1" dirty="0" smtClean="0"/>
            <a:t> السلوكي.</a:t>
          </a:r>
          <a:endParaRPr lang="fr-FR" sz="2400" b="1" dirty="0"/>
        </a:p>
      </dgm:t>
    </dgm:pt>
    <dgm:pt modelId="{C8B753AE-74C2-471F-A6A8-44976B8452B1}" type="parTrans" cxnId="{16647670-F045-457B-98CB-0B16D3B4B9F0}">
      <dgm:prSet/>
      <dgm:spPr/>
      <dgm:t>
        <a:bodyPr/>
        <a:lstStyle/>
        <a:p>
          <a:endParaRPr lang="fr-FR"/>
        </a:p>
      </dgm:t>
    </dgm:pt>
    <dgm:pt modelId="{16061F6D-B90E-4568-BED1-682456E2B2AA}" type="sibTrans" cxnId="{16647670-F045-457B-98CB-0B16D3B4B9F0}">
      <dgm:prSet/>
      <dgm:spPr/>
      <dgm:t>
        <a:bodyPr/>
        <a:lstStyle/>
        <a:p>
          <a:endParaRPr lang="fr-FR"/>
        </a:p>
      </dgm:t>
    </dgm:pt>
    <dgm:pt modelId="{4EC61D2F-3038-4893-901E-CF64B7E587B1}">
      <dgm:prSet phldrT="[نص]"/>
      <dgm:spPr/>
      <dgm:t>
        <a:bodyPr/>
        <a:lstStyle/>
        <a:p>
          <a:r>
            <a:rPr lang="fr-FR" b="1" dirty="0" err="1" smtClean="0"/>
            <a:t>Belief</a:t>
          </a:r>
          <a:r>
            <a:rPr lang="fr-FR" b="1" dirty="0" smtClean="0"/>
            <a:t> :B</a:t>
          </a:r>
          <a:r>
            <a:rPr lang="fr-FR" dirty="0" smtClean="0"/>
            <a:t> </a:t>
          </a:r>
          <a:endParaRPr lang="fr-FR" dirty="0"/>
        </a:p>
      </dgm:t>
    </dgm:pt>
    <dgm:pt modelId="{2626EE27-DA65-463F-ABAF-2181466FC494}" type="parTrans" cxnId="{1ED241DF-7924-436E-A171-CBFFE9BAD58D}">
      <dgm:prSet/>
      <dgm:spPr/>
      <dgm:t>
        <a:bodyPr/>
        <a:lstStyle/>
        <a:p>
          <a:endParaRPr lang="fr-FR"/>
        </a:p>
      </dgm:t>
    </dgm:pt>
    <dgm:pt modelId="{2A1A9F63-B51F-4BDD-89B2-3922E3A0B415}" type="sibTrans" cxnId="{1ED241DF-7924-436E-A171-CBFFE9BAD58D}">
      <dgm:prSet/>
      <dgm:spPr/>
      <dgm:t>
        <a:bodyPr/>
        <a:lstStyle/>
        <a:p>
          <a:endParaRPr lang="fr-FR"/>
        </a:p>
      </dgm:t>
    </dgm:pt>
    <dgm:pt modelId="{72050609-AF7A-4481-884D-E94C920E6E0A}">
      <dgm:prSet phldrT="[نص]" custT="1"/>
      <dgm:spPr/>
      <dgm:t>
        <a:bodyPr/>
        <a:lstStyle/>
        <a:p>
          <a:pPr algn="r" rtl="1"/>
          <a:endParaRPr lang="fr-FR" sz="2000" b="1" dirty="0"/>
        </a:p>
      </dgm:t>
    </dgm:pt>
    <dgm:pt modelId="{54FCE947-6A2A-4EBE-8898-95BDED1B6ADC}" type="parTrans" cxnId="{F63E5D03-55B4-4BC8-BD0F-9CED1862B601}">
      <dgm:prSet/>
      <dgm:spPr/>
      <dgm:t>
        <a:bodyPr/>
        <a:lstStyle/>
        <a:p>
          <a:endParaRPr lang="fr-FR"/>
        </a:p>
      </dgm:t>
    </dgm:pt>
    <dgm:pt modelId="{72752E1A-4B17-492B-A73C-42903BBF8A46}" type="sibTrans" cxnId="{F63E5D03-55B4-4BC8-BD0F-9CED1862B601}">
      <dgm:prSet/>
      <dgm:spPr/>
      <dgm:t>
        <a:bodyPr/>
        <a:lstStyle/>
        <a:p>
          <a:endParaRPr lang="fr-FR"/>
        </a:p>
      </dgm:t>
    </dgm:pt>
    <dgm:pt modelId="{7961370B-9392-4E33-85B9-8BD274199D64}">
      <dgm:prSet phldrT="[نص]" custT="1"/>
      <dgm:spPr/>
      <dgm:t>
        <a:bodyPr/>
        <a:lstStyle/>
        <a:p>
          <a:pPr algn="r" rtl="1"/>
          <a:r>
            <a:rPr lang="ar-DZ" sz="2000" b="1" dirty="0" smtClean="0"/>
            <a:t>أي المعتقدات </a:t>
          </a:r>
          <a:r>
            <a:rPr lang="ar-DZ" sz="2000" b="1" dirty="0" err="1" smtClean="0"/>
            <a:t>اللاعقلانية </a:t>
          </a:r>
          <a:r>
            <a:rPr lang="ar-DZ" sz="2000" b="1" dirty="0" smtClean="0"/>
            <a:t>، في ذهن المريض</a:t>
          </a:r>
          <a:endParaRPr lang="fr-FR" sz="2000" b="1" dirty="0" smtClean="0"/>
        </a:p>
        <a:p>
          <a:pPr algn="r" rtl="1"/>
          <a:r>
            <a:rPr lang="ar-DZ" sz="2000" b="1" dirty="0" smtClean="0"/>
            <a:t>وطريقة تأويله للأحداث والمعتقدات، وهي بمثابة جسر يصل بين </a:t>
          </a:r>
          <a:r>
            <a:rPr lang="fr-FR" sz="2000" b="1" dirty="0" smtClean="0"/>
            <a:t>.C </a:t>
          </a:r>
          <a:r>
            <a:rPr lang="ar-DZ" sz="2000" b="1" dirty="0" smtClean="0"/>
            <a:t>و </a:t>
          </a:r>
          <a:r>
            <a:rPr lang="fr-FR" sz="2000" b="1" dirty="0" smtClean="0"/>
            <a:t>A </a:t>
          </a:r>
          <a:endParaRPr lang="ar-DZ" sz="2000" b="1" dirty="0" smtClean="0"/>
        </a:p>
        <a:p>
          <a:pPr algn="l"/>
          <a:endParaRPr lang="fr-FR" sz="1800" dirty="0"/>
        </a:p>
      </dgm:t>
    </dgm:pt>
    <dgm:pt modelId="{E2F1CCAD-DD79-422D-B7A8-32959A19A646}" type="parTrans" cxnId="{1A704C85-2971-4339-A0D8-628D05F2B461}">
      <dgm:prSet/>
      <dgm:spPr/>
      <dgm:t>
        <a:bodyPr/>
        <a:lstStyle/>
        <a:p>
          <a:endParaRPr lang="fr-FR"/>
        </a:p>
      </dgm:t>
    </dgm:pt>
    <dgm:pt modelId="{DB9574A3-87F6-4642-B21B-861DBCE723C5}" type="sibTrans" cxnId="{1A704C85-2971-4339-A0D8-628D05F2B461}">
      <dgm:prSet/>
      <dgm:spPr/>
      <dgm:t>
        <a:bodyPr/>
        <a:lstStyle/>
        <a:p>
          <a:endParaRPr lang="fr-FR"/>
        </a:p>
      </dgm:t>
    </dgm:pt>
    <dgm:pt modelId="{0A527FE5-0A9F-41B9-81F6-1757C351C80F}">
      <dgm:prSet phldrT="[نص]"/>
      <dgm:spPr/>
      <dgm:t>
        <a:bodyPr/>
        <a:lstStyle/>
        <a:p>
          <a:r>
            <a:rPr lang="fr-FR" b="1" dirty="0" err="1" smtClean="0"/>
            <a:t>Consequense</a:t>
          </a:r>
          <a:r>
            <a:rPr lang="fr-FR" b="1" dirty="0" smtClean="0"/>
            <a:t> : C</a:t>
          </a:r>
          <a:endParaRPr lang="fr-FR" b="1" dirty="0"/>
        </a:p>
      </dgm:t>
    </dgm:pt>
    <dgm:pt modelId="{8059741D-FDDB-447F-ACEB-F7087C05613F}" type="parTrans" cxnId="{06338ADB-D5A9-404C-9FD5-0D29C02DFDB0}">
      <dgm:prSet/>
      <dgm:spPr/>
      <dgm:t>
        <a:bodyPr/>
        <a:lstStyle/>
        <a:p>
          <a:endParaRPr lang="fr-FR"/>
        </a:p>
      </dgm:t>
    </dgm:pt>
    <dgm:pt modelId="{FDEDF6D8-5892-4A7F-814A-7B05A3A917C9}" type="sibTrans" cxnId="{06338ADB-D5A9-404C-9FD5-0D29C02DFDB0}">
      <dgm:prSet/>
      <dgm:spPr/>
      <dgm:t>
        <a:bodyPr/>
        <a:lstStyle/>
        <a:p>
          <a:endParaRPr lang="fr-FR"/>
        </a:p>
      </dgm:t>
    </dgm:pt>
    <dgm:pt modelId="{ED0B3B88-F283-4C7D-887F-7616F8793EB9}">
      <dgm:prSet phldrT="[نص]"/>
      <dgm:spPr/>
      <dgm:t>
        <a:bodyPr/>
        <a:lstStyle/>
        <a:p>
          <a:pPr rtl="1"/>
          <a:endParaRPr lang="fr-FR" dirty="0"/>
        </a:p>
      </dgm:t>
    </dgm:pt>
    <dgm:pt modelId="{176B8892-C8D5-432F-82DC-058E2B072792}" type="parTrans" cxnId="{24E0CE20-B7FF-469B-81EB-9F81E5B0F9F6}">
      <dgm:prSet/>
      <dgm:spPr/>
      <dgm:t>
        <a:bodyPr/>
        <a:lstStyle/>
        <a:p>
          <a:endParaRPr lang="fr-FR"/>
        </a:p>
      </dgm:t>
    </dgm:pt>
    <dgm:pt modelId="{0FD687B4-8205-4AFA-8893-E8ECCAA5871D}" type="sibTrans" cxnId="{24E0CE20-B7FF-469B-81EB-9F81E5B0F9F6}">
      <dgm:prSet/>
      <dgm:spPr/>
      <dgm:t>
        <a:bodyPr/>
        <a:lstStyle/>
        <a:p>
          <a:endParaRPr lang="fr-FR"/>
        </a:p>
      </dgm:t>
    </dgm:pt>
    <dgm:pt modelId="{5A001343-D97C-47D5-9D87-81461042F9F8}">
      <dgm:prSet custT="1"/>
      <dgm:spPr/>
      <dgm:t>
        <a:bodyPr/>
        <a:lstStyle/>
        <a:p>
          <a:pPr algn="r" rtl="1"/>
          <a:endParaRPr lang="ar-DZ" sz="2000" b="1" dirty="0" smtClean="0"/>
        </a:p>
      </dgm:t>
    </dgm:pt>
    <dgm:pt modelId="{FE4CC5B0-A39F-4BF3-9E44-F8558504B686}" type="parTrans" cxnId="{A1059BB9-12B3-4BE8-A6D8-BA3D420C0642}">
      <dgm:prSet/>
      <dgm:spPr/>
      <dgm:t>
        <a:bodyPr/>
        <a:lstStyle/>
        <a:p>
          <a:endParaRPr lang="fr-FR"/>
        </a:p>
      </dgm:t>
    </dgm:pt>
    <dgm:pt modelId="{99A2BB1C-0783-4BAB-BC7A-73CCDA46A8BD}" type="sibTrans" cxnId="{A1059BB9-12B3-4BE8-A6D8-BA3D420C0642}">
      <dgm:prSet/>
      <dgm:spPr/>
      <dgm:t>
        <a:bodyPr/>
        <a:lstStyle/>
        <a:p>
          <a:endParaRPr lang="fr-FR"/>
        </a:p>
      </dgm:t>
    </dgm:pt>
    <dgm:pt modelId="{78EE8CA3-9F44-41A2-93DB-5F0149ABB906}">
      <dgm:prSet phldrT="[نص]"/>
      <dgm:spPr/>
      <dgm:t>
        <a:bodyPr/>
        <a:lstStyle/>
        <a:p>
          <a:pPr rtl="1"/>
          <a:r>
            <a:rPr lang="ar-DZ" dirty="0" smtClean="0"/>
            <a:t>أي النتائج وهي ليست وليدة الأحداث </a:t>
          </a:r>
          <a:r>
            <a:rPr lang="fr-FR" dirty="0" smtClean="0"/>
            <a:t>A</a:t>
          </a:r>
          <a:r>
            <a:rPr lang="ar-DZ" dirty="0" smtClean="0"/>
            <a:t>التي تسبقها </a:t>
          </a:r>
          <a:r>
            <a:rPr lang="ar-DZ" dirty="0" err="1" smtClean="0"/>
            <a:t>وانما</a:t>
          </a:r>
          <a:r>
            <a:rPr lang="ar-DZ" dirty="0" smtClean="0"/>
            <a:t> هي نتيجة نظام </a:t>
          </a:r>
          <a:r>
            <a:rPr lang="fr-FR" dirty="0" smtClean="0"/>
            <a:t>B</a:t>
          </a:r>
          <a:r>
            <a:rPr lang="ar-DZ" dirty="0" smtClean="0"/>
            <a:t> اي المعتقدات</a:t>
          </a:r>
          <a:endParaRPr lang="fr-FR" dirty="0"/>
        </a:p>
      </dgm:t>
    </dgm:pt>
    <dgm:pt modelId="{B0E9FEA3-E94E-46F0-87D8-59B6B33D7567}" type="parTrans" cxnId="{965C4478-3F95-4F63-8861-959E68BF400F}">
      <dgm:prSet/>
      <dgm:spPr/>
      <dgm:t>
        <a:bodyPr/>
        <a:lstStyle/>
        <a:p>
          <a:endParaRPr lang="fr-FR"/>
        </a:p>
      </dgm:t>
    </dgm:pt>
    <dgm:pt modelId="{B01859FE-69BE-4703-9256-ED9952359F6F}" type="sibTrans" cxnId="{965C4478-3F95-4F63-8861-959E68BF400F}">
      <dgm:prSet/>
      <dgm:spPr/>
      <dgm:t>
        <a:bodyPr/>
        <a:lstStyle/>
        <a:p>
          <a:endParaRPr lang="fr-FR"/>
        </a:p>
      </dgm:t>
    </dgm:pt>
    <dgm:pt modelId="{F3D6FC2E-3296-4369-BC38-3E6F9A2A2F3D}" type="pres">
      <dgm:prSet presAssocID="{E7105575-515B-49BA-B007-9AD7BA757B0E}" presName="Name0" presStyleCnt="0">
        <dgm:presLayoutVars>
          <dgm:dir/>
          <dgm:animLvl val="lvl"/>
          <dgm:resizeHandles val="exact"/>
        </dgm:presLayoutVars>
      </dgm:prSet>
      <dgm:spPr/>
    </dgm:pt>
    <dgm:pt modelId="{A20D65C0-189B-4DCD-B495-A622AB4B75E2}" type="pres">
      <dgm:prSet presAssocID="{5F82ABB8-F2DC-4B15-85F3-42855A982119}" presName="linNode" presStyleCnt="0"/>
      <dgm:spPr/>
    </dgm:pt>
    <dgm:pt modelId="{92D26A70-F4A9-4C3F-A84E-105D858AD94C}" type="pres">
      <dgm:prSet presAssocID="{5F82ABB8-F2DC-4B15-85F3-42855A982119}" presName="parentText" presStyleLbl="node1" presStyleIdx="0" presStyleCnt="3" custScaleX="99723" custScaleY="95657" custLinFactNeighborX="-2216" custLinFactNeighborY="5347">
        <dgm:presLayoutVars>
          <dgm:chMax val="1"/>
          <dgm:bulletEnabled val="1"/>
        </dgm:presLayoutVars>
      </dgm:prSet>
      <dgm:spPr/>
      <dgm:t>
        <a:bodyPr/>
        <a:lstStyle/>
        <a:p>
          <a:endParaRPr lang="fr-FR"/>
        </a:p>
      </dgm:t>
    </dgm:pt>
    <dgm:pt modelId="{BC9C3189-E7F7-4762-84AA-519DCFBD2A93}" type="pres">
      <dgm:prSet presAssocID="{5F82ABB8-F2DC-4B15-85F3-42855A982119}" presName="descendantText" presStyleLbl="alignAccFollowNode1" presStyleIdx="0" presStyleCnt="3">
        <dgm:presLayoutVars>
          <dgm:bulletEnabled val="1"/>
        </dgm:presLayoutVars>
      </dgm:prSet>
      <dgm:spPr/>
      <dgm:t>
        <a:bodyPr/>
        <a:lstStyle/>
        <a:p>
          <a:endParaRPr lang="fr-FR"/>
        </a:p>
      </dgm:t>
    </dgm:pt>
    <dgm:pt modelId="{EF017880-9070-43DC-A925-FF2119D19578}" type="pres">
      <dgm:prSet presAssocID="{5632759C-1C35-4052-AF51-738C25830925}" presName="sp" presStyleCnt="0"/>
      <dgm:spPr/>
    </dgm:pt>
    <dgm:pt modelId="{69CC4DB0-D537-4964-BB43-C3D8461D237B}" type="pres">
      <dgm:prSet presAssocID="{4EC61D2F-3038-4893-901E-CF64B7E587B1}" presName="linNode" presStyleCnt="0"/>
      <dgm:spPr/>
    </dgm:pt>
    <dgm:pt modelId="{59AE87FF-16ED-481B-A187-B449D670A80E}" type="pres">
      <dgm:prSet presAssocID="{4EC61D2F-3038-4893-901E-CF64B7E587B1}" presName="parentText" presStyleLbl="node1" presStyleIdx="1" presStyleCnt="3" custScaleX="91988" custScaleY="99866">
        <dgm:presLayoutVars>
          <dgm:chMax val="1"/>
          <dgm:bulletEnabled val="1"/>
        </dgm:presLayoutVars>
      </dgm:prSet>
      <dgm:spPr/>
      <dgm:t>
        <a:bodyPr/>
        <a:lstStyle/>
        <a:p>
          <a:endParaRPr lang="fr-FR"/>
        </a:p>
      </dgm:t>
    </dgm:pt>
    <dgm:pt modelId="{294AF75A-BC51-4372-93EA-5AF54B970096}" type="pres">
      <dgm:prSet presAssocID="{4EC61D2F-3038-4893-901E-CF64B7E587B1}" presName="descendantText" presStyleLbl="alignAccFollowNode1" presStyleIdx="1" presStyleCnt="3">
        <dgm:presLayoutVars>
          <dgm:bulletEnabled val="1"/>
        </dgm:presLayoutVars>
      </dgm:prSet>
      <dgm:spPr/>
      <dgm:t>
        <a:bodyPr/>
        <a:lstStyle/>
        <a:p>
          <a:endParaRPr lang="fr-FR"/>
        </a:p>
      </dgm:t>
    </dgm:pt>
    <dgm:pt modelId="{C8E8C508-965E-4955-B016-9878655FD37D}" type="pres">
      <dgm:prSet presAssocID="{2A1A9F63-B51F-4BDD-89B2-3922E3A0B415}" presName="sp" presStyleCnt="0"/>
      <dgm:spPr/>
    </dgm:pt>
    <dgm:pt modelId="{8D96A181-335D-441F-86EF-480668CBF9E2}" type="pres">
      <dgm:prSet presAssocID="{0A527FE5-0A9F-41B9-81F6-1757C351C80F}" presName="linNode" presStyleCnt="0"/>
      <dgm:spPr/>
    </dgm:pt>
    <dgm:pt modelId="{0B816851-7507-443B-A0CE-B85F5B64D054}" type="pres">
      <dgm:prSet presAssocID="{0A527FE5-0A9F-41B9-81F6-1757C351C80F}" presName="parentText" presStyleLbl="node1" presStyleIdx="2" presStyleCnt="3">
        <dgm:presLayoutVars>
          <dgm:chMax val="1"/>
          <dgm:bulletEnabled val="1"/>
        </dgm:presLayoutVars>
      </dgm:prSet>
      <dgm:spPr/>
      <dgm:t>
        <a:bodyPr/>
        <a:lstStyle/>
        <a:p>
          <a:endParaRPr lang="fr-FR"/>
        </a:p>
      </dgm:t>
    </dgm:pt>
    <dgm:pt modelId="{061B9760-F90D-4830-896D-F364EDE2551B}" type="pres">
      <dgm:prSet presAssocID="{0A527FE5-0A9F-41B9-81F6-1757C351C80F}" presName="descendantText" presStyleLbl="alignAccFollowNode1" presStyleIdx="2" presStyleCnt="3">
        <dgm:presLayoutVars>
          <dgm:bulletEnabled val="1"/>
        </dgm:presLayoutVars>
      </dgm:prSet>
      <dgm:spPr/>
      <dgm:t>
        <a:bodyPr/>
        <a:lstStyle/>
        <a:p>
          <a:endParaRPr lang="fr-FR"/>
        </a:p>
      </dgm:t>
    </dgm:pt>
  </dgm:ptLst>
  <dgm:cxnLst>
    <dgm:cxn modelId="{16647670-F045-457B-98CB-0B16D3B4B9F0}" srcId="{5F82ABB8-F2DC-4B15-85F3-42855A982119}" destId="{9EC5D38D-1E29-47E4-BC3F-D9DE461BF64F}" srcOrd="0" destOrd="0" parTransId="{C8B753AE-74C2-471F-A6A8-44976B8452B1}" sibTransId="{16061F6D-B90E-4568-BED1-682456E2B2AA}"/>
    <dgm:cxn modelId="{29079E65-5FB1-4180-BA84-F0420B264370}" type="presOf" srcId="{7961370B-9392-4E33-85B9-8BD274199D64}" destId="{294AF75A-BC51-4372-93EA-5AF54B970096}" srcOrd="0" destOrd="2" presId="urn:microsoft.com/office/officeart/2005/8/layout/vList5"/>
    <dgm:cxn modelId="{1A704C85-2971-4339-A0D8-628D05F2B461}" srcId="{4EC61D2F-3038-4893-901E-CF64B7E587B1}" destId="{7961370B-9392-4E33-85B9-8BD274199D64}" srcOrd="2" destOrd="0" parTransId="{E2F1CCAD-DD79-422D-B7A8-32959A19A646}" sibTransId="{DB9574A3-87F6-4642-B21B-861DBCE723C5}"/>
    <dgm:cxn modelId="{1ED241DF-7924-436E-A171-CBFFE9BAD58D}" srcId="{E7105575-515B-49BA-B007-9AD7BA757B0E}" destId="{4EC61D2F-3038-4893-901E-CF64B7E587B1}" srcOrd="1" destOrd="0" parTransId="{2626EE27-DA65-463F-ABAF-2181466FC494}" sibTransId="{2A1A9F63-B51F-4BDD-89B2-3922E3A0B415}"/>
    <dgm:cxn modelId="{647689F6-D505-4E28-B7F1-EA93B9561646}" type="presOf" srcId="{9EC5D38D-1E29-47E4-BC3F-D9DE461BF64F}" destId="{BC9C3189-E7F7-4762-84AA-519DCFBD2A93}" srcOrd="0" destOrd="0" presId="urn:microsoft.com/office/officeart/2005/8/layout/vList5"/>
    <dgm:cxn modelId="{A1059BB9-12B3-4BE8-A6D8-BA3D420C0642}" srcId="{4EC61D2F-3038-4893-901E-CF64B7E587B1}" destId="{5A001343-D97C-47D5-9D87-81461042F9F8}" srcOrd="1" destOrd="0" parTransId="{FE4CC5B0-A39F-4BF3-9E44-F8558504B686}" sibTransId="{99A2BB1C-0783-4BAB-BC7A-73CCDA46A8BD}"/>
    <dgm:cxn modelId="{24E0CE20-B7FF-469B-81EB-9F81E5B0F9F6}" srcId="{0A527FE5-0A9F-41B9-81F6-1757C351C80F}" destId="{ED0B3B88-F283-4C7D-887F-7616F8793EB9}" srcOrd="0" destOrd="0" parTransId="{176B8892-C8D5-432F-82DC-058E2B072792}" sibTransId="{0FD687B4-8205-4AFA-8893-E8ECCAA5871D}"/>
    <dgm:cxn modelId="{965C4478-3F95-4F63-8861-959E68BF400F}" srcId="{0A527FE5-0A9F-41B9-81F6-1757C351C80F}" destId="{78EE8CA3-9F44-41A2-93DB-5F0149ABB906}" srcOrd="1" destOrd="0" parTransId="{B0E9FEA3-E94E-46F0-87D8-59B6B33D7567}" sibTransId="{B01859FE-69BE-4703-9256-ED9952359F6F}"/>
    <dgm:cxn modelId="{60CBC8FE-B2B7-489F-8117-F72AEED3C6A2}" type="presOf" srcId="{E7105575-515B-49BA-B007-9AD7BA757B0E}" destId="{F3D6FC2E-3296-4369-BC38-3E6F9A2A2F3D}" srcOrd="0" destOrd="0" presId="urn:microsoft.com/office/officeart/2005/8/layout/vList5"/>
    <dgm:cxn modelId="{821D823B-B198-434C-B54A-F932F02D8D6D}" type="presOf" srcId="{72050609-AF7A-4481-884D-E94C920E6E0A}" destId="{294AF75A-BC51-4372-93EA-5AF54B970096}" srcOrd="0" destOrd="0" presId="urn:microsoft.com/office/officeart/2005/8/layout/vList5"/>
    <dgm:cxn modelId="{5FC3CD01-EE5E-4D79-AE48-3C12941201A8}" type="presOf" srcId="{5A001343-D97C-47D5-9D87-81461042F9F8}" destId="{294AF75A-BC51-4372-93EA-5AF54B970096}" srcOrd="0" destOrd="1" presId="urn:microsoft.com/office/officeart/2005/8/layout/vList5"/>
    <dgm:cxn modelId="{06338ADB-D5A9-404C-9FD5-0D29C02DFDB0}" srcId="{E7105575-515B-49BA-B007-9AD7BA757B0E}" destId="{0A527FE5-0A9F-41B9-81F6-1757C351C80F}" srcOrd="2" destOrd="0" parTransId="{8059741D-FDDB-447F-ACEB-F7087C05613F}" sibTransId="{FDEDF6D8-5892-4A7F-814A-7B05A3A917C9}"/>
    <dgm:cxn modelId="{162B4350-389F-47BB-BE11-800F838DAF3A}" type="presOf" srcId="{78EE8CA3-9F44-41A2-93DB-5F0149ABB906}" destId="{061B9760-F90D-4830-896D-F364EDE2551B}" srcOrd="0" destOrd="1" presId="urn:microsoft.com/office/officeart/2005/8/layout/vList5"/>
    <dgm:cxn modelId="{7FF4E1D7-5B49-48F7-A9EE-A08D61397179}" type="presOf" srcId="{4EC61D2F-3038-4893-901E-CF64B7E587B1}" destId="{59AE87FF-16ED-481B-A187-B449D670A80E}" srcOrd="0" destOrd="0" presId="urn:microsoft.com/office/officeart/2005/8/layout/vList5"/>
    <dgm:cxn modelId="{F5CB7540-2692-485B-A1CA-D52DB761C5ED}" type="presOf" srcId="{0A527FE5-0A9F-41B9-81F6-1757C351C80F}" destId="{0B816851-7507-443B-A0CE-B85F5B64D054}" srcOrd="0" destOrd="0" presId="urn:microsoft.com/office/officeart/2005/8/layout/vList5"/>
    <dgm:cxn modelId="{07568B65-9353-484D-B95B-7F116A08FEF9}" srcId="{E7105575-515B-49BA-B007-9AD7BA757B0E}" destId="{5F82ABB8-F2DC-4B15-85F3-42855A982119}" srcOrd="0" destOrd="0" parTransId="{527220A7-29FA-4770-B5C5-888A733906E8}" sibTransId="{5632759C-1C35-4052-AF51-738C25830925}"/>
    <dgm:cxn modelId="{937292C8-0896-4427-A676-98649ADE12F2}" type="presOf" srcId="{5F82ABB8-F2DC-4B15-85F3-42855A982119}" destId="{92D26A70-F4A9-4C3F-A84E-105D858AD94C}" srcOrd="0" destOrd="0" presId="urn:microsoft.com/office/officeart/2005/8/layout/vList5"/>
    <dgm:cxn modelId="{F63E5D03-55B4-4BC8-BD0F-9CED1862B601}" srcId="{4EC61D2F-3038-4893-901E-CF64B7E587B1}" destId="{72050609-AF7A-4481-884D-E94C920E6E0A}" srcOrd="0" destOrd="0" parTransId="{54FCE947-6A2A-4EBE-8898-95BDED1B6ADC}" sibTransId="{72752E1A-4B17-492B-A73C-42903BBF8A46}"/>
    <dgm:cxn modelId="{47C683B4-2828-4025-AFD7-728223CE9AA9}" type="presOf" srcId="{ED0B3B88-F283-4C7D-887F-7616F8793EB9}" destId="{061B9760-F90D-4830-896D-F364EDE2551B}" srcOrd="0" destOrd="0" presId="urn:microsoft.com/office/officeart/2005/8/layout/vList5"/>
    <dgm:cxn modelId="{A71F407D-C9FB-455A-9669-28869594791F}" type="presParOf" srcId="{F3D6FC2E-3296-4369-BC38-3E6F9A2A2F3D}" destId="{A20D65C0-189B-4DCD-B495-A622AB4B75E2}" srcOrd="0" destOrd="0" presId="urn:microsoft.com/office/officeart/2005/8/layout/vList5"/>
    <dgm:cxn modelId="{CEA0C279-1870-4EEC-AC71-ABE0DA876287}" type="presParOf" srcId="{A20D65C0-189B-4DCD-B495-A622AB4B75E2}" destId="{92D26A70-F4A9-4C3F-A84E-105D858AD94C}" srcOrd="0" destOrd="0" presId="urn:microsoft.com/office/officeart/2005/8/layout/vList5"/>
    <dgm:cxn modelId="{62D3A7F0-3457-4F9B-8CCA-B9CC13DFF1EA}" type="presParOf" srcId="{A20D65C0-189B-4DCD-B495-A622AB4B75E2}" destId="{BC9C3189-E7F7-4762-84AA-519DCFBD2A93}" srcOrd="1" destOrd="0" presId="urn:microsoft.com/office/officeart/2005/8/layout/vList5"/>
    <dgm:cxn modelId="{483E278E-87B1-40D1-BC23-4DB3FA1429D2}" type="presParOf" srcId="{F3D6FC2E-3296-4369-BC38-3E6F9A2A2F3D}" destId="{EF017880-9070-43DC-A925-FF2119D19578}" srcOrd="1" destOrd="0" presId="urn:microsoft.com/office/officeart/2005/8/layout/vList5"/>
    <dgm:cxn modelId="{2CD6AA4A-A3C1-42DD-8403-B626B363CC8B}" type="presParOf" srcId="{F3D6FC2E-3296-4369-BC38-3E6F9A2A2F3D}" destId="{69CC4DB0-D537-4964-BB43-C3D8461D237B}" srcOrd="2" destOrd="0" presId="urn:microsoft.com/office/officeart/2005/8/layout/vList5"/>
    <dgm:cxn modelId="{270EA7F9-1C3F-469F-9168-5ED38BFDE5F5}" type="presParOf" srcId="{69CC4DB0-D537-4964-BB43-C3D8461D237B}" destId="{59AE87FF-16ED-481B-A187-B449D670A80E}" srcOrd="0" destOrd="0" presId="urn:microsoft.com/office/officeart/2005/8/layout/vList5"/>
    <dgm:cxn modelId="{C64EB46D-E4A5-40AA-8961-AF56424F2678}" type="presParOf" srcId="{69CC4DB0-D537-4964-BB43-C3D8461D237B}" destId="{294AF75A-BC51-4372-93EA-5AF54B970096}" srcOrd="1" destOrd="0" presId="urn:microsoft.com/office/officeart/2005/8/layout/vList5"/>
    <dgm:cxn modelId="{F66FB30D-9569-4780-AA7B-1D3E174B413D}" type="presParOf" srcId="{F3D6FC2E-3296-4369-BC38-3E6F9A2A2F3D}" destId="{C8E8C508-965E-4955-B016-9878655FD37D}" srcOrd="3" destOrd="0" presId="urn:microsoft.com/office/officeart/2005/8/layout/vList5"/>
    <dgm:cxn modelId="{05E55B45-1603-4F3B-89ED-2DBFD1422360}" type="presParOf" srcId="{F3D6FC2E-3296-4369-BC38-3E6F9A2A2F3D}" destId="{8D96A181-335D-441F-86EF-480668CBF9E2}" srcOrd="4" destOrd="0" presId="urn:microsoft.com/office/officeart/2005/8/layout/vList5"/>
    <dgm:cxn modelId="{EC66FACF-627B-4E79-9405-DFE9B8B63203}" type="presParOf" srcId="{8D96A181-335D-441F-86EF-480668CBF9E2}" destId="{0B816851-7507-443B-A0CE-B85F5B64D054}" srcOrd="0" destOrd="0" presId="urn:microsoft.com/office/officeart/2005/8/layout/vList5"/>
    <dgm:cxn modelId="{91064106-88B7-4D2B-A349-1A845E3165CB}" type="presParOf" srcId="{8D96A181-335D-441F-86EF-480668CBF9E2}" destId="{061B9760-F90D-4830-896D-F364EDE2551B}"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9C3189-E7F7-4762-84AA-519DCFBD2A93}">
      <dsp:nvSpPr>
        <dsp:cNvPr id="0" name=""/>
        <dsp:cNvSpPr/>
      </dsp:nvSpPr>
      <dsp:spPr>
        <a:xfrm rot="5400000">
          <a:off x="4873019" y="-1858551"/>
          <a:ext cx="1206134" cy="516153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87630" rIns="175260" bIns="87630" numCol="1" spcCol="1270" anchor="ctr" anchorCtr="0">
          <a:noAutofit/>
        </a:bodyPr>
        <a:lstStyle/>
        <a:p>
          <a:pPr marL="228600" lvl="1" indent="-228600" algn="r" defTabSz="1066800" rtl="1">
            <a:lnSpc>
              <a:spcPct val="90000"/>
            </a:lnSpc>
            <a:spcBef>
              <a:spcPct val="0"/>
            </a:spcBef>
            <a:spcAft>
              <a:spcPct val="15000"/>
            </a:spcAft>
            <a:buChar char="••"/>
          </a:pPr>
          <a:r>
            <a:rPr lang="ar-DZ" sz="2400" b="1" kern="1200" dirty="0" smtClean="0"/>
            <a:t>أي الحدث الذي يؤثر في الشخصية أو الخبرة المنشطة مثل: وفاة، طلاق، فشل، لكن</a:t>
          </a:r>
          <a:r>
            <a:rPr lang="fr-FR" sz="2400" b="1" kern="1200" dirty="0" smtClean="0"/>
            <a:t> </a:t>
          </a:r>
          <a:r>
            <a:rPr lang="ar-DZ" sz="2400" b="1" kern="1200" dirty="0" smtClean="0"/>
            <a:t>الخبرة لا تحدث </a:t>
          </a:r>
          <a:r>
            <a:rPr lang="ar-DZ" sz="2400" b="1" kern="1200" dirty="0" err="1" smtClean="0"/>
            <a:t>الإضطراب</a:t>
          </a:r>
          <a:r>
            <a:rPr lang="ar-DZ" sz="2400" b="1" kern="1200" dirty="0" smtClean="0"/>
            <a:t> السلوكي.</a:t>
          </a:r>
          <a:endParaRPr lang="fr-FR" sz="2400" b="1" kern="1200" dirty="0"/>
        </a:p>
      </dsp:txBody>
      <dsp:txXfrm rot="5400000">
        <a:off x="4873019" y="-1858551"/>
        <a:ext cx="1206134" cy="5161533"/>
      </dsp:txXfrm>
    </dsp:sp>
    <dsp:sp modelId="{92D26A70-F4A9-4C3F-A84E-105D858AD94C}">
      <dsp:nvSpPr>
        <dsp:cNvPr id="0" name=""/>
        <dsp:cNvSpPr/>
      </dsp:nvSpPr>
      <dsp:spPr>
        <a:xfrm>
          <a:off x="0" y="81735"/>
          <a:ext cx="2895320" cy="144218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r" defTabSz="1200150" rtl="1">
            <a:lnSpc>
              <a:spcPct val="90000"/>
            </a:lnSpc>
            <a:spcBef>
              <a:spcPct val="0"/>
            </a:spcBef>
            <a:spcAft>
              <a:spcPct val="35000"/>
            </a:spcAft>
          </a:pPr>
          <a:r>
            <a:rPr lang="fr-FR" sz="2700" b="1" kern="1200" dirty="0" err="1" smtClean="0"/>
            <a:t>Activating</a:t>
          </a:r>
          <a:r>
            <a:rPr lang="fr-FR" sz="2700" b="1" kern="1200" dirty="0" smtClean="0"/>
            <a:t> : A </a:t>
          </a:r>
          <a:endParaRPr lang="fr-FR" sz="2700" kern="1200" dirty="0"/>
        </a:p>
      </dsp:txBody>
      <dsp:txXfrm>
        <a:off x="0" y="81735"/>
        <a:ext cx="2895320" cy="1442189"/>
      </dsp:txXfrm>
    </dsp:sp>
    <dsp:sp modelId="{294AF75A-BC51-4372-93EA-5AF54B970096}">
      <dsp:nvSpPr>
        <dsp:cNvPr id="0" name=""/>
        <dsp:cNvSpPr/>
      </dsp:nvSpPr>
      <dsp:spPr>
        <a:xfrm rot="5400000">
          <a:off x="4648444" y="-309249"/>
          <a:ext cx="1206134" cy="516153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87630" rIns="175260" bIns="87630" numCol="1" spcCol="1270" anchor="ctr" anchorCtr="0">
          <a:noAutofit/>
        </a:bodyPr>
        <a:lstStyle/>
        <a:p>
          <a:pPr marL="228600" lvl="1" indent="-228600" algn="r" defTabSz="889000" rtl="1">
            <a:lnSpc>
              <a:spcPct val="90000"/>
            </a:lnSpc>
            <a:spcBef>
              <a:spcPct val="0"/>
            </a:spcBef>
            <a:spcAft>
              <a:spcPct val="15000"/>
            </a:spcAft>
            <a:buChar char="••"/>
          </a:pPr>
          <a:endParaRPr lang="fr-FR" sz="2000" b="1" kern="1200" dirty="0"/>
        </a:p>
        <a:p>
          <a:pPr marL="228600" lvl="1" indent="-228600" algn="r" defTabSz="889000" rtl="1">
            <a:lnSpc>
              <a:spcPct val="90000"/>
            </a:lnSpc>
            <a:spcBef>
              <a:spcPct val="0"/>
            </a:spcBef>
            <a:spcAft>
              <a:spcPct val="15000"/>
            </a:spcAft>
            <a:buChar char="••"/>
          </a:pPr>
          <a:endParaRPr lang="ar-DZ" sz="2000" b="1" kern="1200" dirty="0" smtClean="0"/>
        </a:p>
        <a:p>
          <a:pPr marL="228600" lvl="1" indent="-228600" algn="r" defTabSz="889000" rtl="1">
            <a:lnSpc>
              <a:spcPct val="90000"/>
            </a:lnSpc>
            <a:spcBef>
              <a:spcPct val="0"/>
            </a:spcBef>
            <a:spcAft>
              <a:spcPct val="15000"/>
            </a:spcAft>
            <a:buChar char="••"/>
          </a:pPr>
          <a:r>
            <a:rPr lang="ar-DZ" sz="2000" b="1" kern="1200" dirty="0" smtClean="0"/>
            <a:t>أي المعتقدات </a:t>
          </a:r>
          <a:r>
            <a:rPr lang="ar-DZ" sz="2000" b="1" kern="1200" dirty="0" err="1" smtClean="0"/>
            <a:t>اللاعقلانية </a:t>
          </a:r>
          <a:r>
            <a:rPr lang="ar-DZ" sz="2000" b="1" kern="1200" dirty="0" smtClean="0"/>
            <a:t>، في ذهن المريض</a:t>
          </a:r>
          <a:endParaRPr lang="fr-FR" sz="2000" b="1" kern="1200" dirty="0" smtClean="0"/>
        </a:p>
        <a:p>
          <a:pPr marL="228600" lvl="1" indent="-228600" algn="r" defTabSz="889000" rtl="1">
            <a:lnSpc>
              <a:spcPct val="90000"/>
            </a:lnSpc>
            <a:spcBef>
              <a:spcPct val="0"/>
            </a:spcBef>
            <a:spcAft>
              <a:spcPct val="15000"/>
            </a:spcAft>
            <a:buChar char="••"/>
          </a:pPr>
          <a:r>
            <a:rPr lang="ar-DZ" sz="2000" b="1" kern="1200" dirty="0" smtClean="0"/>
            <a:t>وطريقة تأويله للأحداث والمعتقدات، وهي بمثابة جسر يصل بين </a:t>
          </a:r>
          <a:r>
            <a:rPr lang="fr-FR" sz="2000" b="1" kern="1200" dirty="0" smtClean="0"/>
            <a:t>.C </a:t>
          </a:r>
          <a:r>
            <a:rPr lang="ar-DZ" sz="2000" b="1" kern="1200" dirty="0" smtClean="0"/>
            <a:t>و </a:t>
          </a:r>
          <a:r>
            <a:rPr lang="fr-FR" sz="2000" b="1" kern="1200" dirty="0" smtClean="0"/>
            <a:t>A </a:t>
          </a:r>
          <a:endParaRPr lang="ar-DZ" sz="2000" b="1" kern="1200" dirty="0" smtClean="0"/>
        </a:p>
        <a:p>
          <a:pPr marL="228600" lvl="1" indent="-228600" algn="l" defTabSz="889000">
            <a:lnSpc>
              <a:spcPct val="90000"/>
            </a:lnSpc>
            <a:spcBef>
              <a:spcPct val="0"/>
            </a:spcBef>
            <a:spcAft>
              <a:spcPct val="15000"/>
            </a:spcAft>
            <a:buChar char="••"/>
          </a:pPr>
          <a:endParaRPr lang="fr-FR" sz="1800" kern="1200" dirty="0"/>
        </a:p>
      </dsp:txBody>
      <dsp:txXfrm rot="5400000">
        <a:off x="4648444" y="-309249"/>
        <a:ext cx="1206134" cy="5161533"/>
      </dsp:txXfrm>
    </dsp:sp>
    <dsp:sp modelId="{59AE87FF-16ED-481B-A187-B449D670A80E}">
      <dsp:nvSpPr>
        <dsp:cNvPr id="0" name=""/>
        <dsp:cNvSpPr/>
      </dsp:nvSpPr>
      <dsp:spPr>
        <a:xfrm>
          <a:off x="0" y="1518693"/>
          <a:ext cx="2670745" cy="150564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fr-FR" sz="2700" b="1" kern="1200" dirty="0" err="1" smtClean="0"/>
            <a:t>Belief</a:t>
          </a:r>
          <a:r>
            <a:rPr lang="fr-FR" sz="2700" b="1" kern="1200" dirty="0" smtClean="0"/>
            <a:t> :B</a:t>
          </a:r>
          <a:r>
            <a:rPr lang="fr-FR" sz="2700" kern="1200" dirty="0" smtClean="0"/>
            <a:t> </a:t>
          </a:r>
          <a:endParaRPr lang="fr-FR" sz="2700" kern="1200" dirty="0"/>
        </a:p>
      </dsp:txBody>
      <dsp:txXfrm>
        <a:off x="0" y="1518693"/>
        <a:ext cx="2670745" cy="1505647"/>
      </dsp:txXfrm>
    </dsp:sp>
    <dsp:sp modelId="{061B9760-F90D-4830-896D-F364EDE2551B}">
      <dsp:nvSpPr>
        <dsp:cNvPr id="0" name=""/>
        <dsp:cNvSpPr/>
      </dsp:nvSpPr>
      <dsp:spPr>
        <a:xfrm rot="5400000">
          <a:off x="4881062" y="1272791"/>
          <a:ext cx="1206134" cy="516153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r" defTabSz="1022350" rtl="1">
            <a:lnSpc>
              <a:spcPct val="90000"/>
            </a:lnSpc>
            <a:spcBef>
              <a:spcPct val="0"/>
            </a:spcBef>
            <a:spcAft>
              <a:spcPct val="15000"/>
            </a:spcAft>
            <a:buChar char="••"/>
          </a:pPr>
          <a:endParaRPr lang="fr-FR" sz="2300" kern="1200" dirty="0"/>
        </a:p>
        <a:p>
          <a:pPr marL="228600" lvl="1" indent="-228600" algn="r" defTabSz="1022350" rtl="1">
            <a:lnSpc>
              <a:spcPct val="90000"/>
            </a:lnSpc>
            <a:spcBef>
              <a:spcPct val="0"/>
            </a:spcBef>
            <a:spcAft>
              <a:spcPct val="15000"/>
            </a:spcAft>
            <a:buChar char="••"/>
          </a:pPr>
          <a:r>
            <a:rPr lang="ar-DZ" sz="2300" kern="1200" dirty="0" smtClean="0"/>
            <a:t>أي النتائج وهي ليست وليدة الأحداث </a:t>
          </a:r>
          <a:r>
            <a:rPr lang="fr-FR" sz="2300" kern="1200" dirty="0" smtClean="0"/>
            <a:t>A</a:t>
          </a:r>
          <a:r>
            <a:rPr lang="ar-DZ" sz="2300" kern="1200" dirty="0" smtClean="0"/>
            <a:t>التي تسبقها </a:t>
          </a:r>
          <a:r>
            <a:rPr lang="ar-DZ" sz="2300" kern="1200" dirty="0" err="1" smtClean="0"/>
            <a:t>وانما</a:t>
          </a:r>
          <a:r>
            <a:rPr lang="ar-DZ" sz="2300" kern="1200" dirty="0" smtClean="0"/>
            <a:t> هي نتيجة نظام </a:t>
          </a:r>
          <a:r>
            <a:rPr lang="fr-FR" sz="2300" kern="1200" dirty="0" smtClean="0"/>
            <a:t>B</a:t>
          </a:r>
          <a:r>
            <a:rPr lang="ar-DZ" sz="2300" kern="1200" dirty="0" smtClean="0"/>
            <a:t> اي المعتقدات</a:t>
          </a:r>
          <a:endParaRPr lang="fr-FR" sz="2300" kern="1200" dirty="0"/>
        </a:p>
      </dsp:txBody>
      <dsp:txXfrm rot="5400000">
        <a:off x="4881062" y="1272791"/>
        <a:ext cx="1206134" cy="5161533"/>
      </dsp:txXfrm>
    </dsp:sp>
    <dsp:sp modelId="{0B816851-7507-443B-A0CE-B85F5B64D054}">
      <dsp:nvSpPr>
        <dsp:cNvPr id="0" name=""/>
        <dsp:cNvSpPr/>
      </dsp:nvSpPr>
      <dsp:spPr>
        <a:xfrm>
          <a:off x="0" y="3099723"/>
          <a:ext cx="2903362" cy="15076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fr-FR" sz="2700" b="1" kern="1200" dirty="0" err="1" smtClean="0"/>
            <a:t>Consequense</a:t>
          </a:r>
          <a:r>
            <a:rPr lang="fr-FR" sz="2700" b="1" kern="1200" dirty="0" smtClean="0"/>
            <a:t> : C</a:t>
          </a:r>
          <a:endParaRPr lang="fr-FR" sz="2700" b="1" kern="1200" dirty="0"/>
        </a:p>
      </dsp:txBody>
      <dsp:txXfrm>
        <a:off x="0" y="3099723"/>
        <a:ext cx="2903362" cy="15076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5089E8DC-B1E5-4C88-AAB2-CD4BB27F45E7}" type="datetimeFigureOut">
              <a:rPr lang="fr-FR" smtClean="0"/>
              <a:t>26/02/2023</a:t>
            </a:fld>
            <a:endParaRPr lang="fr-FR"/>
          </a:p>
        </p:txBody>
      </p:sp>
      <p:sp>
        <p:nvSpPr>
          <p:cNvPr id="17" name="عنصر نائب للتذييل 16"/>
          <p:cNvSpPr>
            <a:spLocks noGrp="1"/>
          </p:cNvSpPr>
          <p:nvPr>
            <p:ph type="ftr" sz="quarter" idx="11"/>
          </p:nvPr>
        </p:nvSpPr>
        <p:spPr>
          <a:xfrm>
            <a:off x="5410200" y="4205288"/>
            <a:ext cx="1295400" cy="457200"/>
          </a:xfrm>
        </p:spPr>
        <p:txBody>
          <a:bodyPr/>
          <a:lstStyle/>
          <a:p>
            <a:endParaRPr lang="fr-FR"/>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F7D84D3-2C92-4328-B3A2-B75BDE8D0DB5}"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089E8DC-B1E5-4C88-AAB2-CD4BB27F45E7}" type="datetimeFigureOut">
              <a:rPr lang="fr-FR" smtClean="0"/>
              <a:t>26/02/2023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089E8DC-B1E5-4C88-AAB2-CD4BB27F45E7}" type="datetimeFigureOut">
              <a:rPr lang="fr-FR" smtClean="0"/>
              <a:t>26/02/2023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089E8DC-B1E5-4C88-AAB2-CD4BB27F45E7}" type="datetimeFigureOut">
              <a:rPr lang="fr-FR" smtClean="0"/>
              <a:t>26/02/2023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089E8DC-B1E5-4C88-AAB2-CD4BB27F45E7}" type="datetimeFigureOut">
              <a:rPr lang="fr-FR" smtClean="0"/>
              <a:t>26/02/2023</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089E8DC-B1E5-4C88-AAB2-CD4BB27F45E7}" type="datetimeFigureOut">
              <a:rPr lang="fr-FR" smtClean="0"/>
              <a:t>26/02/2023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5089E8DC-B1E5-4C88-AAB2-CD4BB27F45E7}" type="datetimeFigureOut">
              <a:rPr lang="fr-FR" smtClean="0"/>
              <a:t>26/02/2023</a:t>
            </a:fld>
            <a:endParaRPr lang="fr-FR"/>
          </a:p>
        </p:txBody>
      </p:sp>
      <p:sp>
        <p:nvSpPr>
          <p:cNvPr id="27" name="عنصر نائب لرقم الشريحة 26"/>
          <p:cNvSpPr>
            <a:spLocks noGrp="1"/>
          </p:cNvSpPr>
          <p:nvPr>
            <p:ph type="sldNum" sz="quarter" idx="11"/>
          </p:nvPr>
        </p:nvSpPr>
        <p:spPr/>
        <p:txBody>
          <a:bodyPr rtlCol="0"/>
          <a:lstStyle/>
          <a:p>
            <a:fld id="{EF7D84D3-2C92-4328-B3A2-B75BDE8D0DB5}" type="slidenum">
              <a:rPr lang="fr-FR" smtClean="0"/>
              <a:t>‹#›</a:t>
            </a:fld>
            <a:endParaRPr lang="fr-FR"/>
          </a:p>
        </p:txBody>
      </p:sp>
      <p:sp>
        <p:nvSpPr>
          <p:cNvPr id="28" name="عنصر نائب للتذييل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5089E8DC-B1E5-4C88-AAB2-CD4BB27F45E7}" type="datetimeFigureOut">
              <a:rPr lang="fr-FR" smtClean="0"/>
              <a:t>26/02/2023</a:t>
            </a:fld>
            <a:endParaRPr lang="fr-FR"/>
          </a:p>
        </p:txBody>
      </p:sp>
      <p:sp>
        <p:nvSpPr>
          <p:cNvPr id="4" name="عنصر نائب للتذييل 3"/>
          <p:cNvSpPr>
            <a:spLocks noGrp="1"/>
          </p:cNvSpPr>
          <p:nvPr>
            <p:ph type="ftr" sz="quarter" idx="11"/>
          </p:nvPr>
        </p:nvSpPr>
        <p:spPr>
          <a:xfrm>
            <a:off x="5257800" y="612648"/>
            <a:ext cx="1325880" cy="457200"/>
          </a:xfrm>
        </p:spPr>
        <p:txBody>
          <a:bodyPr/>
          <a:lstStyle/>
          <a:p>
            <a:endParaRPr lang="fr-FR"/>
          </a:p>
        </p:txBody>
      </p:sp>
      <p:sp>
        <p:nvSpPr>
          <p:cNvPr id="5" name="عنصر نائب لرقم الشريحة 4"/>
          <p:cNvSpPr>
            <a:spLocks noGrp="1"/>
          </p:cNvSpPr>
          <p:nvPr>
            <p:ph type="sldNum" sz="quarter" idx="12"/>
          </p:nvPr>
        </p:nvSpPr>
        <p:spPr>
          <a:xfrm>
            <a:off x="8174736" y="2272"/>
            <a:ext cx="762000" cy="365760"/>
          </a:xfrm>
        </p:spPr>
        <p:txBody>
          <a:bodyPr/>
          <a:lstStyle/>
          <a:p>
            <a:fld id="{EF7D84D3-2C92-4328-B3A2-B75BDE8D0DB5}"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089E8DC-B1E5-4C88-AAB2-CD4BB27F45E7}" type="datetimeFigureOut">
              <a:rPr lang="fr-FR" smtClean="0"/>
              <a:t>26/02/2023</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089E8DC-B1E5-4C88-AAB2-CD4BB27F45E7}" type="datetimeFigureOut">
              <a:rPr lang="fr-FR" smtClean="0"/>
              <a:t>26/02/2023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089E8DC-B1E5-4C88-AAB2-CD4BB27F45E7}" type="datetimeFigureOut">
              <a:rPr lang="fr-FR" smtClean="0"/>
              <a:t>26/02/2023</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EF7D84D3-2C92-4328-B3A2-B75BDE8D0DB5}"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089E8DC-B1E5-4C88-AAB2-CD4BB27F45E7}" type="datetimeFigureOut">
              <a:rPr lang="fr-FR" smtClean="0"/>
              <a:t>26/02/2023</a:t>
            </a:fld>
            <a:endParaRPr lang="fr-FR"/>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F7D84D3-2C92-4328-B3A2-B75BDE8D0DB5}"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27_%D8%B3%D8%A8%D8%AA%D9%85%D8%A8%D8%B1"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ar.wikipedia.org/wiki/2007" TargetMode="External"/><Relationship Id="rId5" Type="http://schemas.openxmlformats.org/officeDocument/2006/relationships/hyperlink" Target="https://ar.wikipedia.org/wiki/24_%D9%8A%D9%88%D9%84%D9%8A%D9%88" TargetMode="External"/><Relationship Id="rId4" Type="http://schemas.openxmlformats.org/officeDocument/2006/relationships/hyperlink" Target="https://ar.wikipedia.org/wiki/191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1988840"/>
            <a:ext cx="8458200" cy="2016223"/>
          </a:xfrm>
        </p:spPr>
        <p:txBody>
          <a:bodyPr/>
          <a:lstStyle/>
          <a:p>
            <a:r>
              <a:rPr lang="ar-DZ" dirty="0" smtClean="0"/>
              <a:t>العلاج العقلاني الانفعالي السلوكي</a:t>
            </a:r>
            <a:r>
              <a:rPr lang="fr-FR" dirty="0" smtClean="0"/>
              <a:t> </a:t>
            </a:r>
            <a:r>
              <a:rPr lang="fr-FR" dirty="0" smtClean="0"/>
              <a:t/>
            </a:r>
            <a:br>
              <a:rPr lang="fr-FR" dirty="0" smtClean="0"/>
            </a:br>
            <a:r>
              <a:rPr lang="fr-FR" dirty="0" smtClean="0"/>
              <a:t>REBT</a:t>
            </a:r>
            <a:endParaRPr lang="fr-FR" dirty="0"/>
          </a:p>
        </p:txBody>
      </p:sp>
      <p:sp>
        <p:nvSpPr>
          <p:cNvPr id="3" name="عنوان فرعي 2"/>
          <p:cNvSpPr>
            <a:spLocks noGrp="1"/>
          </p:cNvSpPr>
          <p:nvPr>
            <p:ph type="subTitle" idx="1"/>
          </p:nvPr>
        </p:nvSpPr>
        <p:spPr/>
        <p:txBody>
          <a:bodyPr/>
          <a:lstStyle/>
          <a:p>
            <a:endParaRPr lang="fr-FR" dirty="0" smtClean="0"/>
          </a:p>
          <a:p>
            <a:r>
              <a:rPr lang="fr-FR" sz="3200" dirty="0" smtClean="0"/>
              <a:t>Albert Ellis</a:t>
            </a:r>
            <a:endParaRPr lang="ar-DZ" sz="3200" dirty="0" smtClean="0"/>
          </a:p>
          <a:p>
            <a:endParaRPr lang="ar-DZ" sz="3200" dirty="0" smtClean="0"/>
          </a:p>
          <a:p>
            <a:endParaRPr lang="fr-FR" sz="3200"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772816"/>
            <a:ext cx="8229600" cy="3960440"/>
          </a:xfrm>
        </p:spPr>
        <p:txBody>
          <a:bodyPr/>
          <a:lstStyle/>
          <a:p>
            <a:pPr algn="ctr">
              <a:buNone/>
            </a:pPr>
            <a:endParaRPr lang="ar-DZ" dirty="0" smtClean="0"/>
          </a:p>
          <a:p>
            <a:pPr algn="ctr">
              <a:buNone/>
            </a:pPr>
            <a:endParaRPr lang="ar-DZ" dirty="0" smtClean="0"/>
          </a:p>
          <a:p>
            <a:pPr algn="ctr">
              <a:buNone/>
            </a:pPr>
            <a:endParaRPr lang="ar-DZ" dirty="0" smtClean="0"/>
          </a:p>
          <a:p>
            <a:pPr algn="ctr">
              <a:buNone/>
            </a:pPr>
            <a:endParaRPr lang="ar-DZ" dirty="0" smtClean="0"/>
          </a:p>
          <a:p>
            <a:pPr algn="ctr">
              <a:buNone/>
            </a:pPr>
            <a:r>
              <a:rPr lang="ar-DZ" sz="4400" dirty="0" smtClean="0">
                <a:solidFill>
                  <a:srgbClr val="002060"/>
                </a:solidFill>
              </a:rPr>
              <a:t>شكرا على حسن انتباهكم</a:t>
            </a:r>
          </a:p>
          <a:p>
            <a:pPr algn="ctr">
              <a:buNone/>
            </a:pPr>
            <a:endParaRPr lang="ar-DZ" dirty="0" smtClean="0"/>
          </a:p>
          <a:p>
            <a:pPr algn="ctr">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764704"/>
            <a:ext cx="4320480" cy="5472608"/>
          </a:xfrm>
        </p:spPr>
        <p:txBody>
          <a:bodyPr>
            <a:normAutofit fontScale="90000"/>
          </a:bodyPr>
          <a:lstStyle/>
          <a:p>
            <a:pPr algn="just" rtl="1"/>
            <a:r>
              <a:rPr lang="ar-DZ" sz="3100" dirty="0" smtClean="0">
                <a:latin typeface="Simplified Arabic" pitchFamily="18" charset="-78"/>
                <a:cs typeface="Simplified Arabic" pitchFamily="18" charset="-78"/>
              </a:rPr>
              <a:t>"ألبرت </a:t>
            </a:r>
            <a:r>
              <a:rPr lang="ar-DZ" sz="3100" dirty="0" err="1" smtClean="0">
                <a:latin typeface="Simplified Arabic" pitchFamily="18" charset="-78"/>
                <a:cs typeface="Simplified Arabic" pitchFamily="18" charset="-78"/>
              </a:rPr>
              <a:t>أليس"</a:t>
            </a:r>
            <a:r>
              <a:rPr lang="ar-DZ" sz="3100" dirty="0" smtClean="0">
                <a:latin typeface="Simplified Arabic" pitchFamily="18" charset="-78"/>
                <a:cs typeface="Simplified Arabic" pitchFamily="18" charset="-78"/>
              </a:rPr>
              <a:t> </a:t>
            </a:r>
            <a:r>
              <a:rPr lang="fr-FR" sz="3100" dirty="0" smtClean="0">
                <a:latin typeface="Simplified Arabic" pitchFamily="18" charset="-78"/>
                <a:cs typeface="Simplified Arabic" pitchFamily="18" charset="-78"/>
              </a:rPr>
              <a:t>Albert Ellis </a:t>
            </a:r>
            <a:r>
              <a:rPr lang="ar-DZ" sz="3100" dirty="0" smtClean="0">
                <a:latin typeface="Simplified Arabic" pitchFamily="18" charset="-78"/>
                <a:cs typeface="Simplified Arabic" pitchFamily="18" charset="-78"/>
              </a:rPr>
              <a:t>عالم نفسي، ومعالج وممارس ذو اتجاه تحليلي لكنه لم يقتنع بهذا </a:t>
            </a:r>
            <a:r>
              <a:rPr lang="ar-DZ" sz="3100" dirty="0" err="1" smtClean="0">
                <a:latin typeface="Simplified Arabic" pitchFamily="18" charset="-78"/>
                <a:cs typeface="Simplified Arabic" pitchFamily="18" charset="-78"/>
              </a:rPr>
              <a:t>الاتجاه،</a:t>
            </a:r>
            <a:r>
              <a:rPr lang="ar-DZ" sz="3100" dirty="0" smtClean="0">
                <a:latin typeface="Simplified Arabic" pitchFamily="18" charset="-78"/>
                <a:cs typeface="Simplified Arabic" pitchFamily="18" charset="-78"/>
              </a:rPr>
              <a:t/>
            </a:r>
            <a:br>
              <a:rPr lang="ar-DZ" sz="3100" dirty="0" smtClean="0">
                <a:latin typeface="Simplified Arabic" pitchFamily="18" charset="-78"/>
                <a:cs typeface="Simplified Arabic" pitchFamily="18" charset="-78"/>
              </a:rPr>
            </a:br>
            <a:r>
              <a:rPr lang="ar-DZ" sz="3100" dirty="0" smtClean="0">
                <a:latin typeface="Simplified Arabic" pitchFamily="18" charset="-78"/>
                <a:cs typeface="Simplified Arabic" pitchFamily="18" charset="-78"/>
              </a:rPr>
              <a:t>وطور عملية العلاج العقلاني الانفعالي كطريقة منفردة </a:t>
            </a:r>
            <a:r>
              <a:rPr lang="ar-DZ" sz="3100" dirty="0" err="1" smtClean="0">
                <a:latin typeface="Simplified Arabic" pitchFamily="18" charset="-78"/>
                <a:cs typeface="Simplified Arabic" pitchFamily="18" charset="-78"/>
              </a:rPr>
              <a:t>به.</a:t>
            </a:r>
            <a:r>
              <a:rPr lang="ar-DZ" sz="3100" dirty="0" smtClean="0">
                <a:latin typeface="Simplified Arabic" pitchFamily="18" charset="-78"/>
                <a:cs typeface="Simplified Arabic" pitchFamily="18" charset="-78"/>
              </a:rPr>
              <a:t/>
            </a:r>
            <a:br>
              <a:rPr lang="ar-DZ" sz="3100" dirty="0" smtClean="0">
                <a:latin typeface="Simplified Arabic" pitchFamily="18" charset="-78"/>
                <a:cs typeface="Simplified Arabic" pitchFamily="18" charset="-78"/>
              </a:rPr>
            </a:br>
            <a:r>
              <a:rPr lang="ar-DZ" sz="3100" dirty="0" smtClean="0">
                <a:latin typeface="Simplified Arabic" pitchFamily="18" charset="-78"/>
                <a:cs typeface="Simplified Arabic" pitchFamily="18" charset="-78"/>
              </a:rPr>
              <a:t>فقد أسس معهد الحياة العقلانية </a:t>
            </a:r>
            <a:r>
              <a:rPr lang="fr-FR" sz="3100" dirty="0" smtClean="0">
                <a:latin typeface="Simplified Arabic" pitchFamily="18" charset="-78"/>
                <a:cs typeface="Simplified Arabic" pitchFamily="18" charset="-78"/>
              </a:rPr>
              <a:t>Institue of rational living </a:t>
            </a:r>
            <a:r>
              <a:rPr lang="ar-DZ" sz="3100" dirty="0" smtClean="0">
                <a:latin typeface="Simplified Arabic" pitchFamily="18" charset="-78"/>
                <a:cs typeface="Simplified Arabic" pitchFamily="18" charset="-78"/>
              </a:rPr>
              <a:t>سنة </a:t>
            </a:r>
            <a:r>
              <a:rPr lang="ar-DZ" sz="3100" dirty="0" err="1" smtClean="0">
                <a:latin typeface="Simplified Arabic" pitchFamily="18" charset="-78"/>
                <a:cs typeface="Simplified Arabic" pitchFamily="18" charset="-78"/>
              </a:rPr>
              <a:t>9141 </a:t>
            </a:r>
            <a:r>
              <a:rPr lang="ar-DZ" sz="3100" dirty="0" smtClean="0">
                <a:latin typeface="Simplified Arabic" pitchFamily="18" charset="-78"/>
                <a:cs typeface="Simplified Arabic" pitchFamily="18" charset="-78"/>
              </a:rPr>
              <a:t>، وهو عبارة عن مؤسسة تربوية</a:t>
            </a:r>
            <a:br>
              <a:rPr lang="ar-DZ" sz="3100" dirty="0" smtClean="0">
                <a:latin typeface="Simplified Arabic" pitchFamily="18" charset="-78"/>
                <a:cs typeface="Simplified Arabic" pitchFamily="18" charset="-78"/>
              </a:rPr>
            </a:br>
            <a:r>
              <a:rPr lang="ar-DZ" sz="3100" dirty="0" smtClean="0">
                <a:latin typeface="Simplified Arabic" pitchFamily="18" charset="-78"/>
                <a:cs typeface="Simplified Arabic" pitchFamily="18" charset="-78"/>
              </a:rPr>
              <a:t>علمية لا تهدف الى الربح </a:t>
            </a:r>
            <a:r>
              <a:rPr lang="ar-DZ" sz="3100" dirty="0" err="1" smtClean="0">
                <a:latin typeface="Simplified Arabic" pitchFamily="18" charset="-78"/>
                <a:cs typeface="Simplified Arabic" pitchFamily="18" charset="-78"/>
              </a:rPr>
              <a:t>وانما</a:t>
            </a:r>
            <a:r>
              <a:rPr lang="ar-DZ" sz="3100" dirty="0" smtClean="0">
                <a:latin typeface="Simplified Arabic" pitchFamily="18" charset="-78"/>
                <a:cs typeface="Simplified Arabic" pitchFamily="18" charset="-78"/>
              </a:rPr>
              <a:t> الى تعليم أسس الحياة العقلانية حيث يقوم بأنشطة لنشر المنهج العقلاني</a:t>
            </a:r>
            <a:br>
              <a:rPr lang="ar-DZ" sz="3100" dirty="0" smtClean="0">
                <a:latin typeface="Simplified Arabic" pitchFamily="18" charset="-78"/>
                <a:cs typeface="Simplified Arabic" pitchFamily="18" charset="-78"/>
              </a:rPr>
            </a:br>
            <a:r>
              <a:rPr lang="ar-DZ" sz="3100" dirty="0" err="1" smtClean="0">
                <a:latin typeface="Simplified Arabic" pitchFamily="18" charset="-78"/>
                <a:cs typeface="Simplified Arabic" pitchFamily="18" charset="-78"/>
              </a:rPr>
              <a:t>الإنفعالي.</a:t>
            </a:r>
            <a:endParaRPr lang="fr-FR" dirty="0">
              <a:latin typeface="Simplified Arabic" pitchFamily="18" charset="-78"/>
              <a:cs typeface="Simplified Arabic" pitchFamily="18" charset="-78"/>
            </a:endParaRPr>
          </a:p>
        </p:txBody>
      </p:sp>
      <p:pic>
        <p:nvPicPr>
          <p:cNvPr id="4" name="عنصر نائب للمحتوى 3" descr="frases-de-Albert-Ellis.jpg"/>
          <p:cNvPicPr>
            <a:picLocks noGrp="1" noChangeAspect="1"/>
          </p:cNvPicPr>
          <p:nvPr>
            <p:ph idx="1"/>
          </p:nvPr>
        </p:nvPicPr>
        <p:blipFill>
          <a:blip r:embed="rId2" cstate="print"/>
          <a:stretch>
            <a:fillRect/>
          </a:stretch>
        </p:blipFill>
        <p:spPr>
          <a:xfrm>
            <a:off x="5148064" y="260648"/>
            <a:ext cx="3528392" cy="5356777"/>
          </a:xfrm>
        </p:spPr>
      </p:pic>
      <p:sp>
        <p:nvSpPr>
          <p:cNvPr id="5" name="مستطيل 4"/>
          <p:cNvSpPr/>
          <p:nvPr/>
        </p:nvSpPr>
        <p:spPr>
          <a:xfrm>
            <a:off x="5220072" y="5805264"/>
            <a:ext cx="3923928" cy="707886"/>
          </a:xfrm>
          <a:prstGeom prst="rect">
            <a:avLst/>
          </a:prstGeom>
          <a:solidFill>
            <a:schemeClr val="bg1"/>
          </a:solidFill>
          <a:ln>
            <a:solidFill>
              <a:schemeClr val="tx1"/>
            </a:solidFill>
          </a:ln>
        </p:spPr>
        <p:txBody>
          <a:bodyPr wrap="square">
            <a:spAutoFit/>
          </a:bodyPr>
          <a:lstStyle/>
          <a:p>
            <a:r>
              <a:rPr lang="ar-DZ" sz="2000" b="1" dirty="0">
                <a:latin typeface="Simplified Arabic" pitchFamily="18" charset="-78"/>
                <a:cs typeface="Simplified Arabic" pitchFamily="18" charset="-78"/>
              </a:rPr>
              <a:t>(ولد في </a:t>
            </a:r>
            <a:r>
              <a:rPr lang="ar-DZ" sz="2000" b="1" dirty="0">
                <a:latin typeface="Simplified Arabic" pitchFamily="18" charset="-78"/>
                <a:cs typeface="Simplified Arabic" pitchFamily="18" charset="-78"/>
                <a:hlinkClick r:id="rId3" tooltip="27 سبتمبر"/>
              </a:rPr>
              <a:t>27 من سبتمبر</a:t>
            </a:r>
            <a:r>
              <a:rPr lang="ar-DZ" sz="2000" b="1" dirty="0">
                <a:latin typeface="Simplified Arabic" pitchFamily="18" charset="-78"/>
                <a:cs typeface="Simplified Arabic" pitchFamily="18" charset="-78"/>
              </a:rPr>
              <a:t> </a:t>
            </a:r>
            <a:r>
              <a:rPr lang="ar-DZ" sz="2000" b="1" dirty="0" err="1">
                <a:latin typeface="Simplified Arabic" pitchFamily="18" charset="-78"/>
                <a:cs typeface="Simplified Arabic" pitchFamily="18" charset="-78"/>
                <a:hlinkClick r:id="rId4" tooltip="1913"/>
              </a:rPr>
              <a:t>1913م</a:t>
            </a:r>
            <a:r>
              <a:rPr lang="ar-DZ" sz="2000" b="1" dirty="0">
                <a:latin typeface="Simplified Arabic" pitchFamily="18" charset="-78"/>
                <a:cs typeface="Simplified Arabic" pitchFamily="18" charset="-78"/>
              </a:rPr>
              <a:t> - وتوفي في </a:t>
            </a:r>
            <a:r>
              <a:rPr lang="ar-DZ" sz="2000" b="1" dirty="0">
                <a:latin typeface="Simplified Arabic" pitchFamily="18" charset="-78"/>
                <a:cs typeface="Simplified Arabic" pitchFamily="18" charset="-78"/>
                <a:hlinkClick r:id="rId5" tooltip="24 يوليو"/>
              </a:rPr>
              <a:t>24 من يوليو</a:t>
            </a:r>
            <a:r>
              <a:rPr lang="ar-DZ" sz="2000" b="1" dirty="0">
                <a:latin typeface="Simplified Arabic" pitchFamily="18" charset="-78"/>
                <a:cs typeface="Simplified Arabic" pitchFamily="18" charset="-78"/>
              </a:rPr>
              <a:t> </a:t>
            </a:r>
            <a:r>
              <a:rPr lang="ar-DZ" sz="2000" b="1" dirty="0" err="1">
                <a:latin typeface="Simplified Arabic" pitchFamily="18" charset="-78"/>
                <a:cs typeface="Simplified Arabic" pitchFamily="18" charset="-78"/>
                <a:hlinkClick r:id="rId6"/>
              </a:rPr>
              <a:t>2007م</a:t>
            </a:r>
            <a:r>
              <a:rPr lang="ar-DZ" sz="2000" b="1" dirty="0" err="1">
                <a:latin typeface="Simplified Arabic" pitchFamily="18" charset="-78"/>
                <a:cs typeface="Simplified Arabic" pitchFamily="18" charset="-78"/>
              </a:rPr>
              <a:t>)</a:t>
            </a:r>
            <a:endParaRPr lang="fr-FR" sz="2000" b="1" dirty="0">
              <a:latin typeface="Simplified Arabic" pitchFamily="18" charset="-78"/>
              <a:cs typeface="Simplified Arabic" pitchFamily="18"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0" nodeType="clickEffect">
                                  <p:stCondLst>
                                    <p:cond delay="0"/>
                                  </p:stCondLst>
                                  <p:childTnLst>
                                    <p:animRot by="21600000">
                                      <p:cBhvr>
                                        <p:cTn id="12"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a:xfrm>
            <a:off x="457200" y="692696"/>
            <a:ext cx="8229600" cy="5881840"/>
          </a:xfrm>
        </p:spPr>
        <p:txBody>
          <a:bodyPr/>
          <a:lstStyle/>
          <a:p>
            <a:pPr algn="just" rtl="1">
              <a:lnSpc>
                <a:spcPct val="150000"/>
              </a:lnSpc>
              <a:buNone/>
            </a:pPr>
            <a:r>
              <a:rPr lang="fr-FR" dirty="0" smtClean="0"/>
              <a:t> </a:t>
            </a:r>
            <a:r>
              <a:rPr lang="ar-DZ" dirty="0" smtClean="0"/>
              <a:t>  </a:t>
            </a:r>
            <a:r>
              <a:rPr lang="fr-FR" dirty="0" smtClean="0"/>
              <a:t> </a:t>
            </a:r>
            <a:r>
              <a:rPr lang="ar-DZ" dirty="0" smtClean="0"/>
              <a:t>كما </a:t>
            </a:r>
            <a:r>
              <a:rPr lang="ar-DZ" dirty="0" smtClean="0"/>
              <a:t>توجد عيادة متوسطة الاجر </a:t>
            </a:r>
            <a:r>
              <a:rPr lang="ar-DZ" dirty="0" smtClean="0"/>
              <a:t>للأفراد </a:t>
            </a:r>
            <a:r>
              <a:rPr lang="ar-DZ" dirty="0" smtClean="0"/>
              <a:t>اللذين يطلبون العلاج الفردي الجماعي، كما أسس </a:t>
            </a:r>
            <a:r>
              <a:rPr lang="ar-DZ" dirty="0" smtClean="0"/>
              <a:t>مدرسة الحياة</a:t>
            </a:r>
            <a:r>
              <a:rPr lang="ar-DZ" dirty="0" smtClean="0"/>
              <a:t>، وهي مدرسة خاصة للأطفال العاديين تطبق فيها بصورة وقائية أسس علم النفس العقلاني</a:t>
            </a:r>
          </a:p>
          <a:p>
            <a:pPr algn="just" rtl="1">
              <a:lnSpc>
                <a:spcPct val="150000"/>
              </a:lnSpc>
              <a:buNone/>
            </a:pPr>
            <a:r>
              <a:rPr lang="ar-DZ" dirty="0" smtClean="0"/>
              <a:t>  </a:t>
            </a:r>
            <a:r>
              <a:rPr lang="ar-DZ" dirty="0" err="1" smtClean="0"/>
              <a:t>الإنفعالي</a:t>
            </a:r>
            <a:r>
              <a:rPr lang="ar-DZ" dirty="0" smtClean="0"/>
              <a:t> كما </a:t>
            </a:r>
            <a:r>
              <a:rPr lang="ar-DZ" dirty="0" smtClean="0"/>
              <a:t>أسس </a:t>
            </a:r>
            <a:r>
              <a:rPr lang="ar-DZ" dirty="0" smtClean="0"/>
              <a:t>مجلة </a:t>
            </a:r>
            <a:r>
              <a:rPr lang="fr-FR" dirty="0" smtClean="0"/>
              <a:t>rational living ، </a:t>
            </a:r>
            <a:r>
              <a:rPr lang="ar-DZ" dirty="0" smtClean="0"/>
              <a:t>وهكذا أرسى </a:t>
            </a:r>
            <a:r>
              <a:rPr lang="ar-DZ" dirty="0" smtClean="0"/>
              <a:t>ألبرت </a:t>
            </a:r>
            <a:r>
              <a:rPr lang="ar-DZ" dirty="0" smtClean="0"/>
              <a:t>أليس </a:t>
            </a:r>
            <a:r>
              <a:rPr lang="ar-DZ" dirty="0" err="1" smtClean="0"/>
              <a:t>إتجاها</a:t>
            </a:r>
            <a:r>
              <a:rPr lang="ar-DZ" dirty="0" smtClean="0"/>
              <a:t> علاجيا وهو العلاج </a:t>
            </a:r>
            <a:r>
              <a:rPr lang="ar-DZ" dirty="0" err="1" smtClean="0"/>
              <a:t>العقلاني،</a:t>
            </a:r>
            <a:endParaRPr lang="ar-DZ" dirty="0" smtClean="0"/>
          </a:p>
          <a:p>
            <a:pPr algn="just" rtl="1">
              <a:lnSpc>
                <a:spcPct val="150000"/>
              </a:lnSpc>
              <a:buNone/>
            </a:pPr>
            <a:r>
              <a:rPr lang="ar-DZ" dirty="0" smtClean="0"/>
              <a:t> حيث </a:t>
            </a:r>
            <a:r>
              <a:rPr lang="ar-DZ" dirty="0" smtClean="0"/>
              <a:t>أضيف له </a:t>
            </a:r>
            <a:r>
              <a:rPr lang="ar-DZ" dirty="0" err="1" smtClean="0"/>
              <a:t>مصطلح </a:t>
            </a:r>
            <a:r>
              <a:rPr lang="ar-DZ" dirty="0" smtClean="0">
                <a:solidFill>
                  <a:srgbClr val="00B050"/>
                </a:solidFill>
              </a:rPr>
              <a:t>"</a:t>
            </a:r>
            <a:r>
              <a:rPr lang="ar-DZ" dirty="0" err="1" smtClean="0">
                <a:solidFill>
                  <a:srgbClr val="00B050"/>
                </a:solidFill>
              </a:rPr>
              <a:t>الإنفعالي</a:t>
            </a:r>
            <a:r>
              <a:rPr lang="ar-DZ" dirty="0" smtClean="0">
                <a:solidFill>
                  <a:srgbClr val="00B050"/>
                </a:solidFill>
              </a:rPr>
              <a:t>" </a:t>
            </a:r>
            <a:r>
              <a:rPr lang="ar-DZ" dirty="0" smtClean="0"/>
              <a:t>سنة </a:t>
            </a:r>
            <a:r>
              <a:rPr lang="ar-DZ" dirty="0" smtClean="0"/>
              <a:t>1961 </a:t>
            </a:r>
            <a:r>
              <a:rPr lang="ar-DZ" dirty="0" smtClean="0"/>
              <a:t>ثم مصطلح </a:t>
            </a:r>
            <a:r>
              <a:rPr lang="ar-DZ" dirty="0" smtClean="0">
                <a:solidFill>
                  <a:srgbClr val="00B050"/>
                </a:solidFill>
              </a:rPr>
              <a:t>السلوكي</a:t>
            </a:r>
            <a:r>
              <a:rPr lang="ar-DZ" dirty="0" smtClean="0"/>
              <a:t> سنة </a:t>
            </a:r>
            <a:r>
              <a:rPr lang="ar-DZ" dirty="0" smtClean="0"/>
              <a:t>1994 </a:t>
            </a:r>
            <a:r>
              <a:rPr lang="ar-DZ" dirty="0" smtClean="0"/>
              <a:t>ليصبح </a:t>
            </a:r>
            <a:r>
              <a:rPr lang="ar-DZ" dirty="0" smtClean="0"/>
              <a:t>العلاج العقلاني </a:t>
            </a:r>
            <a:r>
              <a:rPr lang="ar-DZ" dirty="0" err="1" smtClean="0"/>
              <a:t>الإنفعالي</a:t>
            </a:r>
            <a:r>
              <a:rPr lang="ar-DZ" dirty="0" smtClean="0"/>
              <a:t> </a:t>
            </a:r>
            <a:r>
              <a:rPr lang="ar-DZ" dirty="0" smtClean="0"/>
              <a:t>السلوكي</a:t>
            </a:r>
            <a:r>
              <a:rPr lang="fr-FR" dirty="0" smtClean="0">
                <a:solidFill>
                  <a:schemeClr val="accent3">
                    <a:lumMod val="50000"/>
                  </a:schemeClr>
                </a:solidFill>
              </a:rPr>
              <a:t> REBT </a:t>
            </a:r>
            <a:endParaRPr lang="fr-FR"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dirty="0" smtClean="0"/>
              <a:t>ما هي نظرة </a:t>
            </a:r>
            <a:r>
              <a:rPr lang="ar-DZ" dirty="0" err="1" smtClean="0"/>
              <a:t>إليس</a:t>
            </a:r>
            <a:r>
              <a:rPr lang="ar-DZ" dirty="0" smtClean="0"/>
              <a:t> </a:t>
            </a:r>
            <a:r>
              <a:rPr lang="ar-DZ" dirty="0" err="1" smtClean="0"/>
              <a:t>للسوكات</a:t>
            </a:r>
            <a:r>
              <a:rPr lang="ar-DZ" dirty="0" smtClean="0"/>
              <a:t> المضطربة؟</a:t>
            </a:r>
            <a:endParaRPr lang="fr-FR" dirty="0"/>
          </a:p>
        </p:txBody>
      </p:sp>
      <p:sp>
        <p:nvSpPr>
          <p:cNvPr id="3" name="عنصر نائب للمحتوى 2"/>
          <p:cNvSpPr>
            <a:spLocks noGrp="1"/>
          </p:cNvSpPr>
          <p:nvPr>
            <p:ph idx="1"/>
          </p:nvPr>
        </p:nvSpPr>
        <p:spPr/>
        <p:txBody>
          <a:bodyPr>
            <a:normAutofit lnSpcReduction="10000"/>
          </a:bodyPr>
          <a:lstStyle/>
          <a:p>
            <a:pPr algn="r" rtl="1">
              <a:lnSpc>
                <a:spcPct val="150000"/>
              </a:lnSpc>
              <a:buNone/>
            </a:pPr>
            <a:r>
              <a:rPr lang="ar-DZ" dirty="0" smtClean="0"/>
              <a:t>    حيث </a:t>
            </a:r>
            <a:r>
              <a:rPr lang="ar-DZ" dirty="0" smtClean="0"/>
              <a:t>يرى أليس من خلال هذا العلاج أن </a:t>
            </a:r>
            <a:r>
              <a:rPr lang="ar-DZ" dirty="0" err="1" smtClean="0"/>
              <a:t>سلوكات</a:t>
            </a:r>
            <a:r>
              <a:rPr lang="ar-DZ" dirty="0" smtClean="0"/>
              <a:t> المرضى </a:t>
            </a:r>
            <a:r>
              <a:rPr lang="ar-DZ" dirty="0" err="1" smtClean="0"/>
              <a:t>تتنتج</a:t>
            </a:r>
            <a:r>
              <a:rPr lang="ar-DZ" dirty="0" smtClean="0"/>
              <a:t> </a:t>
            </a:r>
            <a:r>
              <a:rPr lang="ar-DZ" dirty="0" smtClean="0"/>
              <a:t>عن </a:t>
            </a:r>
            <a:r>
              <a:rPr lang="ar-DZ" dirty="0" smtClean="0"/>
              <a:t>أفكار واتجاهات لا </a:t>
            </a:r>
            <a:r>
              <a:rPr lang="ar-DZ" dirty="0" smtClean="0"/>
              <a:t>منطقية، ويركز على التشابك </a:t>
            </a:r>
            <a:r>
              <a:rPr lang="ar-DZ" dirty="0" smtClean="0"/>
              <a:t>بين التفكير اللاعقلاني </a:t>
            </a:r>
            <a:r>
              <a:rPr lang="ar-DZ" dirty="0" err="1" smtClean="0"/>
              <a:t>اللامنطقي</a:t>
            </a:r>
            <a:r>
              <a:rPr lang="ar-DZ" dirty="0" smtClean="0"/>
              <a:t>، والسلوك والانفعال </a:t>
            </a:r>
            <a:r>
              <a:rPr lang="ar-DZ" dirty="0" smtClean="0"/>
              <a:t>لذلك </a:t>
            </a:r>
            <a:r>
              <a:rPr lang="ar-DZ" dirty="0" smtClean="0"/>
              <a:t>فإننا </a:t>
            </a:r>
            <a:r>
              <a:rPr lang="ar-DZ" dirty="0" smtClean="0"/>
              <a:t>لكي نفهم سلوكا معينا يجب </a:t>
            </a:r>
            <a:r>
              <a:rPr lang="ar-DZ" dirty="0" smtClean="0"/>
              <a:t>أن </a:t>
            </a:r>
            <a:r>
              <a:rPr lang="ar-DZ" dirty="0" smtClean="0"/>
              <a:t>نفهم </a:t>
            </a:r>
            <a:r>
              <a:rPr lang="ar-DZ" dirty="0" smtClean="0">
                <a:solidFill>
                  <a:srgbClr val="00B050"/>
                </a:solidFill>
              </a:rPr>
              <a:t>كيف يشعر </a:t>
            </a:r>
            <a:r>
              <a:rPr lang="ar-DZ" dirty="0" err="1" smtClean="0">
                <a:solidFill>
                  <a:srgbClr val="00B050"/>
                </a:solidFill>
              </a:rPr>
              <a:t>الفرد؟</a:t>
            </a:r>
            <a:r>
              <a:rPr lang="ar-DZ" dirty="0" smtClean="0">
                <a:solidFill>
                  <a:srgbClr val="00B050"/>
                </a:solidFill>
              </a:rPr>
              <a:t> </a:t>
            </a:r>
            <a:r>
              <a:rPr lang="ar-DZ" dirty="0" smtClean="0">
                <a:solidFill>
                  <a:srgbClr val="00B050"/>
                </a:solidFill>
              </a:rPr>
              <a:t>كيف </a:t>
            </a:r>
            <a:r>
              <a:rPr lang="ar-DZ" dirty="0" err="1" smtClean="0">
                <a:solidFill>
                  <a:srgbClr val="00B050"/>
                </a:solidFill>
              </a:rPr>
              <a:t>يفكر؟</a:t>
            </a:r>
            <a:r>
              <a:rPr lang="ar-DZ" dirty="0" smtClean="0">
                <a:solidFill>
                  <a:srgbClr val="00B050"/>
                </a:solidFill>
              </a:rPr>
              <a:t> </a:t>
            </a:r>
            <a:r>
              <a:rPr lang="ar-DZ" dirty="0" err="1" smtClean="0">
                <a:solidFill>
                  <a:srgbClr val="00B050"/>
                </a:solidFill>
              </a:rPr>
              <a:t>ويدرك</a:t>
            </a:r>
            <a:r>
              <a:rPr lang="ar-DZ" dirty="0" err="1" smtClean="0">
                <a:solidFill>
                  <a:srgbClr val="00B050"/>
                </a:solidFill>
              </a:rPr>
              <a:t>؟</a:t>
            </a:r>
            <a:r>
              <a:rPr lang="ar-DZ" dirty="0" smtClean="0">
                <a:solidFill>
                  <a:srgbClr val="00B050"/>
                </a:solidFill>
              </a:rPr>
              <a:t> ويتصرف؟</a:t>
            </a:r>
            <a:r>
              <a:rPr lang="ar-DZ" dirty="0" smtClean="0"/>
              <a:t>، </a:t>
            </a:r>
            <a:r>
              <a:rPr lang="ar-DZ" dirty="0" smtClean="0"/>
              <a:t>وقد صاغ اليس </a:t>
            </a:r>
            <a:r>
              <a:rPr lang="ar-DZ" dirty="0" smtClean="0"/>
              <a:t>الأساس </a:t>
            </a:r>
            <a:r>
              <a:rPr lang="ar-DZ" dirty="0" smtClean="0"/>
              <a:t>المعرفي للسلوك في معادلة مبسطة</a:t>
            </a:r>
          </a:p>
          <a:p>
            <a:pPr algn="r" rtl="1">
              <a:lnSpc>
                <a:spcPct val="150000"/>
              </a:lnSpc>
              <a:buNone/>
            </a:pPr>
            <a:r>
              <a:rPr lang="fr-FR" dirty="0" smtClean="0"/>
              <a:t>   </a:t>
            </a:r>
            <a:r>
              <a:rPr lang="ar-DZ" dirty="0" smtClean="0"/>
              <a:t>أطلق </a:t>
            </a:r>
            <a:r>
              <a:rPr lang="ar-DZ" dirty="0" smtClean="0"/>
              <a:t>عليها </a:t>
            </a:r>
            <a:r>
              <a:rPr lang="fr-FR" dirty="0" smtClean="0">
                <a:solidFill>
                  <a:srgbClr val="C00000"/>
                </a:solidFill>
              </a:rPr>
              <a:t>ABC</a:t>
            </a:r>
            <a:endParaRPr lang="fr-FR"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6"/>
            <a:ext cx="8352928" cy="936104"/>
          </a:xfrm>
        </p:spPr>
        <p:txBody>
          <a:bodyPr/>
          <a:lstStyle/>
          <a:p>
            <a:pPr algn="ctr" rtl="1"/>
            <a:r>
              <a:rPr lang="ar-DZ" dirty="0" smtClean="0">
                <a:latin typeface="Simplified Arabic" pitchFamily="18" charset="-78"/>
                <a:cs typeface="Simplified Arabic" pitchFamily="18" charset="-78"/>
              </a:rPr>
              <a:t>نموذج </a:t>
            </a:r>
            <a:r>
              <a:rPr lang="fr-FR" dirty="0" smtClean="0"/>
              <a:t>ABC</a:t>
            </a:r>
            <a:endParaRPr lang="fr-FR" dirty="0"/>
          </a:p>
        </p:txBody>
      </p:sp>
      <p:sp>
        <p:nvSpPr>
          <p:cNvPr id="3" name="عنصر نائب للمحتوى 2"/>
          <p:cNvSpPr>
            <a:spLocks noGrp="1"/>
          </p:cNvSpPr>
          <p:nvPr>
            <p:ph idx="1"/>
          </p:nvPr>
        </p:nvSpPr>
        <p:spPr>
          <a:xfrm>
            <a:off x="457200" y="1340768"/>
            <a:ext cx="8229600" cy="5233768"/>
          </a:xfrm>
        </p:spPr>
        <p:txBody>
          <a:bodyPr>
            <a:normAutofit/>
          </a:bodyPr>
          <a:lstStyle/>
          <a:p>
            <a:pPr algn="r" rtl="1">
              <a:buNone/>
            </a:pPr>
            <a:r>
              <a:rPr lang="fr-FR" dirty="0" smtClean="0"/>
              <a:t>     </a:t>
            </a:r>
            <a:r>
              <a:rPr lang="ar-DZ" dirty="0" smtClean="0"/>
              <a:t>تشير </a:t>
            </a:r>
            <a:r>
              <a:rPr lang="ar-DZ" dirty="0" smtClean="0"/>
              <a:t>رموز هذه </a:t>
            </a:r>
            <a:r>
              <a:rPr lang="ar-DZ" dirty="0" smtClean="0"/>
              <a:t>النموذج إلى</a:t>
            </a:r>
            <a:endParaRPr lang="ar-DZ" dirty="0" smtClean="0"/>
          </a:p>
          <a:p>
            <a:pPr algn="r" rtl="1">
              <a:buNone/>
            </a:pPr>
            <a:endParaRPr lang="fr-FR" dirty="0"/>
          </a:p>
        </p:txBody>
      </p:sp>
      <p:graphicFrame>
        <p:nvGraphicFramePr>
          <p:cNvPr id="5" name="رسم تخطيطي 4"/>
          <p:cNvGraphicFramePr/>
          <p:nvPr/>
        </p:nvGraphicFramePr>
        <p:xfrm>
          <a:off x="467544" y="2060848"/>
          <a:ext cx="806489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r" rtl="1">
              <a:buNone/>
            </a:pPr>
            <a:r>
              <a:rPr lang="ar-DZ" dirty="0" smtClean="0"/>
              <a:t>    وتسمى </a:t>
            </a:r>
            <a:r>
              <a:rPr lang="ar-DZ" dirty="0" smtClean="0"/>
              <a:t>العناصر الثلاثة بمرحلة التشخيص، أما مرحلة العلاج فتبدأ بالانتقال الى مرحلة </a:t>
            </a:r>
            <a:r>
              <a:rPr lang="fr-FR" dirty="0" smtClean="0"/>
              <a:t>D</a:t>
            </a:r>
            <a:endParaRPr lang="ar-DZ" dirty="0" smtClean="0"/>
          </a:p>
          <a:p>
            <a:pPr algn="r" rtl="1"/>
            <a:r>
              <a:rPr lang="ar-DZ" dirty="0" smtClean="0"/>
              <a:t>أي تنفيذ ومواجهة وتحدي الأفكار اللاعقلانية، كما يرى أليس أن </a:t>
            </a:r>
            <a:r>
              <a:rPr lang="ar-DZ" dirty="0" err="1" smtClean="0"/>
              <a:t>سلوكات</a:t>
            </a:r>
            <a:r>
              <a:rPr lang="ar-DZ" dirty="0" smtClean="0"/>
              <a:t> </a:t>
            </a:r>
            <a:r>
              <a:rPr lang="ar-DZ" dirty="0" smtClean="0"/>
              <a:t>الأفراد </a:t>
            </a:r>
            <a:r>
              <a:rPr lang="ar-DZ" dirty="0" err="1" smtClean="0"/>
              <a:t>تتاثر</a:t>
            </a:r>
            <a:r>
              <a:rPr lang="ar-DZ" dirty="0" smtClean="0"/>
              <a:t> بدرجة </a:t>
            </a:r>
            <a:r>
              <a:rPr lang="ar-DZ" dirty="0" smtClean="0"/>
              <a:t>كبيرة بمعارفهم </a:t>
            </a:r>
            <a:r>
              <a:rPr lang="ar-DZ" dirty="0" smtClean="0"/>
              <a:t>الخاطئة والمشوهة، إلا أنه لابد من التغلب على هذه الأفكار والمعتقدات.</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DZ" dirty="0" smtClean="0"/>
              <a:t>الحتميات</a:t>
            </a:r>
            <a:endParaRPr lang="fr-FR" dirty="0"/>
          </a:p>
        </p:txBody>
      </p:sp>
      <p:sp>
        <p:nvSpPr>
          <p:cNvPr id="3" name="عنصر نائب للمحتوى 2"/>
          <p:cNvSpPr>
            <a:spLocks noGrp="1"/>
          </p:cNvSpPr>
          <p:nvPr>
            <p:ph idx="1"/>
          </p:nvPr>
        </p:nvSpPr>
        <p:spPr/>
        <p:txBody>
          <a:bodyPr>
            <a:normAutofit/>
          </a:bodyPr>
          <a:lstStyle/>
          <a:p>
            <a:pPr algn="r" rtl="1"/>
            <a:r>
              <a:rPr lang="ar-DZ" dirty="0" smtClean="0"/>
              <a:t>صاغ اليس الافكار </a:t>
            </a:r>
            <a:r>
              <a:rPr lang="ar-DZ" dirty="0" err="1" smtClean="0"/>
              <a:t>اللامنطقية</a:t>
            </a:r>
            <a:r>
              <a:rPr lang="ar-DZ" dirty="0" smtClean="0"/>
              <a:t> </a:t>
            </a:r>
            <a:r>
              <a:rPr lang="ar-DZ" dirty="0" smtClean="0"/>
              <a:t>في </a:t>
            </a:r>
            <a:r>
              <a:rPr lang="ar-DZ" dirty="0" smtClean="0"/>
              <a:t>عدة حتميات من </a:t>
            </a:r>
            <a:r>
              <a:rPr lang="ar-DZ" dirty="0" err="1" smtClean="0"/>
              <a:t>بينها:</a:t>
            </a:r>
            <a:endParaRPr lang="ar-DZ" dirty="0" smtClean="0"/>
          </a:p>
          <a:p>
            <a:pPr algn="r" rtl="1">
              <a:buNone/>
            </a:pPr>
            <a:r>
              <a:rPr lang="ar-DZ" dirty="0" smtClean="0"/>
              <a:t> </a:t>
            </a:r>
            <a:r>
              <a:rPr lang="ar-DZ" dirty="0" smtClean="0"/>
              <a:t>  * </a:t>
            </a:r>
            <a:r>
              <a:rPr lang="ar-DZ" dirty="0" smtClean="0"/>
              <a:t>يجب وينبغي أن تعاملني برفق ومن المفزع ألا تفعل </a:t>
            </a:r>
            <a:r>
              <a:rPr lang="ar-DZ" dirty="0" err="1" smtClean="0"/>
              <a:t>فانني</a:t>
            </a:r>
            <a:r>
              <a:rPr lang="ar-DZ" dirty="0" smtClean="0"/>
              <a:t> حينئذ لا أستطيع تحمل سلوكك، </a:t>
            </a:r>
            <a:r>
              <a:rPr lang="ar-DZ" dirty="0" smtClean="0"/>
              <a:t>وستكون وقتها </a:t>
            </a:r>
            <a:r>
              <a:rPr lang="ar-DZ" dirty="0" smtClean="0"/>
              <a:t>شخصا </a:t>
            </a:r>
            <a:r>
              <a:rPr lang="ar-DZ" dirty="0" err="1" smtClean="0"/>
              <a:t>سيئا.</a:t>
            </a:r>
            <a:r>
              <a:rPr lang="ar-DZ" dirty="0" smtClean="0"/>
              <a:t> </a:t>
            </a:r>
          </a:p>
          <a:p>
            <a:pPr algn="r" rtl="1">
              <a:buNone/>
            </a:pPr>
            <a:r>
              <a:rPr lang="ar-DZ" dirty="0" smtClean="0"/>
              <a:t> </a:t>
            </a:r>
            <a:r>
              <a:rPr lang="ar-DZ" dirty="0" smtClean="0"/>
              <a:t>*  </a:t>
            </a:r>
            <a:r>
              <a:rPr lang="ar-DZ" dirty="0" smtClean="0"/>
              <a:t>يجب وينبغي علي أن أقوم بأي عمل بشكل جيد حتى أكون محبوبا ومقبولا من الآخرين، ومن </a:t>
            </a:r>
            <a:r>
              <a:rPr lang="ar-DZ" dirty="0" smtClean="0"/>
              <a:t>المخجل ألا </a:t>
            </a:r>
            <a:r>
              <a:rPr lang="ar-DZ" dirty="0" smtClean="0"/>
              <a:t>أفعل ذلك.</a:t>
            </a:r>
          </a:p>
          <a:p>
            <a:pPr algn="r" rtl="1">
              <a:buNone/>
            </a:pPr>
            <a:r>
              <a:rPr lang="ar-DZ" dirty="0" smtClean="0"/>
              <a:t> </a:t>
            </a:r>
            <a:r>
              <a:rPr lang="ar-DZ" dirty="0" smtClean="0"/>
              <a:t>* </a:t>
            </a:r>
            <a:r>
              <a:rPr lang="ar-DZ" dirty="0" smtClean="0"/>
              <a:t>يجب أن </a:t>
            </a:r>
            <a:r>
              <a:rPr lang="ar-DZ" dirty="0" smtClean="0"/>
              <a:t>يتعامل معي </a:t>
            </a:r>
            <a:r>
              <a:rPr lang="ar-DZ" dirty="0" smtClean="0"/>
              <a:t>الناس دائما بشكل طيب وان يمنحوني كل شيء أريده </a:t>
            </a:r>
            <a:r>
              <a:rPr lang="ar-DZ" dirty="0" smtClean="0"/>
              <a:t>فورا، </a:t>
            </a:r>
            <a:r>
              <a:rPr lang="ar-DZ" dirty="0" smtClean="0"/>
              <a:t>ومن المفزع أن لا </a:t>
            </a:r>
            <a:r>
              <a:rPr lang="ar-DZ" dirty="0" smtClean="0"/>
              <a:t>يتم ذلك </a:t>
            </a:r>
            <a:r>
              <a:rPr lang="ar-DZ" dirty="0" smtClean="0"/>
              <a:t>حينئذ سيكون العالم سيئا.</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92696"/>
            <a:ext cx="8229600" cy="1066800"/>
          </a:xfrm>
        </p:spPr>
        <p:txBody>
          <a:bodyPr/>
          <a:lstStyle/>
          <a:p>
            <a:pPr algn="ctr"/>
            <a:r>
              <a:rPr lang="ar-DZ" b="1" dirty="0" smtClean="0"/>
              <a:t>عملية العلاج العقلاني الانفعالي</a:t>
            </a:r>
            <a:endParaRPr lang="fr-FR" dirty="0"/>
          </a:p>
        </p:txBody>
      </p:sp>
      <p:sp>
        <p:nvSpPr>
          <p:cNvPr id="3" name="عنصر نائب للمحتوى 2"/>
          <p:cNvSpPr>
            <a:spLocks noGrp="1"/>
          </p:cNvSpPr>
          <p:nvPr>
            <p:ph idx="1"/>
          </p:nvPr>
        </p:nvSpPr>
        <p:spPr>
          <a:xfrm>
            <a:off x="467544" y="1844824"/>
            <a:ext cx="8219256" cy="4729712"/>
          </a:xfrm>
        </p:spPr>
        <p:txBody>
          <a:bodyPr/>
          <a:lstStyle/>
          <a:p>
            <a:pPr algn="r" rtl="1">
              <a:buNone/>
            </a:pPr>
            <a:r>
              <a:rPr lang="ar-DZ" dirty="0" smtClean="0"/>
              <a:t> إن هدف </a:t>
            </a:r>
            <a:r>
              <a:rPr lang="ar-DZ" dirty="0" smtClean="0"/>
              <a:t>العلاج هو تحديد </a:t>
            </a:r>
            <a:r>
              <a:rPr lang="ar-DZ" dirty="0" err="1" smtClean="0"/>
              <a:t>الإعتقادات</a:t>
            </a:r>
            <a:r>
              <a:rPr lang="ar-DZ" dirty="0" smtClean="0"/>
              <a:t> اللاعقلانية وتعديلها </a:t>
            </a:r>
            <a:r>
              <a:rPr lang="ar-DZ" dirty="0" smtClean="0"/>
              <a:t>فمهمة المعالج </a:t>
            </a:r>
            <a:r>
              <a:rPr lang="ar-DZ" dirty="0" smtClean="0"/>
              <a:t>إذا تتمثل في مساعدة </a:t>
            </a:r>
            <a:r>
              <a:rPr lang="ar-DZ" dirty="0" smtClean="0"/>
              <a:t>الفرد على </a:t>
            </a:r>
            <a:r>
              <a:rPr lang="ar-DZ" dirty="0" smtClean="0"/>
              <a:t>التخلي عن أفكاره اللاعقلانية وتغيير </a:t>
            </a:r>
            <a:r>
              <a:rPr lang="ar-DZ" dirty="0" err="1" smtClean="0"/>
              <a:t>إعتقاداته</a:t>
            </a:r>
            <a:r>
              <a:rPr lang="ar-DZ" dirty="0" smtClean="0"/>
              <a:t> المدمرة للذات، ويتضمن العلاج عدة وسائل </a:t>
            </a:r>
            <a:r>
              <a:rPr lang="ar-DZ" dirty="0" smtClean="0"/>
              <a:t>يمكن تقسيمها </a:t>
            </a:r>
            <a:r>
              <a:rPr lang="ar-DZ" dirty="0" smtClean="0"/>
              <a:t>إلى ثلاث </a:t>
            </a:r>
            <a:r>
              <a:rPr lang="ar-DZ" dirty="0" err="1" smtClean="0"/>
              <a:t>مجموعات:</a:t>
            </a:r>
            <a:endParaRPr lang="ar-DZ" dirty="0" smtClean="0"/>
          </a:p>
          <a:p>
            <a:pPr algn="r" rtl="1"/>
            <a:endParaRPr lang="ar-DZ" b="1" smtClean="0"/>
          </a:p>
          <a:p>
            <a:pPr algn="r" rtl="1"/>
            <a:r>
              <a:rPr lang="ar-DZ" b="1" smtClean="0"/>
              <a:t>مجموعة </a:t>
            </a:r>
            <a:r>
              <a:rPr lang="ar-DZ" b="1" dirty="0" smtClean="0"/>
              <a:t>أولى: يتم فيها التحليل المنطقي </a:t>
            </a:r>
            <a:r>
              <a:rPr lang="ar-DZ" b="1" dirty="0" smtClean="0"/>
              <a:t>الادراكي </a:t>
            </a:r>
            <a:r>
              <a:rPr lang="ar-DZ" b="1" dirty="0" smtClean="0"/>
              <a:t>المعرفي</a:t>
            </a:r>
            <a:r>
              <a:rPr lang="ar-DZ" b="1" dirty="0" smtClean="0"/>
              <a:t>.</a:t>
            </a:r>
          </a:p>
          <a:p>
            <a:pPr algn="r" rtl="1"/>
            <a:r>
              <a:rPr lang="ar-DZ" b="1" dirty="0" smtClean="0"/>
              <a:t>مجموعة ثانية: سماها </a:t>
            </a:r>
            <a:r>
              <a:rPr lang="ar-DZ" b="1" dirty="0" err="1" smtClean="0"/>
              <a:t>أليس </a:t>
            </a:r>
            <a:r>
              <a:rPr lang="ar-DZ" b="1" dirty="0" smtClean="0"/>
              <a:t>"بالوسائل العاطفية" المثيرة للذكريات، وتتم فيها تمارين التخيلات </a:t>
            </a:r>
            <a:r>
              <a:rPr lang="ar-DZ" b="1" dirty="0" smtClean="0"/>
              <a:t>العقلية والانفعالية</a:t>
            </a:r>
            <a:r>
              <a:rPr lang="ar-DZ" dirty="0" smtClean="0"/>
              <a:t>.</a:t>
            </a:r>
          </a:p>
          <a:p>
            <a:pPr algn="r" rtl="1"/>
            <a:r>
              <a:rPr lang="ar-DZ" b="1" dirty="0" smtClean="0"/>
              <a:t>مجموعة ثالثة: تسمى بالوسائل السلوكية الفعالة.</a:t>
            </a:r>
            <a:endParaRPr lang="fr-FR" dirty="0"/>
          </a:p>
        </p:txBody>
      </p:sp>
      <p:sp>
        <p:nvSpPr>
          <p:cNvPr id="4" name="مستطيل 3"/>
          <p:cNvSpPr/>
          <p:nvPr/>
        </p:nvSpPr>
        <p:spPr>
          <a:xfrm>
            <a:off x="2051720" y="6488668"/>
            <a:ext cx="4518248" cy="369332"/>
          </a:xfrm>
          <a:prstGeom prst="rect">
            <a:avLst/>
          </a:prstGeom>
        </p:spPr>
        <p:txBody>
          <a:bodyPr wrap="square">
            <a:spAutoFit/>
          </a:bodyPr>
          <a:lstStyle/>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DZ" dirty="0" smtClean="0"/>
              <a:t>سؤال؟</a:t>
            </a:r>
            <a:endParaRPr lang="fr-FR" dirty="0"/>
          </a:p>
        </p:txBody>
      </p:sp>
      <p:sp>
        <p:nvSpPr>
          <p:cNvPr id="3" name="عنصر نائب للمحتوى 2"/>
          <p:cNvSpPr>
            <a:spLocks noGrp="1"/>
          </p:cNvSpPr>
          <p:nvPr>
            <p:ph idx="1"/>
          </p:nvPr>
        </p:nvSpPr>
        <p:spPr/>
        <p:txBody>
          <a:bodyPr/>
          <a:lstStyle/>
          <a:p>
            <a:pPr algn="ctr"/>
            <a:endParaRPr lang="ar-DZ" dirty="0" smtClean="0"/>
          </a:p>
          <a:p>
            <a:pPr algn="ctr"/>
            <a:endParaRPr lang="ar-DZ" dirty="0" smtClean="0"/>
          </a:p>
          <a:p>
            <a:pPr algn="r" rtl="1">
              <a:buNone/>
            </a:pPr>
            <a:endParaRPr lang="ar-DZ" dirty="0" smtClean="0"/>
          </a:p>
          <a:p>
            <a:pPr algn="r" rtl="1">
              <a:buNone/>
            </a:pPr>
            <a:r>
              <a:rPr lang="ar-DZ" sz="3600" b="1" dirty="0" smtClean="0"/>
              <a:t>ما هي الانتقادات الموجهة</a:t>
            </a:r>
          </a:p>
          <a:p>
            <a:pPr algn="r">
              <a:buNone/>
            </a:pPr>
            <a:r>
              <a:rPr lang="ar-DZ" sz="3600" b="1" dirty="0" smtClean="0"/>
              <a:t>   لهذا النوع من </a:t>
            </a:r>
            <a:r>
              <a:rPr lang="ar-DZ" sz="3600" b="1" dirty="0" err="1" smtClean="0"/>
              <a:t>العلاج؟</a:t>
            </a:r>
            <a:endParaRPr lang="ar-DZ" sz="3600" b="1" dirty="0" smtClean="0"/>
          </a:p>
          <a:p>
            <a:pPr algn="ctr">
              <a:buNone/>
            </a:pPr>
            <a:endParaRPr lang="ar-DZ" dirty="0" smtClean="0"/>
          </a:p>
          <a:p>
            <a:pPr algn="ctr">
              <a:buNone/>
            </a:pPr>
            <a:endParaRPr lang="fr-FR" dirty="0"/>
          </a:p>
        </p:txBody>
      </p:sp>
      <p:pic>
        <p:nvPicPr>
          <p:cNvPr id="4" name="صورة 3" descr="تنزيل.jpg"/>
          <p:cNvPicPr>
            <a:picLocks noChangeAspect="1"/>
          </p:cNvPicPr>
          <p:nvPr/>
        </p:nvPicPr>
        <p:blipFill>
          <a:blip r:embed="rId2" cstate="print"/>
          <a:stretch>
            <a:fillRect/>
          </a:stretch>
        </p:blipFill>
        <p:spPr>
          <a:xfrm>
            <a:off x="611560" y="2348880"/>
            <a:ext cx="3744416" cy="39604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mph" presetSubtype="0" nodeType="clickEffect">
                                  <p:stCondLst>
                                    <p:cond delay="0"/>
                                  </p:stCondLst>
                                  <p:childTnLst>
                                    <p:set>
                                      <p:cBhvr override="childStyle">
                                        <p:cTn id="18" dur="indefinite"/>
                                        <p:tgtEl>
                                          <p:spTgt spid="3">
                                            <p:txEl>
                                              <p:pRg st="3" end="3"/>
                                            </p:txEl>
                                          </p:spTgt>
                                        </p:tgtEl>
                                        <p:attrNameLst>
                                          <p:attrName>style.fontFamily</p:attrName>
                                        </p:attrNameLst>
                                      </p:cBhvr>
                                      <p:to>
                                        <p:strVal val="Times New Roman"/>
                                      </p:to>
                                    </p:set>
                                  </p:childTnLst>
                                </p:cTn>
                              </p:par>
                              <p:par>
                                <p:cTn id="19" presetID="2" presetClass="emph" presetSubtype="0" nodeType="withEffect">
                                  <p:stCondLst>
                                    <p:cond delay="0"/>
                                  </p:stCondLst>
                                  <p:childTnLst>
                                    <p:set>
                                      <p:cBhvr override="childStyle">
                                        <p:cTn id="20" dur="indefinite"/>
                                        <p:tgtEl>
                                          <p:spTgt spid="3">
                                            <p:txEl>
                                              <p:pRg st="4" end="4"/>
                                            </p:txEl>
                                          </p:spTgt>
                                        </p:tgtEl>
                                        <p:attrNameLst>
                                          <p:attrName>style.fontFamily</p:attrName>
                                        </p:attrNameLst>
                                      </p:cBhvr>
                                      <p:to>
                                        <p:strVal val="Times New Roma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165</TotalTime>
  <Words>469</Words>
  <Application>Microsoft Office PowerPoint</Application>
  <PresentationFormat>عرض على الشاشة (3:4)‏</PresentationFormat>
  <Paragraphs>45</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حضري</vt:lpstr>
      <vt:lpstr>العلاج العقلاني الانفعالي السلوكي  REBT</vt:lpstr>
      <vt:lpstr>"ألبرت أليس" Albert Ellis عالم نفسي، ومعالج وممارس ذو اتجاه تحليلي لكنه لم يقتنع بهذا الاتجاه، وطور عملية العلاج العقلاني الانفعالي كطريقة منفردة به. فقد أسس معهد الحياة العقلانية Institue of rational living سنة 9141 ، وهو عبارة عن مؤسسة تربوية علمية لا تهدف الى الربح وانما الى تعليم أسس الحياة العقلانية حيث يقوم بأنشطة لنشر المنهج العقلاني الإنفعالي.</vt:lpstr>
      <vt:lpstr>الشريحة 3</vt:lpstr>
      <vt:lpstr>ما هي نظرة إليس للسوكات المضطربة؟</vt:lpstr>
      <vt:lpstr>نموذج ABC</vt:lpstr>
      <vt:lpstr>الشريحة 6</vt:lpstr>
      <vt:lpstr>الحتميات</vt:lpstr>
      <vt:lpstr>عملية العلاج العقلاني الانفعالي</vt:lpstr>
      <vt:lpstr>سؤال؟</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Asma.A s</dc:creator>
  <cp:lastModifiedBy>Asma.A s</cp:lastModifiedBy>
  <cp:revision>24</cp:revision>
  <dcterms:created xsi:type="dcterms:W3CDTF">2023-02-26T18:55:03Z</dcterms:created>
  <dcterms:modified xsi:type="dcterms:W3CDTF">2023-02-26T21:40:34Z</dcterms:modified>
</cp:coreProperties>
</file>