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5" r:id="rId18"/>
    <p:sldId id="272" r:id="rId19"/>
    <p:sldId id="273" r:id="rId20"/>
    <p:sldId id="276" r:id="rId21"/>
    <p:sldId id="277" r:id="rId22"/>
    <p:sldId id="279" r:id="rId23"/>
    <p:sldId id="283" r:id="rId24"/>
    <p:sldId id="284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8F8F8"/>
    <a:srgbClr val="000000"/>
    <a:srgbClr val="333333"/>
    <a:srgbClr val="808080"/>
    <a:srgbClr val="5F5F5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0808" autoAdjust="0"/>
    <p:restoredTop sz="90929"/>
  </p:normalViewPr>
  <p:slideViewPr>
    <p:cSldViewPr>
      <p:cViewPr varScale="1">
        <p:scale>
          <a:sx n="74" d="100"/>
          <a:sy n="74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98827-1F85-4B7F-B5D7-C411B8D1B400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6" name="Picture 94" descr="D:\My Documents\My Webs\soniacoleman\PowerPoint Templates\Templates5\Church\church_tit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524000"/>
            <a:ext cx="5867400" cy="1879600"/>
          </a:xfrm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68625" y="4076700"/>
            <a:ext cx="5641975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E2D2C52-0351-4041-961C-55AAFE5A098D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4A7AF7-77B9-4789-B4E8-E21E0D9D725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3CF7E2-9D71-4272-A32B-15A0CABC10F8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2E570C-AC42-42AA-B1D9-B7F5D2CD1E2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C368D3-9D90-4BE8-BAE9-90E3B1123696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3C4C7-4FBC-4AB2-8A7A-10E33872C79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834D7F-EA80-449E-B34D-0B8CCDD9E59C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57C24-3762-4A4B-82AB-24F52C43630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C7B77A-322D-46DE-B515-86FD296D2538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EFBFC-428E-49C8-88FB-DC94E951ECB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F9AD7B-1861-43E1-A894-2B87E0A54311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7AE05-073C-40FE-9C2C-E93BE9A902C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AFA8BC-384E-4A38-BD6E-A9966C31FB6E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FA107-6EC9-40EE-B5EC-2BE7B13CE82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3BB475-4ECE-4121-8AF6-75A27874B3E9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CDD98B-2BE1-47BB-9B26-3D4EB4A300E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32D082-23FA-44F7-B1C2-255F81A686C5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8FCAA6-0DD8-4418-B62F-F18F62F78AC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4885B8-7DF2-431B-91A1-EF5990175B3E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32076-D329-42FF-823C-F21F492D90B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680693-024B-483D-8910-8E9E87389F46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C3F9A-F6B9-463E-94B8-957981D36FD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14600"/>
            <a:ext cx="7772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A0EF5D5-CDEF-4236-B590-C2C3F89BAA44}" type="datetime1">
              <a:rPr lang="en-US"/>
              <a:pPr/>
              <a:t>2/24/2013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91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757B00-055A-440F-8417-0A31B3C3EEEC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1044" name="FormatShape" descr="\\Catalpa\standdsk\Mirrors\Ofc97Adm\Clipart\Photos\SPORTS\SKIING.JPG" hidden="1"/>
          <p:cNvSpPr>
            <a:spLocks noChangeArrowheads="1"/>
          </p:cNvSpPr>
          <p:nvPr/>
        </p:nvSpPr>
        <p:spPr bwMode="auto">
          <a:xfrm>
            <a:off x="-1333500" y="1701800"/>
            <a:ext cx="11811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786" y="2143116"/>
            <a:ext cx="8001056" cy="2786082"/>
          </a:xfrm>
        </p:spPr>
        <p:txBody>
          <a:bodyPr/>
          <a:lstStyle/>
          <a:p>
            <a:r>
              <a:rPr lang="fr-FR" b="1" i="1" u="sng" dirty="0" smtClean="0">
                <a:solidFill>
                  <a:srgbClr val="FF0000"/>
                </a:solidFill>
                <a:latin typeface="Arial Black" pitchFamily="34" charset="0"/>
              </a:rPr>
              <a:t>COMPARAISON DE DEUX POURCENTAGES  OBSERVES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428868"/>
            <a:ext cx="8072494" cy="1428760"/>
          </a:xfrm>
        </p:spPr>
        <p:txBody>
          <a:bodyPr/>
          <a:lstStyle/>
          <a:p>
            <a:r>
              <a:rPr lang="fr-FR" b="1" dirty="0" smtClean="0">
                <a:solidFill>
                  <a:srgbClr val="7030A0"/>
                </a:solidFill>
              </a:rPr>
              <a:t>B – comparaison de deux pourcentages observés</a:t>
            </a:r>
            <a:r>
              <a:rPr lang="fr-FR" dirty="0" smtClean="0">
                <a:solidFill>
                  <a:srgbClr val="7030A0"/>
                </a:solidFill>
              </a:rPr>
              <a:t>.</a:t>
            </a:r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fr-FR" dirty="0" smtClean="0"/>
              <a:t>Test préliminaire: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571612"/>
            <a:ext cx="7772400" cy="4524388"/>
          </a:xfrm>
        </p:spPr>
        <p:txBody>
          <a:bodyPr/>
          <a:lstStyle/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dirty="0">
                <a:latin typeface="Calibri" pitchFamily="34" charset="0"/>
              </a:rPr>
              <a:t>Dans une urne connue:    p=20% de boules noires.</a:t>
            </a:r>
          </a:p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dirty="0">
                <a:latin typeface="Calibri" pitchFamily="34" charset="0"/>
              </a:rPr>
              <a:t>2 Ech ,l’un de </a:t>
            </a:r>
            <a:r>
              <a:rPr lang="fr-FR" dirty="0" err="1">
                <a:latin typeface="Calibri" pitchFamily="34" charset="0"/>
              </a:rPr>
              <a:t>nA</a:t>
            </a:r>
            <a:r>
              <a:rPr lang="fr-FR" dirty="0">
                <a:latin typeface="Calibri" pitchFamily="34" charset="0"/>
              </a:rPr>
              <a:t>=100;pA=15%.</a:t>
            </a:r>
          </a:p>
          <a:p>
            <a:pPr algn="l" rtl="0">
              <a:buClr>
                <a:schemeClr val="tx1"/>
              </a:buClr>
              <a:buNone/>
              <a:defRPr/>
            </a:pPr>
            <a:r>
              <a:rPr lang="fr-FR" dirty="0">
                <a:latin typeface="Calibri" pitchFamily="34" charset="0"/>
              </a:rPr>
              <a:t>               L’autre </a:t>
            </a:r>
            <a:r>
              <a:rPr lang="fr-FR" dirty="0" err="1">
                <a:latin typeface="Calibri" pitchFamily="34" charset="0"/>
              </a:rPr>
              <a:t>nB</a:t>
            </a:r>
            <a:r>
              <a:rPr lang="fr-FR" dirty="0">
                <a:latin typeface="Calibri" pitchFamily="34" charset="0"/>
              </a:rPr>
              <a:t>=400,pB=25%.</a:t>
            </a:r>
          </a:p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dirty="0">
                <a:latin typeface="Calibri" pitchFamily="34" charset="0"/>
              </a:rPr>
              <a:t> </a:t>
            </a:r>
            <a:r>
              <a:rPr lang="el-GR" dirty="0">
                <a:latin typeface="Calibri" pitchFamily="34" charset="0"/>
              </a:rPr>
              <a:t>α</a:t>
            </a:r>
            <a:r>
              <a:rPr lang="fr-FR" dirty="0">
                <a:latin typeface="Calibri" pitchFamily="34" charset="0"/>
              </a:rPr>
              <a:t>=5%</a:t>
            </a:r>
          </a:p>
          <a:p>
            <a:pPr algn="l" rtl="0">
              <a:buClr>
                <a:schemeClr val="tx1"/>
              </a:buClr>
              <a:buNone/>
              <a:defRPr/>
            </a:pPr>
            <a:r>
              <a:rPr lang="fr-FR" dirty="0">
                <a:latin typeface="Calibri" pitchFamily="34" charset="0"/>
              </a:rPr>
              <a:t>On demande, en vu de </a:t>
            </a:r>
            <a:r>
              <a:rPr lang="az-Cyrl-AZ" dirty="0">
                <a:latin typeface="Calibri" pitchFamily="34" charset="0"/>
              </a:rPr>
              <a:t>І</a:t>
            </a:r>
            <a:r>
              <a:rPr lang="fr-FR" dirty="0">
                <a:latin typeface="Calibri" pitchFamily="34" charset="0"/>
              </a:rPr>
              <a:t> pA-PB </a:t>
            </a:r>
            <a:r>
              <a:rPr lang="az-Cyrl-AZ" dirty="0">
                <a:latin typeface="Calibri" pitchFamily="34" charset="0"/>
              </a:rPr>
              <a:t>І</a:t>
            </a:r>
            <a:r>
              <a:rPr lang="fr-FR" dirty="0">
                <a:latin typeface="Calibri" pitchFamily="34" charset="0"/>
              </a:rPr>
              <a:t> , si ces échantillons proviennent par tirage au sort de cette urne ou non.</a:t>
            </a:r>
          </a:p>
          <a:p>
            <a:pPr algn="l" rtl="0"/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714356"/>
            <a:ext cx="7772400" cy="4929222"/>
          </a:xfrm>
        </p:spPr>
        <p:txBody>
          <a:bodyPr/>
          <a:lstStyle/>
          <a:p>
            <a:pPr algn="l" rtl="0">
              <a:buNone/>
            </a:pPr>
            <a:r>
              <a:rPr lang="fr-FR" dirty="0" smtClean="0"/>
              <a:t>D’après l’EX1 | pA -pB| n’à que 5 chances sur 100de dépasser 9%.</a:t>
            </a:r>
          </a:p>
          <a:p>
            <a:pPr algn="l" rtl="0">
              <a:buNone/>
            </a:pPr>
            <a:endParaRPr lang="fr-FR" dirty="0" smtClean="0"/>
          </a:p>
          <a:p>
            <a:pPr algn="l" rtl="0">
              <a:buNone/>
            </a:pPr>
            <a:r>
              <a:rPr lang="fr-FR" dirty="0" smtClean="0"/>
              <a:t>Si elle dépasse ce seuil, on rejette l’hypothèse que les 2 ech proviennent de l’urne. Dans notre cas | pA-</a:t>
            </a:r>
            <a:r>
              <a:rPr lang="fr-FR" dirty="0" err="1" smtClean="0"/>
              <a:t>pB|est</a:t>
            </a:r>
            <a:r>
              <a:rPr lang="fr-FR" dirty="0" smtClean="0"/>
              <a:t> de 10%:on rejette H.</a:t>
            </a:r>
          </a:p>
          <a:p>
            <a:pPr algn="l" rtl="0">
              <a:buNone/>
            </a:pPr>
            <a:endParaRPr lang="ar-DZ" dirty="0" smtClean="0"/>
          </a:p>
          <a:p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fr-FR" dirty="0" smtClean="0"/>
              <a:t>Quelque souvenirs: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643050"/>
            <a:ext cx="7772400" cy="4452950"/>
          </a:xfrm>
        </p:spPr>
        <p:txBody>
          <a:bodyPr/>
          <a:lstStyle/>
          <a:p>
            <a:pPr algn="l" rtl="0"/>
            <a:r>
              <a:rPr lang="fr-FR" dirty="0" smtClean="0"/>
              <a:t>Erreur de 1</a:t>
            </a:r>
            <a:r>
              <a:rPr lang="fr-FR" baseline="30000" dirty="0" smtClean="0"/>
              <a:t>ère</a:t>
            </a:r>
            <a:r>
              <a:rPr lang="fr-FR" dirty="0" smtClean="0"/>
              <a:t>  espèce: consiste à rejeter l’hypothèse alors qu’elle est exacte.</a:t>
            </a:r>
          </a:p>
          <a:p>
            <a:pPr algn="l" rtl="0"/>
            <a:r>
              <a:rPr lang="fr-FR" dirty="0" smtClean="0"/>
              <a:t>Erreur de 2</a:t>
            </a:r>
            <a:r>
              <a:rPr lang="fr-FR" baseline="30000" dirty="0" smtClean="0"/>
              <a:t>ème</a:t>
            </a:r>
            <a:r>
              <a:rPr lang="fr-FR" dirty="0" smtClean="0"/>
              <a:t> espèce: consiste à ne pas rejeter l’hypothèse alors qu’elle est fausse.</a:t>
            </a:r>
            <a:endParaRPr lang="ar-DZ" dirty="0" smtClean="0"/>
          </a:p>
          <a:p>
            <a:pPr algn="l"/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538146"/>
          </a:xfrm>
        </p:spPr>
        <p:txBody>
          <a:bodyPr/>
          <a:lstStyle/>
          <a:p>
            <a:pPr algn="l"/>
            <a:r>
              <a:rPr lang="fr-FR" i="1" u="sng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Principe du test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4348" y="1142984"/>
            <a:ext cx="7772400" cy="4381512"/>
          </a:xfrm>
        </p:spPr>
        <p:txBody>
          <a:bodyPr/>
          <a:lstStyle/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u="sng" dirty="0">
                <a:latin typeface="Calibri" pitchFamily="34" charset="0"/>
              </a:rPr>
              <a:t>Hypothèse nulle  H0:  </a:t>
            </a:r>
          </a:p>
          <a:p>
            <a:pPr lvl="1" algn="l" rtl="0">
              <a:buNone/>
              <a:defRPr/>
            </a:pPr>
            <a:r>
              <a:rPr lang="fr-FR" sz="3200" dirty="0">
                <a:latin typeface="Calibri" pitchFamily="34" charset="0"/>
              </a:rPr>
              <a:t>Les </a:t>
            </a:r>
            <a:r>
              <a:rPr lang="fr-FR" sz="3200" b="1" dirty="0">
                <a:latin typeface="Calibri" pitchFamily="34" charset="0"/>
              </a:rPr>
              <a:t>2</a:t>
            </a:r>
            <a:r>
              <a:rPr lang="fr-FR" sz="3200" dirty="0">
                <a:latin typeface="Calibri" pitchFamily="34" charset="0"/>
              </a:rPr>
              <a:t> échantillons peuvent être considérés comme issus d ’une même population ayant comme pourcentage p</a:t>
            </a:r>
          </a:p>
          <a:p>
            <a:pPr lvl="1" algn="l" rtl="0">
              <a:buNone/>
              <a:defRPr/>
            </a:pPr>
            <a:r>
              <a:rPr lang="fr-FR" sz="3200" dirty="0">
                <a:latin typeface="Calibri" pitchFamily="34" charset="0"/>
              </a:rPr>
              <a:t>p=pA=pB.</a:t>
            </a:r>
          </a:p>
          <a:p>
            <a:pPr lvl="1" algn="l" rtl="0">
              <a:buNone/>
              <a:defRPr/>
            </a:pPr>
            <a:endParaRPr lang="fr-FR" sz="3200" dirty="0">
              <a:latin typeface="Calibri" pitchFamily="34" charset="0"/>
            </a:endParaRPr>
          </a:p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u="sng" dirty="0">
                <a:latin typeface="Calibri" pitchFamily="34" charset="0"/>
              </a:rPr>
              <a:t>Hypothèse alternative H1</a:t>
            </a:r>
            <a:r>
              <a:rPr lang="fr-FR" dirty="0">
                <a:latin typeface="Calibri" pitchFamily="34" charset="0"/>
              </a:rPr>
              <a:t> :les 2 E sont issus de 2 populations </a:t>
            </a:r>
            <a:r>
              <a:rPr lang="en-US" dirty="0">
                <a:latin typeface="Calibri" pitchFamily="34" charset="0"/>
              </a:rPr>
              <a:t>différentes.</a:t>
            </a:r>
          </a:p>
          <a:p>
            <a:pPr lvl="2" algn="l" rtl="0">
              <a:buNone/>
              <a:defRPr/>
            </a:pPr>
            <a:r>
              <a:rPr lang="fr-FR" sz="3200" dirty="0">
                <a:latin typeface="Calibri" pitchFamily="34" charset="0"/>
              </a:rPr>
              <a:t>p#pA   p</a:t>
            </a:r>
            <a:r>
              <a:rPr lang="en-US" sz="3200" dirty="0">
                <a:latin typeface="Calibri" pitchFamily="34" charset="0"/>
              </a:rPr>
              <a:t>#</a:t>
            </a:r>
            <a:r>
              <a:rPr lang="en-US" sz="3200" dirty="0" err="1">
                <a:latin typeface="Calibri" pitchFamily="34" charset="0"/>
              </a:rPr>
              <a:t>pb</a:t>
            </a:r>
            <a:r>
              <a:rPr lang="en-US" sz="3200" dirty="0">
                <a:latin typeface="Calibri" pitchFamily="34" charset="0"/>
              </a:rPr>
              <a:t>.</a:t>
            </a:r>
          </a:p>
          <a:p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285728"/>
            <a:ext cx="7772400" cy="3581400"/>
          </a:xfrm>
        </p:spPr>
        <p:txBody>
          <a:bodyPr/>
          <a:lstStyle/>
          <a:p>
            <a:pPr algn="l" rtl="0"/>
            <a:r>
              <a:rPr lang="fr-FR" dirty="0" smtClean="0"/>
              <a:t>Pour </a:t>
            </a:r>
            <a:r>
              <a:rPr lang="el-GR" dirty="0" smtClean="0"/>
              <a:t>α</a:t>
            </a:r>
            <a:r>
              <a:rPr lang="fr-FR" dirty="0" smtClean="0"/>
              <a:t> =5%. </a:t>
            </a:r>
          </a:p>
          <a:p>
            <a:pPr algn="l" rtl="0">
              <a:buNone/>
            </a:pPr>
            <a:r>
              <a:rPr lang="fr-FR" dirty="0" smtClean="0"/>
              <a:t>On rejette l’hypothèse dès que la différence  </a:t>
            </a:r>
            <a:r>
              <a:rPr lang="ar-DZ" dirty="0" smtClean="0"/>
              <a:t>|</a:t>
            </a:r>
            <a:r>
              <a:rPr lang="fr-FR" dirty="0" smtClean="0"/>
              <a:t>pA-pB</a:t>
            </a:r>
            <a:r>
              <a:rPr lang="ar-DZ" dirty="0" smtClean="0"/>
              <a:t>|</a:t>
            </a:r>
            <a:r>
              <a:rPr lang="fr-FR" dirty="0" smtClean="0"/>
              <a:t> ≥ 1.96 fois l’écart-type </a:t>
            </a:r>
            <a:r>
              <a:rPr lang="el-GR" dirty="0" smtClean="0">
                <a:latin typeface="Calibri" pitchFamily="34" charset="0"/>
              </a:rPr>
              <a:t>δ</a:t>
            </a:r>
            <a:r>
              <a:rPr lang="fr-FR" dirty="0" smtClean="0">
                <a:latin typeface="Calibri" pitchFamily="34" charset="0"/>
              </a:rPr>
              <a:t>d</a:t>
            </a:r>
            <a:endParaRPr lang="fr-FR" dirty="0" smtClean="0"/>
          </a:p>
          <a:p>
            <a:pPr algn="l" rtl="0">
              <a:buNone/>
            </a:pPr>
            <a:endParaRPr lang="fr-FR" dirty="0" smtClean="0"/>
          </a:p>
          <a:p>
            <a:pPr algn="l" rtl="0">
              <a:buNone/>
            </a:pPr>
            <a:r>
              <a:rPr lang="el-GR" dirty="0" smtClean="0">
                <a:latin typeface="Calibri" pitchFamily="34" charset="0"/>
              </a:rPr>
              <a:t>δ</a:t>
            </a:r>
            <a:r>
              <a:rPr lang="fr-FR" dirty="0" smtClean="0">
                <a:latin typeface="Calibri" pitchFamily="34" charset="0"/>
              </a:rPr>
              <a:t>d = </a:t>
            </a:r>
            <a:r>
              <a:rPr lang="fr-FR" dirty="0" smtClean="0">
                <a:solidFill>
                  <a:schemeClr val="tx2"/>
                </a:solidFill>
                <a:latin typeface="Calibri" pitchFamily="34" charset="0"/>
              </a:rPr>
              <a:t>√</a:t>
            </a:r>
            <a:r>
              <a:rPr lang="fr-FR" dirty="0" smtClean="0">
                <a:latin typeface="Calibri" pitchFamily="34" charset="0"/>
              </a:rPr>
              <a:t>pq/</a:t>
            </a:r>
            <a:r>
              <a:rPr lang="fr-FR" dirty="0" err="1" smtClean="0">
                <a:latin typeface="Calibri" pitchFamily="34" charset="0"/>
              </a:rPr>
              <a:t>nA</a:t>
            </a:r>
            <a:r>
              <a:rPr lang="fr-FR" dirty="0" smtClean="0">
                <a:latin typeface="Calibri" pitchFamily="34" charset="0"/>
              </a:rPr>
              <a:t>  +   pq/</a:t>
            </a:r>
            <a:r>
              <a:rPr lang="fr-FR" dirty="0" err="1" smtClean="0">
                <a:latin typeface="Calibri" pitchFamily="34" charset="0"/>
              </a:rPr>
              <a:t>nB</a:t>
            </a:r>
            <a:r>
              <a:rPr lang="fr-FR" dirty="0" smtClean="0">
                <a:latin typeface="Calibri" pitchFamily="34" charset="0"/>
              </a:rPr>
              <a:t> </a:t>
            </a:r>
          </a:p>
          <a:p>
            <a:pPr algn="l" rtl="0">
              <a:buNone/>
            </a:pPr>
            <a:endParaRPr lang="fr-FR" dirty="0" smtClean="0">
              <a:latin typeface="Calibri" pitchFamily="34" charset="0"/>
            </a:endParaRP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C.-à-d.:                 </a:t>
            </a:r>
            <a:r>
              <a:rPr lang="ar-DZ" dirty="0" smtClean="0"/>
              <a:t>|</a:t>
            </a:r>
            <a:r>
              <a:rPr lang="fr-FR" dirty="0" smtClean="0"/>
              <a:t>pA-pB</a:t>
            </a:r>
            <a:r>
              <a:rPr lang="ar-DZ" dirty="0" smtClean="0"/>
              <a:t>|</a:t>
            </a:r>
            <a:r>
              <a:rPr lang="fr-FR" dirty="0" smtClean="0"/>
              <a:t> </a:t>
            </a: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                   </a:t>
            </a:r>
            <a:r>
              <a:rPr lang="fr-FR" dirty="0" smtClean="0">
                <a:solidFill>
                  <a:schemeClr val="tx2"/>
                </a:solidFill>
                <a:latin typeface="Calibri" pitchFamily="34" charset="0"/>
              </a:rPr>
              <a:t>√</a:t>
            </a:r>
            <a:r>
              <a:rPr lang="fr-FR" dirty="0" smtClean="0">
                <a:latin typeface="Calibri" pitchFamily="34" charset="0"/>
              </a:rPr>
              <a:t>pq/</a:t>
            </a:r>
            <a:r>
              <a:rPr lang="fr-FR" dirty="0" err="1" smtClean="0">
                <a:latin typeface="Calibri" pitchFamily="34" charset="0"/>
              </a:rPr>
              <a:t>nA</a:t>
            </a:r>
            <a:r>
              <a:rPr lang="fr-FR" dirty="0" smtClean="0">
                <a:latin typeface="Calibri" pitchFamily="34" charset="0"/>
              </a:rPr>
              <a:t>  +   pq/</a:t>
            </a:r>
            <a:r>
              <a:rPr lang="fr-FR" dirty="0" err="1" smtClean="0">
                <a:latin typeface="Calibri" pitchFamily="34" charset="0"/>
              </a:rPr>
              <a:t>nB</a:t>
            </a:r>
            <a:r>
              <a:rPr lang="fr-FR" dirty="0" smtClean="0">
                <a:latin typeface="Calibri" pitchFamily="34" charset="0"/>
              </a:rPr>
              <a:t>   </a:t>
            </a:r>
            <a:r>
              <a:rPr lang="fr-FR" sz="3600" dirty="0" smtClean="0">
                <a:latin typeface="Calibri" pitchFamily="34" charset="0"/>
              </a:rPr>
              <a:t>≥ 1.96</a:t>
            </a:r>
          </a:p>
          <a:p>
            <a:pPr algn="l" rtl="0">
              <a:buNone/>
            </a:pPr>
            <a:r>
              <a:rPr lang="fr-FR" dirty="0" smtClean="0"/>
              <a:t> </a:t>
            </a:r>
            <a:endParaRPr lang="ar-DZ" dirty="0" smtClean="0"/>
          </a:p>
          <a:p>
            <a:endParaRPr lang="ar-DZ" dirty="0"/>
          </a:p>
        </p:txBody>
      </p:sp>
      <p:sp>
        <p:nvSpPr>
          <p:cNvPr id="4" name="Moins 3"/>
          <p:cNvSpPr/>
          <p:nvPr/>
        </p:nvSpPr>
        <p:spPr bwMode="auto">
          <a:xfrm>
            <a:off x="2000232" y="4714884"/>
            <a:ext cx="4071966" cy="142876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Moins 4"/>
          <p:cNvSpPr/>
          <p:nvPr/>
        </p:nvSpPr>
        <p:spPr bwMode="auto">
          <a:xfrm>
            <a:off x="2000232" y="4929198"/>
            <a:ext cx="3786214" cy="71438"/>
          </a:xfrm>
          <a:prstGeom prst="mathMinus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Moins 5"/>
          <p:cNvSpPr/>
          <p:nvPr/>
        </p:nvSpPr>
        <p:spPr bwMode="auto">
          <a:xfrm>
            <a:off x="1142976" y="3071810"/>
            <a:ext cx="3714776" cy="71438"/>
          </a:xfrm>
          <a:prstGeom prst="mathMinus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7772400" cy="752460"/>
          </a:xfrm>
        </p:spPr>
        <p:txBody>
          <a:bodyPr/>
          <a:lstStyle/>
          <a:p>
            <a:pPr algn="l" rtl="0"/>
            <a:r>
              <a:rPr lang="fr-FR" i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Ex </a:t>
            </a:r>
            <a:r>
              <a:rPr lang="fr-FR" dirty="0" smtClean="0">
                <a:latin typeface="Calibri" pitchFamily="34" charset="0"/>
              </a:rPr>
              <a:t>2:</a:t>
            </a:r>
            <a:endParaRPr lang="ar-DZ" dirty="0">
              <a:latin typeface="Calibri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1142984"/>
            <a:ext cx="8072494" cy="3867152"/>
          </a:xfrm>
        </p:spPr>
        <p:txBody>
          <a:bodyPr/>
          <a:lstStyle/>
          <a:p>
            <a:pPr algn="l" rtl="0">
              <a:buNone/>
              <a:defRPr/>
            </a:pPr>
            <a:r>
              <a:rPr lang="fr-FR" dirty="0" smtClean="0">
                <a:latin typeface="Calibri" pitchFamily="34" charset="0"/>
              </a:rPr>
              <a:t>soit </a:t>
            </a:r>
            <a:r>
              <a:rPr lang="fr-FR" dirty="0">
                <a:latin typeface="Calibri" pitchFamily="34" charset="0"/>
              </a:rPr>
              <a:t>deux échantillons A et B.</a:t>
            </a:r>
          </a:p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dirty="0" err="1">
                <a:latin typeface="Calibri" pitchFamily="34" charset="0"/>
              </a:rPr>
              <a:t>nA</a:t>
            </a:r>
            <a:r>
              <a:rPr lang="fr-FR" dirty="0">
                <a:latin typeface="Calibri" pitchFamily="34" charset="0"/>
              </a:rPr>
              <a:t>=100 boules </a:t>
            </a:r>
            <a:r>
              <a:rPr lang="fr-FR" dirty="0" err="1">
                <a:latin typeface="Calibri" pitchFamily="34" charset="0"/>
              </a:rPr>
              <a:t>dt</a:t>
            </a:r>
            <a:r>
              <a:rPr lang="fr-FR" dirty="0">
                <a:latin typeface="Calibri" pitchFamily="34" charset="0"/>
              </a:rPr>
              <a:t> 20N(pA=20%)</a:t>
            </a:r>
          </a:p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dirty="0" err="1">
                <a:latin typeface="Calibri" pitchFamily="34" charset="0"/>
              </a:rPr>
              <a:t>nB</a:t>
            </a:r>
            <a:r>
              <a:rPr lang="fr-FR" dirty="0">
                <a:latin typeface="Calibri" pitchFamily="34" charset="0"/>
              </a:rPr>
              <a:t>= 400boules </a:t>
            </a:r>
            <a:r>
              <a:rPr lang="fr-FR" dirty="0" err="1">
                <a:latin typeface="Calibri" pitchFamily="34" charset="0"/>
              </a:rPr>
              <a:t>dt</a:t>
            </a:r>
            <a:r>
              <a:rPr lang="fr-FR" dirty="0">
                <a:latin typeface="Calibri" pitchFamily="34" charset="0"/>
              </a:rPr>
              <a:t> 128N (pB=32%).</a:t>
            </a:r>
          </a:p>
          <a:p>
            <a:pPr algn="l" rtl="0">
              <a:buNone/>
              <a:defRPr/>
            </a:pPr>
            <a:r>
              <a:rPr lang="fr-FR" dirty="0">
                <a:latin typeface="Calibri" pitchFamily="34" charset="0"/>
              </a:rPr>
              <a:t>Es ce que les 2E proviennent d’une même population</a:t>
            </a:r>
            <a:r>
              <a:rPr lang="fr-FR" dirty="0" smtClean="0">
                <a:latin typeface="Calibri" pitchFamily="34" charset="0"/>
              </a:rPr>
              <a:t>?</a:t>
            </a:r>
          </a:p>
          <a:p>
            <a:pPr algn="l" rtl="0">
              <a:buNone/>
              <a:defRPr/>
            </a:pPr>
            <a:endParaRPr lang="fr-FR" dirty="0">
              <a:latin typeface="Calibri" pitchFamily="34" charset="0"/>
            </a:endParaRPr>
          </a:p>
          <a:p>
            <a:pPr algn="l" rtl="0">
              <a:buNone/>
              <a:defRPr/>
            </a:pPr>
            <a:r>
              <a:rPr lang="fr-FR" dirty="0">
                <a:latin typeface="Calibri" pitchFamily="34" charset="0"/>
              </a:rPr>
              <a:t>Ici on connaît pas p de la </a:t>
            </a:r>
            <a:r>
              <a:rPr lang="fr-FR" dirty="0" err="1">
                <a:latin typeface="Calibri" pitchFamily="34" charset="0"/>
              </a:rPr>
              <a:t>population,mais</a:t>
            </a:r>
            <a:r>
              <a:rPr lang="fr-FR" dirty="0">
                <a:latin typeface="Calibri" pitchFamily="34" charset="0"/>
              </a:rPr>
              <a:t> en tenant compte de H0 p sera </a:t>
            </a:r>
            <a:r>
              <a:rPr lang="fr-FR" dirty="0" smtClean="0">
                <a:latin typeface="Calibri" pitchFamily="34" charset="0"/>
              </a:rPr>
              <a:t>égale(p=pA=pB):</a:t>
            </a:r>
            <a:endParaRPr lang="fr-FR" dirty="0">
              <a:latin typeface="Calibri" pitchFamily="34" charset="0"/>
            </a:endParaRPr>
          </a:p>
          <a:p>
            <a:pPr algn="l" rtl="0">
              <a:buNone/>
              <a:defRPr/>
            </a:pPr>
            <a:r>
              <a:rPr lang="fr-FR" dirty="0">
                <a:latin typeface="Calibri" pitchFamily="34" charset="0"/>
              </a:rPr>
              <a:t>p= 20+128/100+400 .P=29.6%</a:t>
            </a:r>
          </a:p>
          <a:p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571480"/>
            <a:ext cx="7772400" cy="5524520"/>
          </a:xfrm>
        </p:spPr>
        <p:txBody>
          <a:bodyPr/>
          <a:lstStyle/>
          <a:p>
            <a:pPr algn="l" rtl="0">
              <a:lnSpc>
                <a:spcPct val="90000"/>
              </a:lnSpc>
              <a:buNone/>
              <a:defRPr/>
            </a:pPr>
            <a:r>
              <a:rPr lang="fr-FR" dirty="0">
                <a:latin typeface="Calibri" pitchFamily="34" charset="0"/>
              </a:rPr>
              <a:t>De ce fait </a:t>
            </a:r>
            <a:r>
              <a:rPr lang="en-US" dirty="0">
                <a:latin typeface="Calibri" pitchFamily="34" charset="0"/>
              </a:rPr>
              <a:t>l</a:t>
            </a:r>
            <a:r>
              <a:rPr lang="el-GR" dirty="0">
                <a:latin typeface="Calibri" pitchFamily="34" charset="0"/>
              </a:rPr>
              <a:t>ε </a:t>
            </a:r>
            <a:r>
              <a:rPr lang="en-US" dirty="0">
                <a:latin typeface="Calibri" pitchFamily="34" charset="0"/>
              </a:rPr>
              <a:t>l=2.35 </a:t>
            </a:r>
            <a:r>
              <a:rPr lang="en-US" dirty="0" err="1">
                <a:latin typeface="Calibri" pitchFamily="34" charset="0"/>
              </a:rPr>
              <a:t>étant</a:t>
            </a:r>
            <a:r>
              <a:rPr lang="en-US" dirty="0">
                <a:latin typeface="Calibri" pitchFamily="34" charset="0"/>
              </a:rPr>
              <a:t> ›1.96 </a:t>
            </a:r>
            <a:r>
              <a:rPr lang="en-US" dirty="0" err="1">
                <a:latin typeface="Calibri" pitchFamily="34" charset="0"/>
              </a:rPr>
              <a:t>donc</a:t>
            </a:r>
            <a:r>
              <a:rPr lang="en-US" dirty="0">
                <a:latin typeface="Calibri" pitchFamily="34" charset="0"/>
              </a:rPr>
              <a:t> on </a:t>
            </a:r>
            <a:r>
              <a:rPr lang="en-US" dirty="0" err="1">
                <a:latin typeface="Calibri" pitchFamily="34" charset="0"/>
              </a:rPr>
              <a:t>rejette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H0 (</a:t>
            </a:r>
            <a:r>
              <a:rPr lang="en-US" dirty="0" err="1" smtClean="0">
                <a:latin typeface="Calibri" pitchFamily="34" charset="0"/>
              </a:rPr>
              <a:t>que</a:t>
            </a:r>
            <a:r>
              <a:rPr lang="en-US" dirty="0" smtClean="0">
                <a:latin typeface="Calibri" pitchFamily="34" charset="0"/>
              </a:rPr>
              <a:t> les 2 </a:t>
            </a:r>
            <a:r>
              <a:rPr lang="en-US" dirty="0" err="1" smtClean="0">
                <a:latin typeface="Calibri" pitchFamily="34" charset="0"/>
              </a:rPr>
              <a:t>ech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proviennent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d’une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même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urne</a:t>
            </a:r>
            <a:r>
              <a:rPr lang="en-US" dirty="0" smtClean="0">
                <a:latin typeface="Calibri" pitchFamily="34" charset="0"/>
              </a:rPr>
              <a:t>).</a:t>
            </a:r>
          </a:p>
          <a:p>
            <a:pPr algn="l" rtl="0">
              <a:lnSpc>
                <a:spcPct val="90000"/>
              </a:lnSpc>
              <a:buNone/>
              <a:defRPr/>
            </a:pPr>
            <a:endParaRPr lang="en-US" dirty="0">
              <a:latin typeface="Calibri" pitchFamily="34" charset="0"/>
            </a:endParaRPr>
          </a:p>
          <a:p>
            <a:pPr algn="l" rtl="0">
              <a:lnSpc>
                <a:spcPct val="90000"/>
              </a:lnSpc>
              <a:buNone/>
              <a:defRPr/>
            </a:pPr>
            <a:r>
              <a:rPr lang="en-US" dirty="0">
                <a:latin typeface="Calibri" pitchFamily="34" charset="0"/>
              </a:rPr>
              <a:t>on </a:t>
            </a:r>
            <a:r>
              <a:rPr lang="en-US" dirty="0" err="1">
                <a:latin typeface="Calibri" pitchFamily="34" charset="0"/>
              </a:rPr>
              <a:t>dit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que</a:t>
            </a:r>
            <a:r>
              <a:rPr lang="en-US" dirty="0">
                <a:latin typeface="Calibri" pitchFamily="34" charset="0"/>
              </a:rPr>
              <a:t> pA,pB </a:t>
            </a:r>
            <a:r>
              <a:rPr lang="en-US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diffèrent</a:t>
            </a:r>
            <a:r>
              <a:rPr lang="en-US" i="1" dirty="0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 </a:t>
            </a:r>
            <a:r>
              <a:rPr lang="en-US" i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significativement</a:t>
            </a:r>
            <a:r>
              <a:rPr lang="en-US" dirty="0">
                <a:latin typeface="Calibri" pitchFamily="34" charset="0"/>
              </a:rPr>
              <a:t> de p.</a:t>
            </a:r>
          </a:p>
          <a:p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En résumé: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1428736"/>
            <a:ext cx="7772400" cy="3581400"/>
          </a:xfrm>
        </p:spPr>
        <p:txBody>
          <a:bodyPr/>
          <a:lstStyle/>
          <a:p>
            <a:pPr algn="l" rtl="0">
              <a:buNone/>
            </a:pPr>
            <a:r>
              <a:rPr lang="en-US" dirty="0" smtClean="0">
                <a:latin typeface="Calibri" pitchFamily="34" charset="0"/>
              </a:rPr>
              <a:t>La comparaison entre 2 %;pA,pB observés sur nA,nB cas respectivement  est basés sur:  </a:t>
            </a:r>
            <a:r>
              <a:rPr lang="fr-FR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L’écart-réduit </a:t>
            </a:r>
          </a:p>
          <a:p>
            <a:pPr algn="l" rtl="0">
              <a:buNone/>
              <a:defRPr/>
            </a:pPr>
            <a:r>
              <a:rPr lang="en-US" dirty="0">
                <a:latin typeface="Calibri" pitchFamily="34" charset="0"/>
              </a:rPr>
              <a:t>                      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l</a:t>
            </a:r>
            <a:r>
              <a:rPr lang="fr-FR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pA-pB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l</a:t>
            </a:r>
          </a:p>
          <a:p>
            <a:pPr algn="l" rtl="0">
              <a:buNone/>
              <a:defRPr/>
            </a:pPr>
            <a:r>
              <a:rPr lang="en-US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           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l</a:t>
            </a:r>
            <a:r>
              <a:rPr lang="el-GR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ε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l=</a:t>
            </a:r>
            <a:r>
              <a:rPr lang="en-US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   </a:t>
            </a:r>
          </a:p>
          <a:p>
            <a:pPr algn="l" rtl="0">
              <a:buNone/>
              <a:defRPr/>
            </a:pPr>
            <a:r>
              <a:rPr lang="en-US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                   √</a:t>
            </a:r>
            <a:r>
              <a:rPr lang="en-US" dirty="0" err="1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pq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/</a:t>
            </a:r>
            <a:r>
              <a:rPr lang="en-US" dirty="0" err="1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nA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  + </a:t>
            </a:r>
            <a:r>
              <a:rPr lang="en-US" dirty="0" err="1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pq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/</a:t>
            </a:r>
            <a:r>
              <a:rPr lang="en-US" dirty="0" err="1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nB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alibri" pitchFamily="34" charset="0"/>
            </a:endParaRPr>
          </a:p>
          <a:p>
            <a:pPr algn="l" rtl="0">
              <a:buNone/>
              <a:defRPr/>
            </a:pPr>
            <a:endParaRPr lang="en-US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alibri" pitchFamily="34" charset="0"/>
            </a:endParaRP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Où p et q désignent les proportions évaluée sur l’ensemble des 2 échantillons .</a:t>
            </a:r>
            <a:endParaRPr lang="ar-DZ" dirty="0" smtClean="0">
              <a:latin typeface="Calibri" pitchFamily="34" charset="0"/>
            </a:endParaRPr>
          </a:p>
          <a:p>
            <a:endParaRPr lang="ar-DZ" dirty="0"/>
          </a:p>
        </p:txBody>
      </p:sp>
      <p:sp>
        <p:nvSpPr>
          <p:cNvPr id="4" name="Moins 3"/>
          <p:cNvSpPr/>
          <p:nvPr/>
        </p:nvSpPr>
        <p:spPr bwMode="auto">
          <a:xfrm>
            <a:off x="2285984" y="3857628"/>
            <a:ext cx="3643338" cy="71438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Organigramme : Processus 4"/>
          <p:cNvSpPr/>
          <p:nvPr/>
        </p:nvSpPr>
        <p:spPr bwMode="auto">
          <a:xfrm>
            <a:off x="1500166" y="3000372"/>
            <a:ext cx="5072098" cy="2071702"/>
          </a:xfrm>
          <a:prstGeom prst="flowChartProcess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Moins 5"/>
          <p:cNvSpPr/>
          <p:nvPr/>
        </p:nvSpPr>
        <p:spPr bwMode="auto">
          <a:xfrm>
            <a:off x="2714612" y="4214818"/>
            <a:ext cx="3357586" cy="142876"/>
          </a:xfrm>
          <a:prstGeom prst="mathMinus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642918"/>
            <a:ext cx="7772400" cy="5143536"/>
          </a:xfrm>
        </p:spPr>
        <p:txBody>
          <a:bodyPr/>
          <a:lstStyle/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dirty="0"/>
              <a:t>Si </a:t>
            </a:r>
            <a:r>
              <a:rPr lang="en-US" dirty="0"/>
              <a:t>l</a:t>
            </a:r>
            <a:r>
              <a:rPr lang="el-GR" dirty="0"/>
              <a:t>ε</a:t>
            </a:r>
            <a:r>
              <a:rPr lang="en-US" dirty="0"/>
              <a:t>l &lt; 1.96 ,la différence n’est pas significative.( à 5 %).</a:t>
            </a:r>
          </a:p>
          <a:p>
            <a:pPr algn="l" rtl="0">
              <a:buNone/>
              <a:defRPr/>
            </a:pPr>
            <a:endParaRPr lang="en-US" dirty="0"/>
          </a:p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n-US" dirty="0"/>
              <a:t>Si l</a:t>
            </a:r>
            <a:r>
              <a:rPr lang="el-GR" dirty="0"/>
              <a:t>ε</a:t>
            </a:r>
            <a:r>
              <a:rPr lang="en-US" dirty="0"/>
              <a:t>l ≥ 1.96 , la différence est significative et le risque correspondant à </a:t>
            </a:r>
            <a:r>
              <a:rPr lang="el-GR" dirty="0"/>
              <a:t>ε</a:t>
            </a:r>
            <a:r>
              <a:rPr lang="fr-FR" dirty="0"/>
              <a:t> ,lu dans la table de l’écart-réduit , fixe le degré de signification.</a:t>
            </a:r>
            <a:endParaRPr lang="el-GR" dirty="0"/>
          </a:p>
          <a:p>
            <a:pPr algn="l" rtl="0">
              <a:buNone/>
            </a:pPr>
            <a:endParaRPr lang="ar-DZ" dirty="0" smtClean="0"/>
          </a:p>
          <a:p>
            <a:pPr>
              <a:buNone/>
            </a:pPr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000240"/>
            <a:ext cx="8572560" cy="1857388"/>
          </a:xfrm>
        </p:spPr>
        <p:txBody>
          <a:bodyPr/>
          <a:lstStyle/>
          <a:p>
            <a:r>
              <a:rPr lang="fr-FR" sz="3600" b="1" dirty="0">
                <a:solidFill>
                  <a:srgbClr val="7030A0"/>
                </a:solidFill>
              </a:rPr>
              <a:t>A- Les fluctuations d’échantillonnage de la différence de deux pourcentages</a:t>
            </a:r>
            <a:r>
              <a:rPr lang="fr-FR" dirty="0"/>
              <a:t>.</a:t>
            </a:r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429684" cy="781072"/>
          </a:xfrm>
        </p:spPr>
        <p:txBody>
          <a:bodyPr/>
          <a:lstStyle/>
          <a:p>
            <a:pPr algn="l" rtl="0"/>
            <a:r>
              <a:rPr lang="fr-FR" sz="3200" i="1" u="sng" dirty="0" smtClean="0">
                <a:solidFill>
                  <a:srgbClr val="009900"/>
                </a:solidFill>
                <a:latin typeface="Comic Sans MS" pitchFamily="66" charset="0"/>
              </a:rPr>
              <a:t>Influence de la dimension des échantillons</a:t>
            </a:r>
            <a:endParaRPr lang="ar-DZ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00108"/>
            <a:ext cx="8358246" cy="3581400"/>
          </a:xfrm>
        </p:spPr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fr-FR" dirty="0">
                <a:latin typeface="Calibri" pitchFamily="34" charset="0"/>
              </a:rPr>
              <a:t>les données de %,si on ne précise pas sur quel nbre de cas elles portent;sont </a:t>
            </a:r>
            <a:r>
              <a:rPr lang="fr-FR" dirty="0" smtClean="0">
                <a:latin typeface="Calibri" pitchFamily="34" charset="0"/>
              </a:rPr>
              <a:t>des renseignements pratiquement inutilisables .</a:t>
            </a:r>
          </a:p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dirty="0">
                <a:latin typeface="Calibri" pitchFamily="34" charset="0"/>
              </a:rPr>
              <a:t>l’intérêt du test de signification est de substituer à la notion d’écart grand,qui </a:t>
            </a:r>
            <a:r>
              <a:rPr lang="fr-FR" i="1" dirty="0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dépend de la dimension de l’E</a:t>
            </a:r>
            <a:r>
              <a:rPr lang="fr-FR" dirty="0">
                <a:latin typeface="Calibri" pitchFamily="34" charset="0"/>
              </a:rPr>
              <a:t> ,la notion d’une </a:t>
            </a:r>
            <a:r>
              <a:rPr lang="fr-FR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probabilité</a:t>
            </a:r>
            <a:r>
              <a:rPr lang="fr-FR" dirty="0" smtClean="0">
                <a:latin typeface="Calibri" pitchFamily="34" charset="0"/>
              </a:rPr>
              <a:t> </a:t>
            </a:r>
            <a:r>
              <a:rPr lang="fr-FR" dirty="0">
                <a:latin typeface="Calibri" pitchFamily="34" charset="0"/>
              </a:rPr>
              <a:t>faible ,qui </a:t>
            </a:r>
            <a:r>
              <a:rPr lang="fr-FR" i="1" dirty="0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n’en dépend pas</a:t>
            </a:r>
            <a:r>
              <a:rPr lang="fr-FR" dirty="0" smtClean="0">
                <a:latin typeface="Calibri" pitchFamily="34" charset="0"/>
              </a:rPr>
              <a:t>.</a:t>
            </a:r>
            <a:endParaRPr lang="fr-FR" dirty="0">
              <a:latin typeface="Calibri" pitchFamily="34" charset="0"/>
            </a:endParaRPr>
          </a:p>
          <a:p>
            <a:pPr algn="l" rtl="0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dirty="0">
                <a:latin typeface="Calibri" pitchFamily="34" charset="0"/>
              </a:rPr>
              <a:t>Le test est d’autant plus puissant qu’il porte sur des effectifs plus importants</a:t>
            </a:r>
            <a:r>
              <a:rPr lang="fr-FR" dirty="0" smtClean="0">
                <a:latin typeface="Calibri" pitchFamily="34" charset="0"/>
              </a:rPr>
              <a:t>.</a:t>
            </a:r>
          </a:p>
          <a:p>
            <a:pPr algn="l" rtl="0">
              <a:buClr>
                <a:schemeClr val="tx1"/>
              </a:buClr>
              <a:defRPr/>
            </a:pPr>
            <a:r>
              <a:rPr lang="fr-FR" dirty="0" smtClean="0">
                <a:latin typeface="Calibri" pitchFamily="34" charset="0"/>
              </a:rPr>
              <a:t>Ex 3 page 60.</a:t>
            </a:r>
            <a:endParaRPr lang="fr-FR" dirty="0">
              <a:latin typeface="Calibri" pitchFamily="34" charset="0"/>
            </a:endParaRPr>
          </a:p>
          <a:p>
            <a:pPr algn="l" rtl="0">
              <a:buNone/>
            </a:pPr>
            <a:r>
              <a:rPr lang="fr-FR" sz="2800" dirty="0" smtClean="0">
                <a:latin typeface="Comic Sans MS" pitchFamily="66" charset="0"/>
              </a:rPr>
              <a:t/>
            </a:r>
            <a:br>
              <a:rPr lang="fr-FR" sz="2800" dirty="0" smtClean="0">
                <a:latin typeface="Comic Sans MS" pitchFamily="66" charset="0"/>
              </a:rPr>
            </a:br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858312" cy="895336"/>
          </a:xfrm>
        </p:spPr>
        <p:txBody>
          <a:bodyPr/>
          <a:lstStyle/>
          <a:p>
            <a:pPr algn="l" rtl="0"/>
            <a:r>
              <a:rPr lang="fr-FR" sz="3200" i="1" u="sng" dirty="0" smtClean="0">
                <a:solidFill>
                  <a:srgbClr val="009900"/>
                </a:solidFill>
                <a:latin typeface="Comic Sans MS" pitchFamily="66" charset="0"/>
              </a:rPr>
              <a:t>Examen de l’intervalle de confiance de deux pourcentages</a:t>
            </a:r>
            <a:r>
              <a:rPr lang="fr-FR" sz="3200" dirty="0" smtClean="0">
                <a:latin typeface="Comic Sans MS" pitchFamily="66" charset="0"/>
              </a:rPr>
              <a:t> </a:t>
            </a:r>
            <a:endParaRPr lang="ar-DZ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1142984"/>
            <a:ext cx="8215370" cy="4572032"/>
          </a:xfrm>
        </p:spPr>
        <p:txBody>
          <a:bodyPr/>
          <a:lstStyle/>
          <a:p>
            <a:pPr algn="l" rtl="0">
              <a:lnSpc>
                <a:spcPct val="90000"/>
              </a:lnSpc>
              <a:buNone/>
              <a:defRPr/>
            </a:pPr>
            <a:r>
              <a:rPr lang="fr-FR" dirty="0">
                <a:latin typeface="Calibri" pitchFamily="34" charset="0"/>
              </a:rPr>
              <a:t>La différence de 2 % est significative lorsque les intervalles de confiance des 2 % ne se recouvrent </a:t>
            </a:r>
            <a:r>
              <a:rPr lang="fr-FR" dirty="0" err="1">
                <a:latin typeface="Calibri" pitchFamily="34" charset="0"/>
              </a:rPr>
              <a:t>pas,non</a:t>
            </a:r>
            <a:r>
              <a:rPr lang="fr-FR" dirty="0">
                <a:latin typeface="Calibri" pitchFamily="34" charset="0"/>
              </a:rPr>
              <a:t> significative dans le cas </a:t>
            </a:r>
            <a:r>
              <a:rPr lang="fr-FR" dirty="0" err="1">
                <a:latin typeface="Calibri" pitchFamily="34" charset="0"/>
              </a:rPr>
              <a:t>contraire.cette</a:t>
            </a:r>
            <a:r>
              <a:rPr lang="fr-FR" dirty="0">
                <a:latin typeface="Calibri" pitchFamily="34" charset="0"/>
              </a:rPr>
              <a:t> conclusion n’a aucune </a:t>
            </a:r>
            <a:r>
              <a:rPr lang="fr-FR" dirty="0" smtClean="0">
                <a:latin typeface="Calibri" pitchFamily="34" charset="0"/>
              </a:rPr>
              <a:t>base mathématique et conduirait à des conclusions fausses</a:t>
            </a:r>
            <a:r>
              <a:rPr lang="fr-FR" dirty="0" smtClean="0">
                <a:latin typeface="Comic Sans MS" pitchFamily="66" charset="0"/>
              </a:rPr>
              <a:t>.</a:t>
            </a:r>
            <a:endParaRPr lang="fr-FR" dirty="0">
              <a:latin typeface="Comic Sans MS" pitchFamily="66" charset="0"/>
            </a:endParaRPr>
          </a:p>
          <a:p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928670"/>
            <a:ext cx="7772400" cy="5167330"/>
          </a:xfrm>
        </p:spPr>
        <p:txBody>
          <a:bodyPr/>
          <a:lstStyle/>
          <a:p>
            <a:pPr algn="l" rtl="0">
              <a:buNone/>
            </a:pPr>
            <a:r>
              <a:rPr lang="fr-FR" dirty="0" err="1" smtClean="0">
                <a:latin typeface="Calibri" pitchFamily="34" charset="0"/>
              </a:rPr>
              <a:t>Exp</a:t>
            </a:r>
            <a:r>
              <a:rPr lang="fr-FR" dirty="0" smtClean="0">
                <a:latin typeface="Calibri" pitchFamily="34" charset="0"/>
              </a:rPr>
              <a:t>:</a:t>
            </a:r>
          </a:p>
          <a:p>
            <a:pPr algn="l" rtl="0">
              <a:buNone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2 E de 100 sujets,</a:t>
            </a: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pA=45%,pB=60% </a:t>
            </a:r>
          </a:p>
          <a:p>
            <a:pPr algn="l" rtl="0">
              <a:buNone/>
            </a:pPr>
            <a:r>
              <a:rPr lang="el-GR" dirty="0" smtClean="0">
                <a:latin typeface="Calibri" pitchFamily="34" charset="0"/>
              </a:rPr>
              <a:t>ε</a:t>
            </a:r>
            <a:r>
              <a:rPr lang="fr-FR" dirty="0" smtClean="0">
                <a:latin typeface="Calibri" pitchFamily="34" charset="0"/>
              </a:rPr>
              <a:t>=2.1 donc la différence est significative alors que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les </a:t>
            </a:r>
            <a:r>
              <a:rPr lang="en-US" dirty="0" err="1" smtClean="0">
                <a:latin typeface="Calibri" pitchFamily="34" charset="0"/>
              </a:rPr>
              <a:t>intervalles</a:t>
            </a:r>
            <a:r>
              <a:rPr lang="en-US" dirty="0" smtClean="0">
                <a:latin typeface="Calibri" pitchFamily="34" charset="0"/>
              </a:rPr>
              <a:t> de </a:t>
            </a:r>
            <a:r>
              <a:rPr lang="en-US" dirty="0" err="1" smtClean="0">
                <a:latin typeface="Calibri" pitchFamily="34" charset="0"/>
              </a:rPr>
              <a:t>confiances</a:t>
            </a:r>
            <a:r>
              <a:rPr lang="en-US" dirty="0" smtClean="0">
                <a:latin typeface="Calibri" pitchFamily="34" charset="0"/>
              </a:rPr>
              <a:t> à 5%    (35-55%)et(50-70%) se </a:t>
            </a:r>
            <a:r>
              <a:rPr lang="en-US" dirty="0" err="1" smtClean="0">
                <a:latin typeface="Calibri" pitchFamily="34" charset="0"/>
              </a:rPr>
              <a:t>recouvrent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pPr algn="l" rtl="0">
              <a:buNone/>
            </a:pPr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Référence: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itchFamily="2" charset="2"/>
              <a:buChar char="ü"/>
            </a:pPr>
            <a:r>
              <a:rPr lang="fr-FR" dirty="0" smtClean="0"/>
              <a:t>Méthode </a:t>
            </a:r>
            <a:r>
              <a:rPr lang="fr-FR" dirty="0" err="1" smtClean="0"/>
              <a:t>statistique:SCHWARTZ</a:t>
            </a:r>
            <a:r>
              <a:rPr lang="fr-FR" dirty="0" smtClean="0"/>
              <a:t>.</a:t>
            </a:r>
          </a:p>
          <a:p>
            <a:pPr algn="l" rtl="0">
              <a:buFont typeface="Wingdings" pitchFamily="2" charset="2"/>
              <a:buChar char="ü"/>
            </a:pPr>
            <a:r>
              <a:rPr lang="fr-FR" dirty="0" smtClean="0"/>
              <a:t>Cour :comparaison de 2 % observé:</a:t>
            </a:r>
            <a:r>
              <a:rPr lang="fr-FR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fr-FR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Dr.Ould</a:t>
            </a:r>
            <a:r>
              <a:rPr lang="fr-FR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 </a:t>
            </a:r>
            <a:r>
              <a:rPr lang="fr-FR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Saâdi</a:t>
            </a:r>
            <a:endParaRPr lang="ar-D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28596" y="928670"/>
            <a:ext cx="77867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6000" b="1" dirty="0" smtClean="0">
                <a:solidFill>
                  <a:schemeClr val="tx1"/>
                </a:solidFill>
              </a:rPr>
              <a:t>Merci</a:t>
            </a:r>
            <a:br>
              <a:rPr lang="fr-FR" sz="6000" b="1" dirty="0" smtClean="0">
                <a:solidFill>
                  <a:schemeClr val="tx1"/>
                </a:solidFill>
              </a:rPr>
            </a:br>
            <a:r>
              <a:rPr lang="fr-FR" sz="6000" b="1" dirty="0" smtClean="0">
                <a:solidFill>
                  <a:schemeClr val="tx1"/>
                </a:solidFill>
              </a:rPr>
              <a:t>     de   votre         </a:t>
            </a:r>
            <a:br>
              <a:rPr lang="fr-FR" sz="6000" b="1" dirty="0" smtClean="0">
                <a:solidFill>
                  <a:schemeClr val="tx1"/>
                </a:solidFill>
              </a:rPr>
            </a:br>
            <a:r>
              <a:rPr lang="fr-FR" sz="6000" b="1" dirty="0" smtClean="0">
                <a:solidFill>
                  <a:schemeClr val="tx1"/>
                </a:solidFill>
              </a:rPr>
              <a:t>             attention</a:t>
            </a:r>
            <a:r>
              <a:rPr lang="fr-FR" sz="6000" dirty="0" smtClean="0">
                <a:solidFill>
                  <a:schemeClr val="bg1"/>
                </a:solidFill>
              </a:rPr>
              <a:t/>
            </a:r>
            <a:br>
              <a:rPr lang="fr-FR" sz="6000" dirty="0" smtClean="0">
                <a:solidFill>
                  <a:schemeClr val="bg1"/>
                </a:solidFill>
              </a:rPr>
            </a:br>
            <a:endParaRPr lang="ar-DZ" sz="6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5429264"/>
            <a:ext cx="2214546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772400" cy="1066800"/>
          </a:xfrm>
        </p:spPr>
        <p:txBody>
          <a:bodyPr/>
          <a:lstStyle/>
          <a:p>
            <a:pPr algn="l"/>
            <a:r>
              <a:rPr lang="fr-FR" dirty="0" smtClean="0"/>
              <a:t>Position du problème: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1500174"/>
            <a:ext cx="7772400" cy="3581400"/>
          </a:xfrm>
        </p:spPr>
        <p:txBody>
          <a:bodyPr/>
          <a:lstStyle/>
          <a:p>
            <a:pPr algn="l" rtl="0">
              <a:buNone/>
            </a:pPr>
            <a:r>
              <a:rPr lang="fr-FR" dirty="0" smtClean="0"/>
              <a:t>On a un urne à 2 couleurs , où </a:t>
            </a:r>
            <a:r>
              <a:rPr lang="fr-FR" i="1" dirty="0" smtClean="0">
                <a:solidFill>
                  <a:srgbClr val="FF0000"/>
                </a:solidFill>
              </a:rPr>
              <a:t>p</a:t>
            </a:r>
            <a:r>
              <a:rPr lang="fr-FR" dirty="0" smtClean="0"/>
              <a:t> la proportion de boules noires.(boules blanches :</a:t>
            </a:r>
            <a:r>
              <a:rPr lang="fr-FR" i="1" dirty="0" smtClean="0">
                <a:solidFill>
                  <a:srgbClr val="FF0000"/>
                </a:solidFill>
              </a:rPr>
              <a:t>q =1-p</a:t>
            </a:r>
            <a:r>
              <a:rPr lang="fr-FR" dirty="0" smtClean="0"/>
              <a:t>).</a:t>
            </a:r>
          </a:p>
          <a:p>
            <a:pPr algn="l" rtl="0">
              <a:buNone/>
            </a:pPr>
            <a:r>
              <a:rPr lang="fr-FR" dirty="0" smtClean="0"/>
              <a:t>On extrait par tirage au sort,2 échantillons:</a:t>
            </a:r>
          </a:p>
          <a:p>
            <a:pPr algn="l" rtl="0">
              <a:buNone/>
            </a:pPr>
            <a:r>
              <a:rPr lang="fr-FR" dirty="0" err="1" smtClean="0"/>
              <a:t>nA</a:t>
            </a:r>
            <a:r>
              <a:rPr lang="fr-FR" dirty="0" smtClean="0"/>
              <a:t> ,*</a:t>
            </a:r>
            <a:r>
              <a:rPr lang="fr-FR" dirty="0" err="1" smtClean="0"/>
              <a:t>nB</a:t>
            </a:r>
            <a:r>
              <a:rPr lang="fr-FR" dirty="0" smtClean="0"/>
              <a:t>  ;présentant des % PA et PB de boules noires.</a:t>
            </a:r>
          </a:p>
          <a:p>
            <a:pPr algn="l" rtl="0"/>
            <a:r>
              <a:rPr lang="fr-FR" dirty="0" smtClean="0"/>
              <a:t>Quelles sont les valeurs que peut prendre la différence : d = pA –PB?.</a:t>
            </a:r>
          </a:p>
          <a:p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500042"/>
            <a:ext cx="7772400" cy="3581400"/>
          </a:xfrm>
        </p:spPr>
        <p:txBody>
          <a:bodyPr/>
          <a:lstStyle/>
          <a:p>
            <a:pPr algn="l" rtl="0">
              <a:buNone/>
            </a:pPr>
            <a:r>
              <a:rPr lang="fr-FR" dirty="0" smtClean="0"/>
              <a:t>Le hasard de l’échantillonnage peut amener des différences échelonnées depuis – 1 jusqu’à +1.</a:t>
            </a:r>
          </a:p>
          <a:p>
            <a:pPr algn="l" rtl="0">
              <a:buNone/>
            </a:pPr>
            <a:r>
              <a:rPr lang="fr-FR" dirty="0" smtClean="0"/>
              <a:t>Mais toutes les éventualités possibles ne sont pas vraisemblables.</a:t>
            </a:r>
          </a:p>
          <a:p>
            <a:pPr algn="l" rtl="0">
              <a:buNone/>
            </a:pPr>
            <a:r>
              <a:rPr lang="fr-FR" dirty="0" smtClean="0"/>
              <a:t>Si  </a:t>
            </a:r>
            <a:r>
              <a:rPr lang="fr-FR" i="1" dirty="0" smtClean="0">
                <a:solidFill>
                  <a:srgbClr val="FF0000"/>
                </a:solidFill>
              </a:rPr>
              <a:t>pA=p ,pB=p </a:t>
            </a:r>
            <a:r>
              <a:rPr lang="fr-FR" dirty="0" smtClean="0"/>
              <a:t>:La différence d serait nulle.</a:t>
            </a:r>
          </a:p>
          <a:p>
            <a:pPr algn="l" rtl="0">
              <a:buNone/>
            </a:pPr>
            <a:r>
              <a:rPr lang="fr-FR" dirty="0" smtClean="0"/>
              <a:t>On suppose que d reste proche de 0 (valeur théorique). Donc on s’intéresse à l’écart d-0</a:t>
            </a: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Donc d va suivre une loi normale (0.1).</a:t>
            </a:r>
          </a:p>
          <a:p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928670"/>
            <a:ext cx="7772400" cy="5167330"/>
          </a:xfrm>
        </p:spPr>
        <p:txBody>
          <a:bodyPr/>
          <a:lstStyle/>
          <a:p>
            <a:pPr algn="l">
              <a:buNone/>
            </a:pPr>
            <a:r>
              <a:rPr lang="fr-FR" sz="3600" dirty="0" smtClean="0"/>
              <a:t>Les fluctuations d’échantillonnage de la différence seront connues si on connait la probabilité pour que l’écart sorte d’un intervalle </a:t>
            </a:r>
          </a:p>
          <a:p>
            <a:pPr algn="l">
              <a:buNone/>
            </a:pPr>
            <a:r>
              <a:rPr lang="fr-FR" sz="3600" dirty="0" smtClean="0"/>
              <a:t>( </a:t>
            </a:r>
            <a:r>
              <a:rPr lang="fr-FR" sz="3600" dirty="0" smtClean="0">
                <a:solidFill>
                  <a:srgbClr val="FF0000"/>
                </a:solidFill>
              </a:rPr>
              <a:t>-e ,+e </a:t>
            </a:r>
            <a:r>
              <a:rPr lang="fr-FR" sz="3600" dirty="0" smtClean="0"/>
              <a:t>),ou encore le risque d’erreur du pari correspondant à cet intervalle.</a:t>
            </a:r>
            <a:endParaRPr lang="ar-DZ" sz="3600" dirty="0" smtClean="0"/>
          </a:p>
          <a:p>
            <a:pPr algn="l" rtl="0">
              <a:buNone/>
            </a:pPr>
            <a:endParaRPr lang="ar-D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772400" cy="714380"/>
          </a:xfrm>
        </p:spPr>
        <p:txBody>
          <a:bodyPr/>
          <a:lstStyle/>
          <a:p>
            <a:pPr algn="l"/>
            <a:r>
              <a:rPr lang="fr-FR" i="1" u="sng" dirty="0" smtClean="0">
                <a:solidFill>
                  <a:srgbClr val="009900"/>
                </a:solidFill>
              </a:rPr>
              <a:t>Solution approchée</a:t>
            </a:r>
            <a:r>
              <a:rPr lang="fr-FR" dirty="0" smtClean="0"/>
              <a:t>: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857232"/>
            <a:ext cx="8286808" cy="3581400"/>
          </a:xfrm>
        </p:spPr>
        <p:txBody>
          <a:bodyPr/>
          <a:lstStyle/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La probabilité que la différence d sort de l’intervalle ( -e,+e) est donnée par la table de l’écart réduit.</a:t>
            </a: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 c.-à-d. que le rapport pA-Pb/ écart-type suit la loi de l’écart- réduit (après vérification de condition d’application ).</a:t>
            </a:r>
          </a:p>
          <a:p>
            <a:pPr algn="ctr" rtl="0">
              <a:buNone/>
            </a:pPr>
            <a:r>
              <a:rPr lang="el-GR" sz="4800" dirty="0" smtClean="0">
                <a:solidFill>
                  <a:srgbClr val="FF0000"/>
                </a:solidFill>
                <a:latin typeface="Calibri" pitchFamily="34" charset="0"/>
              </a:rPr>
              <a:t>δ</a:t>
            </a:r>
            <a:r>
              <a:rPr lang="fr-FR" sz="4800" dirty="0" smtClean="0">
                <a:solidFill>
                  <a:srgbClr val="FF0000"/>
                </a:solidFill>
                <a:latin typeface="Calibri" pitchFamily="34" charset="0"/>
              </a:rPr>
              <a:t>d = √pq/</a:t>
            </a:r>
            <a:r>
              <a:rPr lang="fr-FR" sz="4800" dirty="0" err="1" smtClean="0">
                <a:solidFill>
                  <a:srgbClr val="FF0000"/>
                </a:solidFill>
                <a:latin typeface="Calibri" pitchFamily="34" charset="0"/>
              </a:rPr>
              <a:t>nA</a:t>
            </a:r>
            <a:r>
              <a:rPr lang="fr-FR" sz="4800" dirty="0" smtClean="0">
                <a:solidFill>
                  <a:srgbClr val="FF0000"/>
                </a:solidFill>
                <a:latin typeface="Calibri" pitchFamily="34" charset="0"/>
              </a:rPr>
              <a:t>  +   pq/</a:t>
            </a:r>
            <a:r>
              <a:rPr lang="fr-FR" sz="4800" dirty="0" err="1" smtClean="0">
                <a:solidFill>
                  <a:srgbClr val="FF0000"/>
                </a:solidFill>
                <a:latin typeface="Calibri" pitchFamily="34" charset="0"/>
              </a:rPr>
              <a:t>nB</a:t>
            </a:r>
            <a:r>
              <a:rPr lang="fr-FR" sz="48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pPr algn="ctr" rtl="0">
              <a:buNone/>
            </a:pPr>
            <a:r>
              <a:rPr lang="fr-FR" sz="2800" dirty="0" smtClean="0">
                <a:latin typeface="Calibri" pitchFamily="34" charset="0"/>
              </a:rPr>
              <a:t>C’est l’écart-type de la différence entre les 2 %.</a:t>
            </a:r>
            <a:r>
              <a:rPr lang="fr-FR" sz="2800" dirty="0" smtClean="0">
                <a:latin typeface="Comic Sans MS" pitchFamily="66" charset="0"/>
              </a:rPr>
              <a:t> </a:t>
            </a:r>
          </a:p>
          <a:p>
            <a:pPr algn="l" rtl="0">
              <a:buNone/>
            </a:pPr>
            <a:r>
              <a:rPr lang="fr-FR" sz="4000" dirty="0" smtClean="0">
                <a:latin typeface="Calibri" pitchFamily="34" charset="0"/>
              </a:rPr>
              <a:t>L’écart réduit</a:t>
            </a:r>
            <a:r>
              <a:rPr lang="fr-FR" sz="4800" dirty="0" smtClean="0">
                <a:latin typeface="Comic Sans MS" pitchFamily="66" charset="0"/>
              </a:rPr>
              <a:t>:           </a:t>
            </a:r>
            <a:r>
              <a:rPr lang="el-GR" sz="4800" dirty="0" smtClean="0"/>
              <a:t>ε</a:t>
            </a:r>
            <a:r>
              <a:rPr lang="fr-FR" sz="4800" dirty="0" smtClean="0"/>
              <a:t>=e/ </a:t>
            </a:r>
            <a:r>
              <a:rPr lang="el-GR" sz="4800" dirty="0" smtClean="0">
                <a:latin typeface="Calibri" pitchFamily="34" charset="0"/>
              </a:rPr>
              <a:t>δ</a:t>
            </a:r>
            <a:r>
              <a:rPr lang="fr-FR" sz="4800" dirty="0" smtClean="0">
                <a:latin typeface="Calibri" pitchFamily="34" charset="0"/>
              </a:rPr>
              <a:t>d </a:t>
            </a:r>
          </a:p>
          <a:p>
            <a:endParaRPr lang="ar-DZ" dirty="0"/>
          </a:p>
        </p:txBody>
      </p:sp>
      <p:sp>
        <p:nvSpPr>
          <p:cNvPr id="4" name="Moins 3"/>
          <p:cNvSpPr/>
          <p:nvPr/>
        </p:nvSpPr>
        <p:spPr bwMode="auto">
          <a:xfrm>
            <a:off x="2428860" y="4143380"/>
            <a:ext cx="5429288" cy="71438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886728" cy="571504"/>
          </a:xfrm>
        </p:spPr>
        <p:txBody>
          <a:bodyPr/>
          <a:lstStyle/>
          <a:p>
            <a:pPr algn="l"/>
            <a:r>
              <a:rPr lang="fr-FR" dirty="0" smtClean="0"/>
              <a:t>EX1: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857232"/>
            <a:ext cx="7772400" cy="3581400"/>
          </a:xfrm>
        </p:spPr>
        <p:txBody>
          <a:bodyPr/>
          <a:lstStyle/>
          <a:p>
            <a:pPr algn="l" rtl="0">
              <a:buNone/>
            </a:pPr>
            <a:r>
              <a:rPr lang="fr-FR" dirty="0" smtClean="0"/>
              <a:t>Dans une urne:</a:t>
            </a:r>
          </a:p>
          <a:p>
            <a:pPr algn="l" rtl="0">
              <a:buNone/>
            </a:pPr>
            <a:r>
              <a:rPr lang="fr-FR" dirty="0" smtClean="0"/>
              <a:t>P= 20%de boules noires .</a:t>
            </a:r>
          </a:p>
          <a:p>
            <a:pPr algn="l" rtl="0">
              <a:buNone/>
            </a:pPr>
            <a:r>
              <a:rPr lang="fr-FR" dirty="0" smtClean="0"/>
              <a:t>On tire 2 échantillons : </a:t>
            </a:r>
            <a:r>
              <a:rPr lang="fr-FR" dirty="0" err="1" smtClean="0"/>
              <a:t>nA</a:t>
            </a:r>
            <a:r>
              <a:rPr lang="fr-FR" dirty="0" smtClean="0"/>
              <a:t> =100 ; </a:t>
            </a:r>
            <a:r>
              <a:rPr lang="fr-FR" dirty="0" err="1" smtClean="0"/>
              <a:t>nB</a:t>
            </a:r>
            <a:r>
              <a:rPr lang="fr-FR" dirty="0" smtClean="0"/>
              <a:t> =400 boules</a:t>
            </a:r>
          </a:p>
          <a:p>
            <a:pPr algn="l" rtl="0">
              <a:buNone/>
            </a:pPr>
            <a:r>
              <a:rPr lang="fr-FR" dirty="0" smtClean="0"/>
              <a:t>On a </a:t>
            </a:r>
            <a:r>
              <a:rPr lang="el-GR" dirty="0" smtClean="0">
                <a:latin typeface="Calibri" pitchFamily="34" charset="0"/>
              </a:rPr>
              <a:t>δ</a:t>
            </a:r>
            <a:r>
              <a:rPr lang="fr-FR" dirty="0" smtClean="0">
                <a:latin typeface="Calibri" pitchFamily="34" charset="0"/>
              </a:rPr>
              <a:t>d=</a:t>
            </a:r>
            <a:r>
              <a:rPr lang="fr-FR" dirty="0" smtClean="0">
                <a:solidFill>
                  <a:schemeClr val="tx2"/>
                </a:solidFill>
                <a:latin typeface="Calibri" pitchFamily="34" charset="0"/>
              </a:rPr>
              <a:t> √</a:t>
            </a:r>
            <a:r>
              <a:rPr lang="fr-FR" dirty="0" smtClean="0">
                <a:latin typeface="Calibri" pitchFamily="34" charset="0"/>
              </a:rPr>
              <a:t>0.2x0.8/100  +   0.2x0.8/400 </a:t>
            </a: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              = 0.045.</a:t>
            </a: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Parions que d = pA –pB restera comprise entre       -10%  et + 10%.</a:t>
            </a: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Donc e =0.10 </a:t>
            </a:r>
            <a:r>
              <a:rPr lang="el-GR" dirty="0" smtClean="0"/>
              <a:t>ε</a:t>
            </a:r>
            <a:r>
              <a:rPr lang="fr-FR" dirty="0" smtClean="0"/>
              <a:t>=e/ </a:t>
            </a:r>
            <a:r>
              <a:rPr lang="el-GR" dirty="0" smtClean="0">
                <a:latin typeface="Calibri" pitchFamily="34" charset="0"/>
              </a:rPr>
              <a:t>δ</a:t>
            </a:r>
            <a:r>
              <a:rPr lang="fr-FR" dirty="0" smtClean="0">
                <a:latin typeface="Calibri" pitchFamily="34" charset="0"/>
              </a:rPr>
              <a:t>d  =0.10/0.045=2.22.</a:t>
            </a:r>
          </a:p>
          <a:p>
            <a:pPr algn="l" rtl="0">
              <a:buNone/>
            </a:pPr>
            <a:r>
              <a:rPr lang="fr-FR" dirty="0" smtClean="0">
                <a:latin typeface="Calibri" pitchFamily="34" charset="0"/>
              </a:rPr>
              <a:t>On 3 chance sur 100 d’erreur.</a:t>
            </a:r>
          </a:p>
          <a:p>
            <a:pPr algn="l" rtl="0">
              <a:buNone/>
            </a:pPr>
            <a:endParaRPr lang="fr-FR" dirty="0" smtClean="0">
              <a:latin typeface="Calibri" pitchFamily="34" charset="0"/>
            </a:endParaRPr>
          </a:p>
          <a:p>
            <a:endParaRPr lang="ar-DZ" dirty="0"/>
          </a:p>
        </p:txBody>
      </p:sp>
      <p:sp>
        <p:nvSpPr>
          <p:cNvPr id="4" name="Moins 3"/>
          <p:cNvSpPr/>
          <p:nvPr/>
        </p:nvSpPr>
        <p:spPr bwMode="auto">
          <a:xfrm>
            <a:off x="1714480" y="3143248"/>
            <a:ext cx="5929354" cy="142876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357166"/>
            <a:ext cx="7772400" cy="3581400"/>
          </a:xfrm>
        </p:spPr>
        <p:txBody>
          <a:bodyPr/>
          <a:lstStyle/>
          <a:p>
            <a:pPr algn="l" rtl="0">
              <a:buNone/>
            </a:pPr>
            <a:r>
              <a:rPr lang="fr-FR" dirty="0" smtClean="0"/>
              <a:t>Au contraire si on a le risque consenti.et on veut chercher l’intervalle correspondant.</a:t>
            </a:r>
          </a:p>
          <a:p>
            <a:pPr algn="l" rtl="0">
              <a:buNone/>
            </a:pPr>
            <a:r>
              <a:rPr lang="fr-FR" dirty="0" smtClean="0"/>
              <a:t>EX: </a:t>
            </a:r>
            <a:r>
              <a:rPr lang="el-GR" dirty="0" smtClean="0"/>
              <a:t>α</a:t>
            </a:r>
            <a:r>
              <a:rPr lang="fr-FR" dirty="0" smtClean="0"/>
              <a:t>=5%    l’écart-réduit </a:t>
            </a:r>
            <a:r>
              <a:rPr lang="el-GR" dirty="0" smtClean="0"/>
              <a:t>ε</a:t>
            </a:r>
            <a:r>
              <a:rPr lang="fr-FR" dirty="0" smtClean="0"/>
              <a:t>=1.96 d’où e =</a:t>
            </a:r>
            <a:r>
              <a:rPr lang="el-GR" dirty="0" smtClean="0"/>
              <a:t>ε</a:t>
            </a:r>
            <a:r>
              <a:rPr lang="fr-FR" dirty="0" smtClean="0"/>
              <a:t>x</a:t>
            </a:r>
            <a:r>
              <a:rPr lang="el-GR" dirty="0" smtClean="0">
                <a:latin typeface="Calibri" pitchFamily="34" charset="0"/>
              </a:rPr>
              <a:t> δ</a:t>
            </a:r>
            <a:r>
              <a:rPr lang="fr-FR" dirty="0" smtClean="0">
                <a:latin typeface="Calibri" pitchFamily="34" charset="0"/>
              </a:rPr>
              <a:t>d</a:t>
            </a:r>
            <a:endParaRPr lang="fr-FR" dirty="0" smtClean="0"/>
          </a:p>
          <a:p>
            <a:pPr algn="l" rtl="0">
              <a:buNone/>
            </a:pPr>
            <a:r>
              <a:rPr lang="fr-FR" dirty="0" smtClean="0"/>
              <a:t>   e=1.96x 0.045=0.09.</a:t>
            </a:r>
          </a:p>
          <a:p>
            <a:pPr algn="l" rtl="0">
              <a:buNone/>
            </a:pPr>
            <a:endParaRPr lang="fr-FR" dirty="0" smtClean="0"/>
          </a:p>
          <a:p>
            <a:pPr algn="l" rtl="0">
              <a:buNone/>
            </a:pPr>
            <a:r>
              <a:rPr lang="fr-FR" dirty="0" smtClean="0"/>
              <a:t>On peut donc parier avec 5 chances  sur 100d’erreur ,que la différence (pA-pB) restera comprise entre -9% et +9%. Ou encore on aura: </a:t>
            </a:r>
            <a:r>
              <a:rPr lang="az-Cyrl-AZ" dirty="0" smtClean="0"/>
              <a:t>І</a:t>
            </a:r>
            <a:r>
              <a:rPr lang="fr-FR" dirty="0" smtClean="0"/>
              <a:t>pA-pB</a:t>
            </a:r>
            <a:r>
              <a:rPr lang="az-Cyrl-AZ" dirty="0" smtClean="0"/>
              <a:t>І</a:t>
            </a:r>
            <a:r>
              <a:rPr lang="fr-FR" dirty="0" smtClean="0"/>
              <a:t> &lt; 9%.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642918"/>
            <a:ext cx="7772400" cy="5214974"/>
          </a:xfrm>
        </p:spPr>
        <p:txBody>
          <a:bodyPr/>
          <a:lstStyle/>
          <a:p>
            <a:pPr algn="l" rtl="0">
              <a:buNone/>
            </a:pPr>
            <a:r>
              <a:rPr lang="fr-FR" dirty="0" smtClean="0"/>
              <a:t>On conclue donc que l’intervalle de pari doit être augmenté si on veut diminuer le risque d’erreur.</a:t>
            </a:r>
          </a:p>
          <a:p>
            <a:pPr algn="l" rtl="0">
              <a:buNone/>
            </a:pPr>
            <a:endParaRPr lang="fr-FR" dirty="0" smtClean="0"/>
          </a:p>
          <a:p>
            <a:pPr algn="l" rtl="0">
              <a:buNone/>
            </a:pPr>
            <a:r>
              <a:rPr lang="fr-FR" i="1" u="sng" dirty="0" smtClean="0"/>
              <a:t>Condition d’utilisation de la table:</a:t>
            </a:r>
          </a:p>
          <a:p>
            <a:pPr algn="l" rtl="0">
              <a:buNone/>
            </a:pPr>
            <a:r>
              <a:rPr lang="fr-FR" dirty="0" smtClean="0"/>
              <a:t>Les 2 échantillons doivent être grand.</a:t>
            </a:r>
          </a:p>
          <a:p>
            <a:pPr algn="l" rtl="0">
              <a:buNone/>
            </a:pPr>
            <a:r>
              <a:rPr lang="fr-FR" dirty="0" smtClean="0"/>
              <a:t> nAp,nAq,nBp,nBq  ≥ 5.</a:t>
            </a:r>
            <a:endParaRPr lang="ar-DZ" dirty="0" smtClean="0"/>
          </a:p>
          <a:p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urch">
  <a:themeElements>
    <a:clrScheme name="Thème Office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Thèm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Thème Office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Church</Template>
  <TotalTime>91</TotalTime>
  <Words>981</Words>
  <Application>Microsoft PowerPoint</Application>
  <PresentationFormat>Affichage à l'écran (4:3)</PresentationFormat>
  <Paragraphs>104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Church</vt:lpstr>
      <vt:lpstr>COMPARAISON DE DEUX POURCENTAGES  OBSERVES</vt:lpstr>
      <vt:lpstr>A- Les fluctuations d’échantillonnage de la différence de deux pourcentages.</vt:lpstr>
      <vt:lpstr>Position du problème:</vt:lpstr>
      <vt:lpstr>Diapositive 4</vt:lpstr>
      <vt:lpstr>Diapositive 5</vt:lpstr>
      <vt:lpstr>Solution approchée:</vt:lpstr>
      <vt:lpstr>EX1:</vt:lpstr>
      <vt:lpstr>Diapositive 8</vt:lpstr>
      <vt:lpstr>Diapositive 9</vt:lpstr>
      <vt:lpstr>B – comparaison de deux pourcentages observés.</vt:lpstr>
      <vt:lpstr>Test préliminaire:</vt:lpstr>
      <vt:lpstr>Diapositive 12</vt:lpstr>
      <vt:lpstr>Quelque souvenirs:</vt:lpstr>
      <vt:lpstr>Principe du test</vt:lpstr>
      <vt:lpstr>Diapositive 15</vt:lpstr>
      <vt:lpstr>Ex 2:</vt:lpstr>
      <vt:lpstr>Diapositive 17</vt:lpstr>
      <vt:lpstr>En résumé:</vt:lpstr>
      <vt:lpstr>Diapositive 19</vt:lpstr>
      <vt:lpstr>Influence de la dimension des échantillons</vt:lpstr>
      <vt:lpstr>Examen de l’intervalle de confiance de deux pourcentages </vt:lpstr>
      <vt:lpstr>Diapositive 22</vt:lpstr>
      <vt:lpstr>Référence:</vt:lpstr>
      <vt:lpstr>Diapositive 24</vt:lpstr>
    </vt:vector>
  </TitlesOfParts>
  <Company>CHERIF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COMPARAISON DE DEUX POURCENTAGES  OBSERVES</dc:title>
  <dc:creator>MOHAMMED</dc:creator>
  <cp:lastModifiedBy>PG SIR</cp:lastModifiedBy>
  <cp:revision>38</cp:revision>
  <cp:lastPrinted>1601-01-01T00:00:00Z</cp:lastPrinted>
  <dcterms:created xsi:type="dcterms:W3CDTF">2011-02-27T21:17:03Z</dcterms:created>
  <dcterms:modified xsi:type="dcterms:W3CDTF">2013-02-24T09:18:17Z</dcterms:modified>
</cp:coreProperties>
</file>