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Lst>
  <p:sldSz cx="18288000" cy="10287000"/>
  <p:notesSz cx="6858000" cy="9144000"/>
  <p:embeddedFontLst>
    <p:embeddedFont>
      <p:font typeface="Codec Pro Bold" charset="1" panose="00000600000000000000"/>
      <p:regular r:id="rId11"/>
    </p:embeddedFont>
    <p:embeddedFont>
      <p:font typeface="TT Drugs Bold" charset="1" panose="02000803060000020003"/>
      <p:regular r:id="rId12"/>
    </p:embeddedFont>
    <p:embeddedFont>
      <p:font typeface="TT Drugs" charset="1" panose="02000503060000020003"/>
      <p:regular r:id="rId13"/>
    </p:embeddedFont>
    <p:embeddedFont>
      <p:font typeface="DM Sans" charset="1" panose="00000000000000000000"/>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fonts/font11.fntdata" Type="http://schemas.openxmlformats.org/officeDocument/2006/relationships/font"/><Relationship Id="rId12" Target="fonts/font12.fntdata" Type="http://schemas.openxmlformats.org/officeDocument/2006/relationships/font"/><Relationship Id="rId13" Target="fonts/font13.fntdata" Type="http://schemas.openxmlformats.org/officeDocument/2006/relationships/font"/><Relationship Id="rId14" Target="fonts/font14.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4.png" Type="http://schemas.openxmlformats.org/officeDocument/2006/relationships/image"/><Relationship Id="rId6" Target="../media/image5.svg" Type="http://schemas.openxmlformats.org/officeDocument/2006/relationships/image"/><Relationship Id="rId7" Target="../media/image6.png" Type="http://schemas.openxmlformats.org/officeDocument/2006/relationships/image"/><Relationship Id="rId8" Target="../media/image7.svg" Type="http://schemas.openxmlformats.org/officeDocument/2006/relationships/image"/><Relationship Id="rId9" Target="../media/image8.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16.svg" Type="http://schemas.openxmlformats.org/officeDocument/2006/relationships/image"/><Relationship Id="rId2" Target="../media/image1.jpeg" Type="http://schemas.openxmlformats.org/officeDocument/2006/relationships/image"/><Relationship Id="rId3" Target="../media/image9.png" Type="http://schemas.openxmlformats.org/officeDocument/2006/relationships/image"/><Relationship Id="rId4" Target="../media/image10.svg" Type="http://schemas.openxmlformats.org/officeDocument/2006/relationships/image"/><Relationship Id="rId5" Target="../media/image11.png" Type="http://schemas.openxmlformats.org/officeDocument/2006/relationships/image"/><Relationship Id="rId6" Target="../media/image12.svg" Type="http://schemas.openxmlformats.org/officeDocument/2006/relationships/image"/><Relationship Id="rId7" Target="../media/image13.png" Type="http://schemas.openxmlformats.org/officeDocument/2006/relationships/image"/><Relationship Id="rId8" Target="../media/image14.svg" Type="http://schemas.openxmlformats.org/officeDocument/2006/relationships/image"/><Relationship Id="rId9" Target="../media/image15.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 Id="rId5" Target="../media/image17.png" Type="http://schemas.openxmlformats.org/officeDocument/2006/relationships/image"/><Relationship Id="rId6" Target="../media/image18.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19.png" Type="http://schemas.openxmlformats.org/officeDocument/2006/relationships/image"/><Relationship Id="rId4" Target="../media/image20.svg" Type="http://schemas.openxmlformats.org/officeDocument/2006/relationships/image"/><Relationship Id="rId5" Target="../media/image2.png" Type="http://schemas.openxmlformats.org/officeDocument/2006/relationships/image"/><Relationship Id="rId6" Target="../media/image3.svg" Type="http://schemas.openxmlformats.org/officeDocument/2006/relationships/image"/><Relationship Id="rId7" Target="../media/image21.png" Type="http://schemas.openxmlformats.org/officeDocument/2006/relationships/image"/><Relationship Id="rId8" Target="../media/image22.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3.png" Type="http://schemas.openxmlformats.org/officeDocument/2006/relationships/image"/><Relationship Id="rId4" Target="../media/image24.svg" Type="http://schemas.openxmlformats.org/officeDocument/2006/relationships/image"/><Relationship Id="rId5" Target="../media/image9.png" Type="http://schemas.openxmlformats.org/officeDocument/2006/relationships/image"/><Relationship Id="rId6" Target="../media/image10.svg" Type="http://schemas.openxmlformats.org/officeDocument/2006/relationships/image"/><Relationship Id="rId7" Target="../media/image25.jpe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0">
            <a:off x="0" y="0"/>
            <a:ext cx="18288000" cy="10287000"/>
          </a:xfrm>
          <a:custGeom>
            <a:avLst/>
            <a:gdLst/>
            <a:ahLst/>
            <a:cxnLst/>
            <a:rect r="r" b="b" t="t" l="l"/>
            <a:pathLst>
              <a:path h="10287000" w="18288000">
                <a:moveTo>
                  <a:pt x="18288000" y="0"/>
                </a:moveTo>
                <a:lnTo>
                  <a:pt x="0" y="0"/>
                </a:lnTo>
                <a:lnTo>
                  <a:pt x="0" y="10287000"/>
                </a:lnTo>
                <a:lnTo>
                  <a:pt x="18288000" y="10287000"/>
                </a:lnTo>
                <a:lnTo>
                  <a:pt x="18288000" y="0"/>
                </a:lnTo>
                <a:close/>
              </a:path>
            </a:pathLst>
          </a:custGeom>
          <a:blipFill>
            <a:blip r:embed="rId2"/>
            <a:stretch>
              <a:fillRect l="0" t="-38888" r="0" b="-38888"/>
            </a:stretch>
          </a:blipFill>
        </p:spPr>
      </p:sp>
      <p:sp>
        <p:nvSpPr>
          <p:cNvPr name="Freeform 3" id="3"/>
          <p:cNvSpPr/>
          <p:nvPr/>
        </p:nvSpPr>
        <p:spPr>
          <a:xfrm flipH="false" flipV="false" rot="-5400000">
            <a:off x="14392521" y="-2481204"/>
            <a:ext cx="5083136" cy="10166272"/>
          </a:xfrm>
          <a:custGeom>
            <a:avLst/>
            <a:gdLst/>
            <a:ahLst/>
            <a:cxnLst/>
            <a:rect r="r" b="b" t="t" l="l"/>
            <a:pathLst>
              <a:path h="10166272" w="5083136">
                <a:moveTo>
                  <a:pt x="0" y="0"/>
                </a:moveTo>
                <a:lnTo>
                  <a:pt x="5083136" y="0"/>
                </a:lnTo>
                <a:lnTo>
                  <a:pt x="5083136" y="10166272"/>
                </a:lnTo>
                <a:lnTo>
                  <a:pt x="0" y="1016627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false" rot="8472858">
            <a:off x="459533" y="6400181"/>
            <a:ext cx="2970557" cy="5941114"/>
          </a:xfrm>
          <a:custGeom>
            <a:avLst/>
            <a:gdLst/>
            <a:ahLst/>
            <a:cxnLst/>
            <a:rect r="r" b="b" t="t" l="l"/>
            <a:pathLst>
              <a:path h="5941114" w="2970557">
                <a:moveTo>
                  <a:pt x="0" y="0"/>
                </a:moveTo>
                <a:lnTo>
                  <a:pt x="2970557" y="0"/>
                </a:lnTo>
                <a:lnTo>
                  <a:pt x="2970557" y="5941114"/>
                </a:lnTo>
                <a:lnTo>
                  <a:pt x="0" y="5941114"/>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5" id="5"/>
          <p:cNvSpPr/>
          <p:nvPr/>
        </p:nvSpPr>
        <p:spPr>
          <a:xfrm flipH="false" flipV="false" rot="6303208">
            <a:off x="10801540" y="1989731"/>
            <a:ext cx="712491" cy="712491"/>
          </a:xfrm>
          <a:custGeom>
            <a:avLst/>
            <a:gdLst/>
            <a:ahLst/>
            <a:cxnLst/>
            <a:rect r="r" b="b" t="t" l="l"/>
            <a:pathLst>
              <a:path h="712491" w="712491">
                <a:moveTo>
                  <a:pt x="0" y="0"/>
                </a:moveTo>
                <a:lnTo>
                  <a:pt x="712491" y="0"/>
                </a:lnTo>
                <a:lnTo>
                  <a:pt x="712491" y="712491"/>
                </a:lnTo>
                <a:lnTo>
                  <a:pt x="0" y="712491"/>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10800000">
            <a:off x="5328981" y="8032377"/>
            <a:ext cx="4585513" cy="1287765"/>
          </a:xfrm>
          <a:custGeom>
            <a:avLst/>
            <a:gdLst/>
            <a:ahLst/>
            <a:cxnLst/>
            <a:rect r="r" b="b" t="t" l="l"/>
            <a:pathLst>
              <a:path h="1287765" w="4585513">
                <a:moveTo>
                  <a:pt x="0" y="0"/>
                </a:moveTo>
                <a:lnTo>
                  <a:pt x="4585512" y="0"/>
                </a:lnTo>
                <a:lnTo>
                  <a:pt x="4585512" y="1287764"/>
                </a:lnTo>
                <a:lnTo>
                  <a:pt x="0" y="1287764"/>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Freeform 7" id="7"/>
          <p:cNvSpPr/>
          <p:nvPr/>
        </p:nvSpPr>
        <p:spPr>
          <a:xfrm flipH="false" flipV="false" rot="0">
            <a:off x="14865602" y="60364"/>
            <a:ext cx="2068487" cy="2841329"/>
          </a:xfrm>
          <a:custGeom>
            <a:avLst/>
            <a:gdLst/>
            <a:ahLst/>
            <a:cxnLst/>
            <a:rect r="r" b="b" t="t" l="l"/>
            <a:pathLst>
              <a:path h="2841329" w="2068487">
                <a:moveTo>
                  <a:pt x="0" y="0"/>
                </a:moveTo>
                <a:lnTo>
                  <a:pt x="2068487" y="0"/>
                </a:lnTo>
                <a:lnTo>
                  <a:pt x="2068487" y="2841329"/>
                </a:lnTo>
                <a:lnTo>
                  <a:pt x="0" y="2841329"/>
                </a:lnTo>
                <a:lnTo>
                  <a:pt x="0" y="0"/>
                </a:lnTo>
                <a:close/>
              </a:path>
            </a:pathLst>
          </a:custGeom>
          <a:blipFill>
            <a:blip r:embed="rId9"/>
            <a:stretch>
              <a:fillRect l="0" t="0" r="0" b="0"/>
            </a:stretch>
          </a:blipFill>
        </p:spPr>
      </p:sp>
      <p:sp>
        <p:nvSpPr>
          <p:cNvPr name="TextBox 8" id="8"/>
          <p:cNvSpPr txBox="true"/>
          <p:nvPr/>
        </p:nvSpPr>
        <p:spPr>
          <a:xfrm rot="0">
            <a:off x="1632733" y="154394"/>
            <a:ext cx="9088508" cy="2447538"/>
          </a:xfrm>
          <a:prstGeom prst="rect">
            <a:avLst/>
          </a:prstGeom>
        </p:spPr>
        <p:txBody>
          <a:bodyPr anchor="t" rtlCol="false" tIns="0" lIns="0" bIns="0" rIns="0">
            <a:spAutoFit/>
          </a:bodyPr>
          <a:lstStyle/>
          <a:p>
            <a:pPr algn="ctr" rtl="true">
              <a:lnSpc>
                <a:spcPts val="6321"/>
              </a:lnSpc>
            </a:pPr>
            <a:r>
              <a:rPr lang="ar-EG" b="true" sz="4515">
                <a:solidFill>
                  <a:srgbClr val="FFFFFF"/>
                </a:solidFill>
                <a:latin typeface="Codec Pro Bold"/>
                <a:ea typeface="Codec Pro Bold"/>
                <a:cs typeface="Codec Pro Bold"/>
                <a:sym typeface="Codec Pro Bold"/>
                <a:rtl val="true"/>
              </a:rPr>
              <a:t>جامعة أبو بكر بلقايد </a:t>
            </a:r>
          </a:p>
          <a:p>
            <a:pPr algn="ctr" rtl="true">
              <a:lnSpc>
                <a:spcPts val="6321"/>
              </a:lnSpc>
            </a:pPr>
            <a:r>
              <a:rPr lang="ar-EG" b="true" sz="4515">
                <a:solidFill>
                  <a:srgbClr val="FFFFFF"/>
                </a:solidFill>
                <a:latin typeface="Codec Pro Bold"/>
                <a:ea typeface="Codec Pro Bold"/>
                <a:cs typeface="Codec Pro Bold"/>
                <a:sym typeface="Codec Pro Bold"/>
                <a:rtl val="true"/>
              </a:rPr>
              <a:t>كلية العلوم الانسانية والاجتماعية</a:t>
            </a:r>
          </a:p>
          <a:p>
            <a:pPr algn="ctr" rtl="true">
              <a:lnSpc>
                <a:spcPts val="6321"/>
              </a:lnSpc>
              <a:spcBef>
                <a:spcPct val="0"/>
              </a:spcBef>
            </a:pPr>
            <a:r>
              <a:rPr lang="ar-EG" b="true" sz="4515">
                <a:solidFill>
                  <a:srgbClr val="FFFFFF"/>
                </a:solidFill>
                <a:latin typeface="Codec Pro Bold"/>
                <a:ea typeface="Codec Pro Bold"/>
                <a:cs typeface="Codec Pro Bold"/>
                <a:sym typeface="Codec Pro Bold"/>
                <a:rtl val="true"/>
              </a:rPr>
              <a:t>قسم علم النفس</a:t>
            </a:r>
          </a:p>
        </p:txBody>
      </p:sp>
      <p:sp>
        <p:nvSpPr>
          <p:cNvPr name="TextBox 9" id="9"/>
          <p:cNvSpPr txBox="true"/>
          <p:nvPr/>
        </p:nvSpPr>
        <p:spPr>
          <a:xfrm rot="0">
            <a:off x="3885924" y="8327652"/>
            <a:ext cx="4582125" cy="597920"/>
          </a:xfrm>
          <a:prstGeom prst="rect">
            <a:avLst/>
          </a:prstGeom>
        </p:spPr>
        <p:txBody>
          <a:bodyPr anchor="t" rtlCol="false" tIns="0" lIns="0" bIns="0" rIns="0">
            <a:spAutoFit/>
          </a:bodyPr>
          <a:lstStyle/>
          <a:p>
            <a:pPr algn="r" rtl="true" marL="0" indent="0" lvl="0">
              <a:lnSpc>
                <a:spcPts val="4843"/>
              </a:lnSpc>
              <a:spcBef>
                <a:spcPct val="0"/>
              </a:spcBef>
            </a:pPr>
            <a:r>
              <a:rPr lang="ar-EG" b="true" sz="3459">
                <a:solidFill>
                  <a:srgbClr val="FAEEFA"/>
                </a:solidFill>
                <a:latin typeface="TT Drugs Bold"/>
                <a:ea typeface="TT Drugs Bold"/>
                <a:cs typeface="TT Drugs Bold"/>
                <a:sym typeface="TT Drugs Bold"/>
                <a:rtl val="true"/>
              </a:rPr>
              <a:t>د. هواري أحلام</a:t>
            </a:r>
          </a:p>
        </p:txBody>
      </p:sp>
      <p:sp>
        <p:nvSpPr>
          <p:cNvPr name="TextBox 10" id="10"/>
          <p:cNvSpPr txBox="true"/>
          <p:nvPr/>
        </p:nvSpPr>
        <p:spPr>
          <a:xfrm rot="0">
            <a:off x="6176987" y="7185825"/>
            <a:ext cx="3750111" cy="597920"/>
          </a:xfrm>
          <a:prstGeom prst="rect">
            <a:avLst/>
          </a:prstGeom>
        </p:spPr>
        <p:txBody>
          <a:bodyPr anchor="t" rtlCol="false" tIns="0" lIns="0" bIns="0" rIns="0">
            <a:spAutoFit/>
          </a:bodyPr>
          <a:lstStyle/>
          <a:p>
            <a:pPr algn="r" rtl="true">
              <a:lnSpc>
                <a:spcPts val="4843"/>
              </a:lnSpc>
            </a:pPr>
            <a:r>
              <a:rPr lang="ar-EG" b="true" sz="3459">
                <a:solidFill>
                  <a:srgbClr val="6E53F2"/>
                </a:solidFill>
                <a:latin typeface="TT Drugs Bold"/>
                <a:ea typeface="TT Drugs Bold"/>
                <a:cs typeface="TT Drugs Bold"/>
                <a:sym typeface="TT Drugs Bold"/>
                <a:rtl val="true"/>
              </a:rPr>
              <a:t>من اعداد:</a:t>
            </a:r>
          </a:p>
        </p:txBody>
      </p:sp>
      <p:sp>
        <p:nvSpPr>
          <p:cNvPr name="TextBox 11" id="11"/>
          <p:cNvSpPr txBox="true"/>
          <p:nvPr/>
        </p:nvSpPr>
        <p:spPr>
          <a:xfrm rot="0">
            <a:off x="4963362" y="3609280"/>
            <a:ext cx="9088508" cy="1005453"/>
          </a:xfrm>
          <a:prstGeom prst="rect">
            <a:avLst/>
          </a:prstGeom>
        </p:spPr>
        <p:txBody>
          <a:bodyPr anchor="t" rtlCol="false" tIns="0" lIns="0" bIns="0" rIns="0">
            <a:spAutoFit/>
          </a:bodyPr>
          <a:lstStyle/>
          <a:p>
            <a:pPr algn="ctr" rtl="true">
              <a:lnSpc>
                <a:spcPts val="7581"/>
              </a:lnSpc>
              <a:spcBef>
                <a:spcPct val="0"/>
              </a:spcBef>
            </a:pPr>
            <a:r>
              <a:rPr lang="ar-EG" b="true" sz="5415">
                <a:solidFill>
                  <a:srgbClr val="FFFFFF"/>
                </a:solidFill>
                <a:latin typeface="Codec Pro Bold"/>
                <a:ea typeface="Codec Pro Bold"/>
                <a:cs typeface="Codec Pro Bold"/>
                <a:sym typeface="Codec Pro Bold"/>
                <a:rtl val="true"/>
              </a:rPr>
              <a:t>محاضرة حول</a:t>
            </a:r>
          </a:p>
        </p:txBody>
      </p:sp>
      <p:sp>
        <p:nvSpPr>
          <p:cNvPr name="TextBox 12" id="12"/>
          <p:cNvSpPr txBox="true"/>
          <p:nvPr/>
        </p:nvSpPr>
        <p:spPr>
          <a:xfrm rot="0">
            <a:off x="714736" y="4782274"/>
            <a:ext cx="12835784" cy="1064508"/>
          </a:xfrm>
          <a:prstGeom prst="rect">
            <a:avLst/>
          </a:prstGeom>
        </p:spPr>
        <p:txBody>
          <a:bodyPr anchor="t" rtlCol="false" tIns="0" lIns="0" bIns="0" rIns="0">
            <a:spAutoFit/>
          </a:bodyPr>
          <a:lstStyle/>
          <a:p>
            <a:pPr algn="ctr" rtl="true">
              <a:lnSpc>
                <a:spcPts val="8001"/>
              </a:lnSpc>
              <a:spcBef>
                <a:spcPct val="0"/>
              </a:spcBef>
            </a:pPr>
            <a:r>
              <a:rPr lang="ar-EG" b="true" sz="5715">
                <a:solidFill>
                  <a:srgbClr val="FFFFFF"/>
                </a:solidFill>
                <a:latin typeface="Codec Pro Bold"/>
                <a:ea typeface="Codec Pro Bold"/>
                <a:cs typeface="Codec Pro Bold"/>
                <a:sym typeface="Codec Pro Bold"/>
                <a:rtl val="true"/>
              </a:rPr>
              <a:t>نموذج    </a:t>
            </a:r>
            <a:r>
              <a:rPr lang="en-US" b="true" sz="5715">
                <a:solidFill>
                  <a:srgbClr val="FFFFFF"/>
                </a:solidFill>
                <a:latin typeface="Codec Pro Bold"/>
                <a:ea typeface="Codec Pro Bold"/>
                <a:cs typeface="Codec Pro Bold"/>
                <a:sym typeface="Codec Pro Bold"/>
              </a:rPr>
              <a:t>Ivanchivich</a:t>
            </a:r>
            <a:r>
              <a:rPr lang="ar-EG" b="true" sz="5715">
                <a:solidFill>
                  <a:srgbClr val="FFFFFF"/>
                </a:solidFill>
                <a:latin typeface="Codec Pro Bold"/>
                <a:ea typeface="Codec Pro Bold"/>
                <a:cs typeface="Codec Pro Bold"/>
                <a:sym typeface="Codec Pro Bold"/>
                <a:rtl val="true"/>
              </a:rPr>
              <a:t>  للتغيير التنظيمي</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0">
            <a:off x="0" y="0"/>
            <a:ext cx="18288000" cy="10287000"/>
          </a:xfrm>
          <a:custGeom>
            <a:avLst/>
            <a:gdLst/>
            <a:ahLst/>
            <a:cxnLst/>
            <a:rect r="r" b="b" t="t" l="l"/>
            <a:pathLst>
              <a:path h="10287000" w="18288000">
                <a:moveTo>
                  <a:pt x="18288000" y="0"/>
                </a:moveTo>
                <a:lnTo>
                  <a:pt x="0" y="0"/>
                </a:lnTo>
                <a:lnTo>
                  <a:pt x="0" y="10287000"/>
                </a:lnTo>
                <a:lnTo>
                  <a:pt x="18288000" y="10287000"/>
                </a:lnTo>
                <a:lnTo>
                  <a:pt x="18288000" y="0"/>
                </a:lnTo>
                <a:close/>
              </a:path>
            </a:pathLst>
          </a:custGeom>
          <a:blipFill>
            <a:blip r:embed="rId2"/>
            <a:stretch>
              <a:fillRect l="0" t="-38888" r="0" b="-38888"/>
            </a:stretch>
          </a:blipFill>
        </p:spPr>
      </p:sp>
      <p:sp>
        <p:nvSpPr>
          <p:cNvPr name="Freeform 3" id="3"/>
          <p:cNvSpPr/>
          <p:nvPr/>
        </p:nvSpPr>
        <p:spPr>
          <a:xfrm flipH="false" flipV="false" rot="0">
            <a:off x="9553638" y="7756276"/>
            <a:ext cx="2930312" cy="2530724"/>
          </a:xfrm>
          <a:custGeom>
            <a:avLst/>
            <a:gdLst/>
            <a:ahLst/>
            <a:cxnLst/>
            <a:rect r="r" b="b" t="t" l="l"/>
            <a:pathLst>
              <a:path h="2530724" w="2930312">
                <a:moveTo>
                  <a:pt x="0" y="0"/>
                </a:moveTo>
                <a:lnTo>
                  <a:pt x="2930313" y="0"/>
                </a:lnTo>
                <a:lnTo>
                  <a:pt x="2930313" y="2530724"/>
                </a:lnTo>
                <a:lnTo>
                  <a:pt x="0" y="2530724"/>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false" rot="0">
            <a:off x="10262100" y="8099934"/>
            <a:ext cx="1513389" cy="1658096"/>
          </a:xfrm>
          <a:custGeom>
            <a:avLst/>
            <a:gdLst/>
            <a:ahLst/>
            <a:cxnLst/>
            <a:rect r="r" b="b" t="t" l="l"/>
            <a:pathLst>
              <a:path h="1658096" w="1513389">
                <a:moveTo>
                  <a:pt x="0" y="0"/>
                </a:moveTo>
                <a:lnTo>
                  <a:pt x="1513389" y="0"/>
                </a:lnTo>
                <a:lnTo>
                  <a:pt x="1513389" y="1658096"/>
                </a:lnTo>
                <a:lnTo>
                  <a:pt x="0" y="1658096"/>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5" id="5"/>
          <p:cNvSpPr/>
          <p:nvPr/>
        </p:nvSpPr>
        <p:spPr>
          <a:xfrm flipH="false" flipV="false" rot="0">
            <a:off x="15357688" y="7663620"/>
            <a:ext cx="2930312" cy="2530724"/>
          </a:xfrm>
          <a:custGeom>
            <a:avLst/>
            <a:gdLst/>
            <a:ahLst/>
            <a:cxnLst/>
            <a:rect r="r" b="b" t="t" l="l"/>
            <a:pathLst>
              <a:path h="2530724" w="2930312">
                <a:moveTo>
                  <a:pt x="0" y="0"/>
                </a:moveTo>
                <a:lnTo>
                  <a:pt x="2930312" y="0"/>
                </a:lnTo>
                <a:lnTo>
                  <a:pt x="2930312" y="2530724"/>
                </a:lnTo>
                <a:lnTo>
                  <a:pt x="0" y="2530724"/>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6" id="6"/>
          <p:cNvSpPr/>
          <p:nvPr/>
        </p:nvSpPr>
        <p:spPr>
          <a:xfrm flipH="false" flipV="false" rot="0">
            <a:off x="12483951" y="7674224"/>
            <a:ext cx="2930312" cy="2530724"/>
          </a:xfrm>
          <a:custGeom>
            <a:avLst/>
            <a:gdLst/>
            <a:ahLst/>
            <a:cxnLst/>
            <a:rect r="r" b="b" t="t" l="l"/>
            <a:pathLst>
              <a:path h="2530724" w="2930312">
                <a:moveTo>
                  <a:pt x="0" y="0"/>
                </a:moveTo>
                <a:lnTo>
                  <a:pt x="2930312" y="0"/>
                </a:lnTo>
                <a:lnTo>
                  <a:pt x="2930312" y="2530724"/>
                </a:lnTo>
                <a:lnTo>
                  <a:pt x="0" y="2530724"/>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7" id="7"/>
          <p:cNvSpPr/>
          <p:nvPr/>
        </p:nvSpPr>
        <p:spPr>
          <a:xfrm flipH="false" flipV="false" rot="0">
            <a:off x="16119113" y="8182142"/>
            <a:ext cx="1564808" cy="1493680"/>
          </a:xfrm>
          <a:custGeom>
            <a:avLst/>
            <a:gdLst/>
            <a:ahLst/>
            <a:cxnLst/>
            <a:rect r="r" b="b" t="t" l="l"/>
            <a:pathLst>
              <a:path h="1493680" w="1564808">
                <a:moveTo>
                  <a:pt x="0" y="0"/>
                </a:moveTo>
                <a:lnTo>
                  <a:pt x="1564807" y="0"/>
                </a:lnTo>
                <a:lnTo>
                  <a:pt x="1564807" y="1493680"/>
                </a:lnTo>
                <a:lnTo>
                  <a:pt x="0" y="1493680"/>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
        <p:nvSpPr>
          <p:cNvPr name="Freeform 8" id="8"/>
          <p:cNvSpPr/>
          <p:nvPr/>
        </p:nvSpPr>
        <p:spPr>
          <a:xfrm flipH="false" flipV="false" rot="0">
            <a:off x="13121668" y="8099934"/>
            <a:ext cx="1654878" cy="1679305"/>
          </a:xfrm>
          <a:custGeom>
            <a:avLst/>
            <a:gdLst/>
            <a:ahLst/>
            <a:cxnLst/>
            <a:rect r="r" b="b" t="t" l="l"/>
            <a:pathLst>
              <a:path h="1679305" w="1654878">
                <a:moveTo>
                  <a:pt x="0" y="0"/>
                </a:moveTo>
                <a:lnTo>
                  <a:pt x="1654878" y="0"/>
                </a:lnTo>
                <a:lnTo>
                  <a:pt x="1654878" y="1679304"/>
                </a:lnTo>
                <a:lnTo>
                  <a:pt x="0" y="1679304"/>
                </a:lnTo>
                <a:lnTo>
                  <a:pt x="0" y="0"/>
                </a:lnTo>
                <a:close/>
              </a:path>
            </a:pathLst>
          </a:custGeom>
          <a:blipFill>
            <a:blip r:embed="rId9">
              <a:extLst>
                <a:ext uri="{96DAC541-7B7A-43D3-8B79-37D633B846F1}">
                  <asvg:svgBlip xmlns:asvg="http://schemas.microsoft.com/office/drawing/2016/SVG/main" r:embed="rId10"/>
                </a:ext>
              </a:extLst>
            </a:blip>
            <a:stretch>
              <a:fillRect l="0" t="0" r="0" b="0"/>
            </a:stretch>
          </a:blipFill>
        </p:spPr>
      </p:sp>
      <p:sp>
        <p:nvSpPr>
          <p:cNvPr name="TextBox 9" id="9"/>
          <p:cNvSpPr txBox="true"/>
          <p:nvPr/>
        </p:nvSpPr>
        <p:spPr>
          <a:xfrm rot="0">
            <a:off x="491836" y="952500"/>
            <a:ext cx="17304328" cy="6590300"/>
          </a:xfrm>
          <a:prstGeom prst="rect">
            <a:avLst/>
          </a:prstGeom>
        </p:spPr>
        <p:txBody>
          <a:bodyPr anchor="t" rtlCol="false" tIns="0" lIns="0" bIns="0" rIns="0">
            <a:spAutoFit/>
          </a:bodyPr>
          <a:lstStyle/>
          <a:p>
            <a:pPr algn="just" rtl="true">
              <a:lnSpc>
                <a:spcPts val="5120"/>
              </a:lnSpc>
            </a:pPr>
            <a:r>
              <a:rPr lang="ar-EG" sz="3710" spc="363">
                <a:solidFill>
                  <a:srgbClr val="FFFFFF"/>
                </a:solidFill>
                <a:latin typeface="TT Drugs"/>
                <a:ea typeface="TT Drugs"/>
                <a:cs typeface="TT Drugs"/>
                <a:sym typeface="TT Drugs"/>
                <a:rtl val="true"/>
              </a:rPr>
              <a:t>حيث يعتبر هو وزملاءه أنّ إدارة التغيير عملية منظمة تتكون من عدة خطوات متسلسلة كالتالي:</a:t>
            </a:r>
          </a:p>
          <a:p>
            <a:pPr algn="just" rtl="true">
              <a:lnSpc>
                <a:spcPts val="5672"/>
              </a:lnSpc>
            </a:pPr>
            <a:r>
              <a:rPr lang="ar-EG" b="true" sz="4110" spc="402">
                <a:solidFill>
                  <a:srgbClr val="EE82EE"/>
                </a:solidFill>
                <a:latin typeface="TT Drugs Bold"/>
                <a:ea typeface="TT Drugs Bold"/>
                <a:cs typeface="TT Drugs Bold"/>
                <a:sym typeface="TT Drugs Bold"/>
                <a:rtl val="true"/>
              </a:rPr>
              <a:t>-قوى التغيير:</a:t>
            </a:r>
            <a:r>
              <a:rPr lang="ar-EG" sz="4110" spc="402">
                <a:solidFill>
                  <a:srgbClr val="FFFFFF"/>
                </a:solidFill>
                <a:latin typeface="TT Drugs"/>
                <a:ea typeface="TT Drugs"/>
                <a:cs typeface="TT Drugs"/>
                <a:sym typeface="TT Drugs"/>
                <a:rtl val="true"/>
              </a:rPr>
              <a:t> سواء كان هذه القوى داخلية أو خارجية تدفع بالمنظمة للتغيير ويكون ذلك بدراستها وتحديدها.</a:t>
            </a:r>
          </a:p>
          <a:p>
            <a:pPr algn="just" rtl="true" marL="0" indent="0" lvl="0">
              <a:lnSpc>
                <a:spcPts val="5534"/>
              </a:lnSpc>
              <a:spcBef>
                <a:spcPct val="0"/>
              </a:spcBef>
            </a:pPr>
            <a:r>
              <a:rPr lang="ar-EG" b="true" sz="4010" spc="393">
                <a:solidFill>
                  <a:srgbClr val="EE82EE"/>
                </a:solidFill>
                <a:latin typeface="TT Drugs Bold"/>
                <a:ea typeface="TT Drugs Bold"/>
                <a:cs typeface="TT Drugs Bold"/>
                <a:sym typeface="TT Drugs Bold"/>
                <a:rtl val="true"/>
              </a:rPr>
              <a:t>-الاعتراف بالحاجة إلى التغيير:</a:t>
            </a:r>
            <a:r>
              <a:rPr lang="ar-EG" sz="4010" spc="393">
                <a:solidFill>
                  <a:srgbClr val="FFFFFF"/>
                </a:solidFill>
                <a:latin typeface="TT Drugs"/>
                <a:ea typeface="TT Drugs"/>
                <a:cs typeface="TT Drugs"/>
                <a:sym typeface="TT Drugs"/>
                <a:rtl val="true"/>
              </a:rPr>
              <a:t> يمكن للمنظمة أن تحدد حاجتها للتغيير من خلال التقارير والإحصاءات والمعلومات الّتي تصلها من المصادر المختلفة، فمن خلال البيانات المالية والميزانيات وانخفاض الأرباح، انخفاض معدلات الأداء وانخفاض معنويات ودافعية العاملين تتمكن الإدارة من التعرف على قوة التغيير.</a:t>
            </a:r>
          </a:p>
          <a:p>
            <a:pPr algn="l" marL="0" indent="0" lvl="0">
              <a:lnSpc>
                <a:spcPts val="3050"/>
              </a:lnSpc>
              <a:spcBef>
                <a:spcPct val="0"/>
              </a:spcBef>
            </a:pP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0">
            <a:off x="0" y="0"/>
            <a:ext cx="18288000" cy="10287000"/>
          </a:xfrm>
          <a:custGeom>
            <a:avLst/>
            <a:gdLst/>
            <a:ahLst/>
            <a:cxnLst/>
            <a:rect r="r" b="b" t="t" l="l"/>
            <a:pathLst>
              <a:path h="10287000" w="18288000">
                <a:moveTo>
                  <a:pt x="18288000" y="0"/>
                </a:moveTo>
                <a:lnTo>
                  <a:pt x="0" y="0"/>
                </a:lnTo>
                <a:lnTo>
                  <a:pt x="0" y="10287000"/>
                </a:lnTo>
                <a:lnTo>
                  <a:pt x="18288000" y="10287000"/>
                </a:lnTo>
                <a:lnTo>
                  <a:pt x="18288000" y="0"/>
                </a:lnTo>
                <a:close/>
              </a:path>
            </a:pathLst>
          </a:custGeom>
          <a:blipFill>
            <a:blip r:embed="rId2"/>
            <a:stretch>
              <a:fillRect l="0" t="-38888" r="0" b="-38888"/>
            </a:stretch>
          </a:blipFill>
        </p:spPr>
      </p:sp>
      <p:sp>
        <p:nvSpPr>
          <p:cNvPr name="Freeform 3" id="3"/>
          <p:cNvSpPr/>
          <p:nvPr/>
        </p:nvSpPr>
        <p:spPr>
          <a:xfrm flipH="false" flipV="false" rot="-8674802">
            <a:off x="-108762" y="-1587480"/>
            <a:ext cx="2274923" cy="4549846"/>
          </a:xfrm>
          <a:custGeom>
            <a:avLst/>
            <a:gdLst/>
            <a:ahLst/>
            <a:cxnLst/>
            <a:rect r="r" b="b" t="t" l="l"/>
            <a:pathLst>
              <a:path h="4549846" w="2274923">
                <a:moveTo>
                  <a:pt x="0" y="0"/>
                </a:moveTo>
                <a:lnTo>
                  <a:pt x="2274924" y="0"/>
                </a:lnTo>
                <a:lnTo>
                  <a:pt x="2274924" y="4549846"/>
                </a:lnTo>
                <a:lnTo>
                  <a:pt x="0" y="454984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false" rot="0">
            <a:off x="1737305" y="8541369"/>
            <a:ext cx="4790663" cy="2404042"/>
          </a:xfrm>
          <a:custGeom>
            <a:avLst/>
            <a:gdLst/>
            <a:ahLst/>
            <a:cxnLst/>
            <a:rect r="r" b="b" t="t" l="l"/>
            <a:pathLst>
              <a:path h="2404042" w="4790663">
                <a:moveTo>
                  <a:pt x="0" y="0"/>
                </a:moveTo>
                <a:lnTo>
                  <a:pt x="4790663" y="0"/>
                </a:lnTo>
                <a:lnTo>
                  <a:pt x="4790663" y="2404042"/>
                </a:lnTo>
                <a:lnTo>
                  <a:pt x="0" y="240404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5" id="5"/>
          <p:cNvSpPr txBox="true"/>
          <p:nvPr/>
        </p:nvSpPr>
        <p:spPr>
          <a:xfrm rot="0">
            <a:off x="410824" y="1352872"/>
            <a:ext cx="17484511" cy="6716866"/>
          </a:xfrm>
          <a:prstGeom prst="rect">
            <a:avLst/>
          </a:prstGeom>
        </p:spPr>
        <p:txBody>
          <a:bodyPr anchor="t" rtlCol="false" tIns="0" lIns="0" bIns="0" rIns="0">
            <a:spAutoFit/>
          </a:bodyPr>
          <a:lstStyle/>
          <a:p>
            <a:pPr algn="just" rtl="true">
              <a:lnSpc>
                <a:spcPts val="5539"/>
              </a:lnSpc>
            </a:pPr>
            <a:r>
              <a:rPr lang="ar-EG" b="true" sz="3956">
                <a:solidFill>
                  <a:srgbClr val="EE82EE"/>
                </a:solidFill>
                <a:latin typeface="TT Drugs Bold"/>
                <a:ea typeface="TT Drugs Bold"/>
                <a:cs typeface="TT Drugs Bold"/>
                <a:sym typeface="TT Drugs Bold"/>
                <a:rtl val="true"/>
              </a:rPr>
              <a:t>-تشخيص المشكلة:</a:t>
            </a:r>
            <a:r>
              <a:rPr lang="ar-EG" sz="3956">
                <a:solidFill>
                  <a:srgbClr val="FFFBFB"/>
                </a:solidFill>
                <a:latin typeface="TT Drugs"/>
                <a:ea typeface="TT Drugs"/>
                <a:cs typeface="TT Drugs"/>
                <a:sym typeface="TT Drugs"/>
                <a:rtl val="true"/>
              </a:rPr>
              <a:t> فيهدف إل التعرف على المشكلة وتحديدها قبل البدء بأي اجراء، وقد لا تكون المشكلة بارزة وواضحة للجميع لذا فإنّ الخبرة وحسن التقدير مهمة في هذه المرحلة، كما يمكن للمنظمة الاستعانة بوسيط تغيير من داخل المنظمة أو من خارجها للمساعدة في أي مرحلة من مراحل التغيير، ويتم في هذه المرحلة تحديد العلاقة بين الوسيط والمنظمة ودوره في عملية التغيير بصورة واضحة كما أنّه يتم تقرير مدى مشاركة الأفراد العاملين في المنظمة في عملية التغيير.</a:t>
            </a:r>
          </a:p>
          <a:p>
            <a:pPr algn="just" rtl="true" marL="0" indent="0" lvl="0">
              <a:lnSpc>
                <a:spcPts val="5539"/>
              </a:lnSpc>
              <a:spcBef>
                <a:spcPct val="0"/>
              </a:spcBef>
            </a:pPr>
            <a:r>
              <a:rPr lang="ar-EG" b="true" sz="3956">
                <a:solidFill>
                  <a:srgbClr val="EE82EE"/>
                </a:solidFill>
                <a:latin typeface="TT Drugs Bold"/>
                <a:ea typeface="TT Drugs Bold"/>
                <a:cs typeface="TT Drugs Bold"/>
                <a:sym typeface="TT Drugs Bold"/>
                <a:rtl val="true"/>
              </a:rPr>
              <a:t>-تطوير بدائل واستراتيجيات التغيير:</a:t>
            </a:r>
            <a:r>
              <a:rPr lang="ar-EG" sz="3956">
                <a:solidFill>
                  <a:srgbClr val="FFFBFB"/>
                </a:solidFill>
                <a:latin typeface="TT Drugs"/>
                <a:ea typeface="TT Drugs"/>
                <a:cs typeface="TT Drugs"/>
                <a:sym typeface="TT Drugs"/>
                <a:rtl val="true"/>
              </a:rPr>
              <a:t> حيث تقوم الإدارة أو الوسيط بتقرير أي من استراتيجيات</a:t>
            </a:r>
            <a:r>
              <a:rPr lang="ar-EG" sz="3956">
                <a:solidFill>
                  <a:srgbClr val="FFFBFB"/>
                </a:solidFill>
                <a:latin typeface="TT Drugs"/>
                <a:ea typeface="TT Drugs"/>
                <a:cs typeface="TT Drugs"/>
                <a:sym typeface="TT Drugs"/>
                <a:rtl val="true"/>
              </a:rPr>
              <a:t> التغيير الأكثر احتمالا أن تتحقق النتائج المرجوة وهناك </a:t>
            </a:r>
            <a:r>
              <a:rPr lang="en-US" sz="3956">
                <a:solidFill>
                  <a:srgbClr val="FFFBFB"/>
                </a:solidFill>
                <a:latin typeface="TT Drugs"/>
                <a:ea typeface="TT Drugs"/>
                <a:cs typeface="TT Drugs"/>
                <a:sym typeface="TT Drugs"/>
              </a:rPr>
              <a:t>3</a:t>
            </a:r>
            <a:r>
              <a:rPr lang="ar-EG" sz="3956">
                <a:solidFill>
                  <a:srgbClr val="FFFBFB"/>
                </a:solidFill>
                <a:latin typeface="TT Drugs"/>
                <a:ea typeface="TT Drugs"/>
                <a:cs typeface="TT Drugs"/>
                <a:sym typeface="TT Drugs"/>
                <a:rtl val="true"/>
              </a:rPr>
              <a:t> استراتيجيات عامة للتغيير وهي: تغيير البناء التنظيمي، تغيير الأفراد، وتغيير التقنيات.</a:t>
            </a:r>
          </a:p>
          <a:p>
            <a:pPr algn="l" marL="0" indent="0" lvl="0">
              <a:lnSpc>
                <a:spcPts val="3719"/>
              </a:lnSpc>
              <a:spcBef>
                <a:spcPct val="0"/>
              </a:spcBef>
            </a:pP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0">
            <a:off x="0" y="0"/>
            <a:ext cx="18288000" cy="10287000"/>
          </a:xfrm>
          <a:custGeom>
            <a:avLst/>
            <a:gdLst/>
            <a:ahLst/>
            <a:cxnLst/>
            <a:rect r="r" b="b" t="t" l="l"/>
            <a:pathLst>
              <a:path h="10287000" w="18288000">
                <a:moveTo>
                  <a:pt x="18288000" y="0"/>
                </a:moveTo>
                <a:lnTo>
                  <a:pt x="0" y="0"/>
                </a:lnTo>
                <a:lnTo>
                  <a:pt x="0" y="10287000"/>
                </a:lnTo>
                <a:lnTo>
                  <a:pt x="18288000" y="10287000"/>
                </a:lnTo>
                <a:lnTo>
                  <a:pt x="18288000" y="0"/>
                </a:lnTo>
                <a:close/>
              </a:path>
            </a:pathLst>
          </a:custGeom>
          <a:blipFill>
            <a:blip r:embed="rId2"/>
            <a:stretch>
              <a:fillRect l="0" t="-38888" r="0" b="-38888"/>
            </a:stretch>
          </a:blipFill>
        </p:spPr>
      </p:sp>
      <p:sp>
        <p:nvSpPr>
          <p:cNvPr name="Freeform 3" id="3"/>
          <p:cNvSpPr/>
          <p:nvPr/>
        </p:nvSpPr>
        <p:spPr>
          <a:xfrm flipH="false" flipV="false" rot="0">
            <a:off x="-4293865" y="6635282"/>
            <a:ext cx="10788095" cy="7904732"/>
          </a:xfrm>
          <a:custGeom>
            <a:avLst/>
            <a:gdLst/>
            <a:ahLst/>
            <a:cxnLst/>
            <a:rect r="r" b="b" t="t" l="l"/>
            <a:pathLst>
              <a:path h="7904732" w="10788095">
                <a:moveTo>
                  <a:pt x="0" y="0"/>
                </a:moveTo>
                <a:lnTo>
                  <a:pt x="10788095" y="0"/>
                </a:lnTo>
                <a:lnTo>
                  <a:pt x="10788095" y="7904731"/>
                </a:lnTo>
                <a:lnTo>
                  <a:pt x="0" y="7904731"/>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false" rot="0">
            <a:off x="13057775" y="-6263190"/>
            <a:ext cx="13978141" cy="10242165"/>
          </a:xfrm>
          <a:custGeom>
            <a:avLst/>
            <a:gdLst/>
            <a:ahLst/>
            <a:cxnLst/>
            <a:rect r="r" b="b" t="t" l="l"/>
            <a:pathLst>
              <a:path h="10242165" w="13978141">
                <a:moveTo>
                  <a:pt x="0" y="0"/>
                </a:moveTo>
                <a:lnTo>
                  <a:pt x="13978141" y="0"/>
                </a:lnTo>
                <a:lnTo>
                  <a:pt x="13978141" y="10242165"/>
                </a:lnTo>
                <a:lnTo>
                  <a:pt x="0" y="10242165"/>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5" id="5"/>
          <p:cNvSpPr txBox="true"/>
          <p:nvPr/>
        </p:nvSpPr>
        <p:spPr>
          <a:xfrm rot="0">
            <a:off x="1028700" y="1459349"/>
            <a:ext cx="16886904" cy="7030963"/>
          </a:xfrm>
          <a:prstGeom prst="rect">
            <a:avLst/>
          </a:prstGeom>
        </p:spPr>
        <p:txBody>
          <a:bodyPr anchor="t" rtlCol="false" tIns="0" lIns="0" bIns="0" rIns="0">
            <a:spAutoFit/>
          </a:bodyPr>
          <a:lstStyle/>
          <a:p>
            <a:pPr algn="just" rtl="true" marL="0" indent="0" lvl="0">
              <a:lnSpc>
                <a:spcPts val="4663"/>
              </a:lnSpc>
              <a:spcBef>
                <a:spcPct val="0"/>
              </a:spcBef>
            </a:pPr>
            <a:r>
              <a:rPr lang="ar-EG" b="true" sz="3379" spc="331">
                <a:solidFill>
                  <a:srgbClr val="EE82EE"/>
                </a:solidFill>
                <a:latin typeface="TT Drugs Bold"/>
                <a:ea typeface="TT Drugs Bold"/>
                <a:cs typeface="TT Drugs Bold"/>
                <a:sym typeface="TT Drugs Bold"/>
                <a:rtl val="true"/>
              </a:rPr>
              <a:t>-تقرير المحددات: </a:t>
            </a:r>
            <a:r>
              <a:rPr lang="ar-EG" sz="3379" spc="331">
                <a:solidFill>
                  <a:srgbClr val="FFFFFF"/>
                </a:solidFill>
                <a:latin typeface="TT Drugs"/>
                <a:ea typeface="TT Drugs"/>
                <a:cs typeface="TT Drugs"/>
                <a:sym typeface="TT Drugs"/>
                <a:rtl val="true"/>
              </a:rPr>
              <a:t>يتوقف اختيار أسلوب التغيير على تشخيص المشكلة، إلاّ أنّه يتأثر ببعض التغيرات والظروف الأنية السائدة في المنظمة ومنها مناخ القيادة، التنظيم الرسمي، وثقافة المنظمة، فمن ناحية يعتبر دعم الإدارة العليا وتحمسها للتغيير ضروري، ومن ناحية أخرى يجب أن يتوافق التنظيم الرسمي مع التغيير المقترح، وتدخل في ذلك سياسات وفلسفة الإدارة العليا، وتصميم المنظمة ونظام الرقابة وأخيرا لا يمكن اغفال دور القيم والمعايير السلوكية.</a:t>
            </a:r>
          </a:p>
          <a:p>
            <a:pPr algn="just" rtl="true" marL="0" indent="0" lvl="0">
              <a:lnSpc>
                <a:spcPts val="4663"/>
              </a:lnSpc>
              <a:spcBef>
                <a:spcPct val="0"/>
              </a:spcBef>
            </a:pPr>
            <a:r>
              <a:rPr lang="ar-EG" b="true" sz="3379" spc="331" u="none">
                <a:solidFill>
                  <a:srgbClr val="EE82EE"/>
                </a:solidFill>
                <a:latin typeface="TT Drugs Bold"/>
                <a:ea typeface="TT Drugs Bold"/>
                <a:cs typeface="TT Drugs Bold"/>
                <a:sym typeface="TT Drugs Bold"/>
                <a:rtl val="true"/>
              </a:rPr>
              <a:t>-مقاومة التغيير:</a:t>
            </a:r>
            <a:r>
              <a:rPr lang="ar-EG" sz="3379" spc="331" u="none">
                <a:solidFill>
                  <a:srgbClr val="EE82EE"/>
                </a:solidFill>
                <a:latin typeface="TT Drugs"/>
                <a:ea typeface="TT Drugs"/>
                <a:cs typeface="TT Drugs"/>
                <a:sym typeface="TT Drugs"/>
                <a:rtl val="true"/>
              </a:rPr>
              <a:t> </a:t>
            </a:r>
            <a:r>
              <a:rPr lang="ar-EG" sz="3379" spc="331" u="none">
                <a:solidFill>
                  <a:srgbClr val="FFFFFF"/>
                </a:solidFill>
                <a:latin typeface="TT Drugs"/>
                <a:ea typeface="TT Drugs"/>
                <a:cs typeface="TT Drugs"/>
                <a:sym typeface="TT Drugs"/>
                <a:rtl val="true"/>
              </a:rPr>
              <a:t>إنّ المقاومة أمر طبيعي على الإدارة ادراك وجوده ومحاولة معرفة مسبباته بهدف معالجته.</a:t>
            </a:r>
          </a:p>
          <a:p>
            <a:pPr algn="ctr" marL="0" indent="0" lvl="0">
              <a:lnSpc>
                <a:spcPts val="4663"/>
              </a:lnSpc>
              <a:spcBef>
                <a:spcPct val="0"/>
              </a:spcBef>
            </a:pPr>
          </a:p>
          <a:p>
            <a:pPr algn="just" rtl="true" marL="0" indent="0" lvl="0">
              <a:lnSpc>
                <a:spcPts val="4663"/>
              </a:lnSpc>
              <a:spcBef>
                <a:spcPct val="0"/>
              </a:spcBef>
            </a:pPr>
            <a:r>
              <a:rPr lang="ar-EG" b="true" sz="3379" spc="331" u="none">
                <a:solidFill>
                  <a:srgbClr val="EE82EE"/>
                </a:solidFill>
                <a:latin typeface="TT Drugs Bold"/>
                <a:ea typeface="TT Drugs Bold"/>
                <a:cs typeface="TT Drugs Bold"/>
                <a:sym typeface="TT Drugs Bold"/>
                <a:rtl val="true"/>
              </a:rPr>
              <a:t>-تنفيذ التغيير ومتابعته:</a:t>
            </a:r>
            <a:r>
              <a:rPr lang="ar-EG" sz="3379" spc="331" u="none">
                <a:solidFill>
                  <a:srgbClr val="FFFFFF"/>
                </a:solidFill>
                <a:latin typeface="TT Drugs"/>
                <a:ea typeface="TT Drugs"/>
                <a:cs typeface="TT Drugs"/>
                <a:sym typeface="TT Drugs"/>
                <a:rtl val="true"/>
              </a:rPr>
              <a:t> حيث تتضمن هذه المرحلة بعدين وهما: التوقيت والنطاق، فالتوقيت يعني معرفة متى يتم احداث التغيير، أمّا النطاق فيشير إلى معرفة مدى أو مقدار التغيير الّذي يجب أن يتم</a:t>
            </a:r>
          </a:p>
        </p:txBody>
      </p:sp>
      <p:sp>
        <p:nvSpPr>
          <p:cNvPr name="Freeform 6" id="6"/>
          <p:cNvSpPr/>
          <p:nvPr/>
        </p:nvSpPr>
        <p:spPr>
          <a:xfrm flipH="false" flipV="false" rot="-8674802">
            <a:off x="-885734" y="-1991506"/>
            <a:ext cx="2274923" cy="4549846"/>
          </a:xfrm>
          <a:custGeom>
            <a:avLst/>
            <a:gdLst/>
            <a:ahLst/>
            <a:cxnLst/>
            <a:rect r="r" b="b" t="t" l="l"/>
            <a:pathLst>
              <a:path h="4549846" w="2274923">
                <a:moveTo>
                  <a:pt x="0" y="0"/>
                </a:moveTo>
                <a:lnTo>
                  <a:pt x="2274923" y="0"/>
                </a:lnTo>
                <a:lnTo>
                  <a:pt x="2274923" y="4549846"/>
                </a:lnTo>
                <a:lnTo>
                  <a:pt x="0" y="4549846"/>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3812006">
            <a:off x="3532840" y="8503976"/>
            <a:ext cx="1508648" cy="1508648"/>
          </a:xfrm>
          <a:custGeom>
            <a:avLst/>
            <a:gdLst/>
            <a:ahLst/>
            <a:cxnLst/>
            <a:rect r="r" b="b" t="t" l="l"/>
            <a:pathLst>
              <a:path h="1508648" w="1508648">
                <a:moveTo>
                  <a:pt x="0" y="0"/>
                </a:moveTo>
                <a:lnTo>
                  <a:pt x="1508649" y="0"/>
                </a:lnTo>
                <a:lnTo>
                  <a:pt x="1508649" y="1508648"/>
                </a:lnTo>
                <a:lnTo>
                  <a:pt x="0" y="1508648"/>
                </a:lnTo>
                <a:lnTo>
                  <a:pt x="0" y="0"/>
                </a:lnTo>
                <a:close/>
              </a:path>
            </a:pathLst>
          </a:custGeom>
          <a:blipFill>
            <a:blip r:embed="rId7">
              <a:extLst>
                <a:ext uri="{96DAC541-7B7A-43D3-8B79-37D633B846F1}">
                  <asvg:svgBlip xmlns:asvg="http://schemas.microsoft.com/office/drawing/2016/SVG/main" r:embed="rId8"/>
                </a:ext>
              </a:extLst>
            </a:blip>
            <a:stretch>
              <a:fillRect l="0" t="0" r="0" b="0"/>
            </a:stretch>
          </a:blipFill>
        </p:spPr>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0">
            <a:off x="0" y="0"/>
            <a:ext cx="18288000" cy="10287000"/>
          </a:xfrm>
          <a:custGeom>
            <a:avLst/>
            <a:gdLst/>
            <a:ahLst/>
            <a:cxnLst/>
            <a:rect r="r" b="b" t="t" l="l"/>
            <a:pathLst>
              <a:path h="10287000" w="18288000">
                <a:moveTo>
                  <a:pt x="18288000" y="0"/>
                </a:moveTo>
                <a:lnTo>
                  <a:pt x="0" y="0"/>
                </a:lnTo>
                <a:lnTo>
                  <a:pt x="0" y="10287000"/>
                </a:lnTo>
                <a:lnTo>
                  <a:pt x="18288000" y="10287000"/>
                </a:lnTo>
                <a:lnTo>
                  <a:pt x="18288000" y="0"/>
                </a:lnTo>
                <a:close/>
              </a:path>
            </a:pathLst>
          </a:custGeom>
          <a:blipFill>
            <a:blip r:embed="rId2"/>
            <a:stretch>
              <a:fillRect l="0" t="-38888" r="0" b="-38888"/>
            </a:stretch>
          </a:blipFill>
        </p:spPr>
      </p:sp>
      <p:sp>
        <p:nvSpPr>
          <p:cNvPr name="Freeform 3" id="3"/>
          <p:cNvSpPr/>
          <p:nvPr/>
        </p:nvSpPr>
        <p:spPr>
          <a:xfrm flipH="false" flipV="false" rot="0">
            <a:off x="-3924144" y="0"/>
            <a:ext cx="10287000" cy="10287000"/>
          </a:xfrm>
          <a:custGeom>
            <a:avLst/>
            <a:gdLst/>
            <a:ahLst/>
            <a:cxnLst/>
            <a:rect r="r" b="b" t="t" l="l"/>
            <a:pathLst>
              <a:path h="10287000" w="10287000">
                <a:moveTo>
                  <a:pt x="0" y="0"/>
                </a:moveTo>
                <a:lnTo>
                  <a:pt x="10287000" y="0"/>
                </a:lnTo>
                <a:lnTo>
                  <a:pt x="10287000" y="10287000"/>
                </a:lnTo>
                <a:lnTo>
                  <a:pt x="0" y="10287000"/>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4" id="4"/>
          <p:cNvSpPr/>
          <p:nvPr/>
        </p:nvSpPr>
        <p:spPr>
          <a:xfrm flipH="false" flipV="false" rot="0">
            <a:off x="15201006" y="-1416307"/>
            <a:ext cx="4116588" cy="3555235"/>
          </a:xfrm>
          <a:custGeom>
            <a:avLst/>
            <a:gdLst/>
            <a:ahLst/>
            <a:cxnLst/>
            <a:rect r="r" b="b" t="t" l="l"/>
            <a:pathLst>
              <a:path h="3555235" w="4116588">
                <a:moveTo>
                  <a:pt x="0" y="0"/>
                </a:moveTo>
                <a:lnTo>
                  <a:pt x="4116588" y="0"/>
                </a:lnTo>
                <a:lnTo>
                  <a:pt x="4116588" y="3555235"/>
                </a:lnTo>
                <a:lnTo>
                  <a:pt x="0" y="3555235"/>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5" id="5"/>
          <p:cNvSpPr/>
          <p:nvPr/>
        </p:nvSpPr>
        <p:spPr>
          <a:xfrm flipH="false" flipV="false" rot="0">
            <a:off x="12018451" y="434520"/>
            <a:ext cx="4116588" cy="3555235"/>
          </a:xfrm>
          <a:custGeom>
            <a:avLst/>
            <a:gdLst/>
            <a:ahLst/>
            <a:cxnLst/>
            <a:rect r="r" b="b" t="t" l="l"/>
            <a:pathLst>
              <a:path h="3555235" w="4116588">
                <a:moveTo>
                  <a:pt x="0" y="0"/>
                </a:moveTo>
                <a:lnTo>
                  <a:pt x="4116589" y="0"/>
                </a:lnTo>
                <a:lnTo>
                  <a:pt x="4116589" y="3555235"/>
                </a:lnTo>
                <a:lnTo>
                  <a:pt x="0" y="3555235"/>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6" id="6"/>
          <p:cNvSpPr/>
          <p:nvPr/>
        </p:nvSpPr>
        <p:spPr>
          <a:xfrm flipH="false" flipV="false" rot="0">
            <a:off x="15290018" y="2222330"/>
            <a:ext cx="4116588" cy="3555235"/>
          </a:xfrm>
          <a:custGeom>
            <a:avLst/>
            <a:gdLst/>
            <a:ahLst/>
            <a:cxnLst/>
            <a:rect r="r" b="b" t="t" l="l"/>
            <a:pathLst>
              <a:path h="3555235" w="4116588">
                <a:moveTo>
                  <a:pt x="0" y="0"/>
                </a:moveTo>
                <a:lnTo>
                  <a:pt x="4116588" y="0"/>
                </a:lnTo>
                <a:lnTo>
                  <a:pt x="4116588" y="3555236"/>
                </a:lnTo>
                <a:lnTo>
                  <a:pt x="0" y="3555236"/>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7" id="7"/>
          <p:cNvSpPr/>
          <p:nvPr/>
        </p:nvSpPr>
        <p:spPr>
          <a:xfrm flipH="false" flipV="false" rot="0">
            <a:off x="2211809" y="5970610"/>
            <a:ext cx="888313" cy="666235"/>
          </a:xfrm>
          <a:custGeom>
            <a:avLst/>
            <a:gdLst/>
            <a:ahLst/>
            <a:cxnLst/>
            <a:rect r="r" b="b" t="t" l="l"/>
            <a:pathLst>
              <a:path h="666235" w="888313">
                <a:moveTo>
                  <a:pt x="0" y="0"/>
                </a:moveTo>
                <a:lnTo>
                  <a:pt x="888313" y="0"/>
                </a:lnTo>
                <a:lnTo>
                  <a:pt x="888313" y="666235"/>
                </a:lnTo>
                <a:lnTo>
                  <a:pt x="0" y="666235"/>
                </a:lnTo>
                <a:lnTo>
                  <a:pt x="0" y="0"/>
                </a:lnTo>
                <a:close/>
              </a:path>
            </a:pathLst>
          </a:custGeom>
          <a:blipFill>
            <a:blip r:embed="rId7"/>
            <a:stretch>
              <a:fillRect l="0" t="0" r="0" b="0"/>
            </a:stretch>
          </a:blipFill>
        </p:spPr>
      </p:sp>
      <p:sp>
        <p:nvSpPr>
          <p:cNvPr name="TextBox 8" id="8"/>
          <p:cNvSpPr txBox="true"/>
          <p:nvPr/>
        </p:nvSpPr>
        <p:spPr>
          <a:xfrm rot="0">
            <a:off x="3303113" y="6148235"/>
            <a:ext cx="6119485" cy="488610"/>
          </a:xfrm>
          <a:prstGeom prst="rect">
            <a:avLst/>
          </a:prstGeom>
        </p:spPr>
        <p:txBody>
          <a:bodyPr anchor="t" rtlCol="false" tIns="0" lIns="0" bIns="0" rIns="0">
            <a:spAutoFit/>
          </a:bodyPr>
          <a:lstStyle/>
          <a:p>
            <a:pPr algn="l">
              <a:lnSpc>
                <a:spcPts val="4043"/>
              </a:lnSpc>
            </a:pPr>
            <a:r>
              <a:rPr lang="en-US" sz="2888">
                <a:solidFill>
                  <a:srgbClr val="FFFFFF"/>
                </a:solidFill>
                <a:latin typeface="DM Sans"/>
                <a:ea typeface="DM Sans"/>
                <a:cs typeface="DM Sans"/>
                <a:sym typeface="DM Sans"/>
              </a:rPr>
              <a:t>ahlam.houari@univ-tlemcen.dz</a:t>
            </a:r>
          </a:p>
        </p:txBody>
      </p:sp>
      <p:sp>
        <p:nvSpPr>
          <p:cNvPr name="TextBox 9" id="9"/>
          <p:cNvSpPr txBox="true"/>
          <p:nvPr/>
        </p:nvSpPr>
        <p:spPr>
          <a:xfrm rot="0">
            <a:off x="-1421854" y="2773159"/>
            <a:ext cx="16128956" cy="1110142"/>
          </a:xfrm>
          <a:prstGeom prst="rect">
            <a:avLst/>
          </a:prstGeom>
        </p:spPr>
        <p:txBody>
          <a:bodyPr anchor="t" rtlCol="false" tIns="0" lIns="0" bIns="0" rIns="0">
            <a:spAutoFit/>
          </a:bodyPr>
          <a:lstStyle/>
          <a:p>
            <a:pPr algn="ctr" rtl="true" marL="0" indent="0" lvl="0">
              <a:lnSpc>
                <a:spcPts val="7849"/>
              </a:lnSpc>
              <a:spcBef>
                <a:spcPct val="0"/>
              </a:spcBef>
            </a:pPr>
            <a:r>
              <a:rPr lang="ar-EG" b="true" sz="6825" spc="191">
                <a:solidFill>
                  <a:srgbClr val="FFFFFF"/>
                </a:solidFill>
                <a:latin typeface="Codec Pro Bold"/>
                <a:ea typeface="Codec Pro Bold"/>
                <a:cs typeface="Codec Pro Bold"/>
                <a:sym typeface="Codec Pro Bold"/>
                <a:rtl val="true"/>
              </a:rPr>
              <a:t>شكرا على حسن المتابعة</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DAG7T-RPVdU</dc:identifier>
  <dcterms:modified xsi:type="dcterms:W3CDTF">2011-08-01T06:04:30Z</dcterms:modified>
  <cp:revision>1</cp:revision>
  <dc:title>Purple and black Gradient Modern professional Marketing Plan Presentation</dc:title>
</cp:coreProperties>
</file>