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3" r:id="rId3"/>
    <p:sldId id="298" r:id="rId4"/>
    <p:sldId id="259" r:id="rId5"/>
    <p:sldId id="260" r:id="rId6"/>
    <p:sldId id="278" r:id="rId7"/>
    <p:sldId id="279" r:id="rId8"/>
    <p:sldId id="280" r:id="rId9"/>
    <p:sldId id="262" r:id="rId10"/>
    <p:sldId id="281" r:id="rId11"/>
    <p:sldId id="282" r:id="rId12"/>
    <p:sldId id="263" r:id="rId13"/>
    <p:sldId id="283" r:id="rId14"/>
    <p:sldId id="284" r:id="rId15"/>
    <p:sldId id="264" r:id="rId16"/>
    <p:sldId id="277" r:id="rId17"/>
    <p:sldId id="268" r:id="rId18"/>
    <p:sldId id="270" r:id="rId19"/>
    <p:sldId id="271" r:id="rId20"/>
    <p:sldId id="269" r:id="rId21"/>
    <p:sldId id="266" r:id="rId22"/>
    <p:sldId id="286" r:id="rId23"/>
    <p:sldId id="287" r:id="rId24"/>
    <p:sldId id="288" r:id="rId25"/>
    <p:sldId id="289" r:id="rId26"/>
    <p:sldId id="290" r:id="rId27"/>
    <p:sldId id="291" r:id="rId28"/>
    <p:sldId id="292"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1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7929E-4F83-4362-BDE4-7C6BD2E37812}" type="datetimeFigureOut">
              <a:rPr lang="fr-FR" smtClean="0"/>
              <a:pPr/>
              <a:t>15/02/2023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F5B14-C9CD-4743-B7C0-3D82EBD2B6A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3</a:t>
            </a:r>
            <a:r>
              <a:rPr lang="fr-FR" sz="2000" b="1" baseline="30000" dirty="0">
                <a:solidFill>
                  <a:schemeClr val="tx1"/>
                </a:solidFill>
              </a:rPr>
              <a:t>ème</a:t>
            </a:r>
            <a:r>
              <a:rPr lang="fr-FR" sz="2000" b="1" dirty="0">
                <a:solidFill>
                  <a:schemeClr val="tx1"/>
                </a:solidFill>
              </a:rPr>
              <a:t> année Licence</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755576" y="3356992"/>
            <a:ext cx="8136904" cy="1152128"/>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dirty="0">
                <a:solidFill>
                  <a:srgbClr val="C00000"/>
                </a:solidFill>
                <a:effectLst>
                  <a:outerShdw blurRad="38100" dist="38100" dir="2700000" algn="tl">
                    <a:srgbClr val="000000">
                      <a:alpha val="43137"/>
                    </a:srgbClr>
                  </a:outerShdw>
                </a:effectLst>
              </a:rPr>
              <a:t>SYSTEMES EXPERTS</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662989"/>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7" name="ZoneTexte 6"/>
          <p:cNvSpPr txBox="1"/>
          <p:nvPr/>
        </p:nvSpPr>
        <p:spPr>
          <a:xfrm>
            <a:off x="5796136" y="6444044"/>
            <a:ext cx="3312368" cy="369332"/>
          </a:xfrm>
          <a:prstGeom prst="rect">
            <a:avLst/>
          </a:prstGeom>
          <a:noFill/>
        </p:spPr>
        <p:txBody>
          <a:bodyPr wrap="square" rtlCol="0">
            <a:spAutoFit/>
          </a:bodyPr>
          <a:lstStyle/>
          <a:p>
            <a:r>
              <a:rPr lang="fr-FR" dirty="0"/>
              <a:t>Année universitaire</a:t>
            </a:r>
            <a:r>
              <a:rPr lang="fr-FR"/>
              <a:t>: 2022 - 2023</a:t>
            </a:r>
            <a:endParaRPr lang="fr-FR" dirty="0"/>
          </a:p>
        </p:txBody>
      </p:sp>
      <p:sp>
        <p:nvSpPr>
          <p:cNvPr id="2" name="AutoShape 2"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 name="AutoShape 4"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4" name="Picture 10" descr="Résultat de recherche d'images pour &quot;artificial intelligence png transparent&quot;"/>
          <p:cNvPicPr>
            <a:picLocks noChangeAspect="1" noChangeArrowheads="1"/>
          </p:cNvPicPr>
          <p:nvPr/>
        </p:nvPicPr>
        <p:blipFill>
          <a:blip r:embed="rId3" cstate="print"/>
          <a:srcRect t="17241" b="17241"/>
          <a:stretch>
            <a:fillRect/>
          </a:stretch>
        </p:blipFill>
        <p:spPr bwMode="auto">
          <a:xfrm>
            <a:off x="5163494" y="4941168"/>
            <a:ext cx="3728986" cy="136815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La base de faits</a:t>
            </a:r>
          </a:p>
        </p:txBody>
      </p:sp>
      <p:sp>
        <p:nvSpPr>
          <p:cNvPr id="3" name="Espace réservé du contenu 2"/>
          <p:cNvSpPr>
            <a:spLocks noGrp="1"/>
          </p:cNvSpPr>
          <p:nvPr>
            <p:ph idx="1"/>
          </p:nvPr>
        </p:nvSpPr>
        <p:spPr/>
        <p:txBody>
          <a:bodyPr>
            <a:normAutofit/>
          </a:bodyPr>
          <a:lstStyle/>
          <a:p>
            <a:pPr algn="just"/>
            <a:r>
              <a:rPr lang="fr-FR" dirty="0"/>
              <a:t>Contient l’ensemble des données de départ sur lequel le système va commencer à travailler. </a:t>
            </a:r>
          </a:p>
          <a:p>
            <a:pPr algn="just"/>
            <a:r>
              <a:rPr lang="fr-FR" dirty="0"/>
              <a:t>Cette base s’enrichit au fur et à mesure des déductions faites par le système. </a:t>
            </a:r>
          </a:p>
          <a:p>
            <a:pPr algn="just"/>
            <a:r>
              <a:rPr lang="fr-FR" dirty="0"/>
              <a:t>Cet espace de travail est un peu la mémoire à court terme, le système y stocke aussi les règles en attente, les sous-problèmes …</a:t>
            </a:r>
          </a:p>
          <a:p>
            <a:pPr algn="just"/>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Les interfaces</a:t>
            </a:r>
          </a:p>
        </p:txBody>
      </p:sp>
      <p:sp>
        <p:nvSpPr>
          <p:cNvPr id="3" name="Espace réservé du contenu 2"/>
          <p:cNvSpPr>
            <a:spLocks noGrp="1"/>
          </p:cNvSpPr>
          <p:nvPr>
            <p:ph idx="1"/>
          </p:nvPr>
        </p:nvSpPr>
        <p:spPr/>
        <p:txBody>
          <a:bodyPr/>
          <a:lstStyle/>
          <a:p>
            <a:r>
              <a:rPr lang="fr-FR" dirty="0"/>
              <a:t>Dialogue entre l’expert, chargé de la création de la base de connaissances et la machine. </a:t>
            </a:r>
          </a:p>
          <a:p>
            <a:endParaRPr lang="fr-FR" dirty="0"/>
          </a:p>
          <a:p>
            <a:r>
              <a:rPr lang="fr-FR" dirty="0"/>
              <a:t>Dialogue entre l’utilisateur et le système pour l’entrée des faits de la base de faits à exploiter.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Le moteur d’inférence </a:t>
            </a:r>
          </a:p>
        </p:txBody>
      </p:sp>
      <p:sp>
        <p:nvSpPr>
          <p:cNvPr id="3" name="Espace réservé du contenu 2"/>
          <p:cNvSpPr>
            <a:spLocks noGrp="1"/>
          </p:cNvSpPr>
          <p:nvPr>
            <p:ph idx="1"/>
          </p:nvPr>
        </p:nvSpPr>
        <p:spPr/>
        <p:txBody>
          <a:bodyPr>
            <a:normAutofit fontScale="92500" lnSpcReduction="20000"/>
          </a:bodyPr>
          <a:lstStyle/>
          <a:p>
            <a:pPr algn="just"/>
            <a:r>
              <a:rPr lang="fr-FR" dirty="0"/>
              <a:t>Mécanisme qui permet d'inférer des connaissances nouvelles à partir de la base de connaissances du système. </a:t>
            </a:r>
          </a:p>
          <a:p>
            <a:pPr algn="just"/>
            <a:r>
              <a:rPr lang="fr-FR" dirty="0"/>
              <a:t>Cerveau du système </a:t>
            </a:r>
          </a:p>
          <a:p>
            <a:pPr algn="just"/>
            <a:r>
              <a:rPr lang="fr-FR" dirty="0"/>
              <a:t>Sert à déclencher les règles et à les enchaîner les unes après les autres.</a:t>
            </a:r>
          </a:p>
          <a:p>
            <a:pPr algn="just"/>
            <a:r>
              <a:rPr lang="fr-FR" dirty="0"/>
              <a:t>Les deux mécanismes les plus employés pour déclencher les règles sont : </a:t>
            </a:r>
          </a:p>
          <a:p>
            <a:pPr lvl="1" algn="just"/>
            <a:r>
              <a:rPr lang="fr-FR" dirty="0"/>
              <a:t>Le chaînage avant </a:t>
            </a:r>
          </a:p>
          <a:p>
            <a:pPr lvl="1" algn="just"/>
            <a:r>
              <a:rPr lang="fr-FR" dirty="0"/>
              <a:t>Le chaînage arrière </a:t>
            </a:r>
          </a:p>
          <a:p>
            <a:pPr algn="just"/>
            <a:endParaRPr lang="fr-FR" dirty="0"/>
          </a:p>
          <a:p>
            <a:pPr algn="just"/>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Le moteur d’inférence </a:t>
            </a:r>
          </a:p>
        </p:txBody>
      </p:sp>
      <p:sp>
        <p:nvSpPr>
          <p:cNvPr id="3" name="Espace réservé du contenu 2"/>
          <p:cNvSpPr>
            <a:spLocks noGrp="1"/>
          </p:cNvSpPr>
          <p:nvPr>
            <p:ph idx="1"/>
          </p:nvPr>
        </p:nvSpPr>
        <p:spPr/>
        <p:txBody>
          <a:bodyPr>
            <a:normAutofit/>
          </a:bodyPr>
          <a:lstStyle/>
          <a:p>
            <a:pPr algn="just"/>
            <a:r>
              <a:rPr lang="fr-FR" dirty="0"/>
              <a:t>Il est important que la base de connaissance reste indépendante du moteur d'inférence (sauf si elle contient les règles d'inférence elles-mêmes). </a:t>
            </a:r>
          </a:p>
          <a:p>
            <a:pPr algn="just"/>
            <a:r>
              <a:rPr lang="fr-FR" dirty="0"/>
              <a:t>Ce moteur d’inférence est écrit dans un langage d’intelligence artificielle, tels que LISP ou PROLOG. </a:t>
            </a:r>
          </a:p>
          <a:p>
            <a:pPr lvl="1"/>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Fonctionnement d’un SE</a:t>
            </a:r>
          </a:p>
        </p:txBody>
      </p:sp>
      <p:grpSp>
        <p:nvGrpSpPr>
          <p:cNvPr id="4" name="Group 16"/>
          <p:cNvGrpSpPr>
            <a:grpSpLocks/>
          </p:cNvGrpSpPr>
          <p:nvPr/>
        </p:nvGrpSpPr>
        <p:grpSpPr bwMode="auto">
          <a:xfrm>
            <a:off x="7164190" y="4076725"/>
            <a:ext cx="1778000" cy="1752600"/>
            <a:chOff x="5076" y="1436"/>
            <a:chExt cx="1120" cy="1104"/>
          </a:xfrm>
        </p:grpSpPr>
        <p:sp>
          <p:nvSpPr>
            <p:cNvPr id="5" name="Freeform 17"/>
            <p:cNvSpPr>
              <a:spLocks noChangeArrowheads="1"/>
            </p:cNvSpPr>
            <p:nvPr/>
          </p:nvSpPr>
          <p:spPr bwMode="auto">
            <a:xfrm>
              <a:off x="5076" y="1436"/>
              <a:ext cx="1120" cy="1104"/>
            </a:xfrm>
            <a:custGeom>
              <a:avLst/>
              <a:gdLst/>
              <a:ahLst/>
              <a:cxnLst>
                <a:cxn ang="0">
                  <a:pos x="0" y="1861"/>
                </a:cxn>
                <a:cxn ang="0">
                  <a:pos x="2469" y="0"/>
                </a:cxn>
                <a:cxn ang="0">
                  <a:pos x="4939" y="1861"/>
                </a:cxn>
                <a:cxn ang="0">
                  <a:pos x="3971" y="4868"/>
                </a:cxn>
                <a:cxn ang="0">
                  <a:pos x="966" y="4868"/>
                </a:cxn>
                <a:cxn ang="0">
                  <a:pos x="0" y="1861"/>
                </a:cxn>
              </a:cxnLst>
              <a:rect l="0" t="0" r="r" b="b"/>
              <a:pathLst>
                <a:path w="4940" h="4869">
                  <a:moveTo>
                    <a:pt x="0" y="1861"/>
                  </a:moveTo>
                  <a:lnTo>
                    <a:pt x="2469" y="0"/>
                  </a:lnTo>
                  <a:lnTo>
                    <a:pt x="4939" y="1861"/>
                  </a:lnTo>
                  <a:lnTo>
                    <a:pt x="3971" y="4868"/>
                  </a:lnTo>
                  <a:lnTo>
                    <a:pt x="966" y="4868"/>
                  </a:lnTo>
                  <a:lnTo>
                    <a:pt x="0" y="1861"/>
                  </a:lnTo>
                </a:path>
              </a:pathLst>
            </a:custGeom>
            <a:solidFill>
              <a:srgbClr val="99CC00"/>
            </a:solidFill>
            <a:ln w="12600">
              <a:solidFill>
                <a:srgbClr val="000000"/>
              </a:solidFill>
              <a:round/>
              <a:headEnd/>
              <a:tailEnd/>
            </a:ln>
          </p:spPr>
          <p:txBody>
            <a:bodyPr wrap="none" anchor="ctr"/>
            <a:lstStyle/>
            <a:p>
              <a:endParaRPr lang="fr-FR"/>
            </a:p>
          </p:txBody>
        </p:sp>
        <p:sp>
          <p:nvSpPr>
            <p:cNvPr id="6" name="Text Box 18"/>
            <p:cNvSpPr txBox="1">
              <a:spLocks noChangeArrowheads="1"/>
            </p:cNvSpPr>
            <p:nvPr/>
          </p:nvSpPr>
          <p:spPr bwMode="auto">
            <a:xfrm>
              <a:off x="5276" y="2007"/>
              <a:ext cx="722" cy="221"/>
            </a:xfrm>
            <a:prstGeom prst="rect">
              <a:avLst/>
            </a:prstGeom>
            <a:noFill/>
            <a:ln w="9525">
              <a:noFill/>
              <a:miter lim="800000"/>
              <a:headEnd/>
              <a:tailEnd/>
            </a:ln>
          </p:spPr>
          <p:txBody>
            <a:bodyPr wrap="none" lIns="89982" tIns="46790" rIns="89982" bIns="46790" anchor="ctr">
              <a:spAutoFit/>
            </a:bodyPr>
            <a:lstStyle/>
            <a:p>
              <a:pPr algn="ctr" defTabSz="912813" hangingPunct="0">
                <a:lnSpc>
                  <a:spcPct val="94000"/>
                </a:lnSpc>
                <a:buClr>
                  <a:srgbClr val="000000"/>
                </a:buClr>
                <a:buSzPct val="45000"/>
                <a:buFont typeface="StarSymbol" charset="0"/>
                <a:buNone/>
                <a:tabLst>
                  <a:tab pos="723900" algn="l"/>
                </a:tabLst>
              </a:pPr>
              <a:r>
                <a:rPr lang="en-GB">
                  <a:latin typeface="Times" charset="0"/>
                </a:rPr>
                <a:t>Utilisateur</a:t>
              </a:r>
            </a:p>
          </p:txBody>
        </p:sp>
      </p:grpSp>
      <p:pic>
        <p:nvPicPr>
          <p:cNvPr id="7" name="Picture 22"/>
          <p:cNvPicPr>
            <a:picLocks noChangeAspect="1" noChangeArrowheads="1"/>
          </p:cNvPicPr>
          <p:nvPr/>
        </p:nvPicPr>
        <p:blipFill>
          <a:blip r:embed="rId2" cstate="print"/>
          <a:srcRect/>
          <a:stretch>
            <a:fillRect/>
          </a:stretch>
        </p:blipFill>
        <p:spPr bwMode="auto">
          <a:xfrm>
            <a:off x="7595990" y="2060600"/>
            <a:ext cx="1150937" cy="2024062"/>
          </a:xfrm>
          <a:prstGeom prst="rect">
            <a:avLst/>
          </a:prstGeom>
          <a:noFill/>
        </p:spPr>
      </p:pic>
      <p:grpSp>
        <p:nvGrpSpPr>
          <p:cNvPr id="8" name="Group 1"/>
          <p:cNvGrpSpPr>
            <a:grpSpLocks/>
          </p:cNvGrpSpPr>
          <p:nvPr/>
        </p:nvGrpSpPr>
        <p:grpSpPr bwMode="auto">
          <a:xfrm>
            <a:off x="610990" y="1628800"/>
            <a:ext cx="1296987" cy="928687"/>
            <a:chOff x="996" y="812"/>
            <a:chExt cx="816" cy="585"/>
          </a:xfrm>
        </p:grpSpPr>
        <p:sp>
          <p:nvSpPr>
            <p:cNvPr id="9" name="AutoShape 2"/>
            <p:cNvSpPr>
              <a:spLocks noChangeArrowheads="1"/>
            </p:cNvSpPr>
            <p:nvPr/>
          </p:nvSpPr>
          <p:spPr bwMode="auto">
            <a:xfrm>
              <a:off x="996" y="812"/>
              <a:ext cx="816" cy="585"/>
            </a:xfrm>
            <a:prstGeom prst="roundRect">
              <a:avLst>
                <a:gd name="adj" fmla="val 167"/>
              </a:avLst>
            </a:prstGeom>
            <a:solidFill>
              <a:srgbClr val="FF6600"/>
            </a:solidFill>
            <a:ln w="12600">
              <a:solidFill>
                <a:srgbClr val="000000"/>
              </a:solidFill>
              <a:round/>
              <a:headEnd/>
              <a:tailEnd/>
            </a:ln>
          </p:spPr>
          <p:txBody>
            <a:bodyPr wrap="none" anchor="ctr"/>
            <a:lstStyle/>
            <a:p>
              <a:endParaRPr lang="fr-FR"/>
            </a:p>
          </p:txBody>
        </p:sp>
        <p:sp>
          <p:nvSpPr>
            <p:cNvPr id="10" name="Text Box 3"/>
            <p:cNvSpPr txBox="1">
              <a:spLocks noChangeArrowheads="1"/>
            </p:cNvSpPr>
            <p:nvPr/>
          </p:nvSpPr>
          <p:spPr bwMode="auto">
            <a:xfrm>
              <a:off x="996" y="831"/>
              <a:ext cx="816" cy="547"/>
            </a:xfrm>
            <a:prstGeom prst="rect">
              <a:avLst/>
            </a:prstGeom>
            <a:noFill/>
            <a:ln w="9525">
              <a:noFill/>
              <a:miter lim="800000"/>
              <a:headEnd/>
              <a:tailEnd/>
            </a:ln>
          </p:spPr>
          <p:txBody>
            <a:bodyPr lIns="89982" tIns="46790" rIns="89982" bIns="46790" anchor="ctr">
              <a:spAutoFit/>
            </a:bodyPr>
            <a:lstStyle/>
            <a:p>
              <a:pPr algn="ctr" defTabSz="912813" hangingPunct="0">
                <a:lnSpc>
                  <a:spcPct val="94000"/>
                </a:lnSpc>
                <a:buClr>
                  <a:srgbClr val="000000"/>
                </a:buClr>
                <a:buSzPct val="45000"/>
                <a:buFont typeface="StarSymbol" charset="0"/>
                <a:buNone/>
                <a:tabLst>
                  <a:tab pos="723900" algn="l"/>
                </a:tabLst>
              </a:pPr>
              <a:r>
                <a:rPr lang="en-GB">
                  <a:latin typeface="Times" charset="0"/>
                </a:rPr>
                <a:t>Expert</a:t>
              </a:r>
            </a:p>
            <a:p>
              <a:pPr algn="ctr" defTabSz="912813" hangingPunct="0">
                <a:lnSpc>
                  <a:spcPct val="94000"/>
                </a:lnSpc>
                <a:buClr>
                  <a:srgbClr val="000000"/>
                </a:buClr>
                <a:buSzPct val="45000"/>
                <a:buFont typeface="StarSymbol" charset="0"/>
                <a:buNone/>
                <a:tabLst>
                  <a:tab pos="723900" algn="l"/>
                </a:tabLst>
              </a:pPr>
              <a:r>
                <a:rPr lang="en-GB">
                  <a:latin typeface="Times" charset="0"/>
                </a:rPr>
                <a:t>du</a:t>
              </a:r>
            </a:p>
            <a:p>
              <a:pPr algn="ctr" defTabSz="912813" hangingPunct="0">
                <a:lnSpc>
                  <a:spcPct val="94000"/>
                </a:lnSpc>
                <a:buClr>
                  <a:srgbClr val="000000"/>
                </a:buClr>
                <a:buSzPct val="45000"/>
                <a:buFont typeface="StarSymbol" charset="0"/>
                <a:buNone/>
                <a:tabLst>
                  <a:tab pos="723900" algn="l"/>
                </a:tabLst>
              </a:pPr>
              <a:r>
                <a:rPr lang="en-GB">
                  <a:latin typeface="Times" charset="0"/>
                </a:rPr>
                <a:t>domaine</a:t>
              </a:r>
            </a:p>
          </p:txBody>
        </p:sp>
      </p:grpSp>
      <p:sp>
        <p:nvSpPr>
          <p:cNvPr id="14" name="Line 25"/>
          <p:cNvSpPr>
            <a:spLocks noChangeShapeType="1"/>
          </p:cNvSpPr>
          <p:nvPr/>
        </p:nvSpPr>
        <p:spPr bwMode="auto">
          <a:xfrm>
            <a:off x="1042791" y="2565424"/>
            <a:ext cx="818" cy="2231727"/>
          </a:xfrm>
          <a:prstGeom prst="line">
            <a:avLst/>
          </a:prstGeom>
          <a:noFill/>
          <a:ln w="28440">
            <a:solidFill>
              <a:srgbClr val="000000"/>
            </a:solidFill>
            <a:round/>
            <a:headEnd/>
            <a:tailEnd type="triangle" w="lg" len="lg"/>
          </a:ln>
        </p:spPr>
        <p:txBody>
          <a:bodyPr/>
          <a:lstStyle/>
          <a:p>
            <a:endParaRPr lang="fr-FR"/>
          </a:p>
        </p:txBody>
      </p:sp>
      <p:sp>
        <p:nvSpPr>
          <p:cNvPr id="15" name="Line 26"/>
          <p:cNvSpPr>
            <a:spLocks noChangeShapeType="1"/>
          </p:cNvSpPr>
          <p:nvPr/>
        </p:nvSpPr>
        <p:spPr bwMode="auto">
          <a:xfrm flipV="1">
            <a:off x="1547664" y="2565424"/>
            <a:ext cx="1538" cy="2231727"/>
          </a:xfrm>
          <a:prstGeom prst="line">
            <a:avLst/>
          </a:prstGeom>
          <a:noFill/>
          <a:ln w="28440">
            <a:solidFill>
              <a:srgbClr val="000000"/>
            </a:solidFill>
            <a:round/>
            <a:headEnd/>
            <a:tailEnd type="triangle" w="lg" len="lg"/>
          </a:ln>
        </p:spPr>
        <p:txBody>
          <a:bodyPr/>
          <a:lstStyle/>
          <a:p>
            <a:endParaRPr lang="fr-FR"/>
          </a:p>
        </p:txBody>
      </p:sp>
      <p:sp>
        <p:nvSpPr>
          <p:cNvPr id="16" name="AutoShape 7"/>
          <p:cNvSpPr>
            <a:spLocks noChangeArrowheads="1"/>
          </p:cNvSpPr>
          <p:nvPr/>
        </p:nvSpPr>
        <p:spPr bwMode="auto">
          <a:xfrm>
            <a:off x="2987477" y="1628800"/>
            <a:ext cx="4038600" cy="4648200"/>
          </a:xfrm>
          <a:prstGeom prst="roundRect">
            <a:avLst>
              <a:gd name="adj" fmla="val 37"/>
            </a:avLst>
          </a:prstGeom>
          <a:solidFill>
            <a:srgbClr val="FFCC00"/>
          </a:solidFill>
          <a:ln w="12600">
            <a:solidFill>
              <a:srgbClr val="000000"/>
            </a:solidFill>
            <a:round/>
            <a:headEnd/>
            <a:tailEnd/>
          </a:ln>
        </p:spPr>
        <p:txBody>
          <a:bodyPr wrap="none" anchor="ctr"/>
          <a:lstStyle/>
          <a:p>
            <a:endParaRPr lang="fr-FR"/>
          </a:p>
        </p:txBody>
      </p:sp>
      <p:sp>
        <p:nvSpPr>
          <p:cNvPr id="17" name="AutoShape 9"/>
          <p:cNvSpPr>
            <a:spLocks noChangeArrowheads="1"/>
          </p:cNvSpPr>
          <p:nvPr/>
        </p:nvSpPr>
        <p:spPr bwMode="auto">
          <a:xfrm>
            <a:off x="3370065" y="4362475"/>
            <a:ext cx="1447800" cy="1447800"/>
          </a:xfrm>
          <a:prstGeom prst="roundRect">
            <a:avLst>
              <a:gd name="adj" fmla="val 16667"/>
            </a:avLst>
          </a:prstGeom>
          <a:solidFill>
            <a:srgbClr val="6699FF"/>
          </a:solidFill>
          <a:ln w="12600">
            <a:solidFill>
              <a:srgbClr val="000000"/>
            </a:solidFill>
            <a:round/>
            <a:headEnd/>
            <a:tailEnd/>
          </a:ln>
        </p:spPr>
        <p:txBody>
          <a:bodyPr wrap="none" anchor="ctr"/>
          <a:lstStyle/>
          <a:p>
            <a:endParaRPr lang="fr-FR"/>
          </a:p>
        </p:txBody>
      </p:sp>
      <p:sp>
        <p:nvSpPr>
          <p:cNvPr id="18" name="Text Box 10"/>
          <p:cNvSpPr txBox="1">
            <a:spLocks noChangeArrowheads="1"/>
          </p:cNvSpPr>
          <p:nvPr/>
        </p:nvSpPr>
        <p:spPr bwMode="auto">
          <a:xfrm>
            <a:off x="3357365" y="4652987"/>
            <a:ext cx="1476375" cy="868363"/>
          </a:xfrm>
          <a:prstGeom prst="rect">
            <a:avLst/>
          </a:prstGeom>
          <a:noFill/>
          <a:ln w="9525">
            <a:noFill/>
            <a:miter lim="800000"/>
            <a:headEnd/>
            <a:tailEnd/>
          </a:ln>
        </p:spPr>
        <p:txBody>
          <a:bodyPr wrap="none" lIns="89982" tIns="46790" rIns="89982" bIns="46790" anchor="ctr">
            <a:spAutoFit/>
          </a:bodyPr>
          <a:lstStyle/>
          <a:p>
            <a:pPr algn="ctr" defTabSz="912813" hangingPunct="0">
              <a:lnSpc>
                <a:spcPct val="94000"/>
              </a:lnSpc>
              <a:buClr>
                <a:srgbClr val="000000"/>
              </a:buClr>
              <a:buSzPct val="45000"/>
              <a:buFont typeface="StarSymbol" charset="0"/>
              <a:buNone/>
              <a:tabLst>
                <a:tab pos="723900" algn="l"/>
                <a:tab pos="1447800" algn="l"/>
              </a:tabLst>
            </a:pPr>
            <a:r>
              <a:rPr lang="en-GB">
                <a:latin typeface="Times" charset="0"/>
              </a:rPr>
              <a:t>Base</a:t>
            </a:r>
          </a:p>
          <a:p>
            <a:pPr algn="ctr" defTabSz="912813" hangingPunct="0">
              <a:lnSpc>
                <a:spcPct val="94000"/>
              </a:lnSpc>
              <a:buClr>
                <a:srgbClr val="000000"/>
              </a:buClr>
              <a:buSzPct val="45000"/>
              <a:buFont typeface="StarSymbol" charset="0"/>
              <a:buNone/>
              <a:tabLst>
                <a:tab pos="723900" algn="l"/>
                <a:tab pos="1447800" algn="l"/>
              </a:tabLst>
            </a:pPr>
            <a:r>
              <a:rPr lang="en-GB">
                <a:latin typeface="Times" charset="0"/>
              </a:rPr>
              <a:t>de</a:t>
            </a:r>
          </a:p>
          <a:p>
            <a:pPr algn="ctr" defTabSz="912813" hangingPunct="0">
              <a:lnSpc>
                <a:spcPct val="94000"/>
              </a:lnSpc>
              <a:buClr>
                <a:srgbClr val="000000"/>
              </a:buClr>
              <a:buSzPct val="45000"/>
              <a:buFont typeface="StarSymbol" charset="0"/>
              <a:buNone/>
              <a:tabLst>
                <a:tab pos="723900" algn="l"/>
                <a:tab pos="1447800" algn="l"/>
              </a:tabLst>
            </a:pPr>
            <a:r>
              <a:rPr lang="en-GB">
                <a:latin typeface="Times" charset="0"/>
              </a:rPr>
              <a:t>connaissances</a:t>
            </a:r>
          </a:p>
        </p:txBody>
      </p:sp>
      <p:sp>
        <p:nvSpPr>
          <p:cNvPr id="19" name="AutoShape 12"/>
          <p:cNvSpPr>
            <a:spLocks noChangeArrowheads="1"/>
          </p:cNvSpPr>
          <p:nvPr/>
        </p:nvSpPr>
        <p:spPr bwMode="auto">
          <a:xfrm>
            <a:off x="3370065" y="2152675"/>
            <a:ext cx="1524000" cy="1462087"/>
          </a:xfrm>
          <a:prstGeom prst="roundRect">
            <a:avLst>
              <a:gd name="adj" fmla="val 16630"/>
            </a:avLst>
          </a:prstGeom>
          <a:solidFill>
            <a:srgbClr val="6699FF"/>
          </a:solidFill>
          <a:ln w="12600">
            <a:solidFill>
              <a:srgbClr val="000000"/>
            </a:solidFill>
            <a:round/>
            <a:headEnd/>
            <a:tailEnd/>
          </a:ln>
        </p:spPr>
        <p:txBody>
          <a:bodyPr wrap="none" anchor="ctr"/>
          <a:lstStyle/>
          <a:p>
            <a:endParaRPr lang="fr-FR"/>
          </a:p>
        </p:txBody>
      </p:sp>
      <p:sp>
        <p:nvSpPr>
          <p:cNvPr id="20" name="Text Box 13"/>
          <p:cNvSpPr txBox="1">
            <a:spLocks noChangeArrowheads="1"/>
          </p:cNvSpPr>
          <p:nvPr/>
        </p:nvSpPr>
        <p:spPr bwMode="auto">
          <a:xfrm>
            <a:off x="3476427" y="2578125"/>
            <a:ext cx="1311275" cy="609600"/>
          </a:xfrm>
          <a:prstGeom prst="rect">
            <a:avLst/>
          </a:prstGeom>
          <a:noFill/>
          <a:ln w="9525">
            <a:noFill/>
            <a:miter lim="800000"/>
            <a:headEnd/>
            <a:tailEnd/>
          </a:ln>
        </p:spPr>
        <p:txBody>
          <a:bodyPr wrap="none" lIns="89982" tIns="46790" rIns="89982" bIns="46790" anchor="ctr">
            <a:spAutoFit/>
          </a:bodyPr>
          <a:lstStyle/>
          <a:p>
            <a:pPr algn="ctr" defTabSz="912813" hangingPunct="0">
              <a:lnSpc>
                <a:spcPct val="94000"/>
              </a:lnSpc>
              <a:buClr>
                <a:srgbClr val="000000"/>
              </a:buClr>
              <a:buSzPct val="45000"/>
              <a:buFont typeface="StarSymbol" charset="0"/>
              <a:buNone/>
              <a:tabLst>
                <a:tab pos="723900" algn="l"/>
              </a:tabLst>
            </a:pPr>
            <a:r>
              <a:rPr lang="en-GB">
                <a:latin typeface="Times" charset="0"/>
              </a:rPr>
              <a:t>Moteur</a:t>
            </a:r>
          </a:p>
          <a:p>
            <a:pPr algn="ctr" defTabSz="912813" hangingPunct="0">
              <a:lnSpc>
                <a:spcPct val="94000"/>
              </a:lnSpc>
              <a:buClr>
                <a:srgbClr val="000000"/>
              </a:buClr>
              <a:buSzPct val="45000"/>
              <a:buFont typeface="StarSymbol" charset="0"/>
              <a:buNone/>
              <a:tabLst>
                <a:tab pos="723900" algn="l"/>
              </a:tabLst>
            </a:pPr>
            <a:r>
              <a:rPr lang="en-GB">
                <a:latin typeface="Times" charset="0"/>
              </a:rPr>
              <a:t>d’inférences</a:t>
            </a:r>
          </a:p>
        </p:txBody>
      </p:sp>
      <p:sp>
        <p:nvSpPr>
          <p:cNvPr id="21" name="Freeform 14"/>
          <p:cNvSpPr>
            <a:spLocks noChangeArrowheads="1"/>
          </p:cNvSpPr>
          <p:nvPr/>
        </p:nvSpPr>
        <p:spPr bwMode="auto">
          <a:xfrm>
            <a:off x="5152827" y="2219350"/>
            <a:ext cx="1600200" cy="3810000"/>
          </a:xfrm>
          <a:custGeom>
            <a:avLst/>
            <a:gdLst/>
            <a:ahLst/>
            <a:cxnLst>
              <a:cxn ang="0">
                <a:pos x="1110" y="0"/>
              </a:cxn>
              <a:cxn ang="0">
                <a:pos x="3333" y="0"/>
              </a:cxn>
              <a:cxn ang="0">
                <a:pos x="4445" y="5291"/>
              </a:cxn>
              <a:cxn ang="0">
                <a:pos x="3333" y="10583"/>
              </a:cxn>
              <a:cxn ang="0">
                <a:pos x="1110" y="10583"/>
              </a:cxn>
              <a:cxn ang="0">
                <a:pos x="0" y="5291"/>
              </a:cxn>
              <a:cxn ang="0">
                <a:pos x="1110" y="0"/>
              </a:cxn>
            </a:cxnLst>
            <a:rect l="0" t="0" r="r" b="b"/>
            <a:pathLst>
              <a:path w="4446" h="10584">
                <a:moveTo>
                  <a:pt x="1110" y="0"/>
                </a:moveTo>
                <a:lnTo>
                  <a:pt x="3333" y="0"/>
                </a:lnTo>
                <a:lnTo>
                  <a:pt x="4445" y="5291"/>
                </a:lnTo>
                <a:lnTo>
                  <a:pt x="3333" y="10583"/>
                </a:lnTo>
                <a:lnTo>
                  <a:pt x="1110" y="10583"/>
                </a:lnTo>
                <a:lnTo>
                  <a:pt x="0" y="5291"/>
                </a:lnTo>
                <a:lnTo>
                  <a:pt x="1110" y="0"/>
                </a:lnTo>
              </a:path>
            </a:pathLst>
          </a:custGeom>
          <a:solidFill>
            <a:srgbClr val="6699FF"/>
          </a:solidFill>
          <a:ln w="12600">
            <a:solidFill>
              <a:srgbClr val="000000"/>
            </a:solidFill>
            <a:round/>
            <a:headEnd/>
            <a:tailEnd/>
          </a:ln>
        </p:spPr>
        <p:txBody>
          <a:bodyPr wrap="none" anchor="ctr"/>
          <a:lstStyle/>
          <a:p>
            <a:endParaRPr lang="fr-FR"/>
          </a:p>
        </p:txBody>
      </p:sp>
      <p:sp>
        <p:nvSpPr>
          <p:cNvPr id="22" name="Text Box 15"/>
          <p:cNvSpPr txBox="1">
            <a:spLocks noChangeArrowheads="1"/>
          </p:cNvSpPr>
          <p:nvPr/>
        </p:nvSpPr>
        <p:spPr bwMode="auto">
          <a:xfrm>
            <a:off x="5363965" y="3429025"/>
            <a:ext cx="1176337" cy="609600"/>
          </a:xfrm>
          <a:prstGeom prst="rect">
            <a:avLst/>
          </a:prstGeom>
          <a:noFill/>
          <a:ln w="9525">
            <a:noFill/>
            <a:miter lim="800000"/>
            <a:headEnd/>
            <a:tailEnd/>
          </a:ln>
        </p:spPr>
        <p:txBody>
          <a:bodyPr lIns="89982" tIns="46790" rIns="89982" bIns="46790" anchor="ctr">
            <a:spAutoFit/>
          </a:bodyPr>
          <a:lstStyle/>
          <a:p>
            <a:pPr algn="ctr" defTabSz="912813" hangingPunct="0">
              <a:lnSpc>
                <a:spcPct val="94000"/>
              </a:lnSpc>
              <a:buClr>
                <a:srgbClr val="000000"/>
              </a:buClr>
              <a:buSzPct val="45000"/>
              <a:buFont typeface="StarSymbol" charset="0"/>
              <a:buNone/>
              <a:tabLst>
                <a:tab pos="723900" algn="l"/>
              </a:tabLst>
            </a:pPr>
            <a:r>
              <a:rPr lang="en-GB">
                <a:latin typeface="Times" charset="0"/>
              </a:rPr>
              <a:t>Interface</a:t>
            </a:r>
          </a:p>
          <a:p>
            <a:pPr algn="ctr" defTabSz="912813" hangingPunct="0">
              <a:lnSpc>
                <a:spcPct val="94000"/>
              </a:lnSpc>
              <a:buClr>
                <a:srgbClr val="000000"/>
              </a:buClr>
              <a:buSzPct val="45000"/>
              <a:buFont typeface="StarSymbol" charset="0"/>
              <a:buNone/>
              <a:tabLst>
                <a:tab pos="723900" algn="l"/>
              </a:tabLst>
            </a:pPr>
            <a:r>
              <a:rPr lang="en-GB">
                <a:latin typeface="Times" charset="0"/>
              </a:rPr>
              <a:t>utilisateur</a:t>
            </a:r>
          </a:p>
        </p:txBody>
      </p:sp>
      <p:sp>
        <p:nvSpPr>
          <p:cNvPr id="23" name="Text Box 21"/>
          <p:cNvSpPr txBox="1">
            <a:spLocks noChangeArrowheads="1"/>
          </p:cNvSpPr>
          <p:nvPr/>
        </p:nvSpPr>
        <p:spPr bwMode="auto">
          <a:xfrm>
            <a:off x="3979665" y="1695475"/>
            <a:ext cx="2074862" cy="434975"/>
          </a:xfrm>
          <a:prstGeom prst="rect">
            <a:avLst/>
          </a:prstGeom>
          <a:noFill/>
          <a:ln w="9525">
            <a:noFill/>
            <a:miter lim="800000"/>
            <a:headEnd/>
            <a:tailEnd/>
          </a:ln>
        </p:spPr>
        <p:txBody>
          <a:bodyPr wrap="none" lIns="89982" tIns="46790" rIns="89982" bIns="46790">
            <a:spAutoFit/>
          </a:bodyPr>
          <a:lstStyle/>
          <a:p>
            <a:pPr defTabSz="912813" hangingPunct="0">
              <a:lnSpc>
                <a:spcPct val="94000"/>
              </a:lnSpc>
              <a:buClr>
                <a:srgbClr val="000000"/>
              </a:buClr>
              <a:buSzPct val="45000"/>
              <a:buFont typeface="StarSymbol" charset="0"/>
              <a:buNone/>
              <a:tabLst>
                <a:tab pos="723900" algn="l"/>
                <a:tab pos="1447800" algn="l"/>
              </a:tabLst>
            </a:pPr>
            <a:r>
              <a:rPr lang="en-GB" sz="2400" dirty="0" err="1">
                <a:latin typeface="Times" charset="0"/>
              </a:rPr>
              <a:t>Système</a:t>
            </a:r>
            <a:r>
              <a:rPr lang="en-GB" sz="2400" dirty="0">
                <a:latin typeface="Times" charset="0"/>
              </a:rPr>
              <a:t>-expert</a:t>
            </a:r>
          </a:p>
        </p:txBody>
      </p:sp>
      <p:pic>
        <p:nvPicPr>
          <p:cNvPr id="24" name="Picture 27"/>
          <p:cNvPicPr>
            <a:picLocks noChangeAspect="1" noChangeArrowheads="1"/>
          </p:cNvPicPr>
          <p:nvPr/>
        </p:nvPicPr>
        <p:blipFill>
          <a:blip r:embed="rId3" cstate="print"/>
          <a:srcRect/>
          <a:stretch>
            <a:fillRect/>
          </a:stretch>
        </p:blipFill>
        <p:spPr bwMode="auto">
          <a:xfrm>
            <a:off x="5435402" y="4292625"/>
            <a:ext cx="922338" cy="1295400"/>
          </a:xfrm>
          <a:prstGeom prst="rect">
            <a:avLst/>
          </a:prstGeom>
          <a:noFill/>
        </p:spPr>
      </p:pic>
      <p:pic>
        <p:nvPicPr>
          <p:cNvPr id="25" name="Picture 24"/>
          <p:cNvPicPr>
            <a:picLocks noChangeAspect="1" noChangeArrowheads="1"/>
          </p:cNvPicPr>
          <p:nvPr/>
        </p:nvPicPr>
        <p:blipFill>
          <a:blip r:embed="rId4" cstate="print"/>
          <a:srcRect/>
          <a:stretch>
            <a:fillRect/>
          </a:stretch>
        </p:blipFill>
        <p:spPr bwMode="auto">
          <a:xfrm>
            <a:off x="539552" y="4868887"/>
            <a:ext cx="2008188" cy="1603375"/>
          </a:xfrm>
          <a:prstGeom prst="rect">
            <a:avLst/>
          </a:prstGeom>
          <a:noFill/>
        </p:spPr>
      </p:pic>
      <p:sp>
        <p:nvSpPr>
          <p:cNvPr id="26" name="Line 20"/>
          <p:cNvSpPr>
            <a:spLocks noChangeShapeType="1"/>
          </p:cNvSpPr>
          <p:nvPr/>
        </p:nvSpPr>
        <p:spPr bwMode="auto">
          <a:xfrm flipH="1" flipV="1">
            <a:off x="1763687" y="4725144"/>
            <a:ext cx="1496839" cy="546"/>
          </a:xfrm>
          <a:prstGeom prst="line">
            <a:avLst/>
          </a:prstGeom>
          <a:noFill/>
          <a:ln w="28440">
            <a:solidFill>
              <a:srgbClr val="000000"/>
            </a:solidFill>
            <a:round/>
            <a:headEnd/>
            <a:tailEnd type="triangle" w="lg" len="lg"/>
          </a:ln>
        </p:spPr>
        <p:txBody>
          <a:bodyPr/>
          <a:lstStyle/>
          <a:p>
            <a:endParaRPr lang="fr-FR"/>
          </a:p>
        </p:txBody>
      </p:sp>
      <p:sp>
        <p:nvSpPr>
          <p:cNvPr id="27" name="Line 19"/>
          <p:cNvSpPr>
            <a:spLocks noChangeShapeType="1"/>
          </p:cNvSpPr>
          <p:nvPr/>
        </p:nvSpPr>
        <p:spPr bwMode="auto">
          <a:xfrm>
            <a:off x="1835696" y="4998184"/>
            <a:ext cx="1421656" cy="1439"/>
          </a:xfrm>
          <a:prstGeom prst="line">
            <a:avLst/>
          </a:prstGeom>
          <a:noFill/>
          <a:ln w="28440">
            <a:solidFill>
              <a:srgbClr val="000000"/>
            </a:solidFill>
            <a:round/>
            <a:headEnd/>
            <a:tailEnd type="triangle" w="lg" len="lg"/>
          </a:ln>
        </p:spPr>
        <p:txBody>
          <a:bodyPr/>
          <a:lstStyle/>
          <a:p>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MISE EN PLACE</a:t>
            </a:r>
          </a:p>
        </p:txBody>
      </p:sp>
      <p:sp>
        <p:nvSpPr>
          <p:cNvPr id="3" name="Espace réservé du contenu 2"/>
          <p:cNvSpPr>
            <a:spLocks noGrp="1"/>
          </p:cNvSpPr>
          <p:nvPr>
            <p:ph idx="1"/>
          </p:nvPr>
        </p:nvSpPr>
        <p:spPr>
          <a:xfrm>
            <a:off x="457200" y="1600200"/>
            <a:ext cx="8229600" cy="4637112"/>
          </a:xfrm>
        </p:spPr>
        <p:txBody>
          <a:bodyPr>
            <a:noAutofit/>
          </a:bodyPr>
          <a:lstStyle/>
          <a:p>
            <a:pPr algn="just">
              <a:buFont typeface="+mj-lt"/>
              <a:buAutoNum type="arabicPeriod"/>
            </a:pPr>
            <a:r>
              <a:rPr lang="fr-FR" sz="2000" b="1" u="sng" dirty="0">
                <a:solidFill>
                  <a:srgbClr val="0070C0"/>
                </a:solidFill>
              </a:rPr>
              <a:t>Etude de faisabilité</a:t>
            </a:r>
          </a:p>
          <a:p>
            <a:pPr algn="just">
              <a:buNone/>
            </a:pPr>
            <a:r>
              <a:rPr lang="fr-FR" sz="1800" dirty="0"/>
              <a:t>	Evaluer le domaine et les risques d'échecs de la mise en place et de succès de l'outil auprès des professionnels et futurs utilisateurs. </a:t>
            </a:r>
          </a:p>
          <a:p>
            <a:pPr algn="just">
              <a:buFont typeface="+mj-lt"/>
              <a:buAutoNum type="arabicPeriod" startAt="2"/>
            </a:pPr>
            <a:r>
              <a:rPr lang="fr-FR" sz="2000" b="1" u="sng" dirty="0">
                <a:solidFill>
                  <a:srgbClr val="0070C0"/>
                </a:solidFill>
              </a:rPr>
              <a:t>Extraction des données </a:t>
            </a:r>
          </a:p>
          <a:p>
            <a:pPr algn="just">
              <a:buNone/>
            </a:pPr>
            <a:r>
              <a:rPr lang="fr-FR" sz="1800" b="1" dirty="0"/>
              <a:t>	</a:t>
            </a:r>
            <a:r>
              <a:rPr lang="fr-FR" sz="1800" dirty="0"/>
              <a:t>Dialogue entre le cogniticien et l'expert afin d'extraire de ce dernier toutes ses connaissances et son savoir-faire. </a:t>
            </a:r>
          </a:p>
          <a:p>
            <a:pPr algn="just">
              <a:buFont typeface="+mj-lt"/>
              <a:buAutoNum type="arabicPeriod" startAt="3"/>
            </a:pPr>
            <a:r>
              <a:rPr lang="fr-FR" sz="2000" b="1" u="sng" dirty="0">
                <a:solidFill>
                  <a:srgbClr val="0070C0"/>
                </a:solidFill>
              </a:rPr>
              <a:t>Formalisation</a:t>
            </a:r>
          </a:p>
          <a:p>
            <a:pPr algn="just">
              <a:buNone/>
            </a:pPr>
            <a:r>
              <a:rPr lang="fr-FR" sz="1800" dirty="0"/>
              <a:t>	Formaliser les connaissances qu'il a récolté. </a:t>
            </a:r>
          </a:p>
          <a:p>
            <a:pPr algn="just">
              <a:buFont typeface="+mj-lt"/>
              <a:buAutoNum type="arabicPeriod" startAt="4"/>
            </a:pPr>
            <a:r>
              <a:rPr lang="fr-FR" sz="2000" b="1" u="sng" dirty="0">
                <a:solidFill>
                  <a:srgbClr val="0070C0"/>
                </a:solidFill>
              </a:rPr>
              <a:t>Design et développement</a:t>
            </a:r>
          </a:p>
          <a:p>
            <a:pPr algn="just">
              <a:buNone/>
            </a:pPr>
            <a:r>
              <a:rPr lang="fr-FR" sz="1800" dirty="0"/>
              <a:t>	Faire appel aux développeurs informatique afin de commencer à définir le cahier des charges précis, la base de connaissance et les règles d'inférence.</a:t>
            </a:r>
          </a:p>
          <a:p>
            <a:pPr algn="just">
              <a:buFont typeface="+mj-lt"/>
              <a:buAutoNum type="arabicPeriod" startAt="5"/>
            </a:pPr>
            <a:r>
              <a:rPr lang="fr-FR" sz="2000" b="1" u="sng" dirty="0">
                <a:solidFill>
                  <a:srgbClr val="0070C0"/>
                </a:solidFill>
              </a:rPr>
              <a:t>Tests et optimisations</a:t>
            </a:r>
          </a:p>
          <a:p>
            <a:pPr algn="just">
              <a:buNone/>
            </a:pPr>
            <a:r>
              <a:rPr lang="fr-FR" sz="1800" dirty="0"/>
              <a:t>	Une série de tests auprès des experts mais aussi auprès d'utilisateurs lambdas qui sont sensés à partir de cet outil fournir les résultats d'un expert débutant.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Acquisition des données</a:t>
            </a:r>
          </a:p>
        </p:txBody>
      </p:sp>
      <p:sp>
        <p:nvSpPr>
          <p:cNvPr id="3" name="Espace réservé du contenu 2"/>
          <p:cNvSpPr>
            <a:spLocks noGrp="1"/>
          </p:cNvSpPr>
          <p:nvPr>
            <p:ph idx="1"/>
          </p:nvPr>
        </p:nvSpPr>
        <p:spPr/>
        <p:txBody>
          <a:bodyPr>
            <a:normAutofit fontScale="85000" lnSpcReduction="20000"/>
          </a:bodyPr>
          <a:lstStyle/>
          <a:p>
            <a:pPr algn="just"/>
            <a:r>
              <a:rPr lang="fr-FR" dirty="0"/>
              <a:t>Une tâche longue et fastidieuse </a:t>
            </a:r>
          </a:p>
          <a:p>
            <a:pPr algn="just"/>
            <a:r>
              <a:rPr lang="fr-FR" dirty="0"/>
              <a:t>Les algorithmes de manipulation de faits et de règles sont nombreux et connus.</a:t>
            </a:r>
          </a:p>
          <a:p>
            <a:pPr algn="just"/>
            <a:r>
              <a:rPr lang="fr-FR" dirty="0"/>
              <a:t>La détermination de l'ensemble des faits et règles qui vont composer la base de connaissances est un problème délicat. </a:t>
            </a:r>
          </a:p>
          <a:p>
            <a:pPr algn="just"/>
            <a:endParaRPr lang="fr-FR" dirty="0"/>
          </a:p>
          <a:p>
            <a:pPr algn="just"/>
            <a:r>
              <a:rPr lang="fr-FR" dirty="0"/>
              <a:t>Il faut décrire le comportement d'un expert face à un problème particulier, et sa manière de le résoudre. Car ce que l'on souhaite obtenir n'est ni plus ni moins que l'expérience, la connaissance pratique de l'expert, et non la théorie que l'on peut trouver dans les livres.</a:t>
            </a:r>
          </a:p>
          <a:p>
            <a:pPr algn="just"/>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Résumé</a:t>
            </a:r>
          </a:p>
        </p:txBody>
      </p:sp>
      <p:sp>
        <p:nvSpPr>
          <p:cNvPr id="3" name="Espace réservé du contenu 2"/>
          <p:cNvSpPr>
            <a:spLocks noGrp="1"/>
          </p:cNvSpPr>
          <p:nvPr>
            <p:ph idx="1"/>
          </p:nvPr>
        </p:nvSpPr>
        <p:spPr/>
        <p:txBody>
          <a:bodyPr/>
          <a:lstStyle/>
          <a:p>
            <a:r>
              <a:rPr lang="fr-FR" dirty="0">
                <a:solidFill>
                  <a:srgbClr val="0070C0"/>
                </a:solidFill>
              </a:rPr>
              <a:t>Faits:  </a:t>
            </a:r>
            <a:r>
              <a:rPr lang="fr-FR" dirty="0"/>
              <a:t>Ensemble de vérités connues</a:t>
            </a:r>
          </a:p>
          <a:p>
            <a:r>
              <a:rPr lang="fr-FR" dirty="0">
                <a:solidFill>
                  <a:srgbClr val="0070C0"/>
                </a:solidFill>
              </a:rPr>
              <a:t>Règles</a:t>
            </a:r>
            <a:r>
              <a:rPr lang="fr-FR" dirty="0"/>
              <a:t> </a:t>
            </a:r>
            <a:r>
              <a:rPr lang="fr-FR" dirty="0">
                <a:solidFill>
                  <a:srgbClr val="0070C0"/>
                </a:solidFill>
              </a:rPr>
              <a:t>:</a:t>
            </a:r>
            <a:r>
              <a:rPr lang="fr-FR" dirty="0"/>
              <a:t> </a:t>
            </a:r>
          </a:p>
          <a:p>
            <a:pPr lvl="1"/>
            <a:r>
              <a:rPr lang="fr-FR" dirty="0"/>
              <a:t>Partie condition : prémisses </a:t>
            </a:r>
          </a:p>
          <a:p>
            <a:pPr lvl="1"/>
            <a:r>
              <a:rPr lang="fr-FR" dirty="0"/>
              <a:t> Partie action : conclusion, calcul, affichage ... </a:t>
            </a:r>
          </a:p>
          <a:p>
            <a:pPr lvl="1"/>
            <a:r>
              <a:rPr lang="fr-FR" dirty="0"/>
              <a:t> Éventuellement : coefficient de confiance </a:t>
            </a:r>
          </a:p>
          <a:p>
            <a:pPr>
              <a:buNone/>
            </a:pPr>
            <a:endParaRPr lang="fr-FR" dirty="0"/>
          </a:p>
          <a:p>
            <a:pPr algn="ctr">
              <a:buNone/>
            </a:pPr>
            <a:r>
              <a:rPr lang="fr-FR" dirty="0"/>
              <a:t>SI </a:t>
            </a:r>
            <a:r>
              <a:rPr lang="fr-FR" dirty="0">
                <a:solidFill>
                  <a:srgbClr val="FF0000"/>
                </a:solidFill>
              </a:rPr>
              <a:t>condition</a:t>
            </a:r>
            <a:r>
              <a:rPr lang="fr-FR" dirty="0"/>
              <a:t> ALORS </a:t>
            </a:r>
            <a:r>
              <a:rPr lang="fr-FR" dirty="0">
                <a:solidFill>
                  <a:srgbClr val="00B050"/>
                </a:solidFill>
              </a:rPr>
              <a:t>action</a:t>
            </a:r>
            <a:r>
              <a:rPr lang="fr-FR" dirty="0"/>
              <a:t> </a:t>
            </a:r>
            <a:r>
              <a:rPr lang="fr-FR" dirty="0">
                <a:solidFill>
                  <a:schemeClr val="accent6">
                    <a:lumMod val="75000"/>
                  </a:schemeClr>
                </a:solidFill>
              </a:rPr>
              <a:t>[coefficient]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Fonctionnement</a:t>
            </a:r>
          </a:p>
        </p:txBody>
      </p:sp>
      <p:sp>
        <p:nvSpPr>
          <p:cNvPr id="3" name="Espace réservé du contenu 2"/>
          <p:cNvSpPr>
            <a:spLocks noGrp="1"/>
          </p:cNvSpPr>
          <p:nvPr>
            <p:ph idx="1"/>
          </p:nvPr>
        </p:nvSpPr>
        <p:spPr/>
        <p:txBody>
          <a:bodyPr>
            <a:normAutofit fontScale="77500" lnSpcReduction="20000"/>
          </a:bodyPr>
          <a:lstStyle/>
          <a:p>
            <a:pPr>
              <a:buNone/>
            </a:pPr>
            <a:r>
              <a:rPr lang="fr-FR" b="1" dirty="0">
                <a:solidFill>
                  <a:srgbClr val="0070C0"/>
                </a:solidFill>
              </a:rPr>
              <a:t>Chaînage avant </a:t>
            </a:r>
            <a:r>
              <a:rPr lang="fr-FR" dirty="0"/>
              <a:t>( Raisonnement guidé par les données )  </a:t>
            </a:r>
          </a:p>
          <a:p>
            <a:pPr lvl="1"/>
            <a:r>
              <a:rPr lang="fr-FR" dirty="0"/>
              <a:t>Détecter les règles dont les prémisses sont vérifiée</a:t>
            </a:r>
          </a:p>
          <a:p>
            <a:pPr lvl="1"/>
            <a:r>
              <a:rPr lang="fr-FR" dirty="0"/>
              <a:t>Sélectionner la règle à appliquer  </a:t>
            </a:r>
          </a:p>
          <a:p>
            <a:pPr lvl="1"/>
            <a:r>
              <a:rPr lang="fr-FR" dirty="0"/>
              <a:t>Appliquer la règle  </a:t>
            </a:r>
          </a:p>
          <a:p>
            <a:pPr lvl="1"/>
            <a:r>
              <a:rPr lang="fr-FR" dirty="0"/>
              <a:t>Recommencer jusqu'à ce qu'il n'y ait plus de règle applicable</a:t>
            </a:r>
          </a:p>
          <a:p>
            <a:pPr>
              <a:buNone/>
            </a:pPr>
            <a:endParaRPr lang="fr-FR" dirty="0"/>
          </a:p>
          <a:p>
            <a:pPr>
              <a:buNone/>
            </a:pPr>
            <a:r>
              <a:rPr lang="fr-FR" b="1" dirty="0">
                <a:solidFill>
                  <a:srgbClr val="0070C0"/>
                </a:solidFill>
              </a:rPr>
              <a:t>Chaînage arrière</a:t>
            </a:r>
            <a:r>
              <a:rPr lang="fr-FR" dirty="0"/>
              <a:t> ( Raisonnement guidé par le but)</a:t>
            </a:r>
          </a:p>
          <a:p>
            <a:pPr lvl="1"/>
            <a:r>
              <a:rPr lang="fr-FR" dirty="0"/>
              <a:t>Détection des règles qui concluent à ce but  </a:t>
            </a:r>
          </a:p>
          <a:p>
            <a:pPr lvl="1"/>
            <a:r>
              <a:rPr lang="fr-FR" dirty="0"/>
              <a:t>Résolution de conflits  </a:t>
            </a:r>
          </a:p>
          <a:p>
            <a:pPr lvl="1"/>
            <a:r>
              <a:rPr lang="fr-FR" dirty="0"/>
              <a:t>Application de la règles (les éléments des prémisses deviennent de nouveau sous- buts à atteindre).  </a:t>
            </a:r>
          </a:p>
          <a:p>
            <a:pPr lvl="1"/>
            <a:r>
              <a:rPr lang="fr-FR" dirty="0"/>
              <a:t>Arrêt : pile vide ou aucune règle applicable</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b="1" i="1" dirty="0">
                <a:solidFill>
                  <a:srgbClr val="0070C0"/>
                </a:solidFill>
              </a:rPr>
              <a:t>Chainage avant</a:t>
            </a:r>
          </a:p>
          <a:p>
            <a:pPr lvl="1">
              <a:buNone/>
            </a:pPr>
            <a:r>
              <a:rPr lang="fr-FR" b="1" i="1" dirty="0"/>
              <a:t>Se base sur le Modus </a:t>
            </a:r>
            <a:r>
              <a:rPr lang="fr-FR" b="1" i="1" dirty="0" err="1"/>
              <a:t>Ponens</a:t>
            </a:r>
            <a:endParaRPr lang="fr-FR" b="1" i="1" dirty="0"/>
          </a:p>
          <a:p>
            <a:pPr lvl="1">
              <a:buNone/>
            </a:pPr>
            <a:r>
              <a:rPr lang="fr-FR" i="1" dirty="0"/>
              <a:t>si f1 est vrai et f1 </a:t>
            </a:r>
            <a:r>
              <a:rPr lang="fr-FR" i="1" dirty="0">
                <a:sym typeface="Symbol"/>
              </a:rPr>
              <a:t></a:t>
            </a:r>
            <a:r>
              <a:rPr lang="fr-FR" i="1" dirty="0"/>
              <a:t> f2 alors f2 est vrai.</a:t>
            </a:r>
          </a:p>
          <a:p>
            <a:endParaRPr lang="fr-FR" b="1" i="1" dirty="0"/>
          </a:p>
          <a:p>
            <a:r>
              <a:rPr lang="fr-FR" b="1" i="1" dirty="0">
                <a:solidFill>
                  <a:srgbClr val="0070C0"/>
                </a:solidFill>
              </a:rPr>
              <a:t>Chainage arrière</a:t>
            </a:r>
          </a:p>
          <a:p>
            <a:pPr lvl="1">
              <a:buNone/>
            </a:pPr>
            <a:r>
              <a:rPr lang="fr-FR" b="1" i="1" dirty="0"/>
              <a:t>Se base sur le Modus </a:t>
            </a:r>
            <a:r>
              <a:rPr lang="fr-FR" b="1" i="1" dirty="0" err="1"/>
              <a:t>Tollens</a:t>
            </a:r>
            <a:endParaRPr lang="fr-FR" b="1" i="1" dirty="0"/>
          </a:p>
          <a:p>
            <a:pPr lvl="1">
              <a:buNone/>
            </a:pPr>
            <a:r>
              <a:rPr lang="fr-FR" i="1" dirty="0"/>
              <a:t>Si f2 est non vrai et si f1 </a:t>
            </a:r>
            <a:r>
              <a:rPr lang="fr-FR" i="1" dirty="0">
                <a:sym typeface="Symbol"/>
              </a:rPr>
              <a:t></a:t>
            </a:r>
            <a:r>
              <a:rPr lang="fr-FR" i="1" dirty="0"/>
              <a:t> f2 alors f1 est non vrai</a:t>
            </a:r>
            <a:r>
              <a:rPr lang="fr-FR" b="1" i="1" dirty="0"/>
              <a:t>.</a:t>
            </a:r>
            <a:endParaRPr lang="fr-FR" dirty="0"/>
          </a:p>
        </p:txBody>
      </p:sp>
      <p:sp>
        <p:nvSpPr>
          <p:cNvPr id="4" name="Titre 1"/>
          <p:cNvSpPr>
            <a:spLocks noGrp="1"/>
          </p:cNvSpPr>
          <p:nvPr>
            <p:ph type="title"/>
          </p:nvPr>
        </p:nvSpPr>
        <p:spPr/>
        <p:txBody>
          <a:bodyPr/>
          <a:lstStyle/>
          <a:p>
            <a:r>
              <a:rPr lang="fr-FR" b="1" dirty="0">
                <a:solidFill>
                  <a:srgbClr val="C00000"/>
                </a:solidFill>
              </a:rPr>
              <a:t>Chainage avant et chainage arrière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525963"/>
          </a:xfrm>
        </p:spPr>
        <p:txBody>
          <a:bodyPr>
            <a:noAutofit/>
          </a:bodyPr>
          <a:lstStyle/>
          <a:p>
            <a:pPr algn="ctr">
              <a:lnSpc>
                <a:spcPct val="300000"/>
              </a:lnSpc>
              <a:buNone/>
            </a:pPr>
            <a:r>
              <a:rPr lang="fr-FR" b="1" dirty="0">
                <a:solidFill>
                  <a:srgbClr val="0070C0"/>
                </a:solidFill>
              </a:rPr>
              <a:t>Systèmes experts</a:t>
            </a:r>
          </a:p>
          <a:p>
            <a:pPr algn="ctr">
              <a:lnSpc>
                <a:spcPct val="300000"/>
              </a:lnSpc>
              <a:buNone/>
            </a:pPr>
            <a:r>
              <a:rPr lang="fr-FR" b="1" dirty="0">
                <a:solidFill>
                  <a:srgbClr val="0070C0"/>
                </a:solidFill>
              </a:rPr>
              <a:t>Expert systems</a:t>
            </a:r>
          </a:p>
          <a:p>
            <a:pPr algn="ctr">
              <a:lnSpc>
                <a:spcPct val="300000"/>
              </a:lnSpc>
              <a:buNone/>
            </a:pPr>
            <a:r>
              <a:rPr lang="fr-FR" b="1" dirty="0">
                <a:solidFill>
                  <a:srgbClr val="0070C0"/>
                </a:solidFill>
              </a:rPr>
              <a:t> </a:t>
            </a:r>
            <a:r>
              <a:rPr lang="ar-DZ" b="1" dirty="0">
                <a:solidFill>
                  <a:srgbClr val="0070C0"/>
                </a:solidFill>
              </a:rPr>
              <a:t>الأنظمة الخبيرة</a:t>
            </a:r>
            <a:endParaRPr lang="fr-FR" b="1" dirty="0">
              <a:solidFill>
                <a:srgbClr val="0070C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Chainage avant VS arrière</a:t>
            </a:r>
          </a:p>
        </p:txBody>
      </p:sp>
      <p:sp>
        <p:nvSpPr>
          <p:cNvPr id="3" name="Espace réservé du contenu 2"/>
          <p:cNvSpPr>
            <a:spLocks noGrp="1"/>
          </p:cNvSpPr>
          <p:nvPr>
            <p:ph idx="1"/>
          </p:nvPr>
        </p:nvSpPr>
        <p:spPr/>
        <p:txBody>
          <a:bodyPr>
            <a:normAutofit fontScale="92500" lnSpcReduction="20000"/>
          </a:bodyPr>
          <a:lstStyle/>
          <a:p>
            <a:pPr algn="just"/>
            <a:r>
              <a:rPr lang="fr-FR" dirty="0"/>
              <a:t>Capacité d’explication et la transparence est plus développée en chaînage arrière qu’en chaînage avant parce que toutes les questions sont posées pour répondre à des sous buts.</a:t>
            </a:r>
          </a:p>
          <a:p>
            <a:pPr algn="just"/>
            <a:r>
              <a:rPr lang="fr-FR" dirty="0"/>
              <a:t>En chaînage avant les questions sont posées selon l’ordre de présentation des règles dans la base de connaissances et peuvent parfois refléter une incohérence.</a:t>
            </a:r>
          </a:p>
          <a:p>
            <a:pPr algn="just"/>
            <a:r>
              <a:rPr lang="fr-FR" dirty="0"/>
              <a:t>Le système peut poser des questions inutiles en chaînage avant, ce qui n’est pas le cas en chaînage arrière. </a:t>
            </a:r>
          </a:p>
          <a:p>
            <a:pPr algn="just"/>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Conclusion</a:t>
            </a:r>
            <a:endParaRPr lang="fr-FR" dirty="0">
              <a:solidFill>
                <a:srgbClr val="C0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dirty="0"/>
              <a:t>Les grandes difficultés rencontrées pendant l'extraction des connaissances des experts puis pendant leur formalisation forment un point faible difficile à contourner.</a:t>
            </a:r>
          </a:p>
          <a:p>
            <a:pPr algn="just"/>
            <a:endParaRPr lang="fr-FR" dirty="0"/>
          </a:p>
          <a:p>
            <a:pPr algn="just"/>
            <a:r>
              <a:rPr lang="fr-FR" dirty="0"/>
              <a:t>Il est possible d’utiliser à la fois des systèmes experts et d'autres techniques comme les réseaux de neurones basées sur des hypothèses plus adaptatives que symboliques (systèmes hybrides).</a:t>
            </a:r>
          </a:p>
          <a:p>
            <a:pPr algn="just"/>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Exemple</a:t>
            </a:r>
          </a:p>
        </p:txBody>
      </p:sp>
      <p:sp>
        <p:nvSpPr>
          <p:cNvPr id="3" name="Espace réservé du contenu 2"/>
          <p:cNvSpPr>
            <a:spLocks noGrp="1"/>
          </p:cNvSpPr>
          <p:nvPr>
            <p:ph idx="1"/>
          </p:nvPr>
        </p:nvSpPr>
        <p:spPr/>
        <p:txBody>
          <a:bodyPr>
            <a:normAutofit/>
          </a:bodyPr>
          <a:lstStyle/>
          <a:p>
            <a:r>
              <a:rPr lang="fr-FR" dirty="0"/>
              <a:t>On considère le système expert  « </a:t>
            </a:r>
            <a:r>
              <a:rPr lang="fr-FR" b="1" dirty="0"/>
              <a:t> pâtisserie »</a:t>
            </a:r>
          </a:p>
          <a:p>
            <a:endParaRPr lang="fr-FR" dirty="0"/>
          </a:p>
          <a:p>
            <a:endParaRPr lang="fr-FR" dirty="0"/>
          </a:p>
        </p:txBody>
      </p:sp>
      <p:graphicFrame>
        <p:nvGraphicFramePr>
          <p:cNvPr id="4" name="Tableau 3"/>
          <p:cNvGraphicFramePr>
            <a:graphicFrameLocks noGrp="1"/>
          </p:cNvGraphicFramePr>
          <p:nvPr/>
        </p:nvGraphicFramePr>
        <p:xfrm>
          <a:off x="827584" y="2204865"/>
          <a:ext cx="7416824" cy="3200400"/>
        </p:xfrm>
        <a:graphic>
          <a:graphicData uri="http://schemas.openxmlformats.org/drawingml/2006/table">
            <a:tbl>
              <a:tblPr firstRow="1" bandRow="1">
                <a:tableStyleId>{F5AB1C69-6EDB-4FF4-983F-18BD219EF322}</a:tableStyleId>
              </a:tblPr>
              <a:tblGrid>
                <a:gridCol w="5112568">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tblGrid>
              <a:tr h="4640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règles </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faits </a:t>
                      </a:r>
                    </a:p>
                    <a:p>
                      <a:endParaRPr lang="fr-FR" dirty="0"/>
                    </a:p>
                  </a:txBody>
                  <a:tcPr/>
                </a:tc>
                <a:extLst>
                  <a:ext uri="{0D108BD9-81ED-4DB2-BD59-A6C34878D82A}">
                    <a16:rowId xmlns:a16="http://schemas.microsoft.com/office/drawing/2014/main" val="10000"/>
                  </a:ext>
                </a:extLst>
              </a:tr>
              <a:tr h="2488244">
                <a:tc>
                  <a:txBody>
                    <a:bodyPr/>
                    <a:lstStyle/>
                    <a:p>
                      <a:r>
                        <a:rPr lang="fr-FR" b="1" dirty="0"/>
                        <a:t>R1</a:t>
                      </a:r>
                      <a:r>
                        <a:rPr lang="fr-FR" dirty="0"/>
                        <a:t> : Si farine et beurre et œufs et sel alors pâte</a:t>
                      </a:r>
                    </a:p>
                    <a:p>
                      <a:r>
                        <a:rPr lang="fr-FR" b="1" dirty="0"/>
                        <a:t>R2</a:t>
                      </a:r>
                      <a:r>
                        <a:rPr lang="fr-FR" dirty="0"/>
                        <a:t> : Si pommes et sucre alors pommes sucrées</a:t>
                      </a:r>
                    </a:p>
                    <a:p>
                      <a:r>
                        <a:rPr lang="fr-FR" b="1" dirty="0"/>
                        <a:t>R3</a:t>
                      </a:r>
                      <a:r>
                        <a:rPr lang="fr-FR" dirty="0"/>
                        <a:t> : Si pommes sucrées et pâte alors tarte aux pommes</a:t>
                      </a:r>
                    </a:p>
                    <a:p>
                      <a:r>
                        <a:rPr lang="fr-FR" b="1" dirty="0"/>
                        <a:t>R4</a:t>
                      </a:r>
                      <a:r>
                        <a:rPr lang="fr-FR" dirty="0"/>
                        <a:t> : Si abricots et pâte alors tarte aux abricots</a:t>
                      </a:r>
                    </a:p>
                    <a:p>
                      <a:r>
                        <a:rPr lang="fr-FR" b="1" dirty="0"/>
                        <a:t>R5</a:t>
                      </a:r>
                      <a:r>
                        <a:rPr lang="fr-FR" dirty="0"/>
                        <a:t> : Si poires et pâte alors tarte aux poires</a:t>
                      </a:r>
                    </a:p>
                    <a:p>
                      <a:r>
                        <a:rPr lang="fr-FR" b="1" dirty="0"/>
                        <a:t>R6</a:t>
                      </a:r>
                      <a:r>
                        <a:rPr lang="fr-FR" dirty="0"/>
                        <a:t> : Si cerises et pâte alors tarte aux cerises</a:t>
                      </a:r>
                    </a:p>
                    <a:p>
                      <a:endParaRPr lang="fr-FR" dirty="0"/>
                    </a:p>
                  </a:txBody>
                  <a:tcPr/>
                </a:tc>
                <a:tc>
                  <a:txBody>
                    <a:bodyPr/>
                    <a:lstStyle/>
                    <a:p>
                      <a:r>
                        <a:rPr lang="fr-FR" dirty="0"/>
                        <a:t>Pommes</a:t>
                      </a:r>
                    </a:p>
                    <a:p>
                      <a:r>
                        <a:rPr lang="fr-FR" dirty="0"/>
                        <a:t>Poires</a:t>
                      </a:r>
                    </a:p>
                    <a:p>
                      <a:r>
                        <a:rPr lang="fr-FR" dirty="0"/>
                        <a:t>Abricots</a:t>
                      </a:r>
                    </a:p>
                    <a:p>
                      <a:r>
                        <a:rPr lang="fr-FR" dirty="0"/>
                        <a:t>Farine</a:t>
                      </a:r>
                    </a:p>
                    <a:p>
                      <a:r>
                        <a:rPr lang="fr-FR" dirty="0"/>
                        <a:t>Beurre</a:t>
                      </a:r>
                    </a:p>
                    <a:p>
                      <a:r>
                        <a:rPr lang="fr-FR" dirty="0"/>
                        <a:t>œufs</a:t>
                      </a:r>
                    </a:p>
                    <a:p>
                      <a:r>
                        <a:rPr lang="fr-FR" dirty="0"/>
                        <a:t>Sucre</a:t>
                      </a:r>
                    </a:p>
                    <a:p>
                      <a:r>
                        <a:rPr lang="fr-FR" dirty="0"/>
                        <a:t>Sel</a:t>
                      </a:r>
                    </a:p>
                    <a:p>
                      <a:endParaRPr lang="fr-FR"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Résolution</a:t>
            </a:r>
          </a:p>
        </p:txBody>
      </p:sp>
      <p:sp>
        <p:nvSpPr>
          <p:cNvPr id="3" name="Espace réservé du contenu 2"/>
          <p:cNvSpPr>
            <a:spLocks noGrp="1"/>
          </p:cNvSpPr>
          <p:nvPr>
            <p:ph idx="1"/>
          </p:nvPr>
        </p:nvSpPr>
        <p:spPr/>
        <p:txBody>
          <a:bodyPr/>
          <a:lstStyle/>
          <a:p>
            <a:r>
              <a:rPr lang="fr-FR" b="1" dirty="0"/>
              <a:t>Chainage avant :</a:t>
            </a:r>
            <a:r>
              <a:rPr lang="fr-FR" dirty="0"/>
              <a:t> Avec les ingrédients (les faits) qu'est-ce que je peux faire ?</a:t>
            </a:r>
          </a:p>
          <a:p>
            <a:endParaRPr lang="fr-FR" dirty="0"/>
          </a:p>
          <a:p>
            <a:r>
              <a:rPr lang="fr-FR" b="1" dirty="0"/>
              <a:t>Chainage arrière :</a:t>
            </a:r>
            <a:r>
              <a:rPr lang="fr-FR" dirty="0"/>
              <a:t> Est-ce que je peux faire une tarte aux abricots ?</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Chainage avant</a:t>
            </a:r>
          </a:p>
        </p:txBody>
      </p:sp>
      <p:sp>
        <p:nvSpPr>
          <p:cNvPr id="3" name="Espace réservé du contenu 2"/>
          <p:cNvSpPr>
            <a:spLocks noGrp="1"/>
          </p:cNvSpPr>
          <p:nvPr>
            <p:ph idx="1"/>
          </p:nvPr>
        </p:nvSpPr>
        <p:spPr/>
        <p:txBody>
          <a:bodyPr/>
          <a:lstStyle/>
          <a:p>
            <a:r>
              <a:rPr lang="fr-FR" b="1" dirty="0"/>
              <a:t>R1 : est-elle applicable ?</a:t>
            </a:r>
            <a:br>
              <a:rPr lang="fr-FR" dirty="0"/>
            </a:br>
            <a:r>
              <a:rPr lang="fr-FR" sz="1800" dirty="0"/>
              <a:t>Oui (tous les faits sont dans la base des faits)</a:t>
            </a:r>
            <a:br>
              <a:rPr lang="fr-FR" sz="1800" dirty="0"/>
            </a:br>
            <a:r>
              <a:rPr lang="fr-FR" sz="1800" dirty="0"/>
              <a:t>Le fait </a:t>
            </a:r>
            <a:r>
              <a:rPr lang="fr-FR" sz="1800" b="1" dirty="0">
                <a:solidFill>
                  <a:srgbClr val="FF0000"/>
                </a:solidFill>
              </a:rPr>
              <a:t>pâte</a:t>
            </a:r>
            <a:r>
              <a:rPr lang="fr-FR" sz="1800" dirty="0"/>
              <a:t> est donc rajouté dans la base des faits et la R1 est désactivée</a:t>
            </a:r>
            <a:r>
              <a:rPr lang="fr-FR" dirty="0"/>
              <a:t>.</a:t>
            </a:r>
            <a:br>
              <a:rPr lang="fr-FR" dirty="0"/>
            </a:br>
            <a:endParaRPr lang="fr-FR" dirty="0"/>
          </a:p>
        </p:txBody>
      </p:sp>
      <p:graphicFrame>
        <p:nvGraphicFramePr>
          <p:cNvPr id="4" name="Tableau 3"/>
          <p:cNvGraphicFramePr>
            <a:graphicFrameLocks noGrp="1"/>
          </p:cNvGraphicFramePr>
          <p:nvPr/>
        </p:nvGraphicFramePr>
        <p:xfrm>
          <a:off x="827584" y="2996952"/>
          <a:ext cx="7416824" cy="3474720"/>
        </p:xfrm>
        <a:graphic>
          <a:graphicData uri="http://schemas.openxmlformats.org/drawingml/2006/table">
            <a:tbl>
              <a:tblPr firstRow="1" bandRow="1">
                <a:tableStyleId>{F5AB1C69-6EDB-4FF4-983F-18BD219EF322}</a:tableStyleId>
              </a:tblPr>
              <a:tblGrid>
                <a:gridCol w="5112568">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tblGrid>
              <a:tr h="4640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règles </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faits </a:t>
                      </a:r>
                    </a:p>
                    <a:p>
                      <a:endParaRPr lang="fr-FR" dirty="0"/>
                    </a:p>
                  </a:txBody>
                  <a:tcPr/>
                </a:tc>
                <a:extLst>
                  <a:ext uri="{0D108BD9-81ED-4DB2-BD59-A6C34878D82A}">
                    <a16:rowId xmlns:a16="http://schemas.microsoft.com/office/drawing/2014/main" val="10000"/>
                  </a:ext>
                </a:extLst>
              </a:tr>
              <a:tr h="2488244">
                <a:tc>
                  <a:txBody>
                    <a:bodyPr/>
                    <a:lstStyle/>
                    <a:p>
                      <a:r>
                        <a:rPr lang="fr-FR" b="1" u="none" strike="sngStrike" dirty="0"/>
                        <a:t>R1</a:t>
                      </a:r>
                      <a:r>
                        <a:rPr lang="fr-FR" u="none" strike="sngStrike" dirty="0"/>
                        <a:t> : Si farine et beurre et œufs et sel alors pâte</a:t>
                      </a:r>
                    </a:p>
                    <a:p>
                      <a:r>
                        <a:rPr lang="fr-FR" b="1" dirty="0"/>
                        <a:t>R2</a:t>
                      </a:r>
                      <a:r>
                        <a:rPr lang="fr-FR" dirty="0"/>
                        <a:t> : Si pommes et sucre alors pommes sucrées</a:t>
                      </a:r>
                    </a:p>
                    <a:p>
                      <a:r>
                        <a:rPr lang="fr-FR" b="1" dirty="0"/>
                        <a:t>R3</a:t>
                      </a:r>
                      <a:r>
                        <a:rPr lang="fr-FR" dirty="0"/>
                        <a:t> : Si pommes sucrées et pâte alors tarte aux pommes</a:t>
                      </a:r>
                    </a:p>
                    <a:p>
                      <a:r>
                        <a:rPr lang="fr-FR" b="1" dirty="0"/>
                        <a:t>R4</a:t>
                      </a:r>
                      <a:r>
                        <a:rPr lang="fr-FR" dirty="0"/>
                        <a:t> : Si abricots et pâte alors tarte aux abricots</a:t>
                      </a:r>
                    </a:p>
                    <a:p>
                      <a:r>
                        <a:rPr lang="fr-FR" b="1" dirty="0"/>
                        <a:t>R5</a:t>
                      </a:r>
                      <a:r>
                        <a:rPr lang="fr-FR" dirty="0"/>
                        <a:t> : Si poires et pâte alors tarte aux poires</a:t>
                      </a:r>
                    </a:p>
                    <a:p>
                      <a:r>
                        <a:rPr lang="fr-FR" b="1" dirty="0"/>
                        <a:t>R6</a:t>
                      </a:r>
                      <a:r>
                        <a:rPr lang="fr-FR" dirty="0"/>
                        <a:t> : Si cerises et pâte alors tarte aux cerises</a:t>
                      </a:r>
                    </a:p>
                    <a:p>
                      <a:endParaRPr lang="fr-FR" dirty="0"/>
                    </a:p>
                  </a:txBody>
                  <a:tcPr/>
                </a:tc>
                <a:tc>
                  <a:txBody>
                    <a:bodyPr/>
                    <a:lstStyle/>
                    <a:p>
                      <a:r>
                        <a:rPr lang="fr-FR" dirty="0"/>
                        <a:t>Pommes</a:t>
                      </a:r>
                    </a:p>
                    <a:p>
                      <a:r>
                        <a:rPr lang="fr-FR" dirty="0"/>
                        <a:t>Poires</a:t>
                      </a:r>
                    </a:p>
                    <a:p>
                      <a:r>
                        <a:rPr lang="fr-FR" dirty="0"/>
                        <a:t>Abricots</a:t>
                      </a:r>
                    </a:p>
                    <a:p>
                      <a:r>
                        <a:rPr lang="fr-FR" dirty="0"/>
                        <a:t>Farine</a:t>
                      </a:r>
                    </a:p>
                    <a:p>
                      <a:r>
                        <a:rPr lang="fr-FR" dirty="0"/>
                        <a:t>œufs</a:t>
                      </a:r>
                    </a:p>
                    <a:p>
                      <a:r>
                        <a:rPr lang="fr-FR" dirty="0"/>
                        <a:t>Beurre</a:t>
                      </a:r>
                    </a:p>
                    <a:p>
                      <a:r>
                        <a:rPr lang="fr-FR" dirty="0"/>
                        <a:t>Sucre</a:t>
                      </a:r>
                    </a:p>
                    <a:p>
                      <a:r>
                        <a:rPr lang="fr-FR" dirty="0"/>
                        <a:t>Sel</a:t>
                      </a:r>
                    </a:p>
                    <a:p>
                      <a:r>
                        <a:rPr lang="fr-FR" dirty="0">
                          <a:solidFill>
                            <a:srgbClr val="FF0000"/>
                          </a:solidFill>
                        </a:rPr>
                        <a:t>Pâte</a:t>
                      </a:r>
                    </a:p>
                    <a:p>
                      <a:endParaRPr lang="fr-FR"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R2 : est-elle applicable ?</a:t>
            </a:r>
            <a:br>
              <a:rPr lang="fr-FR" dirty="0"/>
            </a:br>
            <a:r>
              <a:rPr lang="fr-FR" sz="1800" dirty="0"/>
              <a:t>Oui</a:t>
            </a:r>
            <a:br>
              <a:rPr lang="fr-FR" sz="1800" dirty="0"/>
            </a:br>
            <a:r>
              <a:rPr lang="fr-FR" sz="1800" dirty="0"/>
              <a:t>Le fait pommes sucrées est ajouté dans la base des faits et la R2 est désactivée.</a:t>
            </a:r>
          </a:p>
        </p:txBody>
      </p:sp>
      <p:graphicFrame>
        <p:nvGraphicFramePr>
          <p:cNvPr id="4" name="Tableau 3"/>
          <p:cNvGraphicFramePr>
            <a:graphicFrameLocks noGrp="1"/>
          </p:cNvGraphicFramePr>
          <p:nvPr/>
        </p:nvGraphicFramePr>
        <p:xfrm>
          <a:off x="827584" y="2852936"/>
          <a:ext cx="7416824" cy="3749040"/>
        </p:xfrm>
        <a:graphic>
          <a:graphicData uri="http://schemas.openxmlformats.org/drawingml/2006/table">
            <a:tbl>
              <a:tblPr firstRow="1" bandRow="1">
                <a:tableStyleId>{F5AB1C69-6EDB-4FF4-983F-18BD219EF322}</a:tableStyleId>
              </a:tblPr>
              <a:tblGrid>
                <a:gridCol w="5112568">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tblGrid>
              <a:tr h="4640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règles </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faits </a:t>
                      </a:r>
                    </a:p>
                    <a:p>
                      <a:endParaRPr lang="fr-FR" dirty="0"/>
                    </a:p>
                  </a:txBody>
                  <a:tcPr/>
                </a:tc>
                <a:extLst>
                  <a:ext uri="{0D108BD9-81ED-4DB2-BD59-A6C34878D82A}">
                    <a16:rowId xmlns:a16="http://schemas.microsoft.com/office/drawing/2014/main" val="10000"/>
                  </a:ext>
                </a:extLst>
              </a:tr>
              <a:tr h="2488244">
                <a:tc>
                  <a:txBody>
                    <a:bodyPr/>
                    <a:lstStyle/>
                    <a:p>
                      <a:r>
                        <a:rPr lang="fr-FR" b="1" u="none" strike="sngStrike" dirty="0"/>
                        <a:t>R1</a:t>
                      </a:r>
                      <a:r>
                        <a:rPr lang="fr-FR" u="none" strike="sngStrike" dirty="0"/>
                        <a:t> : Si farine et beurre et œufs et sel alors pâte</a:t>
                      </a:r>
                    </a:p>
                    <a:p>
                      <a:r>
                        <a:rPr lang="fr-FR" b="1" strike="sngStrike" dirty="0"/>
                        <a:t>R2</a:t>
                      </a:r>
                      <a:r>
                        <a:rPr lang="fr-FR" strike="sngStrike" dirty="0"/>
                        <a:t> : Si pommes et sucre alors pommes sucrées</a:t>
                      </a:r>
                    </a:p>
                    <a:p>
                      <a:r>
                        <a:rPr lang="fr-FR" b="1" dirty="0"/>
                        <a:t>R3</a:t>
                      </a:r>
                      <a:r>
                        <a:rPr lang="fr-FR" dirty="0"/>
                        <a:t> : Si pommes sucrées et pâte alors tarte aux pommes</a:t>
                      </a:r>
                    </a:p>
                    <a:p>
                      <a:r>
                        <a:rPr lang="fr-FR" b="1" dirty="0"/>
                        <a:t>R4</a:t>
                      </a:r>
                      <a:r>
                        <a:rPr lang="fr-FR" dirty="0"/>
                        <a:t> : Si abricots et pâte alors tarte aux abricots</a:t>
                      </a:r>
                    </a:p>
                    <a:p>
                      <a:r>
                        <a:rPr lang="fr-FR" b="1" dirty="0"/>
                        <a:t>R5</a:t>
                      </a:r>
                      <a:r>
                        <a:rPr lang="fr-FR" dirty="0"/>
                        <a:t> : Si poires et pâte alors tarte aux poires</a:t>
                      </a:r>
                    </a:p>
                    <a:p>
                      <a:r>
                        <a:rPr lang="fr-FR" b="1" dirty="0"/>
                        <a:t>R6</a:t>
                      </a:r>
                      <a:r>
                        <a:rPr lang="fr-FR" dirty="0"/>
                        <a:t> : Si cerises et pâte alors tarte aux cerises</a:t>
                      </a:r>
                    </a:p>
                    <a:p>
                      <a:endParaRPr lang="fr-FR" dirty="0"/>
                    </a:p>
                  </a:txBody>
                  <a:tcPr/>
                </a:tc>
                <a:tc>
                  <a:txBody>
                    <a:bodyPr/>
                    <a:lstStyle/>
                    <a:p>
                      <a:r>
                        <a:rPr lang="fr-FR" dirty="0"/>
                        <a:t>Pommes</a:t>
                      </a:r>
                    </a:p>
                    <a:p>
                      <a:r>
                        <a:rPr lang="fr-FR" dirty="0"/>
                        <a:t>Poires</a:t>
                      </a:r>
                    </a:p>
                    <a:p>
                      <a:r>
                        <a:rPr lang="fr-FR" dirty="0"/>
                        <a:t>Abricots</a:t>
                      </a:r>
                    </a:p>
                    <a:p>
                      <a:r>
                        <a:rPr lang="fr-FR" dirty="0"/>
                        <a:t>Farine</a:t>
                      </a:r>
                    </a:p>
                    <a:p>
                      <a:r>
                        <a:rPr lang="fr-FR" dirty="0"/>
                        <a:t>Beurre</a:t>
                      </a:r>
                    </a:p>
                    <a:p>
                      <a:r>
                        <a:rPr lang="fr-FR" dirty="0"/>
                        <a:t>Œufs </a:t>
                      </a:r>
                    </a:p>
                    <a:p>
                      <a:r>
                        <a:rPr lang="fr-FR" dirty="0"/>
                        <a:t>Sucre</a:t>
                      </a:r>
                    </a:p>
                    <a:p>
                      <a:r>
                        <a:rPr lang="fr-FR" dirty="0"/>
                        <a:t>Sel</a:t>
                      </a:r>
                    </a:p>
                    <a:p>
                      <a:r>
                        <a:rPr lang="fr-FR" dirty="0">
                          <a:solidFill>
                            <a:srgbClr val="FF0000"/>
                          </a:solidFill>
                        </a:rPr>
                        <a:t>Pâte</a:t>
                      </a:r>
                    </a:p>
                    <a:p>
                      <a:r>
                        <a:rPr lang="fr-FR" dirty="0">
                          <a:solidFill>
                            <a:srgbClr val="FF0000"/>
                          </a:solidFill>
                        </a:rPr>
                        <a:t>Pommes sucrées</a:t>
                      </a:r>
                    </a:p>
                    <a:p>
                      <a:endParaRPr lang="fr-FR" dirty="0"/>
                    </a:p>
                  </a:txBody>
                  <a:tcPr/>
                </a:tc>
                <a:extLst>
                  <a:ext uri="{0D108BD9-81ED-4DB2-BD59-A6C34878D82A}">
                    <a16:rowId xmlns:a16="http://schemas.microsoft.com/office/drawing/2014/main" val="10001"/>
                  </a:ext>
                </a:extLst>
              </a:tr>
            </a:tbl>
          </a:graphicData>
        </a:graphic>
      </p:graphicFrame>
      <p:sp>
        <p:nvSpPr>
          <p:cNvPr id="7" name="Titre 1"/>
          <p:cNvSpPr>
            <a:spLocks noGrp="1"/>
          </p:cNvSpPr>
          <p:nvPr>
            <p:ph type="title"/>
          </p:nvPr>
        </p:nvSpPr>
        <p:spPr>
          <a:xfrm>
            <a:off x="457200" y="274638"/>
            <a:ext cx="8229600" cy="1143000"/>
          </a:xfrm>
        </p:spPr>
        <p:txBody>
          <a:bodyPr/>
          <a:lstStyle/>
          <a:p>
            <a:r>
              <a:rPr lang="fr-FR" b="1" dirty="0">
                <a:solidFill>
                  <a:srgbClr val="0070C0"/>
                </a:solidFill>
              </a:rPr>
              <a:t>Chainage avant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000" dirty="0"/>
              <a:t>De même, les règles R3, R4 et R5 sont sélectionnées et exécutées.</a:t>
            </a:r>
          </a:p>
        </p:txBody>
      </p:sp>
      <p:graphicFrame>
        <p:nvGraphicFramePr>
          <p:cNvPr id="4" name="Tableau 3"/>
          <p:cNvGraphicFramePr>
            <a:graphicFrameLocks noGrp="1"/>
          </p:cNvGraphicFramePr>
          <p:nvPr/>
        </p:nvGraphicFramePr>
        <p:xfrm>
          <a:off x="827584" y="2204864"/>
          <a:ext cx="7416824" cy="4572000"/>
        </p:xfrm>
        <a:graphic>
          <a:graphicData uri="http://schemas.openxmlformats.org/drawingml/2006/table">
            <a:tbl>
              <a:tblPr firstRow="1" bandRow="1">
                <a:tableStyleId>{F5AB1C69-6EDB-4FF4-983F-18BD219EF322}</a:tableStyleId>
              </a:tblPr>
              <a:tblGrid>
                <a:gridCol w="5112568">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tblGrid>
              <a:tr h="4640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règles </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Base de faits </a:t>
                      </a:r>
                    </a:p>
                    <a:p>
                      <a:endParaRPr lang="fr-FR" dirty="0"/>
                    </a:p>
                  </a:txBody>
                  <a:tcPr/>
                </a:tc>
                <a:extLst>
                  <a:ext uri="{0D108BD9-81ED-4DB2-BD59-A6C34878D82A}">
                    <a16:rowId xmlns:a16="http://schemas.microsoft.com/office/drawing/2014/main" val="10000"/>
                  </a:ext>
                </a:extLst>
              </a:tr>
              <a:tr h="2488244">
                <a:tc>
                  <a:txBody>
                    <a:bodyPr/>
                    <a:lstStyle/>
                    <a:p>
                      <a:r>
                        <a:rPr lang="fr-FR" b="1" u="none" strike="sngStrike" dirty="0"/>
                        <a:t>R1</a:t>
                      </a:r>
                      <a:r>
                        <a:rPr lang="fr-FR" u="none" strike="sngStrike" dirty="0"/>
                        <a:t> : Si farine et beurre et œufs et sel alors pâte</a:t>
                      </a:r>
                    </a:p>
                    <a:p>
                      <a:r>
                        <a:rPr lang="fr-FR" b="1" strike="sngStrike" dirty="0"/>
                        <a:t>R2</a:t>
                      </a:r>
                      <a:r>
                        <a:rPr lang="fr-FR" strike="sngStrike" dirty="0"/>
                        <a:t> : Si pommes et sucre alors pommes sucrées</a:t>
                      </a:r>
                    </a:p>
                    <a:p>
                      <a:r>
                        <a:rPr lang="fr-FR" b="1" u="none" strike="sngStrike" dirty="0"/>
                        <a:t>R3</a:t>
                      </a:r>
                      <a:r>
                        <a:rPr lang="fr-FR" u="none" strike="sngStrike" dirty="0"/>
                        <a:t> : Si pommes sucrées et pâte alors tarte aux pommes</a:t>
                      </a:r>
                    </a:p>
                    <a:p>
                      <a:r>
                        <a:rPr lang="fr-FR" b="1" u="none" strike="sngStrike" dirty="0"/>
                        <a:t>R4</a:t>
                      </a:r>
                      <a:r>
                        <a:rPr lang="fr-FR" u="none" strike="sngStrike" dirty="0"/>
                        <a:t> : Si abricots et pâte alors tarte aux abricots</a:t>
                      </a:r>
                    </a:p>
                    <a:p>
                      <a:r>
                        <a:rPr lang="fr-FR" b="1" u="none" strike="sngStrike" dirty="0"/>
                        <a:t>R5</a:t>
                      </a:r>
                      <a:r>
                        <a:rPr lang="fr-FR" u="none" strike="sngStrike" dirty="0"/>
                        <a:t> : Si poires et pâte alors tarte aux poires</a:t>
                      </a:r>
                    </a:p>
                    <a:p>
                      <a:r>
                        <a:rPr lang="fr-FR" b="1" dirty="0"/>
                        <a:t>R6</a:t>
                      </a:r>
                      <a:r>
                        <a:rPr lang="fr-FR" dirty="0"/>
                        <a:t> : Si cerises et pâte alors tarte aux cerises</a:t>
                      </a:r>
                    </a:p>
                    <a:p>
                      <a:endParaRPr lang="fr-FR" dirty="0"/>
                    </a:p>
                  </a:txBody>
                  <a:tcPr/>
                </a:tc>
                <a:tc>
                  <a:txBody>
                    <a:bodyPr/>
                    <a:lstStyle/>
                    <a:p>
                      <a:r>
                        <a:rPr lang="fr-FR" dirty="0"/>
                        <a:t>Pommes</a:t>
                      </a:r>
                    </a:p>
                    <a:p>
                      <a:r>
                        <a:rPr lang="fr-FR" dirty="0"/>
                        <a:t>Poires</a:t>
                      </a:r>
                    </a:p>
                    <a:p>
                      <a:r>
                        <a:rPr lang="fr-FR" dirty="0"/>
                        <a:t>Abricots</a:t>
                      </a:r>
                    </a:p>
                    <a:p>
                      <a:r>
                        <a:rPr lang="fr-FR" dirty="0"/>
                        <a:t>Farine</a:t>
                      </a:r>
                    </a:p>
                    <a:p>
                      <a:r>
                        <a:rPr lang="fr-FR" dirty="0"/>
                        <a:t>Beurre</a:t>
                      </a:r>
                    </a:p>
                    <a:p>
                      <a:r>
                        <a:rPr lang="fr-FR" dirty="0"/>
                        <a:t>Œufs</a:t>
                      </a:r>
                    </a:p>
                    <a:p>
                      <a:r>
                        <a:rPr lang="fr-FR" dirty="0"/>
                        <a:t>Sucre</a:t>
                      </a:r>
                    </a:p>
                    <a:p>
                      <a:r>
                        <a:rPr lang="fr-FR" dirty="0"/>
                        <a:t>Sel</a:t>
                      </a:r>
                    </a:p>
                    <a:p>
                      <a:r>
                        <a:rPr lang="fr-FR" dirty="0">
                          <a:solidFill>
                            <a:srgbClr val="FF0000"/>
                          </a:solidFill>
                        </a:rPr>
                        <a:t>Pâte</a:t>
                      </a:r>
                    </a:p>
                    <a:p>
                      <a:r>
                        <a:rPr lang="fr-FR" dirty="0">
                          <a:solidFill>
                            <a:srgbClr val="FF0000"/>
                          </a:solidFill>
                        </a:rPr>
                        <a:t>Pommes sucrées</a:t>
                      </a:r>
                    </a:p>
                    <a:p>
                      <a:r>
                        <a:rPr lang="fr-FR" dirty="0">
                          <a:solidFill>
                            <a:srgbClr val="FF0000"/>
                          </a:solidFill>
                        </a:rPr>
                        <a:t>Tarte aux pommes</a:t>
                      </a:r>
                    </a:p>
                    <a:p>
                      <a:r>
                        <a:rPr lang="fr-FR" dirty="0">
                          <a:solidFill>
                            <a:srgbClr val="FF0000"/>
                          </a:solidFill>
                        </a:rPr>
                        <a:t>Tarte aux abricots</a:t>
                      </a:r>
                    </a:p>
                    <a:p>
                      <a:r>
                        <a:rPr lang="fr-FR" dirty="0">
                          <a:solidFill>
                            <a:srgbClr val="FF0000"/>
                          </a:solidFill>
                        </a:rPr>
                        <a:t>Tarte aux poires</a:t>
                      </a:r>
                    </a:p>
                    <a:p>
                      <a:endParaRPr lang="fr-FR" dirty="0"/>
                    </a:p>
                  </a:txBody>
                  <a:tcPr/>
                </a:tc>
                <a:extLst>
                  <a:ext uri="{0D108BD9-81ED-4DB2-BD59-A6C34878D82A}">
                    <a16:rowId xmlns:a16="http://schemas.microsoft.com/office/drawing/2014/main" val="10001"/>
                  </a:ext>
                </a:extLst>
              </a:tr>
            </a:tbl>
          </a:graphicData>
        </a:graphic>
      </p:graphicFrame>
      <p:sp>
        <p:nvSpPr>
          <p:cNvPr id="6"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rgbClr val="0070C0"/>
                </a:solidFill>
                <a:effectLst/>
                <a:uLnTx/>
                <a:uFillTx/>
                <a:latin typeface="+mj-lt"/>
                <a:ea typeface="+mj-ea"/>
                <a:cs typeface="+mj-cs"/>
              </a:rPr>
              <a:t>Chainage avant</a:t>
            </a:r>
            <a:endParaRPr kumimoji="0" lang="fr-FR" sz="4400" b="1" i="0" u="none"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000" b="1" dirty="0"/>
              <a:t>R6 : elle ne peut pas être exécutée.</a:t>
            </a:r>
            <a:br>
              <a:rPr lang="fr-FR" sz="2000" dirty="0"/>
            </a:br>
            <a:r>
              <a:rPr lang="fr-FR" sz="2000" dirty="0"/>
              <a:t>Le fait "cerises" n'existe pas dans la base des faits.</a:t>
            </a:r>
          </a:p>
          <a:p>
            <a:endParaRPr lang="fr-FR" sz="2000" dirty="0"/>
          </a:p>
          <a:p>
            <a:r>
              <a:rPr lang="fr-FR" sz="2000" b="1" dirty="0"/>
              <a:t>Le mécanisme ne peut plus effectuer de déductions et le moteur s'arrête.</a:t>
            </a:r>
            <a:endParaRPr lang="fr-FR" sz="2000" dirty="0"/>
          </a:p>
          <a:p>
            <a:endParaRPr lang="fr-FR" sz="2000" dirty="0"/>
          </a:p>
        </p:txBody>
      </p:sp>
      <p:sp>
        <p:nvSpPr>
          <p:cNvPr id="5" name="Titre 1"/>
          <p:cNvSpPr>
            <a:spLocks noGrp="1"/>
          </p:cNvSpPr>
          <p:nvPr>
            <p:ph type="title"/>
          </p:nvPr>
        </p:nvSpPr>
        <p:spPr/>
        <p:txBody>
          <a:bodyPr/>
          <a:lstStyle/>
          <a:p>
            <a:r>
              <a:rPr lang="fr-FR" b="1" dirty="0">
                <a:solidFill>
                  <a:srgbClr val="0070C0"/>
                </a:solidFill>
              </a:rPr>
              <a:t>Chainage avant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Chainage arrière</a:t>
            </a:r>
          </a:p>
        </p:txBody>
      </p:sp>
      <p:sp>
        <p:nvSpPr>
          <p:cNvPr id="3" name="Espace réservé du contenu 2"/>
          <p:cNvSpPr>
            <a:spLocks noGrp="1"/>
          </p:cNvSpPr>
          <p:nvPr>
            <p:ph idx="1"/>
          </p:nvPr>
        </p:nvSpPr>
        <p:spPr/>
        <p:txBody>
          <a:bodyPr>
            <a:normAutofit fontScale="77500" lnSpcReduction="20000"/>
          </a:bodyPr>
          <a:lstStyle/>
          <a:p>
            <a:pPr algn="just"/>
            <a:r>
              <a:rPr lang="fr-FR" b="1" u="sng" dirty="0">
                <a:solidFill>
                  <a:srgbClr val="0070C0"/>
                </a:solidFill>
              </a:rPr>
              <a:t>But</a:t>
            </a:r>
            <a:r>
              <a:rPr lang="fr-FR" b="1" dirty="0"/>
              <a:t> : </a:t>
            </a:r>
            <a:r>
              <a:rPr lang="fr-FR" dirty="0"/>
              <a:t>Tarte aux abricots.</a:t>
            </a:r>
          </a:p>
          <a:p>
            <a:pPr algn="just"/>
            <a:r>
              <a:rPr lang="fr-FR" dirty="0"/>
              <a:t>Considérons R4 : les prémisses sont-elles vérifiées dans la base des faits ?</a:t>
            </a:r>
          </a:p>
          <a:p>
            <a:pPr algn="just"/>
            <a:endParaRPr lang="fr-FR" dirty="0"/>
          </a:p>
          <a:p>
            <a:pPr algn="just"/>
            <a:r>
              <a:rPr lang="fr-FR" dirty="0"/>
              <a:t>La première prémisse </a:t>
            </a:r>
            <a:r>
              <a:rPr lang="fr-FR" b="1" dirty="0">
                <a:solidFill>
                  <a:srgbClr val="FF0000"/>
                </a:solidFill>
              </a:rPr>
              <a:t>abricot</a:t>
            </a:r>
            <a:r>
              <a:rPr lang="fr-FR" dirty="0"/>
              <a:t> est vérifiée.</a:t>
            </a:r>
            <a:br>
              <a:rPr lang="fr-FR" dirty="0"/>
            </a:br>
            <a:r>
              <a:rPr lang="fr-FR" dirty="0"/>
              <a:t>La deuxième prémisse doit être vérifiée ;</a:t>
            </a:r>
          </a:p>
          <a:p>
            <a:pPr algn="just"/>
            <a:r>
              <a:rPr lang="fr-FR" dirty="0"/>
              <a:t>On vérifie s'il existe une règle qui a pour but </a:t>
            </a:r>
            <a:r>
              <a:rPr lang="fr-FR" b="1" dirty="0">
                <a:solidFill>
                  <a:srgbClr val="FF0000"/>
                </a:solidFill>
              </a:rPr>
              <a:t>pâte</a:t>
            </a:r>
            <a:r>
              <a:rPr lang="fr-FR" dirty="0"/>
              <a:t> :</a:t>
            </a:r>
            <a:br>
              <a:rPr lang="fr-FR" dirty="0"/>
            </a:br>
            <a:r>
              <a:rPr lang="fr-FR" dirty="0"/>
              <a:t>Oui, la règle R1.</a:t>
            </a:r>
          </a:p>
          <a:p>
            <a:pPr algn="just"/>
            <a:r>
              <a:rPr lang="fr-FR" dirty="0"/>
              <a:t>On considère maintenant la règle R1 : les prémisses sont vérifiées</a:t>
            </a:r>
          </a:p>
          <a:p>
            <a:pPr algn="just"/>
            <a:r>
              <a:rPr lang="fr-FR" dirty="0"/>
              <a:t>Donc, on peut conclure que le but </a:t>
            </a:r>
            <a:r>
              <a:rPr lang="fr-FR" b="1" dirty="0"/>
              <a:t>tarte aux abricots</a:t>
            </a:r>
            <a:r>
              <a:rPr lang="fr-FR" dirty="0"/>
              <a:t> est vérifié.</a:t>
            </a:r>
          </a:p>
          <a:p>
            <a:pPr algn="just"/>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Sommaire</a:t>
            </a:r>
          </a:p>
        </p:txBody>
      </p:sp>
      <p:sp>
        <p:nvSpPr>
          <p:cNvPr id="3" name="Espace réservé du contenu 2"/>
          <p:cNvSpPr>
            <a:spLocks noGrp="1"/>
          </p:cNvSpPr>
          <p:nvPr>
            <p:ph idx="1"/>
          </p:nvPr>
        </p:nvSpPr>
        <p:spPr/>
        <p:txBody>
          <a:bodyPr>
            <a:normAutofit/>
          </a:bodyPr>
          <a:lstStyle/>
          <a:p>
            <a:r>
              <a:rPr lang="fr-FR" dirty="0"/>
              <a:t>Définition</a:t>
            </a:r>
          </a:p>
          <a:p>
            <a:r>
              <a:rPr lang="fr-FR" dirty="0"/>
              <a:t>Historique</a:t>
            </a:r>
          </a:p>
          <a:p>
            <a:r>
              <a:rPr lang="fr-FR" dirty="0"/>
              <a:t>Structure</a:t>
            </a:r>
          </a:p>
          <a:p>
            <a:r>
              <a:rPr lang="fr-FR" dirty="0"/>
              <a:t>Fonctionnement</a:t>
            </a:r>
          </a:p>
          <a:p>
            <a:pPr lvl="1"/>
            <a:r>
              <a:rPr lang="fr-FR" dirty="0"/>
              <a:t>Chainage avant</a:t>
            </a:r>
          </a:p>
          <a:p>
            <a:pPr lvl="1"/>
            <a:r>
              <a:rPr lang="fr-FR" dirty="0"/>
              <a:t>Chainage arrière</a:t>
            </a:r>
          </a:p>
          <a:p>
            <a:pPr lvl="1"/>
            <a:r>
              <a:rPr lang="fr-FR" dirty="0"/>
              <a:t>Comparaison</a:t>
            </a:r>
          </a:p>
          <a:p>
            <a:r>
              <a:rPr lang="fr-FR" dirty="0"/>
              <a:t>Exemple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Définition d’un Système Expert (SE) </a:t>
            </a:r>
          </a:p>
        </p:txBody>
      </p:sp>
      <p:sp>
        <p:nvSpPr>
          <p:cNvPr id="3" name="Espace réservé du contenu 2"/>
          <p:cNvSpPr>
            <a:spLocks noGrp="1"/>
          </p:cNvSpPr>
          <p:nvPr>
            <p:ph idx="1"/>
          </p:nvPr>
        </p:nvSpPr>
        <p:spPr/>
        <p:txBody>
          <a:bodyPr>
            <a:normAutofit fontScale="70000" lnSpcReduction="20000"/>
          </a:bodyPr>
          <a:lstStyle/>
          <a:p>
            <a:pPr algn="just"/>
            <a:r>
              <a:rPr lang="fr-FR" dirty="0"/>
              <a:t>Programme qui permet l’exploitation des connaissances dans un domaine précis et rigoureusement limité. </a:t>
            </a:r>
          </a:p>
          <a:p>
            <a:pPr algn="just"/>
            <a:r>
              <a:rPr lang="fr-FR" dirty="0"/>
              <a:t>Tel un expert humain, un SE n’a aucune prétention en dehors de sa spécialité. </a:t>
            </a:r>
          </a:p>
          <a:p>
            <a:pPr algn="just"/>
            <a:r>
              <a:rPr lang="fr-FR" dirty="0"/>
              <a:t>Un système informatique où les données (la base de connaissance) sont bien séparées du programme qui les manipule (le moteur d’inférences).</a:t>
            </a:r>
          </a:p>
          <a:p>
            <a:pPr algn="just"/>
            <a:r>
              <a:rPr lang="fr-FR" dirty="0"/>
              <a:t>La base de données des connaissances ainsi que le système d’inférence sont fondés sur la logique et l’inférence logique</a:t>
            </a:r>
          </a:p>
          <a:p>
            <a:pPr algn="just"/>
            <a:r>
              <a:rPr lang="fr-FR" dirty="0"/>
              <a:t>Outil capable de reproduire les mécanismes cognitifs d'un expert, dans un domaine particulier </a:t>
            </a:r>
          </a:p>
          <a:p>
            <a:pPr algn="just"/>
            <a:r>
              <a:rPr lang="fr-FR" dirty="0"/>
              <a:t>Logiciel capable de répondre à des questions, en effectuant un raisonnement à partir de faits et de règles connus. Il peut servir notamment comme outil d'aide à la décision</a:t>
            </a:r>
          </a:p>
          <a:p>
            <a:pPr algn="just"/>
            <a:endParaRPr lang="fr-FR" dirty="0"/>
          </a:p>
          <a:p>
            <a:pPr algn="just"/>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HISTORIQUE </a:t>
            </a:r>
          </a:p>
        </p:txBody>
      </p:sp>
      <p:sp>
        <p:nvSpPr>
          <p:cNvPr id="3" name="Espace réservé du contenu 2"/>
          <p:cNvSpPr>
            <a:spLocks noGrp="1"/>
          </p:cNvSpPr>
          <p:nvPr>
            <p:ph idx="1"/>
          </p:nvPr>
        </p:nvSpPr>
        <p:spPr/>
        <p:txBody>
          <a:bodyPr>
            <a:normAutofit fontScale="92500" lnSpcReduction="10000"/>
          </a:bodyPr>
          <a:lstStyle/>
          <a:p>
            <a:pPr algn="just">
              <a:buNone/>
            </a:pPr>
            <a:r>
              <a:rPr lang="fr-FR" b="1" dirty="0" err="1">
                <a:solidFill>
                  <a:srgbClr val="0070C0"/>
                </a:solidFill>
              </a:rPr>
              <a:t>Dendral</a:t>
            </a:r>
            <a:r>
              <a:rPr lang="fr-FR" dirty="0"/>
              <a:t> </a:t>
            </a:r>
          </a:p>
          <a:p>
            <a:pPr algn="just"/>
            <a:r>
              <a:rPr lang="fr-FR" dirty="0"/>
              <a:t>Premier système expert </a:t>
            </a:r>
          </a:p>
          <a:p>
            <a:pPr algn="just"/>
            <a:r>
              <a:rPr lang="fr-FR" dirty="0"/>
              <a:t>Créé en 1965</a:t>
            </a:r>
          </a:p>
          <a:p>
            <a:pPr algn="just"/>
            <a:r>
              <a:rPr lang="fr-FR" dirty="0"/>
              <a:t>Créé par les informaticiens Edward </a:t>
            </a:r>
            <a:r>
              <a:rPr lang="fr-FR" dirty="0" err="1"/>
              <a:t>Feigenbaum</a:t>
            </a:r>
            <a:r>
              <a:rPr lang="fr-FR" dirty="0"/>
              <a:t>, Bruce Buchanan, le médecin Joshua </a:t>
            </a:r>
            <a:r>
              <a:rPr lang="fr-FR" dirty="0" err="1"/>
              <a:t>Lederberg</a:t>
            </a:r>
            <a:r>
              <a:rPr lang="fr-FR" dirty="0"/>
              <a:t> et le chimiste Carl </a:t>
            </a:r>
            <a:r>
              <a:rPr lang="fr-FR" dirty="0" err="1"/>
              <a:t>Djerassi</a:t>
            </a:r>
            <a:r>
              <a:rPr lang="fr-FR" dirty="0"/>
              <a:t>. </a:t>
            </a:r>
          </a:p>
          <a:p>
            <a:pPr algn="just"/>
            <a:r>
              <a:rPr lang="fr-FR" dirty="0"/>
              <a:t>Permettait d'identifier les constituants chimiques d'un matériau à partir de spectrométrie de masse et de résonance magnétique nucléaire.</a:t>
            </a:r>
          </a:p>
          <a:p>
            <a:pPr algn="just"/>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HISTORIQUE </a:t>
            </a:r>
            <a:endParaRPr lang="fr-FR" dirty="0"/>
          </a:p>
        </p:txBody>
      </p:sp>
      <p:sp>
        <p:nvSpPr>
          <p:cNvPr id="3" name="Espace réservé du contenu 2"/>
          <p:cNvSpPr>
            <a:spLocks noGrp="1"/>
          </p:cNvSpPr>
          <p:nvPr>
            <p:ph idx="1"/>
          </p:nvPr>
        </p:nvSpPr>
        <p:spPr/>
        <p:txBody>
          <a:bodyPr>
            <a:normAutofit lnSpcReduction="10000"/>
          </a:bodyPr>
          <a:lstStyle/>
          <a:p>
            <a:pPr algn="just">
              <a:buNone/>
            </a:pPr>
            <a:r>
              <a:rPr lang="fr-FR" b="1" dirty="0" err="1">
                <a:solidFill>
                  <a:srgbClr val="0070C0"/>
                </a:solidFill>
              </a:rPr>
              <a:t>Mycin</a:t>
            </a:r>
            <a:endParaRPr lang="fr-FR" b="1" dirty="0">
              <a:solidFill>
                <a:srgbClr val="0070C0"/>
              </a:solidFill>
            </a:endParaRPr>
          </a:p>
          <a:p>
            <a:pPr algn="just"/>
            <a:r>
              <a:rPr lang="fr-FR" dirty="0"/>
              <a:t>Le plus connu, créé en 1972</a:t>
            </a:r>
          </a:p>
          <a:p>
            <a:pPr algn="just"/>
            <a:r>
              <a:rPr lang="fr-FR" dirty="0"/>
              <a:t>Système expert de diagnostic de maladies du sang et de prescription de médicaments, avec un vrai moteur et une vraie base de règles. </a:t>
            </a:r>
          </a:p>
          <a:p>
            <a:pPr algn="just"/>
            <a:r>
              <a:rPr lang="fr-FR" dirty="0"/>
              <a:t>Les règles étaient affectées de coefficients de vraisemblance qui donnaient à chacune d'entre elles un poids particulier face aux autres.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Structure d’un SE</a:t>
            </a:r>
          </a:p>
        </p:txBody>
      </p:sp>
      <p:sp>
        <p:nvSpPr>
          <p:cNvPr id="3" name="Espace réservé du contenu 2"/>
          <p:cNvSpPr>
            <a:spLocks noGrp="1"/>
          </p:cNvSpPr>
          <p:nvPr>
            <p:ph idx="1"/>
          </p:nvPr>
        </p:nvSpPr>
        <p:spPr/>
        <p:txBody>
          <a:bodyPr>
            <a:normAutofit/>
          </a:bodyPr>
          <a:lstStyle/>
          <a:p>
            <a:pPr algn="just">
              <a:buNone/>
            </a:pPr>
            <a:r>
              <a:rPr lang="fr-FR" dirty="0"/>
              <a:t>Les systèmes experts sont généralement constitués de : </a:t>
            </a:r>
          </a:p>
          <a:p>
            <a:pPr algn="just">
              <a:buNone/>
            </a:pPr>
            <a:endParaRPr lang="fr-FR" dirty="0"/>
          </a:p>
          <a:p>
            <a:pPr lvl="1" algn="just"/>
            <a:r>
              <a:rPr lang="fr-FR" dirty="0"/>
              <a:t>Une base de connaissance </a:t>
            </a:r>
            <a:r>
              <a:rPr lang="fr-FR" i="1" dirty="0"/>
              <a:t>(</a:t>
            </a:r>
            <a:r>
              <a:rPr lang="fr-FR" i="1" dirty="0" err="1"/>
              <a:t>knowledge</a:t>
            </a:r>
            <a:r>
              <a:rPr lang="fr-FR" i="1" dirty="0"/>
              <a:t> base)</a:t>
            </a:r>
          </a:p>
          <a:p>
            <a:pPr lvl="1" algn="just"/>
            <a:r>
              <a:rPr lang="fr-FR" dirty="0"/>
              <a:t>Une interface</a:t>
            </a:r>
          </a:p>
          <a:p>
            <a:pPr lvl="1" algn="just"/>
            <a:r>
              <a:rPr lang="fr-FR" dirty="0"/>
              <a:t>Un moteur d’inférence </a:t>
            </a:r>
            <a:r>
              <a:rPr lang="fr-FR" i="1" dirty="0"/>
              <a:t>(</a:t>
            </a:r>
            <a:r>
              <a:rPr lang="fr-FR" i="1" dirty="0" err="1"/>
              <a:t>Inference</a:t>
            </a:r>
            <a:r>
              <a:rPr lang="fr-FR" i="1" dirty="0"/>
              <a:t> </a:t>
            </a:r>
            <a:r>
              <a:rPr lang="fr-FR" i="1" dirty="0" err="1"/>
              <a:t>Engine</a:t>
            </a:r>
            <a:r>
              <a:rPr lang="fr-FR" i="1" dirty="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La base de connaissances (BC)</a:t>
            </a:r>
          </a:p>
        </p:txBody>
      </p:sp>
      <p:sp>
        <p:nvSpPr>
          <p:cNvPr id="3" name="Espace réservé du contenu 2"/>
          <p:cNvSpPr>
            <a:spLocks noGrp="1"/>
          </p:cNvSpPr>
          <p:nvPr>
            <p:ph idx="1"/>
          </p:nvPr>
        </p:nvSpPr>
        <p:spPr/>
        <p:txBody>
          <a:bodyPr/>
          <a:lstStyle/>
          <a:p>
            <a:pPr algn="just"/>
            <a:r>
              <a:rPr lang="fr-FR" dirty="0"/>
              <a:t>Ensemble des données qui sont utilisées par le moteur d'inférence. </a:t>
            </a:r>
          </a:p>
          <a:p>
            <a:pPr algn="just"/>
            <a:endParaRPr lang="fr-FR" dirty="0"/>
          </a:p>
          <a:p>
            <a:pPr algn="just"/>
            <a:r>
              <a:rPr lang="fr-FR" dirty="0"/>
              <a:t>C’est là qu’est stocké le savoir du système propre au domaine de connaissance. </a:t>
            </a:r>
          </a:p>
          <a:p>
            <a:pPr algn="just"/>
            <a:endParaRPr lang="fr-FR" dirty="0"/>
          </a:p>
          <a:p>
            <a:pPr algn="just"/>
            <a:r>
              <a:rPr lang="fr-FR" dirty="0"/>
              <a:t>Elle rassemble toutes les connaissances d’un expert du domaine considéré.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La base de connaissance (BC) </a:t>
            </a:r>
          </a:p>
        </p:txBody>
      </p:sp>
      <p:sp>
        <p:nvSpPr>
          <p:cNvPr id="3" name="Espace réservé du contenu 2"/>
          <p:cNvSpPr>
            <a:spLocks noGrp="1"/>
          </p:cNvSpPr>
          <p:nvPr>
            <p:ph idx="1"/>
          </p:nvPr>
        </p:nvSpPr>
        <p:spPr/>
        <p:txBody>
          <a:bodyPr>
            <a:normAutofit fontScale="92500" lnSpcReduction="10000"/>
          </a:bodyPr>
          <a:lstStyle/>
          <a:p>
            <a:pPr lvl="1" algn="just"/>
            <a:r>
              <a:rPr lang="fr-FR" b="1" dirty="0">
                <a:solidFill>
                  <a:srgbClr val="00B050"/>
                </a:solidFill>
              </a:rPr>
              <a:t>Les standards d'engagement </a:t>
            </a:r>
            <a:r>
              <a:rPr lang="fr-FR" dirty="0"/>
              <a:t>(connaissances de l'expert) :  l’informations de base et de configuration du système, mesures, lois, paramètres, données contractuelles. </a:t>
            </a:r>
          </a:p>
          <a:p>
            <a:pPr lvl="1" algn="just"/>
            <a:r>
              <a:rPr lang="fr-FR" b="1" dirty="0">
                <a:solidFill>
                  <a:srgbClr val="00B050"/>
                </a:solidFill>
              </a:rPr>
              <a:t>Les règles d'inférence </a:t>
            </a:r>
            <a:r>
              <a:rPr lang="fr-FR" dirty="0"/>
              <a:t>(savoir-faire) : ensemble des règles logiques de déduction utilisées par le moteur d'inférence. </a:t>
            </a:r>
          </a:p>
          <a:p>
            <a:pPr lvl="1" algn="just"/>
            <a:r>
              <a:rPr lang="fr-FR" b="1" dirty="0">
                <a:solidFill>
                  <a:srgbClr val="00B050"/>
                </a:solidFill>
              </a:rPr>
              <a:t>La base de faits </a:t>
            </a:r>
            <a:r>
              <a:rPr lang="fr-FR" dirty="0"/>
              <a:t>(expérience) Historisation et statistique des faits effectifs, des décisions et des buts. Le raisonnement va se baser sur ces faits pour déduire des conclusions.</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1093</TotalTime>
  <Words>1713</Words>
  <Application>Microsoft Office PowerPoint</Application>
  <PresentationFormat>Affichage à l'écran (4:3)</PresentationFormat>
  <Paragraphs>232</Paragraphs>
  <Slides>28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28</vt:i4>
      </vt:variant>
    </vt:vector>
  </HeadingPairs>
  <TitlesOfParts>
    <vt:vector size="33" baseType="lpstr">
      <vt:lpstr>Arial</vt:lpstr>
      <vt:lpstr>Calibri</vt:lpstr>
      <vt:lpstr>StarSymbol</vt:lpstr>
      <vt:lpstr>Times</vt:lpstr>
      <vt:lpstr>Thème Office</vt:lpstr>
      <vt:lpstr>Présentation PowerPoint</vt:lpstr>
      <vt:lpstr>Présentation PowerPoint</vt:lpstr>
      <vt:lpstr>Sommaire</vt:lpstr>
      <vt:lpstr>Définition d’un Système Expert (SE) </vt:lpstr>
      <vt:lpstr>HISTORIQUE </vt:lpstr>
      <vt:lpstr>HISTORIQUE </vt:lpstr>
      <vt:lpstr>Structure d’un SE</vt:lpstr>
      <vt:lpstr>La base de connaissances (BC)</vt:lpstr>
      <vt:lpstr>La base de connaissance (BC) </vt:lpstr>
      <vt:lpstr>La base de faits</vt:lpstr>
      <vt:lpstr>Les interfaces</vt:lpstr>
      <vt:lpstr>Le moteur d’inférence </vt:lpstr>
      <vt:lpstr>Le moteur d’inférence </vt:lpstr>
      <vt:lpstr>Fonctionnement d’un SE</vt:lpstr>
      <vt:lpstr>MISE EN PLACE</vt:lpstr>
      <vt:lpstr>Acquisition des données</vt:lpstr>
      <vt:lpstr>Résumé</vt:lpstr>
      <vt:lpstr>Fonctionnement</vt:lpstr>
      <vt:lpstr>Chainage avant et chainage arrière</vt:lpstr>
      <vt:lpstr>Chainage avant VS arrière</vt:lpstr>
      <vt:lpstr>Conclusion</vt:lpstr>
      <vt:lpstr>Exemple</vt:lpstr>
      <vt:lpstr>Résolution</vt:lpstr>
      <vt:lpstr>Chainage avant</vt:lpstr>
      <vt:lpstr>Chainage avant</vt:lpstr>
      <vt:lpstr>Présentation PowerPoint</vt:lpstr>
      <vt:lpstr>Chainage avant</vt:lpstr>
      <vt:lpstr>Chainage arrière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14</cp:revision>
  <dcterms:created xsi:type="dcterms:W3CDTF">2017-10-03T18:44:14Z</dcterms:created>
  <dcterms:modified xsi:type="dcterms:W3CDTF">2023-02-15T15:45:42Z</dcterms:modified>
</cp:coreProperties>
</file>