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86" r:id="rId8"/>
    <p:sldId id="262" r:id="rId9"/>
    <p:sldId id="263" r:id="rId10"/>
    <p:sldId id="264" r:id="rId11"/>
    <p:sldId id="265" r:id="rId12"/>
    <p:sldId id="266" r:id="rId13"/>
    <p:sldId id="284" r:id="rId14"/>
    <p:sldId id="267" r:id="rId15"/>
    <p:sldId id="285" r:id="rId16"/>
    <p:sldId id="268" r:id="rId17"/>
    <p:sldId id="269" r:id="rId18"/>
    <p:sldId id="270" r:id="rId19"/>
    <p:sldId id="283" r:id="rId20"/>
    <p:sldId id="271" r:id="rId21"/>
    <p:sldId id="282" r:id="rId22"/>
    <p:sldId id="272" r:id="rId23"/>
    <p:sldId id="273" r:id="rId24"/>
    <p:sldId id="274" r:id="rId25"/>
    <p:sldId id="275" r:id="rId26"/>
    <p:sldId id="281" r:id="rId27"/>
    <p:sldId id="277" r:id="rId28"/>
    <p:sldId id="278" r:id="rId29"/>
    <p:sldId id="279" r:id="rId30"/>
    <p:sldId id="280" r:id="rId31"/>
    <p:sldId id="276" r:id="rId3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86853624-2449-4855-917D-99091E3C52C7}" type="datetimeFigureOut">
              <a:rPr lang="fr-FR" smtClean="0"/>
              <a:pPr/>
              <a:t>25/05/2025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849E223-8375-4546-870D-5D15A349FA7F}"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86853624-2449-4855-917D-99091E3C52C7}" type="datetimeFigureOut">
              <a:rPr lang="fr-FR" smtClean="0"/>
              <a:pPr/>
              <a:t>25/05/2025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849E223-8375-4546-870D-5D15A349FA7F}"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86853624-2449-4855-917D-99091E3C52C7}" type="datetimeFigureOut">
              <a:rPr lang="fr-FR" smtClean="0"/>
              <a:pPr/>
              <a:t>25/05/2025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849E223-8375-4546-870D-5D15A349FA7F}"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86853624-2449-4855-917D-99091E3C52C7}" type="datetimeFigureOut">
              <a:rPr lang="fr-FR" smtClean="0"/>
              <a:pPr/>
              <a:t>25/05/2025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849E223-8375-4546-870D-5D15A349FA7F}"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86853624-2449-4855-917D-99091E3C52C7}" type="datetimeFigureOut">
              <a:rPr lang="fr-FR" smtClean="0"/>
              <a:pPr/>
              <a:t>25/05/2025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849E223-8375-4546-870D-5D15A349FA7F}"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86853624-2449-4855-917D-99091E3C52C7}" type="datetimeFigureOut">
              <a:rPr lang="fr-FR" smtClean="0"/>
              <a:pPr/>
              <a:t>25/05/2025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849E223-8375-4546-870D-5D15A349FA7F}"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86853624-2449-4855-917D-99091E3C52C7}" type="datetimeFigureOut">
              <a:rPr lang="fr-FR" smtClean="0"/>
              <a:pPr/>
              <a:t>25/05/2025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849E223-8375-4546-870D-5D15A349FA7F}"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86853624-2449-4855-917D-99091E3C52C7}" type="datetimeFigureOut">
              <a:rPr lang="fr-FR" smtClean="0"/>
              <a:pPr/>
              <a:t>25/05/2025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849E223-8375-4546-870D-5D15A349FA7F}"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6853624-2449-4855-917D-99091E3C52C7}" type="datetimeFigureOut">
              <a:rPr lang="fr-FR" smtClean="0"/>
              <a:pPr/>
              <a:t>25/05/2025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849E223-8375-4546-870D-5D15A349FA7F}"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86853624-2449-4855-917D-99091E3C52C7}" type="datetimeFigureOut">
              <a:rPr lang="fr-FR" smtClean="0"/>
              <a:pPr/>
              <a:t>25/05/2025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849E223-8375-4546-870D-5D15A349FA7F}"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86853624-2449-4855-917D-99091E3C52C7}" type="datetimeFigureOut">
              <a:rPr lang="fr-FR" smtClean="0"/>
              <a:pPr/>
              <a:t>25/05/2025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849E223-8375-4546-870D-5D15A349FA7F}"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853624-2449-4855-917D-99091E3C52C7}" type="datetimeFigureOut">
              <a:rPr lang="fr-FR" smtClean="0"/>
              <a:pPr/>
              <a:t>25/05/2025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49E223-8375-4546-870D-5D15A349FA7F}"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sz="6000" b="1" dirty="0">
                <a:solidFill>
                  <a:srgbClr val="FF0000"/>
                </a:solidFill>
              </a:rPr>
              <a:t>Le fauteuil dentaire </a:t>
            </a:r>
          </a:p>
        </p:txBody>
      </p:sp>
      <p:sp>
        <p:nvSpPr>
          <p:cNvPr id="4" name="Sous-titre 2"/>
          <p:cNvSpPr txBox="1">
            <a:spLocks/>
          </p:cNvSpPr>
          <p:nvPr/>
        </p:nvSpPr>
        <p:spPr>
          <a:xfrm>
            <a:off x="2285999" y="4061647"/>
            <a:ext cx="4572001" cy="1577153"/>
          </a:xfrm>
          <a:prstGeom prst="rect">
            <a:avLst/>
          </a:prstGeom>
        </p:spPr>
        <p:txBody>
          <a:bodyPr vert="horz" lIns="91440" tIns="45720" rIns="91440" bIns="45720" rtlCol="0">
            <a:normAutofit fontScale="925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fr-FR" dirty="0"/>
              <a:t>Présenté par : Pr MEZIANE.Z</a:t>
            </a:r>
          </a:p>
          <a:p>
            <a:r>
              <a:rPr lang="fr-FR" dirty="0"/>
              <a:t>Professeur en Médecine du Travail</a:t>
            </a:r>
          </a:p>
        </p:txBody>
      </p:sp>
      <p:pic>
        <p:nvPicPr>
          <p:cNvPr id="6" name="Image 5"/>
          <p:cNvPicPr>
            <a:picLocks noChangeAspect="1"/>
          </p:cNvPicPr>
          <p:nvPr/>
        </p:nvPicPr>
        <p:blipFill>
          <a:blip r:embed="rId2"/>
          <a:stretch>
            <a:fillRect/>
          </a:stretch>
        </p:blipFill>
        <p:spPr>
          <a:xfrm>
            <a:off x="914400" y="76200"/>
            <a:ext cx="6974428" cy="159119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285728"/>
            <a:ext cx="8401080" cy="6572272"/>
          </a:xfrm>
        </p:spPr>
        <p:txBody>
          <a:bodyPr>
            <a:normAutofit/>
          </a:bodyPr>
          <a:lstStyle/>
          <a:p>
            <a:pPr lvl="0"/>
            <a:r>
              <a:rPr lang="fr-FR" dirty="0"/>
              <a:t>Un scialytique (éclairage médical) fixé sur un deuxième bras mobile.</a:t>
            </a:r>
          </a:p>
          <a:p>
            <a:pPr lvl="0"/>
            <a:r>
              <a:rPr lang="fr-FR" dirty="0"/>
              <a:t>Un crachoir placé sur le côté gauche du patient.</a:t>
            </a:r>
          </a:p>
          <a:p>
            <a:pPr lvl="0"/>
            <a:r>
              <a:rPr lang="fr-FR" dirty="0"/>
              <a:t>Un système d’aspiration. Il existe deux types de systèmes d’aspiration : </a:t>
            </a:r>
          </a:p>
          <a:p>
            <a:pPr lvl="0"/>
            <a:endParaRPr lang="fr-FR" dirty="0"/>
          </a:p>
          <a:p>
            <a:pPr lvl="1"/>
            <a:r>
              <a:rPr lang="fr-FR" sz="2800" dirty="0">
                <a:solidFill>
                  <a:schemeClr val="tx1"/>
                </a:solidFill>
              </a:rPr>
              <a:t>l’aspirateur de salive </a:t>
            </a:r>
          </a:p>
          <a:p>
            <a:pPr lvl="1"/>
            <a:r>
              <a:rPr lang="fr-FR" sz="2800" dirty="0">
                <a:solidFill>
                  <a:schemeClr val="tx1"/>
                </a:solidFill>
              </a:rPr>
              <a:t>l’aspirateur chirurgical (dont l’embout, plus gros permet d’aspirer le sang et les débris tissulaires lors d’un acte chirurgical).</a:t>
            </a:r>
          </a:p>
          <a:p>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214290"/>
            <a:ext cx="9001156" cy="6643710"/>
          </a:xfrm>
        </p:spPr>
        <p:txBody>
          <a:bodyPr>
            <a:normAutofit/>
          </a:bodyPr>
          <a:lstStyle/>
          <a:p>
            <a:pPr lvl="0"/>
            <a:r>
              <a:rPr lang="fr-FR" dirty="0"/>
              <a:t>Tous les éléments de l’unit doivent assurer une sécurité maximum pour le praticien et le patient </a:t>
            </a:r>
          </a:p>
          <a:p>
            <a:pPr lvl="0"/>
            <a:r>
              <a:rPr lang="fr-FR" dirty="0"/>
              <a:t>Tous les éléments critiques sont amovibles et adaptés à la désinfection (par ex. poignées de lampe, caches en silicone pour panneau de commande) </a:t>
            </a:r>
          </a:p>
          <a:p>
            <a:pPr lvl="0"/>
            <a:r>
              <a:rPr lang="fr-FR" dirty="0"/>
              <a:t>Surfaces lisses faciles à nettoyer </a:t>
            </a:r>
          </a:p>
          <a:p>
            <a:pPr lvl="0"/>
            <a:r>
              <a:rPr lang="fr-FR" dirty="0"/>
              <a:t>Filtre élément assistante pratique et simple à nettoyer </a:t>
            </a:r>
          </a:p>
          <a:p>
            <a:pPr lvl="0"/>
            <a:r>
              <a:rPr lang="fr-FR" dirty="0"/>
              <a:t>Un système de désinfection intégré facilite à permettant une désinfection permanente du circuit d’eau.</a:t>
            </a:r>
          </a:p>
          <a:p>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FF0000"/>
                </a:solidFill>
              </a:rPr>
              <a:t>2.3 Le siège de l'opérateur </a:t>
            </a:r>
          </a:p>
        </p:txBody>
      </p:sp>
      <p:sp>
        <p:nvSpPr>
          <p:cNvPr id="3" name="Espace réservé du contenu 2"/>
          <p:cNvSpPr>
            <a:spLocks noGrp="1"/>
          </p:cNvSpPr>
          <p:nvPr>
            <p:ph idx="1"/>
          </p:nvPr>
        </p:nvSpPr>
        <p:spPr>
          <a:xfrm>
            <a:off x="142844" y="1285860"/>
            <a:ext cx="8858312" cy="5357850"/>
          </a:xfrm>
        </p:spPr>
        <p:txBody>
          <a:bodyPr>
            <a:normAutofit fontScale="85000" lnSpcReduction="10000"/>
          </a:bodyPr>
          <a:lstStyle/>
          <a:p>
            <a:pPr lvl="0"/>
            <a:r>
              <a:rPr lang="fr-FR" dirty="0"/>
              <a:t>Le siège de l'opérateur ou le tabouret est muni d'un dossier, monté sur roulettes, dont le siège peut pivoter, monter et descendre, avec ou sans repose-pied </a:t>
            </a:r>
          </a:p>
          <a:p>
            <a:pPr lvl="0"/>
            <a:endParaRPr lang="fr-FR" dirty="0"/>
          </a:p>
          <a:p>
            <a:pPr lvl="0"/>
            <a:r>
              <a:rPr lang="fr-FR" dirty="0"/>
              <a:t>doit être réglable en hauteur, ajustable facilement. Suivant la taille du praticien, et pour être assis confortablement, le siège doit être situé entre 45 et 65 cm du sol. Cette variation de hauteur se fera par un système hydraulique ou pneumatique. </a:t>
            </a:r>
          </a:p>
          <a:p>
            <a:pPr lvl="0"/>
            <a:endParaRPr lang="fr-FR" dirty="0"/>
          </a:p>
          <a:p>
            <a:pPr lvl="0"/>
            <a:r>
              <a:rPr lang="fr-FR" dirty="0"/>
              <a:t> Le dossier, bien adapté, permet au praticien de mettre à profit la moindre occasion pour reposer sa colonne vertébrale. </a:t>
            </a:r>
          </a:p>
          <a:p>
            <a:pPr lvl="0"/>
            <a:endParaRPr lang="fr-FR" dirty="0"/>
          </a:p>
          <a:p>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285728"/>
            <a:ext cx="8929718" cy="5840435"/>
          </a:xfrm>
        </p:spPr>
        <p:txBody>
          <a:bodyPr>
            <a:normAutofit fontScale="92500" lnSpcReduction="10000"/>
          </a:bodyPr>
          <a:lstStyle/>
          <a:p>
            <a:pPr lvl="0"/>
            <a:r>
              <a:rPr lang="fr-FR" dirty="0"/>
              <a:t>Ce dossier lui-même réglable en hauteur, permettra un appui dorsolombaire variable selon les types morphologiques. Un ressort pourra l'amener légèrement au contact du dos, expression. </a:t>
            </a:r>
          </a:p>
          <a:p>
            <a:pPr lvl="0"/>
            <a:endParaRPr lang="fr-FR" dirty="0"/>
          </a:p>
          <a:p>
            <a:pPr lvl="0"/>
            <a:r>
              <a:rPr lang="fr-FR" dirty="0"/>
              <a:t>Les roulettes, surtout si elles sont au nombre de 5, permettront une stabilité et une maniabilité très satisfaisante, le praticien pouvant se déplacer, à l'aide de ses pieds, tout en restant assis. </a:t>
            </a:r>
          </a:p>
          <a:p>
            <a:pPr lvl="0"/>
            <a:endParaRPr lang="fr-FR" dirty="0"/>
          </a:p>
          <a:p>
            <a:pPr lvl="0"/>
            <a:r>
              <a:rPr lang="fr-FR" dirty="0"/>
              <a:t>Les pieds du praticien doivent reposer le plus possible à plat sur le sol. </a:t>
            </a:r>
          </a:p>
          <a:p>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214290"/>
            <a:ext cx="9144000" cy="6643710"/>
          </a:xfrm>
        </p:spPr>
        <p:txBody>
          <a:bodyPr>
            <a:normAutofit lnSpcReduction="10000"/>
          </a:bodyPr>
          <a:lstStyle/>
          <a:p>
            <a:pPr lvl="0"/>
            <a:r>
              <a:rPr lang="fr-FR" dirty="0"/>
              <a:t>Les pieds du praticien doivent reposer le plus possible à plat sur le sol. </a:t>
            </a:r>
          </a:p>
          <a:p>
            <a:pPr lvl="0"/>
            <a:endParaRPr lang="fr-FR" dirty="0"/>
          </a:p>
          <a:p>
            <a:pPr lvl="0"/>
            <a:r>
              <a:rPr lang="fr-FR" dirty="0"/>
              <a:t>Le siège du tabouret d'opérateur doit pivoter sur son axe pour permettre d'effectuer une rotation de 360°, de manière à diminuer les mouvements de rotation de la colonne vertébrale, cela dans le cas où il s'agit de prendre des instruments à droite ou à gauche ou éventuellement situés derrière soi.</a:t>
            </a:r>
          </a:p>
          <a:p>
            <a:pPr lvl="0"/>
            <a:endParaRPr lang="fr-FR" dirty="0"/>
          </a:p>
          <a:p>
            <a:pPr lvl="0"/>
            <a:r>
              <a:rPr lang="fr-FR" dirty="0"/>
              <a:t>Le siège doit être confortable, suffisamment 'rembourré, d'une largeur suffisante (35 cm environ). </a:t>
            </a:r>
          </a:p>
          <a:p>
            <a:pPr lvl="0"/>
            <a:endParaRPr lang="fr-FR" dirty="0"/>
          </a:p>
          <a:p>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214290"/>
            <a:ext cx="8929718" cy="5911873"/>
          </a:xfrm>
        </p:spPr>
        <p:txBody>
          <a:bodyPr/>
          <a:lstStyle/>
          <a:p>
            <a:pPr lvl="0"/>
            <a:r>
              <a:rPr lang="fr-FR" dirty="0"/>
              <a:t>S'asseoir tout au fond du siège de l’opérateur, de manière à ce que la colonne lombaire soit bien soutenue. Les genoux ne doivent jamais être plus hauts que les hanches.</a:t>
            </a:r>
          </a:p>
          <a:p>
            <a:pPr lvl="0"/>
            <a:endParaRPr lang="fr-FR" dirty="0"/>
          </a:p>
          <a:p>
            <a:pPr lvl="0"/>
            <a:r>
              <a:rPr lang="fr-FR" dirty="0"/>
              <a:t>Le dos doit être soutenu sur toute sa longueur et le dossier de la chaise incliné de 10° à 20° vers l'arrière.</a:t>
            </a:r>
          </a:p>
          <a:p>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214290"/>
            <a:ext cx="9144000" cy="6429420"/>
          </a:xfrm>
        </p:spPr>
        <p:txBody>
          <a:bodyPr>
            <a:normAutofit fontScale="85000" lnSpcReduction="10000"/>
          </a:bodyPr>
          <a:lstStyle/>
          <a:p>
            <a:pPr lvl="0"/>
            <a:r>
              <a:rPr lang="fr-FR" dirty="0"/>
              <a:t>Le mouvement enveloppant de son dossier offre au praticien plusieurs positions de travail. </a:t>
            </a:r>
          </a:p>
          <a:p>
            <a:pPr lvl="0"/>
            <a:endParaRPr lang="fr-FR" dirty="0"/>
          </a:p>
          <a:p>
            <a:pPr lvl="0"/>
            <a:r>
              <a:rPr lang="fr-FR" dirty="0"/>
              <a:t>Un large levier qui règle montée et descente est placée au dessous du siège.</a:t>
            </a:r>
          </a:p>
          <a:p>
            <a:pPr lvl="0"/>
            <a:endParaRPr lang="fr-FR" dirty="0"/>
          </a:p>
          <a:p>
            <a:pPr lvl="0"/>
            <a:r>
              <a:rPr lang="fr-FR" dirty="0"/>
              <a:t>Monté sur 5 doubles roulettes pivotantes, il est doté du réglage pneumatique. Le mouvement enveloppant de son dossier offre au praticien plusieurs positions de travail.</a:t>
            </a:r>
          </a:p>
          <a:p>
            <a:pPr lvl="0"/>
            <a:endParaRPr lang="fr-FR" dirty="0"/>
          </a:p>
          <a:p>
            <a:pPr lvl="0"/>
            <a:r>
              <a:rPr lang="fr-FR" dirty="0"/>
              <a:t>Le dos doit être soutenu sur toute sa longueur et le dossier de la chaise incliné de 10° à 20° vers l'arrière.</a:t>
            </a:r>
          </a:p>
          <a:p>
            <a:pPr lvl="0"/>
            <a:endParaRPr lang="fr-FR" dirty="0"/>
          </a:p>
          <a:p>
            <a:pPr lvl="0"/>
            <a:r>
              <a:rPr lang="fr-FR" dirty="0"/>
              <a:t>Travail à 4 mains: Position du praticien (7h à 12h) et son assistante 2h à 14h)par rapport au fauteuil.</a:t>
            </a:r>
          </a:p>
          <a:p>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428604"/>
            <a:ext cx="9144000" cy="6429396"/>
          </a:xfrm>
        </p:spPr>
        <p:txBody>
          <a:bodyPr>
            <a:normAutofit/>
          </a:bodyPr>
          <a:lstStyle/>
          <a:p>
            <a:pPr lvl="0"/>
            <a:r>
              <a:rPr lang="fr-FR" dirty="0"/>
              <a:t>Si le patient est un peu tourné vers le côté droit ou gauche ( 40°) en léger déséquilibre, la tête désaxée par rapport à son corps, il ne passe que peu de temps dans le fauteuil, alors que le praticien passe sa journée auprès de ce même fauteuil. </a:t>
            </a:r>
          </a:p>
          <a:p>
            <a:pPr lvl="0"/>
            <a:endParaRPr lang="fr-FR" dirty="0"/>
          </a:p>
          <a:p>
            <a:pPr lvl="0"/>
            <a:r>
              <a:rPr lang="fr-FR" dirty="0"/>
              <a:t>La distance du scialytique à la bouche du malade (champ opératoire) est de 80 cm</a:t>
            </a:r>
          </a:p>
          <a:p>
            <a:pPr lvl="0"/>
            <a:endParaRPr lang="fr-FR" dirty="0"/>
          </a:p>
          <a:p>
            <a:pPr lvl="0"/>
            <a:r>
              <a:rPr lang="fr-FR" dirty="0"/>
              <a:t>La distance de la bouche du patient aux yeux du praticien (champ visuel) est de 25 à 30 cm)</a:t>
            </a:r>
          </a:p>
          <a:p>
            <a:endParaRPr lang="fr-F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solidFill>
                  <a:srgbClr val="FF0000"/>
                </a:solidFill>
              </a:rPr>
              <a:t>2.4 Le meuble à instruments </a:t>
            </a:r>
          </a:p>
        </p:txBody>
      </p:sp>
      <p:sp>
        <p:nvSpPr>
          <p:cNvPr id="3" name="Espace réservé du contenu 2"/>
          <p:cNvSpPr>
            <a:spLocks noGrp="1"/>
          </p:cNvSpPr>
          <p:nvPr>
            <p:ph idx="1"/>
          </p:nvPr>
        </p:nvSpPr>
        <p:spPr>
          <a:xfrm>
            <a:off x="214282" y="1214422"/>
            <a:ext cx="8715436" cy="5643578"/>
          </a:xfrm>
        </p:spPr>
        <p:txBody>
          <a:bodyPr>
            <a:normAutofit/>
          </a:bodyPr>
          <a:lstStyle/>
          <a:p>
            <a:pPr lvl="0"/>
            <a:r>
              <a:rPr lang="fr-FR" dirty="0"/>
              <a:t>Le meuble à instruments contient la petite instrumentation d'usage courant. </a:t>
            </a:r>
          </a:p>
          <a:p>
            <a:pPr lvl="0"/>
            <a:endParaRPr lang="fr-FR" dirty="0"/>
          </a:p>
          <a:p>
            <a:pPr lvl="0"/>
            <a:r>
              <a:rPr lang="fr-FR" dirty="0"/>
              <a:t>Il est préconisé d’avoir un meuble peu encombrant, pivotant, à tiroirs, monté sur roulettes, très maniable et très mobile, qui nous suivra dans nos déplacements de 12 h à 7 h.</a:t>
            </a:r>
          </a:p>
          <a:p>
            <a:pPr lvl="0"/>
            <a:endParaRPr lang="fr-FR" dirty="0"/>
          </a:p>
          <a:p>
            <a:endParaRPr lang="fr-F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214290"/>
            <a:ext cx="9144000" cy="6215106"/>
          </a:xfrm>
        </p:spPr>
        <p:txBody>
          <a:bodyPr>
            <a:normAutofit/>
          </a:bodyPr>
          <a:lstStyle/>
          <a:p>
            <a:pPr lvl="0"/>
            <a:r>
              <a:rPr lang="fr-FR" dirty="0"/>
              <a:t> </a:t>
            </a:r>
            <a:r>
              <a:rPr lang="fr-FR" sz="2800" dirty="0"/>
              <a:t>II sera situé toujours à notre gauche et suivant la position du praticien : </a:t>
            </a:r>
          </a:p>
          <a:p>
            <a:pPr lvl="1"/>
            <a:r>
              <a:rPr lang="fr-FR" sz="2800" dirty="0">
                <a:solidFill>
                  <a:schemeClr val="tx1"/>
                </a:solidFill>
              </a:rPr>
              <a:t>En 12 h, il sera à gauche du fauteuil ; </a:t>
            </a:r>
          </a:p>
          <a:p>
            <a:pPr lvl="1"/>
            <a:r>
              <a:rPr lang="fr-FR" sz="2800" dirty="0">
                <a:solidFill>
                  <a:schemeClr val="tx1"/>
                </a:solidFill>
              </a:rPr>
              <a:t>En 11 h, il sera à gauche du fauteuil mais derrière lui ; </a:t>
            </a:r>
          </a:p>
          <a:p>
            <a:pPr lvl="1"/>
            <a:r>
              <a:rPr lang="fr-FR" sz="2800" dirty="0">
                <a:solidFill>
                  <a:schemeClr val="tx1"/>
                </a:solidFill>
              </a:rPr>
              <a:t>En 10 h, 9 h, il sera derrière le fauteuil ; </a:t>
            </a:r>
          </a:p>
          <a:p>
            <a:pPr lvl="1"/>
            <a:r>
              <a:rPr lang="fr-FR" sz="2800" dirty="0">
                <a:solidFill>
                  <a:schemeClr val="tx1"/>
                </a:solidFill>
              </a:rPr>
              <a:t>En 8 h, 7 h, il sera à droite du fauteuil, plus ou moins derrière. Ce sont bien entendu, des positions théoriques, et tous les intermédiaires sont possibles.</a:t>
            </a:r>
          </a:p>
          <a:p>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74638"/>
            <a:ext cx="9144000" cy="1143000"/>
          </a:xfrm>
        </p:spPr>
        <p:txBody>
          <a:bodyPr/>
          <a:lstStyle/>
          <a:p>
            <a:r>
              <a:rPr lang="fr-FR" dirty="0">
                <a:solidFill>
                  <a:srgbClr val="FF0000"/>
                </a:solidFill>
              </a:rPr>
              <a:t>1. Introduction </a:t>
            </a:r>
          </a:p>
        </p:txBody>
      </p:sp>
      <p:sp>
        <p:nvSpPr>
          <p:cNvPr id="3" name="Espace réservé du contenu 2"/>
          <p:cNvSpPr>
            <a:spLocks noGrp="1"/>
          </p:cNvSpPr>
          <p:nvPr>
            <p:ph idx="1"/>
          </p:nvPr>
        </p:nvSpPr>
        <p:spPr>
          <a:xfrm>
            <a:off x="457200" y="1600200"/>
            <a:ext cx="8229600" cy="4614882"/>
          </a:xfrm>
        </p:spPr>
        <p:txBody>
          <a:bodyPr>
            <a:normAutofit fontScale="92500" lnSpcReduction="10000"/>
          </a:bodyPr>
          <a:lstStyle/>
          <a:p>
            <a:r>
              <a:rPr lang="fr-FR" dirty="0"/>
              <a:t>Le poste de travail dentaire est appelée aussi Unité dentaire, Unit dentaire ou Fauteuil dentaire. </a:t>
            </a:r>
          </a:p>
          <a:p>
            <a:endParaRPr lang="fr-FR" dirty="0"/>
          </a:p>
          <a:p>
            <a:r>
              <a:rPr lang="fr-FR" dirty="0"/>
              <a:t> Le fauteuil dentaire est l'équipement principal du médecin dentiste. </a:t>
            </a:r>
          </a:p>
          <a:p>
            <a:endParaRPr lang="fr-FR" dirty="0"/>
          </a:p>
          <a:p>
            <a:r>
              <a:rPr lang="fr-FR" dirty="0"/>
              <a:t> En parodontie, II faut avoir un bon équipement adapté, et fonctionnel pour une organisation parfaite du travail.</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357166"/>
            <a:ext cx="8401080" cy="5768997"/>
          </a:xfrm>
        </p:spPr>
        <p:txBody>
          <a:bodyPr>
            <a:normAutofit lnSpcReduction="10000"/>
          </a:bodyPr>
          <a:lstStyle/>
          <a:p>
            <a:pPr lvl="0"/>
            <a:r>
              <a:rPr lang="fr-FR" dirty="0"/>
              <a:t>Dans les tiroirs de ce meuble, il y aura la petite instrumentation la plus fréquemment utilisée, </a:t>
            </a:r>
          </a:p>
          <a:p>
            <a:pPr lvl="0"/>
            <a:endParaRPr lang="fr-FR" dirty="0"/>
          </a:p>
          <a:p>
            <a:pPr lvl="0"/>
            <a:r>
              <a:rPr lang="fr-FR" dirty="0"/>
              <a:t>(les autres instruments d'un usage plus restreint, seront mis dans des meubles </a:t>
            </a:r>
            <a:r>
              <a:rPr lang="fr-FR" dirty="0" err="1"/>
              <a:t>modular</a:t>
            </a:r>
            <a:r>
              <a:rPr lang="fr-FR" dirty="0"/>
              <a:t> placés en U ou en V, un peu plus loin derrière le fauteuil). </a:t>
            </a:r>
          </a:p>
          <a:p>
            <a:pPr lvl="0"/>
            <a:endParaRPr lang="fr-FR" dirty="0"/>
          </a:p>
          <a:p>
            <a:pPr lvl="0"/>
            <a:r>
              <a:rPr lang="fr-FR" dirty="0"/>
              <a:t>La préhension des instruments de la main gauche, ne paraît pas être une difficulté insurmontable avec un peu d'habitude. </a:t>
            </a:r>
          </a:p>
          <a:p>
            <a:pPr lvl="0"/>
            <a:endParaRPr lang="fr-FR" dirty="0"/>
          </a:p>
          <a:p>
            <a:endParaRPr lang="fr-F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58" y="357166"/>
            <a:ext cx="8329642" cy="5768997"/>
          </a:xfrm>
        </p:spPr>
        <p:txBody>
          <a:bodyPr>
            <a:normAutofit fontScale="92500"/>
          </a:bodyPr>
          <a:lstStyle/>
          <a:p>
            <a:pPr lvl="0"/>
            <a:r>
              <a:rPr lang="fr-FR" dirty="0"/>
              <a:t>Le dessus du meuble à instruments formera des plans de travail, très utiles pour placer la petite pharmacie courante, les instruments tranchants (fraises, abrasifs, etc.) et pourra être réduit à une simple tablette de travail, ou comporter par exemple des appareils supplémentaires (appareil à ultra-sons).</a:t>
            </a:r>
          </a:p>
          <a:p>
            <a:pPr lvl="0"/>
            <a:endParaRPr lang="fr-FR" dirty="0"/>
          </a:p>
          <a:p>
            <a:pPr lvl="0"/>
            <a:r>
              <a:rPr lang="fr-FR" dirty="0"/>
              <a:t>On peut en augmenter leur surface, en cas de besoin, par l'adjonction de tablettes coulissantes escamotables. On pourrait envisager un réglage en hauteur de ces tablettes.</a:t>
            </a:r>
          </a:p>
          <a:p>
            <a:endParaRPr lang="fr-F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solidFill>
                  <a:srgbClr val="FF0000"/>
                </a:solidFill>
              </a:rPr>
              <a:t>Equipements spécifique à la Parodontie </a:t>
            </a:r>
          </a:p>
        </p:txBody>
      </p:sp>
      <p:sp>
        <p:nvSpPr>
          <p:cNvPr id="3" name="Espace réservé du contenu 2"/>
          <p:cNvSpPr>
            <a:spLocks noGrp="1"/>
          </p:cNvSpPr>
          <p:nvPr>
            <p:ph idx="1"/>
          </p:nvPr>
        </p:nvSpPr>
        <p:spPr>
          <a:xfrm>
            <a:off x="457200" y="1600200"/>
            <a:ext cx="8229600" cy="4829196"/>
          </a:xfrm>
        </p:spPr>
        <p:txBody>
          <a:bodyPr>
            <a:normAutofit fontScale="85000" lnSpcReduction="20000"/>
          </a:bodyPr>
          <a:lstStyle/>
          <a:p>
            <a:r>
              <a:rPr lang="fr-FR" dirty="0"/>
              <a:t>Le poste de travail de parodontie Il doit posséder un détartreur avec lumière, un </a:t>
            </a:r>
            <a:r>
              <a:rPr lang="fr-FR" dirty="0" err="1"/>
              <a:t>aéropolisseur</a:t>
            </a:r>
            <a:r>
              <a:rPr lang="fr-FR" dirty="0"/>
              <a:t> et une lampe à polymérisation. </a:t>
            </a:r>
          </a:p>
          <a:p>
            <a:endParaRPr lang="fr-FR" dirty="0"/>
          </a:p>
          <a:p>
            <a:r>
              <a:rPr lang="fr-FR" dirty="0"/>
              <a:t>La caméra intra-buccal et l’écran intégré à l’unit sont devenus aussi des outils indispensables pour une bonne effectivité des taches à accomplir et pour une meilleur présentation détaillée et intensive des étapes du traitement. </a:t>
            </a:r>
          </a:p>
          <a:p>
            <a:endParaRPr lang="fr-FR" dirty="0"/>
          </a:p>
          <a:p>
            <a:r>
              <a:rPr lang="fr-FR" dirty="0"/>
              <a:t>Ceci constitue un système de communication très efficace pour la </a:t>
            </a:r>
            <a:r>
              <a:rPr lang="fr-FR" dirty="0" err="1"/>
              <a:t>préventodontie</a:t>
            </a:r>
            <a:r>
              <a:rPr lang="fr-FR" dirty="0"/>
              <a:t> et l’</a:t>
            </a:r>
            <a:r>
              <a:rPr lang="fr-FR" dirty="0" err="1"/>
              <a:t>hygiénothérapie</a:t>
            </a:r>
            <a:r>
              <a:rPr lang="fr-FR" dirty="0"/>
              <a: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solidFill>
                  <a:srgbClr val="FF0000"/>
                </a:solidFill>
              </a:rPr>
              <a:t>Travail à quatre mains </a:t>
            </a:r>
          </a:p>
        </p:txBody>
      </p:sp>
      <p:sp>
        <p:nvSpPr>
          <p:cNvPr id="3" name="Espace réservé du contenu 2"/>
          <p:cNvSpPr>
            <a:spLocks noGrp="1"/>
          </p:cNvSpPr>
          <p:nvPr>
            <p:ph idx="1"/>
          </p:nvPr>
        </p:nvSpPr>
        <p:spPr/>
        <p:txBody>
          <a:bodyPr>
            <a:normAutofit lnSpcReduction="10000"/>
          </a:bodyPr>
          <a:lstStyle/>
          <a:p>
            <a:pPr lvl="0"/>
            <a:r>
              <a:rPr lang="fr-FR" dirty="0"/>
              <a:t>L'assistante : indispensable dans bien des cas pour un travail efficace à 4 mains. </a:t>
            </a:r>
          </a:p>
          <a:p>
            <a:pPr lvl="0"/>
            <a:endParaRPr lang="fr-FR" dirty="0"/>
          </a:p>
          <a:p>
            <a:pPr lvl="0"/>
            <a:r>
              <a:rPr lang="fr-FR" dirty="0"/>
              <a:t>Elle doit avoir un poste de travail à gauche du fauteuil. </a:t>
            </a:r>
          </a:p>
          <a:p>
            <a:pPr lvl="0"/>
            <a:endParaRPr lang="fr-FR" dirty="0"/>
          </a:p>
          <a:p>
            <a:pPr lvl="0"/>
            <a:r>
              <a:rPr lang="fr-FR" dirty="0"/>
              <a:t>Le meuble de gauche du praticien (et sa surface de travail) servira alors également à l'assistante ;</a:t>
            </a:r>
          </a:p>
          <a:p>
            <a:endParaRPr lang="fr-F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solidFill>
                  <a:srgbClr val="FF0000"/>
                </a:solidFill>
              </a:rPr>
              <a:t>Un bon matériel </a:t>
            </a:r>
          </a:p>
        </p:txBody>
      </p:sp>
      <p:sp>
        <p:nvSpPr>
          <p:cNvPr id="3" name="Espace réservé du contenu 2"/>
          <p:cNvSpPr>
            <a:spLocks noGrp="1"/>
          </p:cNvSpPr>
          <p:nvPr>
            <p:ph idx="1"/>
          </p:nvPr>
        </p:nvSpPr>
        <p:spPr/>
        <p:txBody>
          <a:bodyPr/>
          <a:lstStyle/>
          <a:p>
            <a:pPr lvl="0"/>
            <a:r>
              <a:rPr lang="fr-FR" dirty="0"/>
              <a:t>permettra au praticien de se placer dans la meilleure position possible (dos rectiligne) par rapport à son patient qui, lui- même, pourra être orienté de façon. à obtenir la meilleure vision possible du champ opératoire.</a:t>
            </a:r>
          </a:p>
          <a:p>
            <a:endParaRPr lang="fr-F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1143000"/>
          </a:xfrm>
        </p:spPr>
        <p:txBody>
          <a:bodyPr>
            <a:normAutofit fontScale="90000"/>
          </a:bodyPr>
          <a:lstStyle/>
          <a:p>
            <a:r>
              <a:rPr lang="fr-FR" dirty="0">
                <a:solidFill>
                  <a:srgbClr val="FF0000"/>
                </a:solidFill>
              </a:rPr>
              <a:t>3. Positions de référence du fauteuil du patient</a:t>
            </a:r>
          </a:p>
        </p:txBody>
      </p:sp>
      <p:sp>
        <p:nvSpPr>
          <p:cNvPr id="3" name="Espace réservé du contenu 2"/>
          <p:cNvSpPr>
            <a:spLocks noGrp="1"/>
          </p:cNvSpPr>
          <p:nvPr>
            <p:ph idx="1"/>
          </p:nvPr>
        </p:nvSpPr>
        <p:spPr>
          <a:xfrm>
            <a:off x="214282" y="1428736"/>
            <a:ext cx="8786874" cy="5429264"/>
          </a:xfrm>
        </p:spPr>
        <p:txBody>
          <a:bodyPr>
            <a:normAutofit lnSpcReduction="10000"/>
          </a:bodyPr>
          <a:lstStyle/>
          <a:p>
            <a:r>
              <a:rPr lang="fr-FR" dirty="0"/>
              <a:t> Le fauteuil sur lequel prend place le patient peut être réglé de manière à permettre des soins , soit dans l'arcade dentaire supérieure, </a:t>
            </a:r>
          </a:p>
          <a:p>
            <a:r>
              <a:rPr lang="fr-FR" dirty="0"/>
              <a:t>soit dans l'arcade dentaire inférieure du patient (assise réglable en hauteur, dossier inclinable). </a:t>
            </a:r>
          </a:p>
          <a:p>
            <a:endParaRPr lang="fr-FR" dirty="0"/>
          </a:p>
          <a:p>
            <a:r>
              <a:rPr lang="fr-FR" dirty="0"/>
              <a:t>Le dentiste ou chirurgien dentiste est assis sur un siège dentaire à roulettes réglable en hauteur et se sert des différents instruments accessibles à portée de main sur le plateau fixé sur le bras mobile. </a:t>
            </a:r>
          </a:p>
          <a:p>
            <a:endParaRPr lang="fr-F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357166"/>
            <a:ext cx="8258204" cy="5768997"/>
          </a:xfrm>
        </p:spPr>
        <p:txBody>
          <a:bodyPr>
            <a:normAutofit fontScale="92500" lnSpcReduction="20000"/>
          </a:bodyPr>
          <a:lstStyle/>
          <a:p>
            <a:r>
              <a:rPr lang="fr-FR" dirty="0"/>
              <a:t>Le scialytique articulé permet d’éclairer la zone de travail. </a:t>
            </a:r>
          </a:p>
          <a:p>
            <a:endParaRPr lang="fr-FR" dirty="0"/>
          </a:p>
          <a:p>
            <a:r>
              <a:rPr lang="fr-FR" dirty="0"/>
              <a:t>Lorsque le praticien bénéficie de l’aide d’un assistant dentaire, ce dernier prend place de l’autre coté du fauteuil et se charge de manipuler la canule d’aspiration (à usage unique ou </a:t>
            </a:r>
            <a:r>
              <a:rPr lang="fr-FR" dirty="0" err="1"/>
              <a:t>stérilisable</a:t>
            </a:r>
            <a:r>
              <a:rPr lang="fr-FR" dirty="0"/>
              <a:t>). Le système d’aspiration est dans ce cas placé à son coté, à la gauche du patient.</a:t>
            </a:r>
          </a:p>
          <a:p>
            <a:endParaRPr lang="fr-FR" dirty="0"/>
          </a:p>
          <a:p>
            <a:r>
              <a:rPr lang="fr-FR" dirty="0"/>
              <a:t> Si un crachoir est disponible, le patient a la possibilité de se rincer la bouche avec de l’eau ou un produit antiseptique, quand le praticien lui en donne l'opportunité</a:t>
            </a:r>
          </a:p>
          <a:p>
            <a:endParaRPr lang="fr-F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2500313" y="1738313"/>
            <a:ext cx="4143375" cy="3381375"/>
          </a:xfrm>
          <a:prstGeom prst="rect">
            <a:avLst/>
          </a:prstGeom>
          <a:noFill/>
          <a:ln w="9525">
            <a:noFill/>
            <a:miter lim="800000"/>
            <a:headEnd/>
            <a:tailEnd/>
          </a:ln>
          <a:effec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928662" y="1785938"/>
            <a:ext cx="6010301" cy="4172141"/>
          </a:xfrm>
          <a:prstGeom prst="rect">
            <a:avLst/>
          </a:prstGeom>
          <a:noFill/>
          <a:ln w="9525">
            <a:noFill/>
            <a:miter lim="800000"/>
            <a:headEnd/>
            <a:tailEnd/>
          </a:ln>
          <a:effec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srcRect/>
          <a:stretch>
            <a:fillRect/>
          </a:stretch>
        </p:blipFill>
        <p:spPr bwMode="auto">
          <a:xfrm>
            <a:off x="266363" y="1071546"/>
            <a:ext cx="8252470" cy="4929221"/>
          </a:xfrm>
          <a:prstGeom prst="rect">
            <a:avLst/>
          </a:prstGeom>
          <a:noFill/>
          <a:ln w="9525">
            <a:noFill/>
            <a:miter lim="800000"/>
            <a:headEnd/>
            <a:tailEnd/>
          </a:ln>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solidFill>
                  <a:srgbClr val="FF0000"/>
                </a:solidFill>
              </a:rPr>
              <a:t>2. POSTE DE TRAVAIL EN PARODONTIE </a:t>
            </a:r>
          </a:p>
        </p:txBody>
      </p:sp>
      <p:sp>
        <p:nvSpPr>
          <p:cNvPr id="3" name="Espace réservé du contenu 2"/>
          <p:cNvSpPr>
            <a:spLocks noGrp="1"/>
          </p:cNvSpPr>
          <p:nvPr>
            <p:ph idx="1"/>
          </p:nvPr>
        </p:nvSpPr>
        <p:spPr/>
        <p:txBody>
          <a:bodyPr/>
          <a:lstStyle/>
          <a:p>
            <a:pPr lvl="0"/>
            <a:r>
              <a:rPr lang="fr-FR" dirty="0"/>
              <a:t>Le poste de travail parodontal: est un ensemble d’équipements qui sont au nombre de quatre : </a:t>
            </a:r>
          </a:p>
          <a:p>
            <a:pPr lvl="0"/>
            <a:r>
              <a:rPr lang="fr-FR" dirty="0"/>
              <a:t>– Le fauteuil du patient ; </a:t>
            </a:r>
          </a:p>
          <a:p>
            <a:pPr lvl="0"/>
            <a:r>
              <a:rPr lang="fr-FR" dirty="0"/>
              <a:t>– L'unit dentaire (unité centrale) ; </a:t>
            </a:r>
          </a:p>
          <a:p>
            <a:pPr lvl="0"/>
            <a:r>
              <a:rPr lang="fr-FR" dirty="0"/>
              <a:t>– Le tabouret ou le siège de l'opérateur ; </a:t>
            </a:r>
          </a:p>
          <a:p>
            <a:pPr lvl="0"/>
            <a:r>
              <a:rPr lang="fr-FR" dirty="0"/>
              <a:t>– Le meuble à instruments et les plans de travail.</a:t>
            </a:r>
          </a:p>
          <a:p>
            <a:endParaRPr lang="fr-F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srcRect/>
          <a:stretch>
            <a:fillRect/>
          </a:stretch>
        </p:blipFill>
        <p:spPr bwMode="auto">
          <a:xfrm>
            <a:off x="1071538" y="677140"/>
            <a:ext cx="7072362" cy="5448685"/>
          </a:xfrm>
          <a:prstGeom prst="rect">
            <a:avLst/>
          </a:prstGeom>
          <a:noFill/>
          <a:ln w="9525">
            <a:noFill/>
            <a:miter lim="800000"/>
            <a:headEnd/>
            <a:tailEnd/>
          </a:ln>
          <a:effectLst/>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solidFill>
                  <a:srgbClr val="FF0000"/>
                </a:solidFill>
              </a:rPr>
              <a:t>CONCLUSION</a:t>
            </a:r>
          </a:p>
        </p:txBody>
      </p:sp>
      <p:sp>
        <p:nvSpPr>
          <p:cNvPr id="3" name="Espace réservé du contenu 2"/>
          <p:cNvSpPr>
            <a:spLocks noGrp="1"/>
          </p:cNvSpPr>
          <p:nvPr>
            <p:ph idx="1"/>
          </p:nvPr>
        </p:nvSpPr>
        <p:spPr/>
        <p:txBody>
          <a:bodyPr>
            <a:normAutofit lnSpcReduction="10000"/>
          </a:bodyPr>
          <a:lstStyle/>
          <a:p>
            <a:pPr lvl="0"/>
            <a:r>
              <a:rPr lang="fr-FR" dirty="0"/>
              <a:t>Le fauteuil dentaire en parodontie doit être d’une extrême convivialité. </a:t>
            </a:r>
          </a:p>
          <a:p>
            <a:pPr lvl="0"/>
            <a:endParaRPr lang="fr-FR" dirty="0"/>
          </a:p>
          <a:p>
            <a:pPr lvl="0"/>
            <a:r>
              <a:rPr lang="fr-FR" dirty="0"/>
              <a:t>Il doit être d’une manipulation simple et possédant une intégration totale de toutes les fonctions principales, facilement accessibles pour une excellente fluidité du travail et garantissant des procédures de traitement ergonomiques.</a:t>
            </a:r>
          </a:p>
          <a:p>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solidFill>
                  <a:srgbClr val="FF0000"/>
                </a:solidFill>
              </a:rPr>
              <a:t>2. Le fauteuil du patient </a:t>
            </a:r>
          </a:p>
        </p:txBody>
      </p:sp>
      <p:sp>
        <p:nvSpPr>
          <p:cNvPr id="3" name="Espace réservé du contenu 2"/>
          <p:cNvSpPr>
            <a:spLocks noGrp="1"/>
          </p:cNvSpPr>
          <p:nvPr>
            <p:ph idx="1"/>
          </p:nvPr>
        </p:nvSpPr>
        <p:spPr>
          <a:xfrm>
            <a:off x="0" y="1357298"/>
            <a:ext cx="9144000" cy="5500702"/>
          </a:xfrm>
        </p:spPr>
        <p:txBody>
          <a:bodyPr>
            <a:normAutofit/>
          </a:bodyPr>
          <a:lstStyle/>
          <a:p>
            <a:r>
              <a:rPr lang="fr-FR" dirty="0"/>
              <a:t>Si le praticien est assis, sa zone de travail nécessitant un bon accès et une bonne visibilité, </a:t>
            </a:r>
          </a:p>
          <a:p>
            <a:r>
              <a:rPr lang="fr-FR" dirty="0"/>
              <a:t>le patient doit pouvoir être mis en décubitus dorsal, installé le plus confortablement possible. </a:t>
            </a:r>
          </a:p>
          <a:p>
            <a:endParaRPr lang="fr-FR" dirty="0"/>
          </a:p>
          <a:p>
            <a:r>
              <a:rPr lang="fr-FR" dirty="0"/>
              <a:t>Le fauteuil doit donc pouvoir former un plan horizontal, le dossier étant basculé complètement vers l'arrière.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428604"/>
            <a:ext cx="9144000" cy="6429396"/>
          </a:xfrm>
        </p:spPr>
        <p:txBody>
          <a:bodyPr>
            <a:normAutofit lnSpcReduction="10000"/>
          </a:bodyPr>
          <a:lstStyle/>
          <a:p>
            <a:pPr lvl="0"/>
            <a:r>
              <a:rPr lang="fr-FR" dirty="0"/>
              <a:t>Le fauteuil du patient destiné pour les travaux de parodontie est conçu pour le travail assis.</a:t>
            </a:r>
          </a:p>
          <a:p>
            <a:pPr lvl="0"/>
            <a:endParaRPr lang="fr-FR" dirty="0"/>
          </a:p>
          <a:p>
            <a:pPr lvl="0"/>
            <a:r>
              <a:rPr lang="fr-FR" dirty="0"/>
              <a:t>C’est un fauteuil inclinable, composé d’une têtière, d’un dossier et d’un siège/repose-pied.</a:t>
            </a:r>
          </a:p>
          <a:p>
            <a:pPr lvl="0"/>
            <a:endParaRPr lang="fr-FR" dirty="0"/>
          </a:p>
          <a:p>
            <a:pPr lvl="0"/>
            <a:r>
              <a:rPr lang="fr-FR" dirty="0"/>
              <a:t>Le fauteuil Il est réglable électriquement dans toutes les positions, </a:t>
            </a:r>
          </a:p>
          <a:p>
            <a:pPr lvl="0"/>
            <a:endParaRPr lang="fr-FR" dirty="0"/>
          </a:p>
          <a:p>
            <a:pPr lvl="0"/>
            <a:r>
              <a:rPr lang="fr-FR" dirty="0"/>
              <a:t>il doit pouvoir monter suffisamment haut et descendre suffisamment bas (25 - 30 cm représentent un idéal).</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357166"/>
            <a:ext cx="9144000" cy="6500834"/>
          </a:xfrm>
        </p:spPr>
        <p:txBody>
          <a:bodyPr>
            <a:normAutofit/>
          </a:bodyPr>
          <a:lstStyle/>
          <a:p>
            <a:pPr lvl="0"/>
            <a:r>
              <a:rPr lang="fr-FR" dirty="0"/>
              <a:t>Le dossier sera le plus mince possible, pour permettre l'accès de nos jambes sous celui-ci quand nous l'inclinons en arrière ou quand nous le mettons à l'horizontale. </a:t>
            </a:r>
          </a:p>
          <a:p>
            <a:pPr lvl="0"/>
            <a:endParaRPr lang="fr-FR" dirty="0"/>
          </a:p>
          <a:p>
            <a:pPr lvl="0"/>
            <a:r>
              <a:rPr lang="fr-FR" dirty="0"/>
              <a:t>Une têtière normale, souple, facile à manipuler, orientable, permettra de mettre la tête du patient dans la meilleure position requise pour le travail à effectuer.</a:t>
            </a:r>
          </a:p>
          <a:p>
            <a:pPr lvl="0"/>
            <a:endParaRPr lang="fr-FR" dirty="0"/>
          </a:p>
          <a:p>
            <a:pPr lvl="0"/>
            <a:endParaRPr lang="fr-FR" dirty="0"/>
          </a:p>
          <a:p>
            <a:pPr lvl="0">
              <a:buNone/>
            </a:pPr>
            <a:endParaRPr lang="fr-FR" dirty="0"/>
          </a:p>
          <a:p>
            <a:pPr lvl="0"/>
            <a:endParaRPr lang="fr-FR" dirty="0"/>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428604"/>
            <a:ext cx="8715436" cy="5697559"/>
          </a:xfrm>
        </p:spPr>
        <p:txBody>
          <a:bodyPr>
            <a:normAutofit/>
          </a:bodyPr>
          <a:lstStyle/>
          <a:p>
            <a:pPr lvl="0"/>
            <a:r>
              <a:rPr lang="fr-FR" dirty="0"/>
              <a:t>Le fauteuil du patient idéale pour les soins de parodontie doit être ambidextre (pour les gauchers et les droitiers à la fois) avec la rotation synchronisée de tous les éléments et conversion immédiate de l’unit de l’autre côté du fauteuil . </a:t>
            </a:r>
          </a:p>
          <a:p>
            <a:pPr lvl="0"/>
            <a:endParaRPr lang="fr-FR" dirty="0"/>
          </a:p>
          <a:p>
            <a:r>
              <a:rPr lang="fr-FR" dirty="0"/>
              <a:t>A défaut d’avoir un fauteuil ambidextre, le minimum requis du fauteuil du patient qu’il soit orientable de la position 9h à la position 12h.</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solidFill>
                  <a:srgbClr val="FF0000"/>
                </a:solidFill>
              </a:rPr>
              <a:t>2.2 L'Unit (unité centrale) </a:t>
            </a:r>
          </a:p>
        </p:txBody>
      </p:sp>
      <p:sp>
        <p:nvSpPr>
          <p:cNvPr id="4" name="ZoneTexte 3"/>
          <p:cNvSpPr txBox="1"/>
          <p:nvPr/>
        </p:nvSpPr>
        <p:spPr>
          <a:xfrm>
            <a:off x="214282" y="1714488"/>
            <a:ext cx="8501122" cy="3108543"/>
          </a:xfrm>
          <a:prstGeom prst="rect">
            <a:avLst/>
          </a:prstGeom>
          <a:noFill/>
        </p:spPr>
        <p:txBody>
          <a:bodyPr wrap="square" rtlCol="0">
            <a:spAutoFit/>
          </a:bodyPr>
          <a:lstStyle/>
          <a:p>
            <a:pPr lvl="0"/>
            <a:r>
              <a:rPr lang="fr-FR" sz="2800" dirty="0"/>
              <a:t>Boitier comprenant la carte mère, des modules électroniques de contrôle du fonctionnement du fauteuil dentaire. </a:t>
            </a:r>
          </a:p>
          <a:p>
            <a:pPr lvl="0"/>
            <a:endParaRPr lang="fr-FR" sz="2800" dirty="0"/>
          </a:p>
          <a:p>
            <a:pPr lvl="0"/>
            <a:r>
              <a:rPr lang="fr-FR" sz="2800" dirty="0"/>
              <a:t>On y trouve des pompes et des électrovannes reliées à des circuits électriques et des conduites d’eau (potable et usée).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214290"/>
            <a:ext cx="9144000" cy="6643710"/>
          </a:xfrm>
        </p:spPr>
        <p:txBody>
          <a:bodyPr>
            <a:normAutofit/>
          </a:bodyPr>
          <a:lstStyle/>
          <a:p>
            <a:pPr lvl="0"/>
            <a:endParaRPr lang="fr-FR" dirty="0"/>
          </a:p>
          <a:p>
            <a:pPr lvl="0"/>
            <a:r>
              <a:rPr lang="fr-FR" dirty="0"/>
              <a:t>Un bras mobile supportant un plateau (Tablette), généralement doté d'un porte-instruments avec 2 micromoteurs (équipés de fraises et forets, turbines, pièces à main et contre-sangles) et d’une soufflette à air/eau (La seringue à usages multiples (eau, air, spray)). </a:t>
            </a:r>
          </a:p>
          <a:p>
            <a:pPr lvl="0"/>
            <a:endParaRPr lang="fr-FR" dirty="0"/>
          </a:p>
          <a:p>
            <a:pPr lvl="0"/>
            <a:r>
              <a:rPr lang="fr-FR" dirty="0"/>
              <a:t>En option la tablette peut comporter une instrumentation bas voltage (lampe à polymérisation, thermocautère …).</a:t>
            </a:r>
          </a:p>
          <a:p>
            <a:endParaRPr lang="fr-FR" dirty="0"/>
          </a:p>
        </p:txBody>
      </p:sp>
    </p:spTree>
  </p:cSld>
  <p:clrMapOvr>
    <a:masterClrMapping/>
  </p:clrMapOvr>
</p:sld>
</file>

<file path=ppt/theme/theme1.xml><?xml version="1.0" encoding="utf-8"?>
<a:theme xmlns:a="http://schemas.openxmlformats.org/drawingml/2006/main" name="Thème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Thème1</Template>
  <TotalTime>58</TotalTime>
  <Words>1829</Words>
  <Application>Microsoft Office PowerPoint</Application>
  <PresentationFormat>Affichage à l'écran (4:3)</PresentationFormat>
  <Paragraphs>133</Paragraphs>
  <Slides>31</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31</vt:i4>
      </vt:variant>
    </vt:vector>
  </HeadingPairs>
  <TitlesOfParts>
    <vt:vector size="34" baseType="lpstr">
      <vt:lpstr>Arial</vt:lpstr>
      <vt:lpstr>Calibri</vt:lpstr>
      <vt:lpstr>Thème1</vt:lpstr>
      <vt:lpstr>Le fauteuil dentaire </vt:lpstr>
      <vt:lpstr>1. Introduction </vt:lpstr>
      <vt:lpstr>2. POSTE DE TRAVAIL EN PARODONTIE </vt:lpstr>
      <vt:lpstr>2. Le fauteuil du patient </vt:lpstr>
      <vt:lpstr>Présentation PowerPoint</vt:lpstr>
      <vt:lpstr>Présentation PowerPoint</vt:lpstr>
      <vt:lpstr>Présentation PowerPoint</vt:lpstr>
      <vt:lpstr>2.2 L'Unit (unité centrale) </vt:lpstr>
      <vt:lpstr>Présentation PowerPoint</vt:lpstr>
      <vt:lpstr>Présentation PowerPoint</vt:lpstr>
      <vt:lpstr>Présentation PowerPoint</vt:lpstr>
      <vt:lpstr>2.3 Le siège de l'opérateur </vt:lpstr>
      <vt:lpstr>Présentation PowerPoint</vt:lpstr>
      <vt:lpstr>Présentation PowerPoint</vt:lpstr>
      <vt:lpstr>Présentation PowerPoint</vt:lpstr>
      <vt:lpstr>Présentation PowerPoint</vt:lpstr>
      <vt:lpstr>Présentation PowerPoint</vt:lpstr>
      <vt:lpstr>2.4 Le meuble à instruments </vt:lpstr>
      <vt:lpstr>Présentation PowerPoint</vt:lpstr>
      <vt:lpstr>Présentation PowerPoint</vt:lpstr>
      <vt:lpstr>Présentation PowerPoint</vt:lpstr>
      <vt:lpstr>Equipements spécifique à la Parodontie </vt:lpstr>
      <vt:lpstr>Travail à quatre mains </vt:lpstr>
      <vt:lpstr>Un bon matériel </vt:lpstr>
      <vt:lpstr>3. Positions de référence du fauteuil du patient</vt:lpstr>
      <vt:lpstr>Présentation PowerPoint</vt:lpstr>
      <vt:lpstr>Présentation PowerPoint</vt:lpstr>
      <vt:lpstr>Présentation PowerPoint</vt:lpstr>
      <vt:lpstr>Présentation PowerPoint</vt:lpstr>
      <vt:lpstr>Présentation PowerPoint</vt:lpstr>
      <vt:lpstr>CONCLUSION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ergonomie</dc:creator>
  <cp:lastModifiedBy>Clic-one</cp:lastModifiedBy>
  <cp:revision>7</cp:revision>
  <dcterms:created xsi:type="dcterms:W3CDTF">2019-06-29T19:07:41Z</dcterms:created>
  <dcterms:modified xsi:type="dcterms:W3CDTF">2025-05-25T07:01:04Z</dcterms:modified>
</cp:coreProperties>
</file>