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1"/>
  </p:sldMasterIdLst>
  <p:notesMasterIdLst>
    <p:notesMasterId r:id="rId69"/>
  </p:notesMasterIdLst>
  <p:sldIdLst>
    <p:sldId id="256" r:id="rId2"/>
    <p:sldId id="257" r:id="rId3"/>
    <p:sldId id="258" r:id="rId4"/>
    <p:sldId id="261" r:id="rId5"/>
    <p:sldId id="266" r:id="rId6"/>
    <p:sldId id="265" r:id="rId7"/>
    <p:sldId id="264" r:id="rId8"/>
    <p:sldId id="263" r:id="rId9"/>
    <p:sldId id="262" r:id="rId10"/>
    <p:sldId id="259" r:id="rId11"/>
    <p:sldId id="260"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98" r:id="rId35"/>
    <p:sldId id="289" r:id="rId36"/>
    <p:sldId id="291" r:id="rId37"/>
    <p:sldId id="292" r:id="rId38"/>
    <p:sldId id="294" r:id="rId39"/>
    <p:sldId id="296" r:id="rId40"/>
    <p:sldId id="295" r:id="rId41"/>
    <p:sldId id="310" r:id="rId42"/>
    <p:sldId id="311" r:id="rId43"/>
    <p:sldId id="299" r:id="rId44"/>
    <p:sldId id="300" r:id="rId45"/>
    <p:sldId id="313" r:id="rId46"/>
    <p:sldId id="314" r:id="rId47"/>
    <p:sldId id="312" r:id="rId48"/>
    <p:sldId id="315" r:id="rId49"/>
    <p:sldId id="316" r:id="rId50"/>
    <p:sldId id="317" r:id="rId51"/>
    <p:sldId id="318" r:id="rId52"/>
    <p:sldId id="301" r:id="rId53"/>
    <p:sldId id="302" r:id="rId54"/>
    <p:sldId id="303" r:id="rId55"/>
    <p:sldId id="304" r:id="rId56"/>
    <p:sldId id="305" r:id="rId57"/>
    <p:sldId id="306" r:id="rId58"/>
    <p:sldId id="307" r:id="rId59"/>
    <p:sldId id="308" r:id="rId60"/>
    <p:sldId id="309" r:id="rId61"/>
    <p:sldId id="319" r:id="rId62"/>
    <p:sldId id="320" r:id="rId63"/>
    <p:sldId id="321" r:id="rId64"/>
    <p:sldId id="322" r:id="rId65"/>
    <p:sldId id="323" r:id="rId66"/>
    <p:sldId id="324" r:id="rId67"/>
    <p:sldId id="325" r:id="rId6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10" d="100"/>
          <a:sy n="110" d="100"/>
        </p:scale>
        <p:origin x="252" y="17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69FDFC-7975-4C41-942D-2128FEB7173A}" type="datetimeFigureOut">
              <a:rPr lang="fr-FR" smtClean="0"/>
              <a:t>19/01/2020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21D37C-D795-4BD3-B3E1-5BBFB6AE9D00}"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9C21D37C-D795-4BD3-B3E1-5BBFB6AE9D00}" type="slidenum">
              <a:rPr lang="fr-FR" smtClean="0"/>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fld id="{CD175C71-61C6-41B3-8AE6-B145163E7862}" type="datetime1">
              <a:rPr lang="fr-FR" smtClean="0"/>
              <a:t>19/01/2020</a:t>
            </a:fld>
            <a:endParaRPr lang="fr-FR"/>
          </a:p>
        </p:txBody>
      </p:sp>
      <p:sp>
        <p:nvSpPr>
          <p:cNvPr id="20" name="Espace réservé du pied de page 19"/>
          <p:cNvSpPr>
            <a:spLocks noGrp="1"/>
          </p:cNvSpPr>
          <p:nvPr>
            <p:ph type="ftr" sz="quarter" idx="11"/>
          </p:nvPr>
        </p:nvSpPr>
        <p:spPr/>
        <p:txBody>
          <a:bodyPr/>
          <a:lstStyle>
            <a:extLst/>
          </a:lstStyle>
          <a:p>
            <a:endParaRPr lang="fr-FR"/>
          </a:p>
        </p:txBody>
      </p:sp>
      <p:sp>
        <p:nvSpPr>
          <p:cNvPr id="10" name="Espace réservé du numéro de diapositive 9"/>
          <p:cNvSpPr>
            <a:spLocks noGrp="1"/>
          </p:cNvSpPr>
          <p:nvPr>
            <p:ph type="sldNum" sz="quarter" idx="12"/>
          </p:nvPr>
        </p:nvSpPr>
        <p:spPr/>
        <p:txBody>
          <a:bodyPr/>
          <a:lstStyle>
            <a:extLst/>
          </a:lstStyle>
          <a:p>
            <a:fld id="{5EB83F07-1D07-4088-8285-8BF13F67CE94}" type="slidenum">
              <a:rPr lang="fr-FR" smtClean="0"/>
              <a:pPr/>
              <a:t>‹N°›</a:t>
            </a:fld>
            <a:endParaRPr lang="fr-FR"/>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96496C2-9CA4-4667-8AA0-35B116479101}" type="datetime1">
              <a:rPr lang="fr-FR" smtClean="0"/>
              <a:t>19/01/2020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5EB83F07-1D07-4088-8285-8BF13F67CE9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852B5C11-8A33-45D8-A7B7-A7198ACAA804}" type="datetime1">
              <a:rPr lang="fr-FR" smtClean="0"/>
              <a:t>19/01/2020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5EB83F07-1D07-4088-8285-8BF13F67CE9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FAAFFA84-D565-4DF0-9A9C-7FA0B86C0B8E}" type="datetime1">
              <a:rPr lang="fr-FR" smtClean="0"/>
              <a:t>19/01/2020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5EB83F07-1D07-4088-8285-8BF13F67CE94}"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AFE0A6BF-A09F-4642-9631-15AA36DC68BD}" type="datetime1">
              <a:rPr lang="fr-FR" smtClean="0"/>
              <a:t>19/01/2020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5EB83F07-1D07-4088-8285-8BF13F67CE94}" type="slidenum">
              <a:rPr lang="fr-FR" smtClean="0"/>
              <a:pPr/>
              <a:t>‹N°›</a:t>
            </a:fld>
            <a:endParaRPr lang="fr-F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2C263B2D-0EC2-4C3C-B8E6-0AFD12E99C5A}" type="datetime1">
              <a:rPr lang="fr-FR" smtClean="0"/>
              <a:t>19/01/2020</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5EB83F07-1D07-4088-8285-8BF13F67CE9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5371481E-33EF-4540-9F0A-53EBFB329E49}" type="datetime1">
              <a:rPr lang="fr-FR" smtClean="0"/>
              <a:t>19/01/2020</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5EB83F07-1D07-4088-8285-8BF13F67CE9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917CDB04-FA4B-43E6-A202-B734BD5B8A9E}" type="datetime1">
              <a:rPr lang="fr-FR" smtClean="0"/>
              <a:t>19/01/2020</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5EB83F07-1D07-4088-8285-8BF13F67CE9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5FAA9C54-4A60-486B-A45F-64889C0577FF}" type="datetime1">
              <a:rPr lang="fr-FR" smtClean="0"/>
              <a:t>19/01/2020</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5EB83F07-1D07-4088-8285-8BF13F67CE94}" type="slidenum">
              <a:rPr lang="fr-FR" smtClean="0"/>
              <a:pPr/>
              <a:t>‹N°›</a:t>
            </a:fld>
            <a:endParaRPr lang="fr-F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8C9D34A8-B2BC-4EF8-88AB-483868DAEAFB}" type="datetime1">
              <a:rPr lang="fr-FR" smtClean="0"/>
              <a:t>19/01/2020</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5EB83F07-1D07-4088-8285-8BF13F67CE9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fld id="{E86217CB-9A1E-4CBD-BEEE-A7B07DF0F4D0}" type="datetime1">
              <a:rPr lang="fr-FR" smtClean="0"/>
              <a:t>19/01/2020</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5EB83F07-1D07-4088-8285-8BF13F67CE94}" type="slidenum">
              <a:rPr lang="fr-FR" smtClean="0"/>
              <a:pPr/>
              <a:t>‹N°›</a:t>
            </a:fld>
            <a:endParaRPr lang="fr-F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361F61D-8FEB-4CCC-A19E-01C3F722C248}" type="datetime1">
              <a:rPr lang="fr-FR" smtClean="0"/>
              <a:t>19/01/2020</a:t>
            </a:fld>
            <a:endParaRPr lang="fr-FR"/>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EB83F07-1D07-4088-8285-8BF13F67CE94}" type="slidenum">
              <a:rPr lang="fr-FR" smtClean="0"/>
              <a:pPr/>
              <a:t>‹N°›</a:t>
            </a:fld>
            <a:endParaRPr lang="fr-F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ctrTitle"/>
          </p:nvPr>
        </p:nvSpPr>
        <p:spPr>
          <a:xfrm>
            <a:off x="1357290" y="2357430"/>
            <a:ext cx="7406640" cy="1472184"/>
          </a:xfrm>
        </p:spPr>
        <p:txBody>
          <a:bodyPr>
            <a:normAutofit fontScale="90000"/>
          </a:bodyPr>
          <a:lstStyle/>
          <a:p>
            <a:pPr algn="ctr"/>
            <a:r>
              <a:rPr lang="fr-FR" sz="4800" b="1" dirty="0" smtClean="0">
                <a:solidFill>
                  <a:schemeClr val="tx1"/>
                </a:solidFill>
                <a:latin typeface="Algerian" pitchFamily="82" charset="0"/>
              </a:rPr>
              <a:t>ESTIMATION DUREE ET COUTS DU PROJET</a:t>
            </a:r>
            <a:endParaRPr lang="fr-FR" sz="4800" dirty="0">
              <a:solidFill>
                <a:schemeClr val="tx1"/>
              </a:solidFill>
              <a:latin typeface="Algerian" pitchFamily="82" charset="0"/>
            </a:endParaRPr>
          </a:p>
        </p:txBody>
      </p:sp>
      <p:sp>
        <p:nvSpPr>
          <p:cNvPr id="3" name="ZoneTexte 2"/>
          <p:cNvSpPr txBox="1"/>
          <p:nvPr/>
        </p:nvSpPr>
        <p:spPr>
          <a:xfrm>
            <a:off x="3786182" y="5324789"/>
            <a:ext cx="4929222" cy="461665"/>
          </a:xfrm>
          <a:prstGeom prst="rect">
            <a:avLst/>
          </a:prstGeom>
          <a:noFill/>
        </p:spPr>
        <p:txBody>
          <a:bodyPr wrap="square" rtlCol="0">
            <a:spAutoFit/>
          </a:bodyPr>
          <a:lstStyle/>
          <a:p>
            <a:pPr algn="ctr"/>
            <a:r>
              <a:rPr lang="fr-FR" sz="2400" b="1" dirty="0" smtClean="0">
                <a:effectLst>
                  <a:outerShdw blurRad="38100" dist="38100" dir="2700000" algn="tl">
                    <a:srgbClr val="000000">
                      <a:alpha val="43137"/>
                    </a:srgbClr>
                  </a:outerShdw>
                </a:effectLst>
                <a:latin typeface="Times New Roman" pitchFamily="18" charset="0"/>
                <a:cs typeface="Times New Roman" pitchFamily="18" charset="0"/>
              </a:rPr>
              <a:t>Mme. I. MAROK-GUASMI</a:t>
            </a:r>
            <a:endParaRPr lang="fr-FR"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ZoneTexte 5"/>
          <p:cNvSpPr txBox="1"/>
          <p:nvPr/>
        </p:nvSpPr>
        <p:spPr>
          <a:xfrm>
            <a:off x="6786578" y="6417254"/>
            <a:ext cx="2214578" cy="369332"/>
          </a:xfrm>
          <a:prstGeom prst="rect">
            <a:avLst/>
          </a:prstGeom>
          <a:noFill/>
        </p:spPr>
        <p:txBody>
          <a:bodyPr wrap="square" rtlCol="0">
            <a:spAutoFit/>
          </a:bodyPr>
          <a:lstStyle/>
          <a:p>
            <a:pPr algn="ctr"/>
            <a:r>
              <a:rPr lang="fr-FR" b="1" dirty="0" smtClean="0">
                <a:latin typeface="Times New Roman" pitchFamily="18" charset="0"/>
                <a:cs typeface="Times New Roman" pitchFamily="18" charset="0"/>
              </a:rPr>
              <a:t>2019-2020</a:t>
            </a:r>
            <a:endParaRPr lang="fr-FR" b="1"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071538" y="71414"/>
            <a:ext cx="7929586" cy="1077218"/>
          </a:xfrm>
          <a:prstGeom prst="rect">
            <a:avLst/>
          </a:prstGeom>
          <a:noFill/>
        </p:spPr>
        <p:txBody>
          <a:bodyPr wrap="square" rtlCol="0">
            <a:spAutoFit/>
          </a:bodyPr>
          <a:lstStyle/>
          <a:p>
            <a:pPr algn="ctr"/>
            <a:r>
              <a:rPr lang="fr-FR" sz="3200" b="1" dirty="0" smtClean="0">
                <a:solidFill>
                  <a:srgbClr val="C00000"/>
                </a:solidFill>
                <a:latin typeface="Baskerville Old Face" pitchFamily="18" charset="0"/>
              </a:rPr>
              <a:t>ESTIMATION DE LA TAILLE VIA LES POINTS DE FONCTION (ALBRECHT. 79)</a:t>
            </a:r>
            <a:endParaRPr lang="fr-FR" sz="3200" b="1" dirty="0">
              <a:solidFill>
                <a:srgbClr val="C00000"/>
              </a:solidFill>
              <a:latin typeface="Baskerville Old Face" pitchFamily="18" charset="0"/>
            </a:endParaRPr>
          </a:p>
        </p:txBody>
      </p:sp>
      <p:sp>
        <p:nvSpPr>
          <p:cNvPr id="6" name="Rectangle 5"/>
          <p:cNvSpPr/>
          <p:nvPr/>
        </p:nvSpPr>
        <p:spPr>
          <a:xfrm>
            <a:off x="1142976" y="1428736"/>
            <a:ext cx="7858180" cy="4893647"/>
          </a:xfrm>
          <a:prstGeom prst="rect">
            <a:avLst/>
          </a:prstGeom>
        </p:spPr>
        <p:txBody>
          <a:bodyPr wrap="square">
            <a:spAutoFit/>
          </a:bodyPr>
          <a:lstStyle/>
          <a:p>
            <a:pPr indent="266700" algn="just"/>
            <a:r>
              <a:rPr lang="fr-FR" sz="2600" dirty="0" smtClean="0">
                <a:latin typeface="Georgia" pitchFamily="18" charset="0"/>
              </a:rPr>
              <a:t>L'estimation des coûts passe comme nous l'avons vu en début de chapitre par l'estimation de la taille et de la productivité. </a:t>
            </a:r>
          </a:p>
          <a:p>
            <a:pPr indent="266700" algn="just"/>
            <a:endParaRPr lang="fr-FR" sz="2600" dirty="0" smtClean="0">
              <a:latin typeface="Georgia" pitchFamily="18" charset="0"/>
            </a:endParaRPr>
          </a:p>
          <a:p>
            <a:pPr indent="266700" algn="just"/>
            <a:r>
              <a:rPr lang="fr-FR" sz="2600" dirty="0" smtClean="0">
                <a:latin typeface="Georgia" pitchFamily="18" charset="0"/>
              </a:rPr>
              <a:t>Dans un premier temps nous avons défini la productivité en terme de nombre de lignes de code source produites par unité de temps, cette métrique simple présente cependant certains inconvénients:</a:t>
            </a:r>
          </a:p>
          <a:p>
            <a:pPr algn="just"/>
            <a:r>
              <a:rPr lang="fr-FR" sz="2600" dirty="0" smtClean="0">
                <a:latin typeface="Georgia" pitchFamily="18" charset="0"/>
              </a:rPr>
              <a:t>- L'écriture de lignes de code représente une toute petite partie du développement,</a:t>
            </a:r>
          </a:p>
          <a:p>
            <a:pPr algn="just"/>
            <a:r>
              <a:rPr lang="fr-FR" sz="2600" dirty="0" smtClean="0">
                <a:latin typeface="Georgia" pitchFamily="18" charset="0"/>
              </a:rPr>
              <a:t>- Pour des langages différents un même logiciel se code avec un nombre de lignes différent,</a:t>
            </a:r>
          </a:p>
        </p:txBody>
      </p:sp>
      <p:sp>
        <p:nvSpPr>
          <p:cNvPr id="7" name="Espace réservé du numéro de diapositive 6"/>
          <p:cNvSpPr>
            <a:spLocks noGrp="1"/>
          </p:cNvSpPr>
          <p:nvPr>
            <p:ph type="sldNum" sz="quarter" idx="12"/>
          </p:nvPr>
        </p:nvSpPr>
        <p:spPr/>
        <p:txBody>
          <a:bodyPr/>
          <a:lstStyle/>
          <a:p>
            <a:fld id="{5EB83F07-1D07-4088-8285-8BF13F67CE94}" type="slidenum">
              <a:rPr lang="fr-FR" sz="1400" b="1" smtClean="0">
                <a:solidFill>
                  <a:schemeClr val="tx2">
                    <a:lumMod val="50000"/>
                  </a:schemeClr>
                </a:solidFill>
                <a:latin typeface="Times New Roman" pitchFamily="18" charset="0"/>
                <a:cs typeface="Times New Roman" pitchFamily="18" charset="0"/>
              </a:rPr>
              <a:pPr/>
              <a:t>10</a:t>
            </a:fld>
            <a:endParaRPr lang="fr-FR" sz="1400" b="1" dirty="0">
              <a:solidFill>
                <a:schemeClr val="tx2">
                  <a:lumMod val="50000"/>
                </a:schemeClr>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1538" y="4500570"/>
            <a:ext cx="7858180" cy="1292662"/>
          </a:xfrm>
          <a:prstGeom prst="rect">
            <a:avLst/>
          </a:prstGeom>
        </p:spPr>
        <p:txBody>
          <a:bodyPr wrap="square">
            <a:spAutoFit/>
          </a:bodyPr>
          <a:lstStyle/>
          <a:p>
            <a:pPr indent="266700" algn="just"/>
            <a:r>
              <a:rPr lang="fr-FR" sz="2600" dirty="0" smtClean="0">
                <a:latin typeface="Georgia" pitchFamily="18" charset="0"/>
              </a:rPr>
              <a:t>Le nombre de points de fonctions d'un programme est basé sur le nombre et la complexité de (05) paramètres:</a:t>
            </a:r>
            <a:endParaRPr lang="fr-FR" sz="2600" dirty="0">
              <a:latin typeface="Georgia" pitchFamily="18" charset="0"/>
            </a:endParaRPr>
          </a:p>
        </p:txBody>
      </p:sp>
      <p:sp>
        <p:nvSpPr>
          <p:cNvPr id="3" name="Rectangle 2"/>
          <p:cNvSpPr/>
          <p:nvPr/>
        </p:nvSpPr>
        <p:spPr>
          <a:xfrm>
            <a:off x="1142976" y="571480"/>
            <a:ext cx="7858180" cy="3293209"/>
          </a:xfrm>
          <a:prstGeom prst="rect">
            <a:avLst/>
          </a:prstGeom>
        </p:spPr>
        <p:txBody>
          <a:bodyPr wrap="square">
            <a:spAutoFit/>
          </a:bodyPr>
          <a:lstStyle/>
          <a:p>
            <a:pPr algn="just"/>
            <a:r>
              <a:rPr lang="fr-FR" sz="2600" dirty="0" smtClean="0">
                <a:latin typeface="Georgia" pitchFamily="18" charset="0"/>
              </a:rPr>
              <a:t>- Comment compter le nombre de lignes (commentaires)?</a:t>
            </a:r>
          </a:p>
          <a:p>
            <a:pPr algn="just"/>
            <a:endParaRPr lang="fr-FR" sz="2600" dirty="0" smtClean="0">
              <a:latin typeface="Georgia" pitchFamily="18" charset="0"/>
            </a:endParaRPr>
          </a:p>
          <a:p>
            <a:pPr algn="just">
              <a:buFontTx/>
              <a:buChar char="-"/>
            </a:pPr>
            <a:r>
              <a:rPr lang="fr-FR" sz="2600" dirty="0" smtClean="0">
                <a:latin typeface="Georgia" pitchFamily="18" charset="0"/>
              </a:rPr>
              <a:t>On écrit souvent du code non livré (outils de développement),</a:t>
            </a:r>
          </a:p>
          <a:p>
            <a:pPr algn="just"/>
            <a:endParaRPr lang="fr-FR" sz="2600" dirty="0" smtClean="0">
              <a:latin typeface="Georgia" pitchFamily="18" charset="0"/>
            </a:endParaRPr>
          </a:p>
          <a:p>
            <a:pPr algn="just"/>
            <a:r>
              <a:rPr lang="fr-FR" sz="2600" dirty="0" smtClean="0">
                <a:latin typeface="Georgia" pitchFamily="18" charset="0"/>
              </a:rPr>
              <a:t>- Le nombre de lignes ne peut être compté qu'a posteriori.</a:t>
            </a:r>
            <a:endParaRPr lang="fr-FR" sz="2600" dirty="0">
              <a:latin typeface="Georgia" pitchFamily="18" charset="0"/>
            </a:endParaRPr>
          </a:p>
        </p:txBody>
      </p:sp>
      <p:sp>
        <p:nvSpPr>
          <p:cNvPr id="5" name="Espace réservé du numéro de diapositive 4"/>
          <p:cNvSpPr>
            <a:spLocks noGrp="1"/>
          </p:cNvSpPr>
          <p:nvPr>
            <p:ph type="sldNum" sz="quarter" idx="12"/>
          </p:nvPr>
        </p:nvSpPr>
        <p:spPr/>
        <p:txBody>
          <a:bodyPr/>
          <a:lstStyle/>
          <a:p>
            <a:fld id="{5EB83F07-1D07-4088-8285-8BF13F67CE94}" type="slidenum">
              <a:rPr lang="fr-FR" sz="1400" b="1" smtClean="0">
                <a:solidFill>
                  <a:schemeClr val="tx2">
                    <a:lumMod val="50000"/>
                  </a:schemeClr>
                </a:solidFill>
                <a:latin typeface="Times New Roman" pitchFamily="18" charset="0"/>
                <a:cs typeface="Times New Roman" pitchFamily="18" charset="0"/>
              </a:rPr>
              <a:pPr/>
              <a:t>11</a:t>
            </a:fld>
            <a:endParaRPr lang="fr-FR" sz="1400" b="1">
              <a:solidFill>
                <a:schemeClr val="tx2">
                  <a:lumMod val="50000"/>
                </a:schemeClr>
              </a:solidFill>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2714612" y="1"/>
            <a:ext cx="4429124" cy="584775"/>
          </a:xfrm>
          <a:prstGeom prst="rect">
            <a:avLst/>
          </a:prstGeom>
          <a:noFill/>
        </p:spPr>
        <p:txBody>
          <a:bodyPr wrap="square" rtlCol="0">
            <a:spAutoFit/>
          </a:bodyPr>
          <a:lstStyle/>
          <a:p>
            <a:pPr algn="ctr"/>
            <a:r>
              <a:rPr lang="fr-FR" sz="3200" b="1" dirty="0" smtClean="0">
                <a:solidFill>
                  <a:srgbClr val="C00000"/>
                </a:solidFill>
                <a:latin typeface="Baskerville Old Face" pitchFamily="18" charset="0"/>
              </a:rPr>
              <a:t>LES DONNEES</a:t>
            </a:r>
            <a:endParaRPr lang="fr-FR" sz="3200" b="1" dirty="0">
              <a:solidFill>
                <a:srgbClr val="C00000"/>
              </a:solidFill>
              <a:latin typeface="Baskerville Old Face" pitchFamily="18" charset="0"/>
            </a:endParaRPr>
          </a:p>
        </p:txBody>
      </p:sp>
      <p:sp>
        <p:nvSpPr>
          <p:cNvPr id="6" name="Rectangle 5"/>
          <p:cNvSpPr/>
          <p:nvPr/>
        </p:nvSpPr>
        <p:spPr>
          <a:xfrm>
            <a:off x="1142976" y="903827"/>
            <a:ext cx="7858180" cy="3293209"/>
          </a:xfrm>
          <a:prstGeom prst="rect">
            <a:avLst/>
          </a:prstGeom>
        </p:spPr>
        <p:txBody>
          <a:bodyPr wrap="square">
            <a:spAutoFit/>
          </a:bodyPr>
          <a:lstStyle/>
          <a:p>
            <a:pPr indent="266700" algn="just"/>
            <a:r>
              <a:rPr lang="fr-FR" sz="2600" dirty="0" smtClean="0">
                <a:latin typeface="Georgia" pitchFamily="18" charset="0"/>
              </a:rPr>
              <a:t>Ces données peuvent venir d'un écran ou d'une autre application, elles peuvent être utilisées pour mettre à jour un ou plusieurs fichiers internes, il peut s'agir d'informations ou de données de contrôle.</a:t>
            </a:r>
          </a:p>
          <a:p>
            <a:pPr indent="266700" algn="just"/>
            <a:r>
              <a:rPr lang="fr-FR" sz="2600" dirty="0" smtClean="0">
                <a:latin typeface="Georgia" pitchFamily="18" charset="0"/>
              </a:rPr>
              <a:t>Les écrans, boites de dialogue, messages à travers lesquels un utilisateur entre une donnée font partie des entrées externes.</a:t>
            </a:r>
            <a:endParaRPr lang="fr-FR" sz="2600" dirty="0"/>
          </a:p>
        </p:txBody>
      </p:sp>
      <p:sp>
        <p:nvSpPr>
          <p:cNvPr id="7" name="ZoneTexte 6"/>
          <p:cNvSpPr txBox="1"/>
          <p:nvPr/>
        </p:nvSpPr>
        <p:spPr>
          <a:xfrm>
            <a:off x="1071570" y="500042"/>
            <a:ext cx="6715140" cy="553998"/>
          </a:xfrm>
          <a:prstGeom prst="rect">
            <a:avLst/>
          </a:prstGeom>
          <a:noFill/>
        </p:spPr>
        <p:txBody>
          <a:bodyPr wrap="square" rtlCol="0">
            <a:spAutoFit/>
          </a:bodyPr>
          <a:lstStyle/>
          <a:p>
            <a:pPr algn="just"/>
            <a:r>
              <a:rPr lang="fr-FR" sz="3000" b="1" dirty="0" smtClean="0">
                <a:solidFill>
                  <a:schemeClr val="accent4">
                    <a:lumMod val="50000"/>
                  </a:schemeClr>
                </a:solidFill>
                <a:latin typeface="Baskerville Old Face" pitchFamily="18" charset="0"/>
              </a:rPr>
              <a:t>1. Entrées externes (</a:t>
            </a:r>
            <a:r>
              <a:rPr lang="fr-FR" sz="3000" b="1" dirty="0" err="1" smtClean="0">
                <a:solidFill>
                  <a:schemeClr val="accent4">
                    <a:lumMod val="50000"/>
                  </a:schemeClr>
                </a:solidFill>
                <a:latin typeface="Baskerville Old Face" pitchFamily="18" charset="0"/>
              </a:rPr>
              <a:t>External</a:t>
            </a:r>
            <a:r>
              <a:rPr lang="fr-FR" sz="3000" b="1" dirty="0" smtClean="0">
                <a:solidFill>
                  <a:schemeClr val="accent4">
                    <a:lumMod val="50000"/>
                  </a:schemeClr>
                </a:solidFill>
                <a:latin typeface="Baskerville Old Face" pitchFamily="18" charset="0"/>
              </a:rPr>
              <a:t> inputs /EI)</a:t>
            </a:r>
            <a:endParaRPr lang="fr-FR" sz="3000" b="1" dirty="0">
              <a:solidFill>
                <a:schemeClr val="accent4">
                  <a:lumMod val="50000"/>
                </a:schemeClr>
              </a:solidFill>
              <a:latin typeface="Baskerville Old Face" pitchFamily="18" charset="0"/>
            </a:endParaRPr>
          </a:p>
        </p:txBody>
      </p:sp>
      <p:sp>
        <p:nvSpPr>
          <p:cNvPr id="8" name="ZoneTexte 7"/>
          <p:cNvSpPr txBox="1"/>
          <p:nvPr/>
        </p:nvSpPr>
        <p:spPr>
          <a:xfrm>
            <a:off x="1059963" y="4232324"/>
            <a:ext cx="6572296" cy="553998"/>
          </a:xfrm>
          <a:prstGeom prst="rect">
            <a:avLst/>
          </a:prstGeom>
          <a:noFill/>
        </p:spPr>
        <p:txBody>
          <a:bodyPr wrap="square" rtlCol="0">
            <a:spAutoFit/>
          </a:bodyPr>
          <a:lstStyle/>
          <a:p>
            <a:pPr algn="just"/>
            <a:r>
              <a:rPr lang="fr-FR" sz="3000" b="1" dirty="0" smtClean="0">
                <a:solidFill>
                  <a:schemeClr val="accent4">
                    <a:lumMod val="50000"/>
                  </a:schemeClr>
                </a:solidFill>
                <a:latin typeface="Baskerville Old Face" pitchFamily="18" charset="0"/>
              </a:rPr>
              <a:t>2. Sorties externes (</a:t>
            </a:r>
            <a:r>
              <a:rPr lang="fr-FR" sz="3000" b="1" dirty="0" err="1" smtClean="0">
                <a:solidFill>
                  <a:schemeClr val="accent4">
                    <a:lumMod val="50000"/>
                  </a:schemeClr>
                </a:solidFill>
                <a:latin typeface="Baskerville Old Face" pitchFamily="18" charset="0"/>
              </a:rPr>
              <a:t>External</a:t>
            </a:r>
            <a:r>
              <a:rPr lang="fr-FR" sz="3000" b="1" dirty="0" smtClean="0">
                <a:solidFill>
                  <a:schemeClr val="accent4">
                    <a:lumMod val="50000"/>
                  </a:schemeClr>
                </a:solidFill>
                <a:latin typeface="Baskerville Old Face" pitchFamily="18" charset="0"/>
              </a:rPr>
              <a:t> outputs /EO)</a:t>
            </a:r>
            <a:endParaRPr lang="fr-FR" sz="3000" b="1" dirty="0">
              <a:solidFill>
                <a:schemeClr val="accent4">
                  <a:lumMod val="50000"/>
                </a:schemeClr>
              </a:solidFill>
              <a:latin typeface="Baskerville Old Face" pitchFamily="18" charset="0"/>
            </a:endParaRPr>
          </a:p>
        </p:txBody>
      </p:sp>
      <p:sp>
        <p:nvSpPr>
          <p:cNvPr id="9" name="Rectangle 8"/>
          <p:cNvSpPr/>
          <p:nvPr/>
        </p:nvSpPr>
        <p:spPr>
          <a:xfrm>
            <a:off x="1131401" y="4703309"/>
            <a:ext cx="7858180" cy="2092881"/>
          </a:xfrm>
          <a:prstGeom prst="rect">
            <a:avLst/>
          </a:prstGeom>
        </p:spPr>
        <p:txBody>
          <a:bodyPr wrap="square">
            <a:spAutoFit/>
          </a:bodyPr>
          <a:lstStyle/>
          <a:p>
            <a:pPr indent="358775" algn="just"/>
            <a:r>
              <a:rPr lang="fr-FR" sz="2600" dirty="0" smtClean="0">
                <a:latin typeface="Georgia" pitchFamily="18" charset="0"/>
              </a:rPr>
              <a:t>Ce sont les sorties d'un programme, elles peuvent prendre la forme de fichiers de sortie envoyés à d'autres application, d'écrans, de rapports de graphes destinés à l'utilisateur final ; ils sont créés à partir de fichiers logiques internes.</a:t>
            </a:r>
            <a:endParaRPr lang="fr-FR" sz="2600" dirty="0">
              <a:latin typeface="Georgia" pitchFamily="18" charset="0"/>
            </a:endParaRPr>
          </a:p>
        </p:txBody>
      </p:sp>
      <p:sp>
        <p:nvSpPr>
          <p:cNvPr id="11" name="Espace réservé du numéro de diapositive 10"/>
          <p:cNvSpPr>
            <a:spLocks noGrp="1"/>
          </p:cNvSpPr>
          <p:nvPr>
            <p:ph type="sldNum" sz="quarter" idx="12"/>
          </p:nvPr>
        </p:nvSpPr>
        <p:spPr/>
        <p:txBody>
          <a:bodyPr/>
          <a:lstStyle/>
          <a:p>
            <a:fld id="{5EB83F07-1D07-4088-8285-8BF13F67CE94}" type="slidenum">
              <a:rPr lang="fr-FR" sz="1400" b="1" smtClean="0">
                <a:solidFill>
                  <a:schemeClr val="tx2">
                    <a:lumMod val="50000"/>
                  </a:schemeClr>
                </a:solidFill>
                <a:latin typeface="Times New Roman" pitchFamily="18" charset="0"/>
                <a:cs typeface="Times New Roman" pitchFamily="18" charset="0"/>
              </a:rPr>
              <a:pPr/>
              <a:t>12</a:t>
            </a:fld>
            <a:endParaRPr lang="fr-FR" sz="1400" b="1" dirty="0">
              <a:solidFill>
                <a:schemeClr val="tx2">
                  <a:lumMod val="50000"/>
                </a:schemeClr>
              </a:solidFill>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3" name="Picture 1"/>
          <p:cNvPicPr>
            <a:picLocks noChangeAspect="1" noChangeArrowheads="1"/>
          </p:cNvPicPr>
          <p:nvPr/>
        </p:nvPicPr>
        <p:blipFill>
          <a:blip r:embed="rId2"/>
          <a:srcRect/>
          <a:stretch>
            <a:fillRect/>
          </a:stretch>
        </p:blipFill>
        <p:spPr bwMode="auto">
          <a:xfrm>
            <a:off x="1643042" y="357166"/>
            <a:ext cx="6643734" cy="5643602"/>
          </a:xfrm>
          <a:prstGeom prst="rect">
            <a:avLst/>
          </a:prstGeom>
          <a:noFill/>
          <a:ln w="9525">
            <a:noFill/>
            <a:miter lim="800000"/>
            <a:headEnd/>
            <a:tailEnd/>
          </a:ln>
          <a:effectLst/>
        </p:spPr>
      </p:pic>
      <p:sp>
        <p:nvSpPr>
          <p:cNvPr id="8" name="Rectangle 7"/>
          <p:cNvSpPr/>
          <p:nvPr/>
        </p:nvSpPr>
        <p:spPr>
          <a:xfrm>
            <a:off x="2500298" y="6143644"/>
            <a:ext cx="4915128" cy="477054"/>
          </a:xfrm>
          <a:prstGeom prst="rect">
            <a:avLst/>
          </a:prstGeom>
        </p:spPr>
        <p:txBody>
          <a:bodyPr wrap="none">
            <a:spAutoFit/>
          </a:bodyPr>
          <a:lstStyle/>
          <a:p>
            <a:r>
              <a:rPr lang="fr-FR" sz="2500" b="1" dirty="0" smtClean="0">
                <a:latin typeface="Baskerville Old Face" pitchFamily="18" charset="0"/>
              </a:rPr>
              <a:t>Fig.1</a:t>
            </a:r>
            <a:r>
              <a:rPr lang="fr-FR" sz="2500" dirty="0" smtClean="0">
                <a:latin typeface="Baskerville Old Face" pitchFamily="18" charset="0"/>
              </a:rPr>
              <a:t> : Modèle des points de fonction</a:t>
            </a:r>
            <a:endParaRPr lang="fr-FR" sz="2500" dirty="0">
              <a:latin typeface="Baskerville Old Face" pitchFamily="18" charset="0"/>
            </a:endParaRPr>
          </a:p>
        </p:txBody>
      </p:sp>
      <p:sp>
        <p:nvSpPr>
          <p:cNvPr id="5" name="Espace réservé du numéro de diapositive 4"/>
          <p:cNvSpPr>
            <a:spLocks noGrp="1"/>
          </p:cNvSpPr>
          <p:nvPr>
            <p:ph type="sldNum" sz="quarter" idx="12"/>
          </p:nvPr>
        </p:nvSpPr>
        <p:spPr/>
        <p:txBody>
          <a:bodyPr/>
          <a:lstStyle/>
          <a:p>
            <a:fld id="{5EB83F07-1D07-4088-8285-8BF13F67CE94}" type="slidenum">
              <a:rPr lang="fr-FR" sz="1400" b="1" smtClean="0">
                <a:solidFill>
                  <a:schemeClr val="tx2">
                    <a:lumMod val="50000"/>
                  </a:schemeClr>
                </a:solidFill>
                <a:latin typeface="Times New Roman" pitchFamily="18" charset="0"/>
                <a:cs typeface="Times New Roman" pitchFamily="18" charset="0"/>
              </a:rPr>
              <a:pPr/>
              <a:t>13</a:t>
            </a:fld>
            <a:endParaRPr lang="fr-FR" sz="1400" b="1">
              <a:solidFill>
                <a:schemeClr val="tx2">
                  <a:lumMod val="50000"/>
                </a:schemeClr>
              </a:solidFill>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142976" y="1357298"/>
            <a:ext cx="7858180" cy="5293757"/>
          </a:xfrm>
          <a:prstGeom prst="rect">
            <a:avLst/>
          </a:prstGeom>
        </p:spPr>
        <p:txBody>
          <a:bodyPr wrap="square">
            <a:spAutoFit/>
          </a:bodyPr>
          <a:lstStyle/>
          <a:p>
            <a:pPr indent="266700" algn="just"/>
            <a:r>
              <a:rPr lang="fr-FR" sz="2600" dirty="0" smtClean="0">
                <a:latin typeface="Georgia" pitchFamily="18" charset="0"/>
              </a:rPr>
              <a:t>Un procédé élémentaire mettant en jeu des entrées et des sorties qui résulte en la production de données provenant de plus d'un fichier logique interne. Le processus ne met pas à jour de fichier interne, combinaison d'entrées /sorties où le résultat apparaît sous forme simple et immédiate, généralement en utilisant une seule clé d'accès. </a:t>
            </a:r>
          </a:p>
          <a:p>
            <a:pPr indent="266700" algn="just"/>
            <a:r>
              <a:rPr lang="fr-FR" sz="2600" dirty="0" smtClean="0">
                <a:latin typeface="Georgia" pitchFamily="18" charset="0"/>
              </a:rPr>
              <a:t>La frontière entre requête externe et donnée externe est assez floue. Nous dirons que les requêtes concernent exclusivement les accès à une base de données alors que les données externes combinent ces accès avec des calculs et traitements plus ou moins complexes.</a:t>
            </a:r>
          </a:p>
        </p:txBody>
      </p:sp>
      <p:sp>
        <p:nvSpPr>
          <p:cNvPr id="7" name="ZoneTexte 6"/>
          <p:cNvSpPr txBox="1"/>
          <p:nvPr/>
        </p:nvSpPr>
        <p:spPr>
          <a:xfrm>
            <a:off x="2714612" y="1"/>
            <a:ext cx="4429124" cy="584775"/>
          </a:xfrm>
          <a:prstGeom prst="rect">
            <a:avLst/>
          </a:prstGeom>
          <a:noFill/>
        </p:spPr>
        <p:txBody>
          <a:bodyPr wrap="square" rtlCol="0">
            <a:spAutoFit/>
          </a:bodyPr>
          <a:lstStyle/>
          <a:p>
            <a:pPr algn="ctr"/>
            <a:r>
              <a:rPr lang="fr-FR" sz="3200" b="1" dirty="0" smtClean="0">
                <a:solidFill>
                  <a:srgbClr val="C00000"/>
                </a:solidFill>
                <a:latin typeface="Baskerville Old Face" pitchFamily="18" charset="0"/>
              </a:rPr>
              <a:t>LES TRANSACTIONS</a:t>
            </a:r>
            <a:endParaRPr lang="fr-FR" sz="3200" b="1" dirty="0">
              <a:solidFill>
                <a:srgbClr val="C00000"/>
              </a:solidFill>
              <a:latin typeface="Baskerville Old Face" pitchFamily="18" charset="0"/>
            </a:endParaRPr>
          </a:p>
        </p:txBody>
      </p:sp>
      <p:sp>
        <p:nvSpPr>
          <p:cNvPr id="8" name="ZoneTexte 7"/>
          <p:cNvSpPr txBox="1"/>
          <p:nvPr/>
        </p:nvSpPr>
        <p:spPr>
          <a:xfrm>
            <a:off x="1143008" y="660424"/>
            <a:ext cx="7858148" cy="553998"/>
          </a:xfrm>
          <a:prstGeom prst="rect">
            <a:avLst/>
          </a:prstGeom>
          <a:noFill/>
        </p:spPr>
        <p:txBody>
          <a:bodyPr wrap="square" rtlCol="0">
            <a:spAutoFit/>
          </a:bodyPr>
          <a:lstStyle/>
          <a:p>
            <a:pPr algn="just"/>
            <a:r>
              <a:rPr lang="fr-FR" sz="3000" b="1" dirty="0" smtClean="0">
                <a:solidFill>
                  <a:schemeClr val="accent4">
                    <a:lumMod val="50000"/>
                  </a:schemeClr>
                </a:solidFill>
                <a:latin typeface="Baskerville Old Face" pitchFamily="18" charset="0"/>
              </a:rPr>
              <a:t>1. Requêtes  externes (</a:t>
            </a:r>
            <a:r>
              <a:rPr lang="fr-FR" sz="3000" b="1" dirty="0" err="1" smtClean="0">
                <a:solidFill>
                  <a:schemeClr val="accent4">
                    <a:lumMod val="50000"/>
                  </a:schemeClr>
                </a:solidFill>
                <a:latin typeface="Baskerville Old Face" pitchFamily="18" charset="0"/>
              </a:rPr>
              <a:t>External</a:t>
            </a:r>
            <a:r>
              <a:rPr lang="fr-FR" sz="3000" b="1" dirty="0" smtClean="0">
                <a:solidFill>
                  <a:schemeClr val="accent4">
                    <a:lumMod val="50000"/>
                  </a:schemeClr>
                </a:solidFill>
                <a:latin typeface="Baskerville Old Face" pitchFamily="18" charset="0"/>
              </a:rPr>
              <a:t> </a:t>
            </a:r>
            <a:r>
              <a:rPr lang="fr-FR" sz="3000" b="1" dirty="0" err="1" smtClean="0">
                <a:solidFill>
                  <a:schemeClr val="accent4">
                    <a:lumMod val="50000"/>
                  </a:schemeClr>
                </a:solidFill>
                <a:latin typeface="Baskerville Old Face" pitchFamily="18" charset="0"/>
              </a:rPr>
              <a:t>Inquiry</a:t>
            </a:r>
            <a:r>
              <a:rPr lang="fr-FR" sz="3000" b="1" dirty="0" smtClean="0">
                <a:solidFill>
                  <a:schemeClr val="accent4">
                    <a:lumMod val="50000"/>
                  </a:schemeClr>
                </a:solidFill>
                <a:latin typeface="Baskerville Old Face" pitchFamily="18" charset="0"/>
              </a:rPr>
              <a:t> /EQ)</a:t>
            </a:r>
            <a:endParaRPr lang="fr-FR" sz="3000" b="1" dirty="0">
              <a:solidFill>
                <a:schemeClr val="accent4">
                  <a:lumMod val="50000"/>
                </a:schemeClr>
              </a:solidFill>
              <a:latin typeface="Baskerville Old Face" pitchFamily="18" charset="0"/>
            </a:endParaRPr>
          </a:p>
        </p:txBody>
      </p:sp>
      <p:sp>
        <p:nvSpPr>
          <p:cNvPr id="9" name="Espace réservé du numéro de diapositive 8"/>
          <p:cNvSpPr>
            <a:spLocks noGrp="1"/>
          </p:cNvSpPr>
          <p:nvPr>
            <p:ph type="sldNum" sz="quarter" idx="12"/>
          </p:nvPr>
        </p:nvSpPr>
        <p:spPr/>
        <p:txBody>
          <a:bodyPr/>
          <a:lstStyle/>
          <a:p>
            <a:fld id="{5EB83F07-1D07-4088-8285-8BF13F67CE94}" type="slidenum">
              <a:rPr lang="fr-FR" smtClean="0"/>
              <a:pPr/>
              <a:t>14</a:t>
            </a:fld>
            <a:endParaRPr lang="fr-F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71538" y="1193243"/>
            <a:ext cx="8001056" cy="2092881"/>
          </a:xfrm>
          <a:prstGeom prst="rect">
            <a:avLst/>
          </a:prstGeom>
        </p:spPr>
        <p:txBody>
          <a:bodyPr wrap="square">
            <a:spAutoFit/>
          </a:bodyPr>
          <a:lstStyle/>
          <a:p>
            <a:pPr indent="266700" algn="just"/>
            <a:r>
              <a:rPr lang="fr-FR" sz="2600" dirty="0" smtClean="0">
                <a:latin typeface="Georgia" pitchFamily="18" charset="0"/>
              </a:rPr>
              <a:t>Un groupe de données corrélées entièrement résidant dans les limites de l'application, mis à jour par les données externes, entièrement contrôlé par le programme. Par exemple un fichier, une table dans une base de données…</a:t>
            </a:r>
            <a:endParaRPr lang="fr-FR" sz="2600" dirty="0"/>
          </a:p>
        </p:txBody>
      </p:sp>
      <p:sp>
        <p:nvSpPr>
          <p:cNvPr id="5" name="ZoneTexte 4"/>
          <p:cNvSpPr txBox="1"/>
          <p:nvPr/>
        </p:nvSpPr>
        <p:spPr>
          <a:xfrm>
            <a:off x="1106263" y="250432"/>
            <a:ext cx="7572428" cy="892552"/>
          </a:xfrm>
          <a:prstGeom prst="rect">
            <a:avLst/>
          </a:prstGeom>
          <a:noFill/>
        </p:spPr>
        <p:txBody>
          <a:bodyPr wrap="square" rtlCol="0">
            <a:spAutoFit/>
          </a:bodyPr>
          <a:lstStyle/>
          <a:p>
            <a:pPr algn="just"/>
            <a:r>
              <a:rPr lang="fr-FR" sz="2600" b="1" dirty="0" smtClean="0">
                <a:solidFill>
                  <a:schemeClr val="accent4">
                    <a:lumMod val="50000"/>
                  </a:schemeClr>
                </a:solidFill>
                <a:latin typeface="Baskerville Old Face" pitchFamily="18" charset="0"/>
              </a:rPr>
              <a:t>2. Fichiers logiques internes (</a:t>
            </a:r>
            <a:r>
              <a:rPr lang="fr-FR" sz="2600" b="1" dirty="0" err="1" smtClean="0">
                <a:solidFill>
                  <a:schemeClr val="accent4">
                    <a:lumMod val="50000"/>
                  </a:schemeClr>
                </a:solidFill>
                <a:latin typeface="Baskerville Old Face" pitchFamily="18" charset="0"/>
              </a:rPr>
              <a:t>Internal</a:t>
            </a:r>
            <a:r>
              <a:rPr lang="fr-FR" sz="2600" b="1" dirty="0" smtClean="0">
                <a:solidFill>
                  <a:schemeClr val="accent4">
                    <a:lumMod val="50000"/>
                  </a:schemeClr>
                </a:solidFill>
                <a:latin typeface="Baskerville Old Face" pitchFamily="18" charset="0"/>
              </a:rPr>
              <a:t> </a:t>
            </a:r>
            <a:r>
              <a:rPr lang="fr-FR" sz="2600" b="1" dirty="0" err="1" smtClean="0">
                <a:solidFill>
                  <a:schemeClr val="accent4">
                    <a:lumMod val="50000"/>
                  </a:schemeClr>
                </a:solidFill>
                <a:latin typeface="Baskerville Old Face" pitchFamily="18" charset="0"/>
              </a:rPr>
              <a:t>Logical</a:t>
            </a:r>
            <a:r>
              <a:rPr lang="fr-FR" sz="2600" b="1" dirty="0" smtClean="0">
                <a:solidFill>
                  <a:schemeClr val="accent4">
                    <a:lumMod val="50000"/>
                  </a:schemeClr>
                </a:solidFill>
                <a:latin typeface="Baskerville Old Face" pitchFamily="18" charset="0"/>
              </a:rPr>
              <a:t> Files /</a:t>
            </a:r>
            <a:r>
              <a:rPr lang="fr-FR" sz="2600" b="1" dirty="0" err="1" smtClean="0">
                <a:solidFill>
                  <a:schemeClr val="accent4">
                    <a:lumMod val="50000"/>
                  </a:schemeClr>
                </a:solidFill>
                <a:latin typeface="Baskerville Old Face" pitchFamily="18" charset="0"/>
              </a:rPr>
              <a:t>ILF’s</a:t>
            </a:r>
            <a:r>
              <a:rPr lang="fr-FR" sz="2600" b="1" dirty="0" smtClean="0">
                <a:solidFill>
                  <a:schemeClr val="accent4">
                    <a:lumMod val="50000"/>
                  </a:schemeClr>
                </a:solidFill>
                <a:latin typeface="Baskerville Old Face" pitchFamily="18" charset="0"/>
              </a:rPr>
              <a:t>)</a:t>
            </a:r>
            <a:endParaRPr lang="fr-FR" sz="2600" b="1" dirty="0">
              <a:solidFill>
                <a:schemeClr val="accent4">
                  <a:lumMod val="50000"/>
                </a:schemeClr>
              </a:solidFill>
              <a:latin typeface="Baskerville Old Face" pitchFamily="18" charset="0"/>
            </a:endParaRPr>
          </a:p>
        </p:txBody>
      </p:sp>
      <p:sp>
        <p:nvSpPr>
          <p:cNvPr id="6" name="Rectangle 5"/>
          <p:cNvSpPr/>
          <p:nvPr/>
        </p:nvSpPr>
        <p:spPr>
          <a:xfrm>
            <a:off x="1071538" y="4550829"/>
            <a:ext cx="8001024" cy="2092881"/>
          </a:xfrm>
          <a:prstGeom prst="rect">
            <a:avLst/>
          </a:prstGeom>
        </p:spPr>
        <p:txBody>
          <a:bodyPr wrap="square">
            <a:spAutoFit/>
          </a:bodyPr>
          <a:lstStyle/>
          <a:p>
            <a:pPr indent="266700" algn="just"/>
            <a:r>
              <a:rPr lang="fr-FR" sz="2600" dirty="0" smtClean="0">
                <a:latin typeface="Georgia" pitchFamily="18" charset="0"/>
              </a:rPr>
              <a:t>Un groupe de données corrélées utilisées pour des références seulement. Les données résident entièrement hors de l'application et sont mises à jour par une autre application (c'est donc un ILF pour une autre application).</a:t>
            </a:r>
          </a:p>
        </p:txBody>
      </p:sp>
      <p:sp>
        <p:nvSpPr>
          <p:cNvPr id="7" name="ZoneTexte 6"/>
          <p:cNvSpPr txBox="1"/>
          <p:nvPr/>
        </p:nvSpPr>
        <p:spPr>
          <a:xfrm>
            <a:off x="1071538" y="3536580"/>
            <a:ext cx="8001024" cy="892552"/>
          </a:xfrm>
          <a:prstGeom prst="rect">
            <a:avLst/>
          </a:prstGeom>
          <a:noFill/>
        </p:spPr>
        <p:txBody>
          <a:bodyPr wrap="square" rtlCol="0">
            <a:spAutoFit/>
          </a:bodyPr>
          <a:lstStyle/>
          <a:p>
            <a:pPr algn="just"/>
            <a:r>
              <a:rPr lang="fr-FR" sz="2600" b="1" dirty="0" smtClean="0">
                <a:solidFill>
                  <a:schemeClr val="accent4">
                    <a:lumMod val="50000"/>
                  </a:schemeClr>
                </a:solidFill>
                <a:latin typeface="Baskerville Old Face" pitchFamily="18" charset="0"/>
              </a:rPr>
              <a:t>3. Fichiers interfaces externes (</a:t>
            </a:r>
            <a:r>
              <a:rPr lang="fr-FR" sz="2600" b="1" dirty="0" err="1" smtClean="0">
                <a:solidFill>
                  <a:schemeClr val="accent4">
                    <a:lumMod val="50000"/>
                  </a:schemeClr>
                </a:solidFill>
                <a:latin typeface="Baskerville Old Face" pitchFamily="18" charset="0"/>
              </a:rPr>
              <a:t>External</a:t>
            </a:r>
            <a:r>
              <a:rPr lang="fr-FR" sz="2600" b="1" dirty="0" smtClean="0">
                <a:solidFill>
                  <a:schemeClr val="accent4">
                    <a:lumMod val="50000"/>
                  </a:schemeClr>
                </a:solidFill>
                <a:latin typeface="Baskerville Old Face" pitchFamily="18" charset="0"/>
              </a:rPr>
              <a:t> Interface Files /</a:t>
            </a:r>
            <a:r>
              <a:rPr lang="fr-FR" sz="2600" b="1" dirty="0" err="1" smtClean="0">
                <a:solidFill>
                  <a:schemeClr val="accent4">
                    <a:lumMod val="50000"/>
                  </a:schemeClr>
                </a:solidFill>
                <a:latin typeface="Baskerville Old Face" pitchFamily="18" charset="0"/>
              </a:rPr>
              <a:t>EIF’s</a:t>
            </a:r>
            <a:r>
              <a:rPr lang="fr-FR" sz="2600" b="1" dirty="0" smtClean="0">
                <a:solidFill>
                  <a:schemeClr val="accent4">
                    <a:lumMod val="50000"/>
                  </a:schemeClr>
                </a:solidFill>
                <a:latin typeface="Baskerville Old Face" pitchFamily="18" charset="0"/>
              </a:rPr>
              <a:t>)</a:t>
            </a:r>
            <a:endParaRPr lang="fr-FR" sz="2600" b="1" dirty="0">
              <a:solidFill>
                <a:schemeClr val="accent4">
                  <a:lumMod val="50000"/>
                </a:schemeClr>
              </a:solidFill>
              <a:latin typeface="Baskerville Old Face" pitchFamily="18" charset="0"/>
            </a:endParaRPr>
          </a:p>
        </p:txBody>
      </p:sp>
      <p:sp>
        <p:nvSpPr>
          <p:cNvPr id="9" name="Espace réservé du numéro de diapositive 8"/>
          <p:cNvSpPr>
            <a:spLocks noGrp="1"/>
          </p:cNvSpPr>
          <p:nvPr>
            <p:ph type="sldNum" sz="quarter" idx="12"/>
          </p:nvPr>
        </p:nvSpPr>
        <p:spPr/>
        <p:txBody>
          <a:bodyPr/>
          <a:lstStyle/>
          <a:p>
            <a:fld id="{5EB83F07-1D07-4088-8285-8BF13F67CE94}" type="slidenum">
              <a:rPr lang="fr-FR" smtClean="0"/>
              <a:pPr/>
              <a:t>15</a:t>
            </a:fld>
            <a:endParaRPr lang="fr-F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119826" y="428604"/>
            <a:ext cx="7929618" cy="2492990"/>
          </a:xfrm>
          <a:prstGeom prst="rect">
            <a:avLst/>
          </a:prstGeom>
        </p:spPr>
        <p:txBody>
          <a:bodyPr wrap="square">
            <a:spAutoFit/>
          </a:bodyPr>
          <a:lstStyle/>
          <a:p>
            <a:pPr indent="358775" algn="just"/>
            <a:r>
              <a:rPr lang="fr-FR" sz="2600" dirty="0" smtClean="0">
                <a:latin typeface="Georgia" pitchFamily="18" charset="0"/>
              </a:rPr>
              <a:t>Après que les composants du projet aient été ainsi classifiés, chaque paramètre est affecté d'un score : faible, moyen, élevé. Pour les transactions (</a:t>
            </a:r>
            <a:r>
              <a:rPr lang="fr-FR" sz="2600" dirty="0" err="1" smtClean="0">
                <a:latin typeface="Georgia" pitchFamily="18" charset="0"/>
              </a:rPr>
              <a:t>EI’s</a:t>
            </a:r>
            <a:r>
              <a:rPr lang="fr-FR" sz="2600" dirty="0" smtClean="0">
                <a:latin typeface="Georgia" pitchFamily="18" charset="0"/>
              </a:rPr>
              <a:t>, </a:t>
            </a:r>
            <a:r>
              <a:rPr lang="fr-FR" sz="2600" dirty="0" err="1" smtClean="0">
                <a:latin typeface="Georgia" pitchFamily="18" charset="0"/>
              </a:rPr>
              <a:t>EO’s</a:t>
            </a:r>
            <a:r>
              <a:rPr lang="fr-FR" sz="2600" dirty="0" smtClean="0">
                <a:latin typeface="Georgia" pitchFamily="18" charset="0"/>
              </a:rPr>
              <a:t>, </a:t>
            </a:r>
            <a:r>
              <a:rPr lang="fr-FR" sz="2600" dirty="0" err="1" smtClean="0">
                <a:latin typeface="Georgia" pitchFamily="18" charset="0"/>
              </a:rPr>
              <a:t>EQ’s</a:t>
            </a:r>
            <a:r>
              <a:rPr lang="fr-FR" sz="2600" dirty="0" smtClean="0">
                <a:latin typeface="Georgia" pitchFamily="18" charset="0"/>
              </a:rPr>
              <a:t>) le score est calculé sur le nombre de fichiers mis à jour ou référencés (</a:t>
            </a:r>
            <a:r>
              <a:rPr lang="fr-FR" sz="2600" dirty="0" err="1" smtClean="0">
                <a:latin typeface="Georgia" pitchFamily="18" charset="0"/>
              </a:rPr>
              <a:t>FTR’s</a:t>
            </a:r>
            <a:r>
              <a:rPr lang="fr-FR" sz="2600" dirty="0" smtClean="0">
                <a:latin typeface="Georgia" pitchFamily="18" charset="0"/>
              </a:rPr>
              <a:t>) et le nombre de types de données impliquées (</a:t>
            </a:r>
            <a:r>
              <a:rPr lang="fr-FR" sz="2600" dirty="0" err="1" smtClean="0">
                <a:latin typeface="Georgia" pitchFamily="18" charset="0"/>
              </a:rPr>
              <a:t>DET’s</a:t>
            </a:r>
            <a:r>
              <a:rPr lang="fr-FR" sz="2600" dirty="0" smtClean="0">
                <a:latin typeface="Georgia" pitchFamily="18" charset="0"/>
              </a:rPr>
              <a:t>).</a:t>
            </a:r>
            <a:endParaRPr lang="fr-FR" sz="2600" dirty="0">
              <a:latin typeface="Georgia" pitchFamily="18" charset="0"/>
            </a:endParaRPr>
          </a:p>
        </p:txBody>
      </p:sp>
      <p:graphicFrame>
        <p:nvGraphicFramePr>
          <p:cNvPr id="7" name="Tableau 6"/>
          <p:cNvGraphicFramePr>
            <a:graphicFrameLocks noGrp="1"/>
          </p:cNvGraphicFramePr>
          <p:nvPr/>
        </p:nvGraphicFramePr>
        <p:xfrm>
          <a:off x="1500168" y="3929066"/>
          <a:ext cx="7072360" cy="2133600"/>
        </p:xfrm>
        <a:graphic>
          <a:graphicData uri="http://schemas.openxmlformats.org/drawingml/2006/table">
            <a:tbl>
              <a:tblPr firstRow="1" bandRow="1">
                <a:tableStyleId>{93296810-A885-4BE3-A3E7-6D5BEEA58F35}</a:tableStyleId>
              </a:tblPr>
              <a:tblGrid>
                <a:gridCol w="1768090"/>
                <a:gridCol w="1768090"/>
                <a:gridCol w="1768090"/>
                <a:gridCol w="1768090"/>
              </a:tblGrid>
              <a:tr h="370840">
                <a:tc rowSpan="2">
                  <a:txBody>
                    <a:bodyPr/>
                    <a:lstStyle/>
                    <a:p>
                      <a:pPr algn="ctr"/>
                      <a:r>
                        <a:rPr lang="fr-FR" sz="2200" dirty="0" smtClean="0">
                          <a:latin typeface="FrankRuehl" pitchFamily="34" charset="-79"/>
                          <a:cs typeface="FrankRuehl" pitchFamily="34" charset="-79"/>
                        </a:rPr>
                        <a:t>FTR’S</a:t>
                      </a:r>
                      <a:endParaRPr lang="fr-FR" sz="2200" dirty="0">
                        <a:latin typeface="FrankRuehl" pitchFamily="34" charset="-79"/>
                        <a:cs typeface="FrankRuehl" pitchFamily="34" charset="-79"/>
                      </a:endParaRPr>
                    </a:p>
                  </a:txBody>
                  <a:tcPr/>
                </a:tc>
                <a:tc gridSpan="3">
                  <a:txBody>
                    <a:bodyPr/>
                    <a:lstStyle/>
                    <a:p>
                      <a:pPr algn="ctr"/>
                      <a:r>
                        <a:rPr lang="fr-FR" sz="2200" dirty="0" smtClean="0">
                          <a:latin typeface="FrankRuehl" pitchFamily="34" charset="-79"/>
                          <a:cs typeface="FrankRuehl" pitchFamily="34" charset="-79"/>
                        </a:rPr>
                        <a:t>Données</a:t>
                      </a:r>
                      <a:endParaRPr lang="fr-FR" sz="2200" dirty="0">
                        <a:latin typeface="FrankRuehl" pitchFamily="34" charset="-79"/>
                        <a:cs typeface="FrankRuehl" pitchFamily="34" charset="-79"/>
                      </a:endParaRPr>
                    </a:p>
                  </a:txBody>
                  <a:tcPr/>
                </a:tc>
                <a:tc hMerge="1">
                  <a:txBody>
                    <a:bodyPr/>
                    <a:lstStyle/>
                    <a:p>
                      <a:pPr algn="ctr"/>
                      <a:endParaRPr lang="fr-FR" sz="2400" dirty="0">
                        <a:latin typeface="FrankRuehl" pitchFamily="34" charset="-79"/>
                        <a:cs typeface="FrankRuehl" pitchFamily="34" charset="-79"/>
                      </a:endParaRPr>
                    </a:p>
                  </a:txBody>
                  <a:tcPr/>
                </a:tc>
                <a:tc hMerge="1">
                  <a:txBody>
                    <a:bodyPr/>
                    <a:lstStyle/>
                    <a:p>
                      <a:pPr algn="ctr"/>
                      <a:endParaRPr lang="fr-FR" sz="2400">
                        <a:latin typeface="FrankRuehl" pitchFamily="34" charset="-79"/>
                        <a:cs typeface="FrankRuehl" pitchFamily="34" charset="-79"/>
                      </a:endParaRPr>
                    </a:p>
                  </a:txBody>
                  <a:tcPr/>
                </a:tc>
              </a:tr>
              <a:tr h="370840">
                <a:tc vMerge="1">
                  <a:txBody>
                    <a:bodyPr/>
                    <a:lstStyle/>
                    <a:p>
                      <a:pPr algn="ctr"/>
                      <a:endParaRPr lang="fr-FR" sz="240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1 - 4</a:t>
                      </a:r>
                      <a:endParaRPr lang="fr-FR" sz="2200" dirty="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5 - 15</a:t>
                      </a:r>
                      <a:endParaRPr lang="fr-FR" sz="2200" dirty="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&gt;</a:t>
                      </a:r>
                      <a:r>
                        <a:rPr lang="fr-FR" sz="2200" baseline="0" dirty="0" smtClean="0">
                          <a:latin typeface="FrankRuehl" pitchFamily="34" charset="-79"/>
                          <a:cs typeface="FrankRuehl" pitchFamily="34" charset="-79"/>
                        </a:rPr>
                        <a:t> 15</a:t>
                      </a:r>
                      <a:endParaRPr lang="fr-FR" sz="2200" dirty="0">
                        <a:latin typeface="FrankRuehl" pitchFamily="34" charset="-79"/>
                        <a:cs typeface="FrankRuehl" pitchFamily="34" charset="-79"/>
                      </a:endParaRPr>
                    </a:p>
                  </a:txBody>
                  <a:tcPr/>
                </a:tc>
              </a:tr>
              <a:tr h="370840">
                <a:tc>
                  <a:txBody>
                    <a:bodyPr/>
                    <a:lstStyle/>
                    <a:p>
                      <a:pPr algn="ctr"/>
                      <a:r>
                        <a:rPr lang="fr-FR" sz="2200" dirty="0" smtClean="0">
                          <a:latin typeface="FrankRuehl" pitchFamily="34" charset="-79"/>
                          <a:cs typeface="FrankRuehl" pitchFamily="34" charset="-79"/>
                        </a:rPr>
                        <a:t>0 – 1</a:t>
                      </a:r>
                      <a:endParaRPr lang="fr-FR" sz="2200" dirty="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Faible</a:t>
                      </a:r>
                      <a:endParaRPr lang="fr-FR" sz="2200" dirty="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Faible</a:t>
                      </a:r>
                      <a:endParaRPr lang="fr-FR" sz="2200" dirty="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Moyen</a:t>
                      </a:r>
                      <a:endParaRPr lang="fr-FR" sz="2200" dirty="0">
                        <a:latin typeface="FrankRuehl" pitchFamily="34" charset="-79"/>
                        <a:cs typeface="FrankRuehl" pitchFamily="34" charset="-79"/>
                      </a:endParaRPr>
                    </a:p>
                  </a:txBody>
                  <a:tcPr/>
                </a:tc>
              </a:tr>
              <a:tr h="370840">
                <a:tc>
                  <a:txBody>
                    <a:bodyPr/>
                    <a:lstStyle/>
                    <a:p>
                      <a:pPr algn="ctr"/>
                      <a:r>
                        <a:rPr lang="fr-FR" sz="2200" dirty="0" smtClean="0">
                          <a:latin typeface="FrankRuehl" pitchFamily="34" charset="-79"/>
                          <a:cs typeface="FrankRuehl" pitchFamily="34" charset="-79"/>
                        </a:rPr>
                        <a:t>2</a:t>
                      </a:r>
                      <a:endParaRPr lang="fr-FR" sz="2200" dirty="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Faible</a:t>
                      </a:r>
                      <a:endParaRPr lang="fr-FR" sz="2200" dirty="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Moyen</a:t>
                      </a:r>
                      <a:endParaRPr lang="fr-FR" sz="2200" dirty="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Haut</a:t>
                      </a:r>
                      <a:endParaRPr lang="fr-FR" sz="2200" dirty="0">
                        <a:latin typeface="FrankRuehl" pitchFamily="34" charset="-79"/>
                        <a:cs typeface="FrankRuehl" pitchFamily="34" charset="-79"/>
                      </a:endParaRPr>
                    </a:p>
                  </a:txBody>
                  <a:tcPr/>
                </a:tc>
              </a:tr>
              <a:tr h="370840">
                <a:tc>
                  <a:txBody>
                    <a:bodyPr/>
                    <a:lstStyle/>
                    <a:p>
                      <a:pPr algn="ctr"/>
                      <a:r>
                        <a:rPr lang="fr-FR" sz="2200" dirty="0" smtClean="0">
                          <a:latin typeface="FrankRuehl" pitchFamily="34" charset="-79"/>
                          <a:cs typeface="FrankRuehl" pitchFamily="34" charset="-79"/>
                        </a:rPr>
                        <a:t>&gt; 2</a:t>
                      </a:r>
                      <a:endParaRPr lang="fr-FR" sz="2200" dirty="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Moyen</a:t>
                      </a:r>
                      <a:endParaRPr lang="fr-FR" sz="2200" dirty="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Haut</a:t>
                      </a:r>
                      <a:endParaRPr lang="fr-FR" sz="2200" dirty="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Haut</a:t>
                      </a:r>
                      <a:endParaRPr lang="fr-FR" sz="2200" dirty="0">
                        <a:latin typeface="FrankRuehl" pitchFamily="34" charset="-79"/>
                        <a:cs typeface="FrankRuehl" pitchFamily="34" charset="-79"/>
                      </a:endParaRPr>
                    </a:p>
                  </a:txBody>
                  <a:tcPr/>
                </a:tc>
              </a:tr>
            </a:tbl>
          </a:graphicData>
        </a:graphic>
      </p:graphicFrame>
      <p:sp>
        <p:nvSpPr>
          <p:cNvPr id="9" name="Rectangle 8"/>
          <p:cNvSpPr/>
          <p:nvPr/>
        </p:nvSpPr>
        <p:spPr>
          <a:xfrm>
            <a:off x="3523311" y="3283865"/>
            <a:ext cx="2826415" cy="430887"/>
          </a:xfrm>
          <a:prstGeom prst="rect">
            <a:avLst/>
          </a:prstGeom>
        </p:spPr>
        <p:txBody>
          <a:bodyPr wrap="none">
            <a:spAutoFit/>
          </a:bodyPr>
          <a:lstStyle/>
          <a:p>
            <a:r>
              <a:rPr lang="fr-FR" sz="2200" b="1" dirty="0" smtClean="0">
                <a:latin typeface="Georgia" pitchFamily="18" charset="0"/>
              </a:rPr>
              <a:t>Tableau.2</a:t>
            </a:r>
            <a:r>
              <a:rPr lang="fr-FR" sz="2200" dirty="0" smtClean="0">
                <a:latin typeface="Georgia" pitchFamily="18" charset="0"/>
              </a:rPr>
              <a:t>: Table EI</a:t>
            </a:r>
            <a:endParaRPr lang="fr-FR" sz="2200" dirty="0">
              <a:latin typeface="Georgia" pitchFamily="18" charset="0"/>
            </a:endParaRPr>
          </a:p>
        </p:txBody>
      </p:sp>
      <p:sp>
        <p:nvSpPr>
          <p:cNvPr id="8" name="Espace réservé du numéro de diapositive 7"/>
          <p:cNvSpPr>
            <a:spLocks noGrp="1"/>
          </p:cNvSpPr>
          <p:nvPr>
            <p:ph type="sldNum" sz="quarter" idx="12"/>
          </p:nvPr>
        </p:nvSpPr>
        <p:spPr/>
        <p:txBody>
          <a:bodyPr/>
          <a:lstStyle/>
          <a:p>
            <a:fld id="{5EB83F07-1D07-4088-8285-8BF13F67CE94}" type="slidenum">
              <a:rPr lang="fr-FR" smtClean="0"/>
              <a:pPr/>
              <a:t>16</a:t>
            </a:fld>
            <a:endParaRPr lang="fr-F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nvGraphicFramePr>
        <p:xfrm>
          <a:off x="1500168" y="4286256"/>
          <a:ext cx="7072360" cy="2133600"/>
        </p:xfrm>
        <a:graphic>
          <a:graphicData uri="http://schemas.openxmlformats.org/drawingml/2006/table">
            <a:tbl>
              <a:tblPr firstRow="1" bandRow="1">
                <a:tableStyleId>{93296810-A885-4BE3-A3E7-6D5BEEA58F35}</a:tableStyleId>
              </a:tblPr>
              <a:tblGrid>
                <a:gridCol w="1768090"/>
                <a:gridCol w="1768090"/>
                <a:gridCol w="1768090"/>
                <a:gridCol w="1768090"/>
              </a:tblGrid>
              <a:tr h="370840">
                <a:tc rowSpan="2">
                  <a:txBody>
                    <a:bodyPr/>
                    <a:lstStyle/>
                    <a:p>
                      <a:pPr algn="ctr"/>
                      <a:r>
                        <a:rPr lang="fr-FR" sz="2200" dirty="0" smtClean="0">
                          <a:latin typeface="FrankRuehl" pitchFamily="34" charset="-79"/>
                          <a:cs typeface="FrankRuehl" pitchFamily="34" charset="-79"/>
                        </a:rPr>
                        <a:t>FTR’S</a:t>
                      </a:r>
                      <a:endParaRPr lang="fr-FR" sz="2200" dirty="0">
                        <a:latin typeface="FrankRuehl" pitchFamily="34" charset="-79"/>
                        <a:cs typeface="FrankRuehl" pitchFamily="34" charset="-79"/>
                      </a:endParaRPr>
                    </a:p>
                  </a:txBody>
                  <a:tcPr/>
                </a:tc>
                <a:tc gridSpan="3">
                  <a:txBody>
                    <a:bodyPr/>
                    <a:lstStyle/>
                    <a:p>
                      <a:pPr algn="ctr"/>
                      <a:r>
                        <a:rPr lang="fr-FR" sz="2200" dirty="0" smtClean="0">
                          <a:latin typeface="FrankRuehl" pitchFamily="34" charset="-79"/>
                          <a:cs typeface="FrankRuehl" pitchFamily="34" charset="-79"/>
                        </a:rPr>
                        <a:t>Eléments de Données</a:t>
                      </a:r>
                      <a:endParaRPr lang="fr-FR" sz="2200" dirty="0">
                        <a:latin typeface="FrankRuehl" pitchFamily="34" charset="-79"/>
                        <a:cs typeface="FrankRuehl" pitchFamily="34" charset="-79"/>
                      </a:endParaRPr>
                    </a:p>
                  </a:txBody>
                  <a:tcPr/>
                </a:tc>
                <a:tc hMerge="1">
                  <a:txBody>
                    <a:bodyPr/>
                    <a:lstStyle/>
                    <a:p>
                      <a:pPr algn="ctr"/>
                      <a:endParaRPr lang="fr-FR" sz="2400" dirty="0">
                        <a:latin typeface="FrankRuehl" pitchFamily="34" charset="-79"/>
                        <a:cs typeface="FrankRuehl" pitchFamily="34" charset="-79"/>
                      </a:endParaRPr>
                    </a:p>
                  </a:txBody>
                  <a:tcPr/>
                </a:tc>
                <a:tc hMerge="1">
                  <a:txBody>
                    <a:bodyPr/>
                    <a:lstStyle/>
                    <a:p>
                      <a:pPr algn="ctr"/>
                      <a:endParaRPr lang="fr-FR" sz="2400">
                        <a:latin typeface="FrankRuehl" pitchFamily="34" charset="-79"/>
                        <a:cs typeface="FrankRuehl" pitchFamily="34" charset="-79"/>
                      </a:endParaRPr>
                    </a:p>
                  </a:txBody>
                  <a:tcPr/>
                </a:tc>
              </a:tr>
              <a:tr h="370840">
                <a:tc vMerge="1">
                  <a:txBody>
                    <a:bodyPr/>
                    <a:lstStyle/>
                    <a:p>
                      <a:pPr algn="ctr"/>
                      <a:endParaRPr lang="fr-FR" sz="240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1 - 5</a:t>
                      </a:r>
                      <a:endParaRPr lang="fr-FR" sz="2200" dirty="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6 - 19</a:t>
                      </a:r>
                      <a:endParaRPr lang="fr-FR" sz="2200" dirty="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&gt;</a:t>
                      </a:r>
                      <a:r>
                        <a:rPr lang="fr-FR" sz="2200" baseline="0" dirty="0" smtClean="0">
                          <a:latin typeface="FrankRuehl" pitchFamily="34" charset="-79"/>
                          <a:cs typeface="FrankRuehl" pitchFamily="34" charset="-79"/>
                        </a:rPr>
                        <a:t> 19</a:t>
                      </a:r>
                      <a:endParaRPr lang="fr-FR" sz="2200" dirty="0">
                        <a:latin typeface="FrankRuehl" pitchFamily="34" charset="-79"/>
                        <a:cs typeface="FrankRuehl" pitchFamily="34" charset="-79"/>
                      </a:endParaRPr>
                    </a:p>
                  </a:txBody>
                  <a:tcPr/>
                </a:tc>
              </a:tr>
              <a:tr h="370840">
                <a:tc>
                  <a:txBody>
                    <a:bodyPr/>
                    <a:lstStyle/>
                    <a:p>
                      <a:pPr algn="ctr"/>
                      <a:r>
                        <a:rPr lang="fr-FR" sz="2200" dirty="0" smtClean="0">
                          <a:latin typeface="FrankRuehl" pitchFamily="34" charset="-79"/>
                          <a:cs typeface="FrankRuehl" pitchFamily="34" charset="-79"/>
                        </a:rPr>
                        <a:t>0 – 1</a:t>
                      </a:r>
                      <a:endParaRPr lang="fr-FR" sz="2200" dirty="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Faible</a:t>
                      </a:r>
                      <a:endParaRPr lang="fr-FR" sz="2200" dirty="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Faible</a:t>
                      </a:r>
                      <a:endParaRPr lang="fr-FR" sz="2200" dirty="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Moyen</a:t>
                      </a:r>
                      <a:endParaRPr lang="fr-FR" sz="2200" dirty="0">
                        <a:latin typeface="FrankRuehl" pitchFamily="34" charset="-79"/>
                        <a:cs typeface="FrankRuehl" pitchFamily="34" charset="-79"/>
                      </a:endParaRPr>
                    </a:p>
                  </a:txBody>
                  <a:tcPr/>
                </a:tc>
              </a:tr>
              <a:tr h="370840">
                <a:tc>
                  <a:txBody>
                    <a:bodyPr/>
                    <a:lstStyle/>
                    <a:p>
                      <a:pPr algn="ctr"/>
                      <a:r>
                        <a:rPr lang="fr-FR" sz="2200" dirty="0" smtClean="0">
                          <a:latin typeface="FrankRuehl" pitchFamily="34" charset="-79"/>
                          <a:cs typeface="FrankRuehl" pitchFamily="34" charset="-79"/>
                        </a:rPr>
                        <a:t>2 – 3</a:t>
                      </a:r>
                      <a:endParaRPr lang="fr-FR" sz="2200" dirty="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Faible</a:t>
                      </a:r>
                      <a:endParaRPr lang="fr-FR" sz="2200" dirty="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Moyen</a:t>
                      </a:r>
                      <a:endParaRPr lang="fr-FR" sz="2200" dirty="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Haut</a:t>
                      </a:r>
                      <a:endParaRPr lang="fr-FR" sz="2200" dirty="0">
                        <a:latin typeface="FrankRuehl" pitchFamily="34" charset="-79"/>
                        <a:cs typeface="FrankRuehl" pitchFamily="34" charset="-79"/>
                      </a:endParaRPr>
                    </a:p>
                  </a:txBody>
                  <a:tcPr/>
                </a:tc>
              </a:tr>
              <a:tr h="370840">
                <a:tc>
                  <a:txBody>
                    <a:bodyPr/>
                    <a:lstStyle/>
                    <a:p>
                      <a:pPr algn="ctr"/>
                      <a:r>
                        <a:rPr lang="fr-FR" sz="2200" dirty="0" smtClean="0">
                          <a:latin typeface="FrankRuehl" pitchFamily="34" charset="-79"/>
                          <a:cs typeface="FrankRuehl" pitchFamily="34" charset="-79"/>
                        </a:rPr>
                        <a:t>&gt; 3</a:t>
                      </a:r>
                      <a:endParaRPr lang="fr-FR" sz="2200" dirty="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Moyen</a:t>
                      </a:r>
                      <a:endParaRPr lang="fr-FR" sz="2200" dirty="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Haut</a:t>
                      </a:r>
                      <a:endParaRPr lang="fr-FR" sz="2200" dirty="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Haut</a:t>
                      </a:r>
                      <a:endParaRPr lang="fr-FR" sz="2200" dirty="0">
                        <a:latin typeface="FrankRuehl" pitchFamily="34" charset="-79"/>
                        <a:cs typeface="FrankRuehl" pitchFamily="34" charset="-79"/>
                      </a:endParaRPr>
                    </a:p>
                  </a:txBody>
                  <a:tcPr/>
                </a:tc>
              </a:tr>
            </a:tbl>
          </a:graphicData>
        </a:graphic>
      </p:graphicFrame>
      <p:sp>
        <p:nvSpPr>
          <p:cNvPr id="6" name="Rectangle 5"/>
          <p:cNvSpPr/>
          <p:nvPr/>
        </p:nvSpPr>
        <p:spPr>
          <a:xfrm>
            <a:off x="3214678" y="3714752"/>
            <a:ext cx="3756156" cy="430887"/>
          </a:xfrm>
          <a:prstGeom prst="rect">
            <a:avLst/>
          </a:prstGeom>
        </p:spPr>
        <p:txBody>
          <a:bodyPr wrap="none">
            <a:spAutoFit/>
          </a:bodyPr>
          <a:lstStyle/>
          <a:p>
            <a:r>
              <a:rPr lang="fr-FR" sz="2200" b="1" dirty="0" smtClean="0">
                <a:latin typeface="Georgia" pitchFamily="18" charset="0"/>
              </a:rPr>
              <a:t>Tableau.3</a:t>
            </a:r>
            <a:r>
              <a:rPr lang="fr-FR" sz="2200" dirty="0" smtClean="0">
                <a:latin typeface="Georgia" pitchFamily="18" charset="0"/>
              </a:rPr>
              <a:t>: Table EO et EQ </a:t>
            </a:r>
            <a:endParaRPr lang="fr-FR" sz="2200" dirty="0">
              <a:latin typeface="Georgia" pitchFamily="18" charset="0"/>
            </a:endParaRPr>
          </a:p>
        </p:txBody>
      </p:sp>
      <p:sp>
        <p:nvSpPr>
          <p:cNvPr id="7" name="Rectangle 6"/>
          <p:cNvSpPr/>
          <p:nvPr/>
        </p:nvSpPr>
        <p:spPr>
          <a:xfrm>
            <a:off x="1142976" y="285728"/>
            <a:ext cx="7811880" cy="3293209"/>
          </a:xfrm>
          <a:prstGeom prst="rect">
            <a:avLst/>
          </a:prstGeom>
        </p:spPr>
        <p:txBody>
          <a:bodyPr wrap="square">
            <a:spAutoFit/>
          </a:bodyPr>
          <a:lstStyle/>
          <a:p>
            <a:pPr indent="266700" algn="just"/>
            <a:r>
              <a:rPr lang="fr-FR" sz="2500" dirty="0" smtClean="0">
                <a:latin typeface="Georgia" pitchFamily="18" charset="0"/>
              </a:rPr>
              <a:t>Une requête est notée (faible, moyenne ou haute ) comme une sortie externe (EO) mais on lui attribue une valeur plutôt comme à une entrée externe. </a:t>
            </a:r>
          </a:p>
          <a:p>
            <a:pPr indent="266700" algn="just"/>
            <a:r>
              <a:rPr lang="fr-FR" sz="2500" dirty="0" smtClean="0">
                <a:latin typeface="Georgia" pitchFamily="18" charset="0"/>
              </a:rPr>
              <a:t>La notation est basée sur le nombre total des éléments de données et des types de fichiers référencés (combinaison "</a:t>
            </a:r>
            <a:r>
              <a:rPr lang="fr-FR" sz="2500" dirty="0" err="1" smtClean="0">
                <a:latin typeface="Georgia" pitchFamily="18" charset="0"/>
              </a:rPr>
              <a:t>dédoublonnée</a:t>
            </a:r>
            <a:r>
              <a:rPr lang="fr-FR" sz="2500" dirty="0" smtClean="0">
                <a:latin typeface="Georgia" pitchFamily="18" charset="0"/>
              </a:rPr>
              <a:t>" des entrées et sorties). Si un fichier ou un type est utilisé plusieurs fois il est répertorié une seule fois.</a:t>
            </a:r>
            <a:endParaRPr lang="fr-FR" sz="2500" dirty="0">
              <a:latin typeface="Georgia" pitchFamily="18" charset="0"/>
            </a:endParaRPr>
          </a:p>
        </p:txBody>
      </p:sp>
      <p:sp>
        <p:nvSpPr>
          <p:cNvPr id="9" name="Espace réservé du numéro de diapositive 8"/>
          <p:cNvSpPr>
            <a:spLocks noGrp="1"/>
          </p:cNvSpPr>
          <p:nvPr>
            <p:ph type="sldNum" sz="quarter" idx="12"/>
          </p:nvPr>
        </p:nvSpPr>
        <p:spPr/>
        <p:txBody>
          <a:bodyPr/>
          <a:lstStyle/>
          <a:p>
            <a:fld id="{5EB83F07-1D07-4088-8285-8BF13F67CE94}" type="slidenum">
              <a:rPr lang="fr-FR" smtClean="0"/>
              <a:pPr/>
              <a:t>17</a:t>
            </a:fld>
            <a:endParaRPr lang="fr-F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1500168" y="4295796"/>
          <a:ext cx="7072360" cy="2133600"/>
        </p:xfrm>
        <a:graphic>
          <a:graphicData uri="http://schemas.openxmlformats.org/drawingml/2006/table">
            <a:tbl>
              <a:tblPr firstRow="1" bandRow="1">
                <a:tableStyleId>{93296810-A885-4BE3-A3E7-6D5BEEA58F35}</a:tableStyleId>
              </a:tblPr>
              <a:tblGrid>
                <a:gridCol w="1768090"/>
                <a:gridCol w="1768090"/>
                <a:gridCol w="1768090"/>
                <a:gridCol w="1768090"/>
              </a:tblGrid>
              <a:tr h="370840">
                <a:tc rowSpan="2">
                  <a:txBody>
                    <a:bodyPr/>
                    <a:lstStyle/>
                    <a:p>
                      <a:pPr algn="ctr"/>
                      <a:r>
                        <a:rPr lang="fr-FR" sz="2200" dirty="0" smtClean="0">
                          <a:latin typeface="FrankRuehl" pitchFamily="34" charset="-79"/>
                          <a:cs typeface="FrankRuehl" pitchFamily="34" charset="-79"/>
                        </a:rPr>
                        <a:t>RET’S</a:t>
                      </a:r>
                      <a:endParaRPr lang="fr-FR" sz="2200" dirty="0">
                        <a:latin typeface="FrankRuehl" pitchFamily="34" charset="-79"/>
                        <a:cs typeface="FrankRuehl" pitchFamily="34" charset="-79"/>
                      </a:endParaRPr>
                    </a:p>
                  </a:txBody>
                  <a:tcPr/>
                </a:tc>
                <a:tc gridSpan="3">
                  <a:txBody>
                    <a:bodyPr/>
                    <a:lstStyle/>
                    <a:p>
                      <a:pPr algn="ctr"/>
                      <a:r>
                        <a:rPr lang="fr-FR" sz="2200" dirty="0" smtClean="0">
                          <a:latin typeface="FrankRuehl" pitchFamily="34" charset="-79"/>
                          <a:cs typeface="FrankRuehl" pitchFamily="34" charset="-79"/>
                        </a:rPr>
                        <a:t>Data Eléments </a:t>
                      </a:r>
                      <a:endParaRPr lang="fr-FR" sz="2200" dirty="0">
                        <a:latin typeface="FrankRuehl" pitchFamily="34" charset="-79"/>
                        <a:cs typeface="FrankRuehl" pitchFamily="34" charset="-79"/>
                      </a:endParaRPr>
                    </a:p>
                  </a:txBody>
                  <a:tcPr/>
                </a:tc>
                <a:tc hMerge="1">
                  <a:txBody>
                    <a:bodyPr/>
                    <a:lstStyle/>
                    <a:p>
                      <a:pPr algn="ctr"/>
                      <a:endParaRPr lang="fr-FR" sz="2400" dirty="0">
                        <a:latin typeface="FrankRuehl" pitchFamily="34" charset="-79"/>
                        <a:cs typeface="FrankRuehl" pitchFamily="34" charset="-79"/>
                      </a:endParaRPr>
                    </a:p>
                  </a:txBody>
                  <a:tcPr/>
                </a:tc>
                <a:tc hMerge="1">
                  <a:txBody>
                    <a:bodyPr/>
                    <a:lstStyle/>
                    <a:p>
                      <a:pPr algn="ctr"/>
                      <a:endParaRPr lang="fr-FR" sz="2400">
                        <a:latin typeface="FrankRuehl" pitchFamily="34" charset="-79"/>
                        <a:cs typeface="FrankRuehl" pitchFamily="34" charset="-79"/>
                      </a:endParaRPr>
                    </a:p>
                  </a:txBody>
                  <a:tcPr/>
                </a:tc>
              </a:tr>
              <a:tr h="370840">
                <a:tc vMerge="1">
                  <a:txBody>
                    <a:bodyPr/>
                    <a:lstStyle/>
                    <a:p>
                      <a:pPr algn="ctr"/>
                      <a:endParaRPr lang="fr-FR" sz="240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1 - 19</a:t>
                      </a:r>
                      <a:endParaRPr lang="fr-FR" sz="2200" dirty="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20 - 50</a:t>
                      </a:r>
                      <a:endParaRPr lang="fr-FR" sz="2200" dirty="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&gt;</a:t>
                      </a:r>
                      <a:r>
                        <a:rPr lang="fr-FR" sz="2200" baseline="0" dirty="0" smtClean="0">
                          <a:latin typeface="FrankRuehl" pitchFamily="34" charset="-79"/>
                          <a:cs typeface="FrankRuehl" pitchFamily="34" charset="-79"/>
                        </a:rPr>
                        <a:t> 50</a:t>
                      </a:r>
                      <a:endParaRPr lang="fr-FR" sz="2200" dirty="0">
                        <a:latin typeface="FrankRuehl" pitchFamily="34" charset="-79"/>
                        <a:cs typeface="FrankRuehl" pitchFamily="34" charset="-79"/>
                      </a:endParaRPr>
                    </a:p>
                  </a:txBody>
                  <a:tcPr/>
                </a:tc>
              </a:tr>
              <a:tr h="370840">
                <a:tc>
                  <a:txBody>
                    <a:bodyPr/>
                    <a:lstStyle/>
                    <a:p>
                      <a:pPr algn="ctr"/>
                      <a:r>
                        <a:rPr lang="fr-FR" sz="2200" dirty="0" smtClean="0">
                          <a:latin typeface="FrankRuehl" pitchFamily="34" charset="-79"/>
                          <a:cs typeface="FrankRuehl" pitchFamily="34" charset="-79"/>
                        </a:rPr>
                        <a:t>0 – 1</a:t>
                      </a:r>
                      <a:endParaRPr lang="fr-FR" sz="2200" dirty="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Faible</a:t>
                      </a:r>
                      <a:endParaRPr lang="fr-FR" sz="2200" dirty="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Faible</a:t>
                      </a:r>
                      <a:endParaRPr lang="fr-FR" sz="2200" dirty="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Moyen</a:t>
                      </a:r>
                      <a:endParaRPr lang="fr-FR" sz="2200" dirty="0">
                        <a:latin typeface="FrankRuehl" pitchFamily="34" charset="-79"/>
                        <a:cs typeface="FrankRuehl" pitchFamily="34" charset="-79"/>
                      </a:endParaRPr>
                    </a:p>
                  </a:txBody>
                  <a:tcPr/>
                </a:tc>
              </a:tr>
              <a:tr h="370840">
                <a:tc>
                  <a:txBody>
                    <a:bodyPr/>
                    <a:lstStyle/>
                    <a:p>
                      <a:pPr algn="ctr"/>
                      <a:r>
                        <a:rPr lang="fr-FR" sz="2200" dirty="0" smtClean="0">
                          <a:latin typeface="FrankRuehl" pitchFamily="34" charset="-79"/>
                          <a:cs typeface="FrankRuehl" pitchFamily="34" charset="-79"/>
                        </a:rPr>
                        <a:t>2 – 5</a:t>
                      </a:r>
                      <a:endParaRPr lang="fr-FR" sz="2200" dirty="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Faible</a:t>
                      </a:r>
                      <a:endParaRPr lang="fr-FR" sz="2200" dirty="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Moyen</a:t>
                      </a:r>
                      <a:endParaRPr lang="fr-FR" sz="2200" dirty="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Haut</a:t>
                      </a:r>
                      <a:endParaRPr lang="fr-FR" sz="2200" dirty="0">
                        <a:latin typeface="FrankRuehl" pitchFamily="34" charset="-79"/>
                        <a:cs typeface="FrankRuehl" pitchFamily="34" charset="-79"/>
                      </a:endParaRPr>
                    </a:p>
                  </a:txBody>
                  <a:tcPr/>
                </a:tc>
              </a:tr>
              <a:tr h="370840">
                <a:tc>
                  <a:txBody>
                    <a:bodyPr/>
                    <a:lstStyle/>
                    <a:p>
                      <a:pPr algn="ctr"/>
                      <a:r>
                        <a:rPr lang="fr-FR" sz="2200" dirty="0" smtClean="0">
                          <a:latin typeface="FrankRuehl" pitchFamily="34" charset="-79"/>
                          <a:cs typeface="FrankRuehl" pitchFamily="34" charset="-79"/>
                        </a:rPr>
                        <a:t>&gt; 5</a:t>
                      </a:r>
                      <a:endParaRPr lang="fr-FR" sz="2200" dirty="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Moyen</a:t>
                      </a:r>
                      <a:endParaRPr lang="fr-FR" sz="2200" dirty="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Haut</a:t>
                      </a:r>
                      <a:endParaRPr lang="fr-FR" sz="2200" dirty="0">
                        <a:latin typeface="FrankRuehl" pitchFamily="34" charset="-79"/>
                        <a:cs typeface="FrankRuehl" pitchFamily="34" charset="-79"/>
                      </a:endParaRPr>
                    </a:p>
                  </a:txBody>
                  <a:tcPr/>
                </a:tc>
                <a:tc>
                  <a:txBody>
                    <a:bodyPr/>
                    <a:lstStyle/>
                    <a:p>
                      <a:pPr algn="ctr"/>
                      <a:r>
                        <a:rPr lang="fr-FR" sz="2200" dirty="0" smtClean="0">
                          <a:latin typeface="FrankRuehl" pitchFamily="34" charset="-79"/>
                          <a:cs typeface="FrankRuehl" pitchFamily="34" charset="-79"/>
                        </a:rPr>
                        <a:t>Haut</a:t>
                      </a:r>
                      <a:endParaRPr lang="fr-FR" sz="2200" dirty="0">
                        <a:latin typeface="FrankRuehl" pitchFamily="34" charset="-79"/>
                        <a:cs typeface="FrankRuehl" pitchFamily="34" charset="-79"/>
                      </a:endParaRPr>
                    </a:p>
                  </a:txBody>
                  <a:tcPr/>
                </a:tc>
              </a:tr>
            </a:tbl>
          </a:graphicData>
        </a:graphic>
      </p:graphicFrame>
      <p:sp>
        <p:nvSpPr>
          <p:cNvPr id="4" name="Rectangle 3"/>
          <p:cNvSpPr/>
          <p:nvPr/>
        </p:nvSpPr>
        <p:spPr>
          <a:xfrm>
            <a:off x="3043454" y="3643314"/>
            <a:ext cx="3886000" cy="430887"/>
          </a:xfrm>
          <a:prstGeom prst="rect">
            <a:avLst/>
          </a:prstGeom>
        </p:spPr>
        <p:txBody>
          <a:bodyPr wrap="none">
            <a:spAutoFit/>
          </a:bodyPr>
          <a:lstStyle/>
          <a:p>
            <a:r>
              <a:rPr lang="fr-FR" sz="2200" b="1" dirty="0" smtClean="0">
                <a:latin typeface="Georgia" pitchFamily="18" charset="0"/>
              </a:rPr>
              <a:t>Tableau.4</a:t>
            </a:r>
            <a:r>
              <a:rPr lang="fr-FR" sz="2200" dirty="0" smtClean="0">
                <a:latin typeface="Georgia" pitchFamily="18" charset="0"/>
              </a:rPr>
              <a:t>: Table ILF et EIF </a:t>
            </a:r>
            <a:endParaRPr lang="fr-FR" sz="2200" dirty="0">
              <a:latin typeface="Georgia" pitchFamily="18" charset="0"/>
            </a:endParaRPr>
          </a:p>
        </p:txBody>
      </p:sp>
      <p:sp>
        <p:nvSpPr>
          <p:cNvPr id="5" name="Rectangle 4"/>
          <p:cNvSpPr/>
          <p:nvPr/>
        </p:nvSpPr>
        <p:spPr>
          <a:xfrm>
            <a:off x="1166126" y="88495"/>
            <a:ext cx="7786742" cy="3554819"/>
          </a:xfrm>
          <a:prstGeom prst="rect">
            <a:avLst/>
          </a:prstGeom>
        </p:spPr>
        <p:txBody>
          <a:bodyPr wrap="square">
            <a:spAutoFit/>
          </a:bodyPr>
          <a:lstStyle/>
          <a:p>
            <a:pPr indent="358775" algn="just"/>
            <a:r>
              <a:rPr lang="fr-FR" sz="2500" dirty="0" smtClean="0">
                <a:latin typeface="Georgia" pitchFamily="18" charset="0"/>
              </a:rPr>
              <a:t>Pour les fichiers externes et internes (</a:t>
            </a:r>
            <a:r>
              <a:rPr lang="fr-FR" sz="2500" dirty="0" err="1" smtClean="0">
                <a:latin typeface="Georgia" pitchFamily="18" charset="0"/>
              </a:rPr>
              <a:t>ILF’s</a:t>
            </a:r>
            <a:r>
              <a:rPr lang="fr-FR" sz="2500" dirty="0" smtClean="0">
                <a:latin typeface="Georgia" pitchFamily="18" charset="0"/>
              </a:rPr>
              <a:t> and </a:t>
            </a:r>
            <a:r>
              <a:rPr lang="fr-FR" sz="2500" dirty="0" err="1" smtClean="0">
                <a:latin typeface="Georgia" pitchFamily="18" charset="0"/>
              </a:rPr>
              <a:t>EIF’s</a:t>
            </a:r>
            <a:r>
              <a:rPr lang="fr-FR" sz="2500" dirty="0" smtClean="0">
                <a:latin typeface="Georgia" pitchFamily="18" charset="0"/>
              </a:rPr>
              <a:t>) le score (haut, moyen , élevé) est basé sur le type des éléments d' enregistrements (Record </a:t>
            </a:r>
            <a:r>
              <a:rPr lang="fr-FR" sz="2500" dirty="0" err="1" smtClean="0">
                <a:latin typeface="Georgia" pitchFamily="18" charset="0"/>
              </a:rPr>
              <a:t>Element</a:t>
            </a:r>
            <a:r>
              <a:rPr lang="fr-FR" sz="2500" dirty="0" smtClean="0">
                <a:latin typeface="Georgia" pitchFamily="18" charset="0"/>
              </a:rPr>
              <a:t> </a:t>
            </a:r>
            <a:r>
              <a:rPr lang="fr-FR" sz="2500" dirty="0" err="1" smtClean="0">
                <a:latin typeface="Georgia" pitchFamily="18" charset="0"/>
              </a:rPr>
              <a:t>Type’s</a:t>
            </a:r>
            <a:r>
              <a:rPr lang="fr-FR" sz="2500" dirty="0" smtClean="0">
                <a:latin typeface="Georgia" pitchFamily="18" charset="0"/>
              </a:rPr>
              <a:t>) et le nombre de types des données (Data </a:t>
            </a:r>
            <a:r>
              <a:rPr lang="fr-FR" sz="2500" dirty="0" err="1" smtClean="0">
                <a:latin typeface="Georgia" pitchFamily="18" charset="0"/>
              </a:rPr>
              <a:t>Element</a:t>
            </a:r>
            <a:r>
              <a:rPr lang="fr-FR" sz="2500" dirty="0" smtClean="0">
                <a:latin typeface="Georgia" pitchFamily="18" charset="0"/>
              </a:rPr>
              <a:t> </a:t>
            </a:r>
            <a:r>
              <a:rPr lang="fr-FR" sz="2500" dirty="0" err="1" smtClean="0">
                <a:latin typeface="Georgia" pitchFamily="18" charset="0"/>
              </a:rPr>
              <a:t>Type’s</a:t>
            </a:r>
            <a:r>
              <a:rPr lang="fr-FR" sz="2500" dirty="0" smtClean="0">
                <a:latin typeface="Georgia" pitchFamily="18" charset="0"/>
              </a:rPr>
              <a:t>).</a:t>
            </a:r>
          </a:p>
          <a:p>
            <a:pPr indent="358775" algn="just"/>
            <a:r>
              <a:rPr lang="fr-FR" sz="2500" dirty="0" smtClean="0">
                <a:latin typeface="Georgia" pitchFamily="18" charset="0"/>
              </a:rPr>
              <a:t>Un type d'élément d'enregistrement est un sous groupe reconnaissable de données dans un ILF ou EIF. Un type de donnée est un champ unique non récursif.</a:t>
            </a:r>
            <a:endParaRPr lang="fr-FR" sz="2500" dirty="0">
              <a:latin typeface="Georgia" pitchFamily="18" charset="0"/>
            </a:endParaRPr>
          </a:p>
        </p:txBody>
      </p:sp>
      <p:sp>
        <p:nvSpPr>
          <p:cNvPr id="7" name="Espace réservé du numéro de diapositive 6"/>
          <p:cNvSpPr>
            <a:spLocks noGrp="1"/>
          </p:cNvSpPr>
          <p:nvPr>
            <p:ph type="sldNum" sz="quarter" idx="12"/>
          </p:nvPr>
        </p:nvSpPr>
        <p:spPr/>
        <p:txBody>
          <a:bodyPr/>
          <a:lstStyle/>
          <a:p>
            <a:fld id="{5EB83F07-1D07-4088-8285-8BF13F67CE94}" type="slidenum">
              <a:rPr lang="fr-FR" smtClean="0"/>
              <a:pPr/>
              <a:t>18</a:t>
            </a:fld>
            <a:endParaRPr lang="fr-F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2844" y="55883"/>
            <a:ext cx="8929750" cy="707886"/>
          </a:xfrm>
          <a:prstGeom prst="rect">
            <a:avLst/>
          </a:prstGeom>
        </p:spPr>
        <p:txBody>
          <a:bodyPr wrap="square">
            <a:spAutoFit/>
          </a:bodyPr>
          <a:lstStyle/>
          <a:p>
            <a:pPr indent="266700" algn="just"/>
            <a:r>
              <a:rPr lang="fr-FR" sz="2000" dirty="0" smtClean="0">
                <a:latin typeface="Georgia" pitchFamily="18" charset="0"/>
              </a:rPr>
              <a:t>On récapitule ensuite dans un tableau les scores de chacun des paramètres et on obtient le nombre de points de fonction bruts (UFP).</a:t>
            </a:r>
            <a:endParaRPr lang="fr-FR" sz="2000" dirty="0">
              <a:latin typeface="Georgia" pitchFamily="18" charset="0"/>
            </a:endParaRPr>
          </a:p>
        </p:txBody>
      </p:sp>
      <p:graphicFrame>
        <p:nvGraphicFramePr>
          <p:cNvPr id="7" name="Tableau 6"/>
          <p:cNvGraphicFramePr>
            <a:graphicFrameLocks noGrp="1"/>
          </p:cNvGraphicFramePr>
          <p:nvPr/>
        </p:nvGraphicFramePr>
        <p:xfrm>
          <a:off x="214281" y="1440311"/>
          <a:ext cx="8786840" cy="5287652"/>
        </p:xfrm>
        <a:graphic>
          <a:graphicData uri="http://schemas.openxmlformats.org/drawingml/2006/table">
            <a:tbl>
              <a:tblPr firstRow="1" bandRow="1">
                <a:tableStyleId>{F5AB1C69-6EDB-4FF4-983F-18BD219EF322}</a:tableStyleId>
              </a:tblPr>
              <a:tblGrid>
                <a:gridCol w="2428893"/>
                <a:gridCol w="1214446"/>
                <a:gridCol w="1285884"/>
                <a:gridCol w="3143272"/>
                <a:gridCol w="714345"/>
              </a:tblGrid>
              <a:tr h="453233">
                <a:tc rowSpan="2">
                  <a:txBody>
                    <a:bodyPr/>
                    <a:lstStyle/>
                    <a:p>
                      <a:pPr algn="ctr"/>
                      <a:r>
                        <a:rPr lang="fr-FR" sz="1600" dirty="0" smtClean="0">
                          <a:latin typeface="Times New Roman" pitchFamily="18" charset="0"/>
                          <a:cs typeface="Times New Roman" pitchFamily="18" charset="0"/>
                        </a:rPr>
                        <a:t>Caractéristiques du programme</a:t>
                      </a:r>
                      <a:endParaRPr lang="fr-FR" sz="1600" dirty="0">
                        <a:latin typeface="Times New Roman" pitchFamily="18" charset="0"/>
                        <a:cs typeface="Times New Roman" pitchFamily="18" charset="0"/>
                      </a:endParaRPr>
                    </a:p>
                  </a:txBody>
                  <a:tcPr/>
                </a:tc>
                <a:tc gridSpan="4">
                  <a:txBody>
                    <a:bodyPr/>
                    <a:lstStyle/>
                    <a:p>
                      <a:pPr algn="ctr"/>
                      <a:r>
                        <a:rPr lang="fr-FR" sz="1600" dirty="0" smtClean="0">
                          <a:latin typeface="Times New Roman" pitchFamily="18" charset="0"/>
                          <a:cs typeface="Times New Roman" pitchFamily="18" charset="0"/>
                        </a:rPr>
                        <a:t>Points de fonction</a:t>
                      </a:r>
                      <a:endParaRPr lang="fr-FR" sz="1600" dirty="0">
                        <a:latin typeface="Times New Roman" pitchFamily="18" charset="0"/>
                        <a:cs typeface="Times New Roman" pitchFamily="18" charset="0"/>
                      </a:endParaRPr>
                    </a:p>
                  </a:txBody>
                  <a:tcPr/>
                </a:tc>
                <a:tc hMerge="1">
                  <a:txBody>
                    <a:bodyPr/>
                    <a:lstStyle/>
                    <a:p>
                      <a:endParaRPr lang="fr-FR" sz="1600">
                        <a:latin typeface="Times New Roman" pitchFamily="18" charset="0"/>
                        <a:cs typeface="Times New Roman" pitchFamily="18" charset="0"/>
                      </a:endParaRPr>
                    </a:p>
                  </a:txBody>
                  <a:tcPr/>
                </a:tc>
                <a:tc hMerge="1">
                  <a:txBody>
                    <a:bodyPr/>
                    <a:lstStyle/>
                    <a:p>
                      <a:endParaRPr lang="fr-FR" sz="1600">
                        <a:latin typeface="Times New Roman" pitchFamily="18" charset="0"/>
                        <a:cs typeface="Times New Roman" pitchFamily="18" charset="0"/>
                      </a:endParaRPr>
                    </a:p>
                  </a:txBody>
                  <a:tcPr/>
                </a:tc>
                <a:tc hMerge="1">
                  <a:txBody>
                    <a:bodyPr/>
                    <a:lstStyle/>
                    <a:p>
                      <a:endParaRPr lang="fr-FR" sz="1600">
                        <a:latin typeface="Times New Roman" pitchFamily="18" charset="0"/>
                        <a:cs typeface="Times New Roman" pitchFamily="18" charset="0"/>
                      </a:endParaRPr>
                    </a:p>
                  </a:txBody>
                  <a:tcPr/>
                </a:tc>
              </a:tr>
              <a:tr h="453233">
                <a:tc vMerge="1">
                  <a:txBody>
                    <a:bodyPr/>
                    <a:lstStyle/>
                    <a:p>
                      <a:endParaRPr lang="fr-FR" sz="1600">
                        <a:latin typeface="Times New Roman" pitchFamily="18" charset="0"/>
                        <a:cs typeface="Times New Roman" pitchFamily="18" charset="0"/>
                      </a:endParaRPr>
                    </a:p>
                  </a:txBody>
                  <a:tcPr/>
                </a:tc>
                <a:tc>
                  <a:txBody>
                    <a:bodyPr/>
                    <a:lstStyle/>
                    <a:p>
                      <a:pPr algn="ctr"/>
                      <a:r>
                        <a:rPr lang="fr-FR" sz="1600" b="1" dirty="0" smtClean="0">
                          <a:latin typeface="Times New Roman" pitchFamily="18" charset="0"/>
                          <a:cs typeface="Times New Roman" pitchFamily="18" charset="0"/>
                        </a:rPr>
                        <a:t>Faible complexité</a:t>
                      </a:r>
                      <a:endParaRPr lang="fr-FR" sz="1600" b="1" dirty="0">
                        <a:latin typeface="Times New Roman" pitchFamily="18" charset="0"/>
                        <a:cs typeface="Times New Roman" pitchFamily="18" charset="0"/>
                      </a:endParaRPr>
                    </a:p>
                  </a:txBody>
                  <a:tcPr/>
                </a:tc>
                <a:tc>
                  <a:txBody>
                    <a:bodyPr/>
                    <a:lstStyle/>
                    <a:p>
                      <a:pPr algn="ctr"/>
                      <a:r>
                        <a:rPr lang="fr-FR" sz="1600" b="1" dirty="0" smtClean="0">
                          <a:latin typeface="Times New Roman" pitchFamily="18" charset="0"/>
                          <a:cs typeface="Times New Roman" pitchFamily="18" charset="0"/>
                        </a:rPr>
                        <a:t>Complexité moyenne</a:t>
                      </a:r>
                      <a:endParaRPr lang="fr-FR" sz="1600" b="1" dirty="0">
                        <a:latin typeface="Times New Roman" pitchFamily="18" charset="0"/>
                        <a:cs typeface="Times New Roman" pitchFamily="18" charset="0"/>
                      </a:endParaRPr>
                    </a:p>
                  </a:txBody>
                  <a:tcPr/>
                </a:tc>
                <a:tc>
                  <a:txBody>
                    <a:bodyPr/>
                    <a:lstStyle/>
                    <a:p>
                      <a:pPr algn="ctr"/>
                      <a:r>
                        <a:rPr lang="fr-FR" sz="1600" b="1" dirty="0" smtClean="0">
                          <a:latin typeface="Times New Roman" pitchFamily="18" charset="0"/>
                          <a:cs typeface="Times New Roman" pitchFamily="18" charset="0"/>
                        </a:rPr>
                        <a:t>Haute complexité</a:t>
                      </a:r>
                      <a:endParaRPr lang="fr-FR" sz="1600" b="1" dirty="0">
                        <a:latin typeface="Times New Roman" pitchFamily="18" charset="0"/>
                        <a:cs typeface="Times New Roman" pitchFamily="18" charset="0"/>
                      </a:endParaRPr>
                    </a:p>
                  </a:txBody>
                  <a:tcPr/>
                </a:tc>
                <a:tc>
                  <a:txBody>
                    <a:bodyPr/>
                    <a:lstStyle/>
                    <a:p>
                      <a:pPr algn="ctr"/>
                      <a:r>
                        <a:rPr lang="fr-FR" sz="1600" b="1" dirty="0" smtClean="0">
                          <a:latin typeface="Times New Roman" pitchFamily="18" charset="0"/>
                          <a:cs typeface="Times New Roman" pitchFamily="18" charset="0"/>
                        </a:rPr>
                        <a:t>Total</a:t>
                      </a:r>
                      <a:endParaRPr lang="fr-FR" sz="1600" b="1" dirty="0">
                        <a:latin typeface="Times New Roman" pitchFamily="18" charset="0"/>
                        <a:cs typeface="Times New Roman" pitchFamily="18" charset="0"/>
                      </a:endParaRPr>
                    </a:p>
                  </a:txBody>
                  <a:tcPr/>
                </a:tc>
              </a:tr>
              <a:tr h="453233">
                <a:tc>
                  <a:txBody>
                    <a:bodyPr/>
                    <a:lstStyle/>
                    <a:p>
                      <a:r>
                        <a:rPr lang="fr-FR" sz="1600" dirty="0" smtClean="0">
                          <a:latin typeface="Times New Roman" pitchFamily="18" charset="0"/>
                          <a:cs typeface="Times New Roman" pitchFamily="18" charset="0"/>
                        </a:rPr>
                        <a:t>Nombre d’entrées externes</a:t>
                      </a:r>
                      <a:endParaRPr lang="fr-FR" sz="1600" dirty="0">
                        <a:latin typeface="Times New Roman" pitchFamily="18" charset="0"/>
                        <a:cs typeface="Times New Roman" pitchFamily="18" charset="0"/>
                      </a:endParaRPr>
                    </a:p>
                  </a:txBody>
                  <a:tcPr/>
                </a:tc>
                <a:tc>
                  <a:txBody>
                    <a:bodyPr/>
                    <a:lstStyle/>
                    <a:p>
                      <a:r>
                        <a:rPr lang="fr-FR" sz="1600" dirty="0" smtClean="0">
                          <a:latin typeface="Times New Roman" pitchFamily="18" charset="0"/>
                          <a:cs typeface="Times New Roman" pitchFamily="18" charset="0"/>
                        </a:rPr>
                        <a:t>- * 3 =</a:t>
                      </a:r>
                      <a:endParaRPr lang="fr-FR" sz="1600" dirty="0">
                        <a:latin typeface="Times New Roman" pitchFamily="18" charset="0"/>
                        <a:cs typeface="Times New Roman" pitchFamily="18" charset="0"/>
                      </a:endParaRPr>
                    </a:p>
                  </a:txBody>
                  <a:tcPr/>
                </a:tc>
                <a:tc>
                  <a:txBody>
                    <a:bodyPr/>
                    <a:lstStyle/>
                    <a:p>
                      <a:r>
                        <a:rPr lang="fr-FR" sz="1600" dirty="0" smtClean="0">
                          <a:latin typeface="Times New Roman" pitchFamily="18" charset="0"/>
                          <a:cs typeface="Times New Roman" pitchFamily="18" charset="0"/>
                        </a:rPr>
                        <a:t>- * 4 =</a:t>
                      </a:r>
                      <a:endParaRPr lang="fr-FR" sz="1600" dirty="0">
                        <a:latin typeface="Times New Roman" pitchFamily="18" charset="0"/>
                        <a:cs typeface="Times New Roman" pitchFamily="18" charset="0"/>
                      </a:endParaRPr>
                    </a:p>
                  </a:txBody>
                  <a:tcPr/>
                </a:tc>
                <a:tc>
                  <a:txBody>
                    <a:bodyPr/>
                    <a:lstStyle/>
                    <a:p>
                      <a:r>
                        <a:rPr lang="fr-FR" sz="1600" dirty="0" smtClean="0">
                          <a:latin typeface="Times New Roman" pitchFamily="18" charset="0"/>
                          <a:cs typeface="Times New Roman" pitchFamily="18" charset="0"/>
                        </a:rPr>
                        <a:t>- * 6 =</a:t>
                      </a:r>
                      <a:endParaRPr lang="fr-FR" sz="1600" dirty="0">
                        <a:latin typeface="Times New Roman" pitchFamily="18" charset="0"/>
                        <a:cs typeface="Times New Roman" pitchFamily="18" charset="0"/>
                      </a:endParaRPr>
                    </a:p>
                  </a:txBody>
                  <a:tcPr/>
                </a:tc>
                <a:tc>
                  <a:txBody>
                    <a:bodyPr/>
                    <a:lstStyle/>
                    <a:p>
                      <a:r>
                        <a:rPr lang="fr-FR" sz="1600" dirty="0" smtClean="0">
                          <a:latin typeface="Times New Roman" pitchFamily="18" charset="0"/>
                          <a:cs typeface="Times New Roman" pitchFamily="18" charset="0"/>
                        </a:rPr>
                        <a:t>- </a:t>
                      </a:r>
                      <a:endParaRPr lang="fr-FR" sz="1600" dirty="0">
                        <a:latin typeface="Times New Roman" pitchFamily="18" charset="0"/>
                        <a:cs typeface="Times New Roman" pitchFamily="18" charset="0"/>
                      </a:endParaRPr>
                    </a:p>
                  </a:txBody>
                  <a:tcPr/>
                </a:tc>
              </a:tr>
              <a:tr h="453233">
                <a:tc>
                  <a:txBody>
                    <a:bodyPr/>
                    <a:lstStyle/>
                    <a:p>
                      <a:r>
                        <a:rPr lang="fr-FR" sz="1600" dirty="0" smtClean="0">
                          <a:latin typeface="Times New Roman" pitchFamily="18" charset="0"/>
                          <a:cs typeface="Times New Roman" pitchFamily="18" charset="0"/>
                        </a:rPr>
                        <a:t>Nombre de sorties externes</a:t>
                      </a:r>
                      <a:endParaRPr lang="fr-FR" sz="16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latin typeface="Times New Roman" pitchFamily="18" charset="0"/>
                          <a:cs typeface="Times New Roman" pitchFamily="18" charset="0"/>
                        </a:rPr>
                        <a:t>- * 4</a:t>
                      </a:r>
                      <a:r>
                        <a:rPr lang="fr-FR" sz="1600" baseline="0" dirty="0" smtClean="0">
                          <a:latin typeface="Times New Roman" pitchFamily="18" charset="0"/>
                          <a:cs typeface="Times New Roman" pitchFamily="18" charset="0"/>
                        </a:rPr>
                        <a:t> </a:t>
                      </a:r>
                      <a:r>
                        <a:rPr lang="fr-FR" sz="1600" dirty="0" smtClean="0">
                          <a:latin typeface="Times New Roman" pitchFamily="18" charset="0"/>
                          <a:cs typeface="Times New Roman" pitchFamily="18" charset="0"/>
                        </a:rPr>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latin typeface="Times New Roman" pitchFamily="18" charset="0"/>
                          <a:cs typeface="Times New Roman" pitchFamily="18" charset="0"/>
                        </a:rPr>
                        <a:t>- * 5</a:t>
                      </a:r>
                      <a:r>
                        <a:rPr lang="fr-FR" sz="1600" baseline="0" dirty="0" smtClean="0">
                          <a:latin typeface="Times New Roman" pitchFamily="18" charset="0"/>
                          <a:cs typeface="Times New Roman" pitchFamily="18" charset="0"/>
                        </a:rPr>
                        <a:t> </a:t>
                      </a:r>
                      <a:r>
                        <a:rPr lang="fr-FR" sz="1600" dirty="0" smtClean="0">
                          <a:latin typeface="Times New Roman" pitchFamily="18" charset="0"/>
                          <a:cs typeface="Times New Roman" pitchFamily="18" charset="0"/>
                        </a:rPr>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latin typeface="Times New Roman" pitchFamily="18" charset="0"/>
                          <a:cs typeface="Times New Roman" pitchFamily="18" charset="0"/>
                        </a:rPr>
                        <a:t>- * 7</a:t>
                      </a:r>
                      <a:r>
                        <a:rPr lang="fr-FR" sz="1600" baseline="0" dirty="0" smtClean="0">
                          <a:latin typeface="Times New Roman" pitchFamily="18" charset="0"/>
                          <a:cs typeface="Times New Roman" pitchFamily="18" charset="0"/>
                        </a:rPr>
                        <a:t> </a:t>
                      </a:r>
                      <a:r>
                        <a:rPr lang="fr-FR" sz="1600" dirty="0" smtClean="0">
                          <a:latin typeface="Times New Roman" pitchFamily="18" charset="0"/>
                          <a:cs typeface="Times New Roman" pitchFamily="18" charset="0"/>
                        </a:rPr>
                        <a:t>=</a:t>
                      </a:r>
                    </a:p>
                  </a:txBody>
                  <a:tcPr/>
                </a:tc>
                <a:tc>
                  <a:txBody>
                    <a:bodyPr/>
                    <a:lstStyle/>
                    <a:p>
                      <a:r>
                        <a:rPr lang="fr-FR" sz="1600" dirty="0" smtClean="0">
                          <a:latin typeface="Times New Roman" pitchFamily="18" charset="0"/>
                          <a:cs typeface="Times New Roman" pitchFamily="18" charset="0"/>
                        </a:rPr>
                        <a:t>+ -</a:t>
                      </a:r>
                      <a:endParaRPr lang="fr-FR" sz="1600" dirty="0">
                        <a:latin typeface="Times New Roman" pitchFamily="18" charset="0"/>
                        <a:cs typeface="Times New Roman" pitchFamily="18" charset="0"/>
                      </a:endParaRPr>
                    </a:p>
                  </a:txBody>
                  <a:tcPr/>
                </a:tc>
              </a:tr>
              <a:tr h="453233">
                <a:tc>
                  <a:txBody>
                    <a:bodyPr/>
                    <a:lstStyle/>
                    <a:p>
                      <a:r>
                        <a:rPr lang="fr-FR" sz="1600" dirty="0" smtClean="0">
                          <a:latin typeface="Times New Roman" pitchFamily="18" charset="0"/>
                          <a:cs typeface="Times New Roman" pitchFamily="18" charset="0"/>
                        </a:rPr>
                        <a:t>Nombre de </a:t>
                      </a:r>
                      <a:r>
                        <a:rPr lang="fr-FR" sz="1600" dirty="0" err="1" smtClean="0">
                          <a:latin typeface="Times New Roman" pitchFamily="18" charset="0"/>
                          <a:cs typeface="Times New Roman" pitchFamily="18" charset="0"/>
                        </a:rPr>
                        <a:t>requetes</a:t>
                      </a:r>
                      <a:endParaRPr lang="fr-FR" sz="16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latin typeface="Times New Roman" pitchFamily="18" charset="0"/>
                          <a:cs typeface="Times New Roman" pitchFamily="18" charset="0"/>
                        </a:rPr>
                        <a:t>- * 3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latin typeface="Times New Roman" pitchFamily="18" charset="0"/>
                          <a:cs typeface="Times New Roman" pitchFamily="18" charset="0"/>
                        </a:rPr>
                        <a:t>- * 4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latin typeface="Times New Roman" pitchFamily="18" charset="0"/>
                          <a:cs typeface="Times New Roman" pitchFamily="18" charset="0"/>
                        </a:rPr>
                        <a:t>- * 6 =</a:t>
                      </a:r>
                    </a:p>
                  </a:txBody>
                  <a:tcPr/>
                </a:tc>
                <a:tc>
                  <a:txBody>
                    <a:bodyPr/>
                    <a:lstStyle/>
                    <a:p>
                      <a:r>
                        <a:rPr lang="fr-FR" sz="1600" dirty="0" smtClean="0">
                          <a:latin typeface="Times New Roman" pitchFamily="18" charset="0"/>
                          <a:cs typeface="Times New Roman" pitchFamily="18" charset="0"/>
                        </a:rPr>
                        <a:t>+ -</a:t>
                      </a:r>
                      <a:endParaRPr lang="fr-FR" sz="1600" dirty="0">
                        <a:latin typeface="Times New Roman" pitchFamily="18" charset="0"/>
                        <a:cs typeface="Times New Roman" pitchFamily="18" charset="0"/>
                      </a:endParaRPr>
                    </a:p>
                  </a:txBody>
                  <a:tcPr/>
                </a:tc>
              </a:tr>
              <a:tr h="453233">
                <a:tc>
                  <a:txBody>
                    <a:bodyPr/>
                    <a:lstStyle/>
                    <a:p>
                      <a:r>
                        <a:rPr lang="fr-FR" sz="1600" dirty="0" smtClean="0">
                          <a:latin typeface="Times New Roman" pitchFamily="18" charset="0"/>
                          <a:cs typeface="Times New Roman" pitchFamily="18" charset="0"/>
                        </a:rPr>
                        <a:t>Nombre de </a:t>
                      </a:r>
                      <a:r>
                        <a:rPr lang="fr-FR" sz="1600" dirty="0" err="1" smtClean="0">
                          <a:latin typeface="Times New Roman" pitchFamily="18" charset="0"/>
                          <a:cs typeface="Times New Roman" pitchFamily="18" charset="0"/>
                        </a:rPr>
                        <a:t>ficjiers</a:t>
                      </a:r>
                      <a:r>
                        <a:rPr lang="fr-FR" sz="1600" dirty="0" smtClean="0">
                          <a:latin typeface="Times New Roman" pitchFamily="18" charset="0"/>
                          <a:cs typeface="Times New Roman" pitchFamily="18" charset="0"/>
                        </a:rPr>
                        <a:t> logiques internes</a:t>
                      </a:r>
                      <a:endParaRPr lang="fr-FR" sz="16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latin typeface="Times New Roman" pitchFamily="18" charset="0"/>
                          <a:cs typeface="Times New Roman" pitchFamily="18" charset="0"/>
                        </a:rPr>
                        <a:t>- * 7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latin typeface="Times New Roman" pitchFamily="18" charset="0"/>
                          <a:cs typeface="Times New Roman" pitchFamily="18" charset="0"/>
                        </a:rPr>
                        <a:t>- * 10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latin typeface="Times New Roman" pitchFamily="18" charset="0"/>
                          <a:cs typeface="Times New Roman" pitchFamily="18" charset="0"/>
                        </a:rPr>
                        <a:t>- * 15 =</a:t>
                      </a:r>
                    </a:p>
                  </a:txBody>
                  <a:tcPr/>
                </a:tc>
                <a:tc>
                  <a:txBody>
                    <a:bodyPr/>
                    <a:lstStyle/>
                    <a:p>
                      <a:r>
                        <a:rPr lang="fr-FR" sz="1600" dirty="0" smtClean="0">
                          <a:latin typeface="Times New Roman" pitchFamily="18" charset="0"/>
                          <a:cs typeface="Times New Roman" pitchFamily="18" charset="0"/>
                        </a:rPr>
                        <a:t>+ -</a:t>
                      </a:r>
                      <a:endParaRPr lang="fr-FR" sz="1600" dirty="0">
                        <a:latin typeface="Times New Roman" pitchFamily="18" charset="0"/>
                        <a:cs typeface="Times New Roman" pitchFamily="18" charset="0"/>
                      </a:endParaRPr>
                    </a:p>
                  </a:txBody>
                  <a:tcPr/>
                </a:tc>
              </a:tr>
              <a:tr h="453233">
                <a:tc>
                  <a:txBody>
                    <a:bodyPr/>
                    <a:lstStyle/>
                    <a:p>
                      <a:r>
                        <a:rPr lang="fr-FR" sz="1600" dirty="0" smtClean="0">
                          <a:latin typeface="Times New Roman" pitchFamily="18" charset="0"/>
                          <a:cs typeface="Times New Roman" pitchFamily="18" charset="0"/>
                        </a:rPr>
                        <a:t>Nombre de fichiers interfaces externes</a:t>
                      </a:r>
                      <a:endParaRPr lang="fr-FR" sz="16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latin typeface="Times New Roman" pitchFamily="18" charset="0"/>
                          <a:cs typeface="Times New Roman" pitchFamily="18" charset="0"/>
                        </a:rPr>
                        <a:t>- * 5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latin typeface="Times New Roman" pitchFamily="18" charset="0"/>
                          <a:cs typeface="Times New Roman" pitchFamily="18" charset="0"/>
                        </a:rPr>
                        <a:t>- * 7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latin typeface="Times New Roman" pitchFamily="18" charset="0"/>
                          <a:cs typeface="Times New Roman" pitchFamily="18" charset="0"/>
                        </a:rPr>
                        <a:t>- * 10 =</a:t>
                      </a:r>
                    </a:p>
                  </a:txBody>
                  <a:tcPr/>
                </a:tc>
                <a:tc>
                  <a:txBody>
                    <a:bodyPr/>
                    <a:lstStyle/>
                    <a:p>
                      <a:r>
                        <a:rPr lang="fr-FR" sz="1600" dirty="0" smtClean="0">
                          <a:latin typeface="Times New Roman" pitchFamily="18" charset="0"/>
                          <a:cs typeface="Times New Roman" pitchFamily="18" charset="0"/>
                        </a:rPr>
                        <a:t>+ -</a:t>
                      </a:r>
                      <a:endParaRPr lang="fr-FR" sz="1600" dirty="0">
                        <a:latin typeface="Times New Roman" pitchFamily="18" charset="0"/>
                        <a:cs typeface="Times New Roman" pitchFamily="18" charset="0"/>
                      </a:endParaRPr>
                    </a:p>
                  </a:txBody>
                  <a:tcPr/>
                </a:tc>
              </a:tr>
              <a:tr h="453233">
                <a:tc gridSpan="3">
                  <a:txBody>
                    <a:bodyPr/>
                    <a:lstStyle/>
                    <a:p>
                      <a:endParaRPr lang="fr-FR" sz="1600" dirty="0">
                        <a:latin typeface="Times New Roman" pitchFamily="18" charset="0"/>
                        <a:cs typeface="Times New Roman" pitchFamily="18" charset="0"/>
                      </a:endParaRPr>
                    </a:p>
                  </a:txBody>
                  <a:tcPr/>
                </a:tc>
                <a:tc hMerge="1">
                  <a:txBody>
                    <a:bodyPr/>
                    <a:lstStyle/>
                    <a:p>
                      <a:endParaRPr lang="fr-FR" sz="1600" dirty="0">
                        <a:latin typeface="Times New Roman" pitchFamily="18" charset="0"/>
                        <a:cs typeface="Times New Roman" pitchFamily="18" charset="0"/>
                      </a:endParaRPr>
                    </a:p>
                  </a:txBody>
                  <a:tcPr/>
                </a:tc>
                <a:tc hMerge="1">
                  <a:txBody>
                    <a:bodyPr/>
                    <a:lstStyle/>
                    <a:p>
                      <a:endParaRPr lang="fr-FR" sz="1600">
                        <a:latin typeface="Times New Roman" pitchFamily="18" charset="0"/>
                        <a:cs typeface="Times New Roman" pitchFamily="18" charset="0"/>
                      </a:endParaRPr>
                    </a:p>
                  </a:txBody>
                  <a:tcPr/>
                </a:tc>
                <a:tc>
                  <a:txBody>
                    <a:bodyPr/>
                    <a:lstStyle/>
                    <a:p>
                      <a:r>
                        <a:rPr lang="fr-FR" sz="1600" dirty="0" smtClean="0">
                          <a:latin typeface="Times New Roman" pitchFamily="18" charset="0"/>
                          <a:cs typeface="Times New Roman" pitchFamily="18" charset="0"/>
                        </a:rPr>
                        <a:t>Nombre total</a:t>
                      </a:r>
                      <a:r>
                        <a:rPr lang="fr-FR" sz="1600" baseline="0" dirty="0" smtClean="0">
                          <a:latin typeface="Times New Roman" pitchFamily="18" charset="0"/>
                          <a:cs typeface="Times New Roman" pitchFamily="18" charset="0"/>
                        </a:rPr>
                        <a:t> de points de fonctions bruts (UFP)</a:t>
                      </a:r>
                      <a:endParaRPr lang="fr-FR" sz="1600" dirty="0">
                        <a:latin typeface="Times New Roman" pitchFamily="18" charset="0"/>
                        <a:cs typeface="Times New Roman" pitchFamily="18" charset="0"/>
                      </a:endParaRPr>
                    </a:p>
                  </a:txBody>
                  <a:tcPr/>
                </a:tc>
                <a:tc>
                  <a:txBody>
                    <a:bodyPr/>
                    <a:lstStyle/>
                    <a:p>
                      <a:r>
                        <a:rPr lang="fr-FR" sz="1600" dirty="0" smtClean="0">
                          <a:latin typeface="Times New Roman" pitchFamily="18" charset="0"/>
                          <a:cs typeface="Times New Roman" pitchFamily="18" charset="0"/>
                        </a:rPr>
                        <a:t>-</a:t>
                      </a:r>
                      <a:endParaRPr lang="fr-FR" sz="1600" dirty="0">
                        <a:latin typeface="Times New Roman" pitchFamily="18" charset="0"/>
                        <a:cs typeface="Times New Roman" pitchFamily="18" charset="0"/>
                      </a:endParaRPr>
                    </a:p>
                  </a:txBody>
                  <a:tcPr/>
                </a:tc>
              </a:tr>
              <a:tr h="453233">
                <a:tc gridSpan="3">
                  <a:txBody>
                    <a:bodyPr/>
                    <a:lstStyle/>
                    <a:p>
                      <a:endParaRPr lang="fr-FR" sz="1600" dirty="0">
                        <a:latin typeface="Times New Roman" pitchFamily="18" charset="0"/>
                        <a:cs typeface="Times New Roman" pitchFamily="18" charset="0"/>
                      </a:endParaRPr>
                    </a:p>
                  </a:txBody>
                  <a:tcPr/>
                </a:tc>
                <a:tc hMerge="1">
                  <a:txBody>
                    <a:bodyPr/>
                    <a:lstStyle/>
                    <a:p>
                      <a:endParaRPr lang="fr-FR" sz="1600" dirty="0">
                        <a:latin typeface="Times New Roman" pitchFamily="18" charset="0"/>
                        <a:cs typeface="Times New Roman" pitchFamily="18" charset="0"/>
                      </a:endParaRPr>
                    </a:p>
                  </a:txBody>
                  <a:tcPr/>
                </a:tc>
                <a:tc hMerge="1">
                  <a:txBody>
                    <a:bodyPr/>
                    <a:lstStyle/>
                    <a:p>
                      <a:endParaRPr lang="fr-FR" sz="1600">
                        <a:latin typeface="Times New Roman" pitchFamily="18" charset="0"/>
                        <a:cs typeface="Times New Roman" pitchFamily="18" charset="0"/>
                      </a:endParaRPr>
                    </a:p>
                  </a:txBody>
                  <a:tcPr/>
                </a:tc>
                <a:tc>
                  <a:txBody>
                    <a:bodyPr/>
                    <a:lstStyle/>
                    <a:p>
                      <a:r>
                        <a:rPr lang="fr-FR" sz="1600" dirty="0" smtClean="0">
                          <a:latin typeface="Times New Roman" pitchFamily="18" charset="0"/>
                          <a:cs typeface="Times New Roman" pitchFamily="18" charset="0"/>
                        </a:rPr>
                        <a:t>Multiplié par le facteur d’ajustement * TFC</a:t>
                      </a:r>
                      <a:endParaRPr lang="fr-FR" sz="1600" dirty="0">
                        <a:latin typeface="Times New Roman" pitchFamily="18" charset="0"/>
                        <a:cs typeface="Times New Roman" pitchFamily="18" charset="0"/>
                      </a:endParaRPr>
                    </a:p>
                  </a:txBody>
                  <a:tcPr/>
                </a:tc>
                <a:tc>
                  <a:txBody>
                    <a:bodyPr/>
                    <a:lstStyle/>
                    <a:p>
                      <a:r>
                        <a:rPr lang="fr-FR" sz="1600" dirty="0" smtClean="0">
                          <a:latin typeface="Times New Roman" pitchFamily="18" charset="0"/>
                          <a:cs typeface="Times New Roman" pitchFamily="18" charset="0"/>
                        </a:rPr>
                        <a:t>-</a:t>
                      </a:r>
                      <a:endParaRPr lang="fr-FR" sz="1600" dirty="0">
                        <a:latin typeface="Times New Roman" pitchFamily="18" charset="0"/>
                        <a:cs typeface="Times New Roman" pitchFamily="18" charset="0"/>
                      </a:endParaRPr>
                    </a:p>
                  </a:txBody>
                  <a:tcPr/>
                </a:tc>
              </a:tr>
              <a:tr h="453233">
                <a:tc gridSpan="3">
                  <a:txBody>
                    <a:bodyPr/>
                    <a:lstStyle/>
                    <a:p>
                      <a:endParaRPr lang="fr-FR" sz="1600" dirty="0">
                        <a:latin typeface="Times New Roman" pitchFamily="18" charset="0"/>
                        <a:cs typeface="Times New Roman" pitchFamily="18" charset="0"/>
                      </a:endParaRPr>
                    </a:p>
                  </a:txBody>
                  <a:tcPr/>
                </a:tc>
                <a:tc hMerge="1">
                  <a:txBody>
                    <a:bodyPr/>
                    <a:lstStyle/>
                    <a:p>
                      <a:endParaRPr lang="fr-FR" sz="1600" dirty="0">
                        <a:latin typeface="Times New Roman" pitchFamily="18" charset="0"/>
                        <a:cs typeface="Times New Roman" pitchFamily="18" charset="0"/>
                      </a:endParaRPr>
                    </a:p>
                  </a:txBody>
                  <a:tcPr/>
                </a:tc>
                <a:tc hMerge="1">
                  <a:txBody>
                    <a:bodyPr/>
                    <a:lstStyle/>
                    <a:p>
                      <a:endParaRPr lang="fr-FR" sz="1600">
                        <a:latin typeface="Times New Roman" pitchFamily="18" charset="0"/>
                        <a:cs typeface="Times New Roman" pitchFamily="18" charset="0"/>
                      </a:endParaRPr>
                    </a:p>
                  </a:txBody>
                  <a:tcPr/>
                </a:tc>
                <a:tc>
                  <a:txBody>
                    <a:bodyPr/>
                    <a:lstStyle/>
                    <a:p>
                      <a:r>
                        <a:rPr lang="fr-FR" sz="1600" dirty="0" smtClean="0">
                          <a:latin typeface="Times New Roman" pitchFamily="18" charset="0"/>
                          <a:cs typeface="Times New Roman" pitchFamily="18" charset="0"/>
                        </a:rPr>
                        <a:t>Total</a:t>
                      </a:r>
                      <a:r>
                        <a:rPr lang="fr-FR" sz="1600" baseline="0" dirty="0" smtClean="0">
                          <a:latin typeface="Times New Roman" pitchFamily="18" charset="0"/>
                          <a:cs typeface="Times New Roman" pitchFamily="18" charset="0"/>
                        </a:rPr>
                        <a:t> de points de fonction ajustés AFP</a:t>
                      </a:r>
                      <a:endParaRPr lang="fr-FR" sz="1600" dirty="0">
                        <a:latin typeface="Times New Roman" pitchFamily="18" charset="0"/>
                        <a:cs typeface="Times New Roman" pitchFamily="18" charset="0"/>
                      </a:endParaRPr>
                    </a:p>
                  </a:txBody>
                  <a:tcPr/>
                </a:tc>
                <a:tc>
                  <a:txBody>
                    <a:bodyPr/>
                    <a:lstStyle/>
                    <a:p>
                      <a:r>
                        <a:rPr lang="fr-FR" sz="1600" dirty="0" smtClean="0">
                          <a:latin typeface="Times New Roman" pitchFamily="18" charset="0"/>
                          <a:cs typeface="Times New Roman" pitchFamily="18" charset="0"/>
                        </a:rPr>
                        <a:t>-</a:t>
                      </a:r>
                      <a:endParaRPr lang="fr-FR" sz="1600" dirty="0">
                        <a:latin typeface="Times New Roman" pitchFamily="18" charset="0"/>
                        <a:cs typeface="Times New Roman" pitchFamily="18" charset="0"/>
                      </a:endParaRPr>
                    </a:p>
                  </a:txBody>
                  <a:tcPr/>
                </a:tc>
              </a:tr>
            </a:tbl>
          </a:graphicData>
        </a:graphic>
      </p:graphicFrame>
      <p:sp>
        <p:nvSpPr>
          <p:cNvPr id="8" name="Rectangle 7"/>
          <p:cNvSpPr/>
          <p:nvPr/>
        </p:nvSpPr>
        <p:spPr>
          <a:xfrm>
            <a:off x="1214414" y="782405"/>
            <a:ext cx="7715304" cy="646331"/>
          </a:xfrm>
          <a:prstGeom prst="rect">
            <a:avLst/>
          </a:prstGeom>
        </p:spPr>
        <p:txBody>
          <a:bodyPr wrap="square">
            <a:spAutoFit/>
          </a:bodyPr>
          <a:lstStyle/>
          <a:p>
            <a:pPr algn="ctr"/>
            <a:r>
              <a:rPr lang="fr-FR" b="1" dirty="0" smtClean="0">
                <a:latin typeface="Georgia" pitchFamily="18" charset="0"/>
              </a:rPr>
              <a:t>Tableau.5</a:t>
            </a:r>
            <a:r>
              <a:rPr lang="fr-FR" dirty="0" smtClean="0">
                <a:latin typeface="Georgia" pitchFamily="18" charset="0"/>
              </a:rPr>
              <a:t> : Multiplicateurs de points de fonction.</a:t>
            </a:r>
          </a:p>
          <a:p>
            <a:pPr algn="ctr"/>
            <a:r>
              <a:rPr lang="fr-FR" i="1" dirty="0" smtClean="0">
                <a:latin typeface="Georgia" pitchFamily="18" charset="0"/>
              </a:rPr>
              <a:t>Source: adapté de "</a:t>
            </a:r>
            <a:r>
              <a:rPr lang="fr-FR" i="1" dirty="0" err="1" smtClean="0">
                <a:latin typeface="Georgia" pitchFamily="18" charset="0"/>
              </a:rPr>
              <a:t>Applied</a:t>
            </a:r>
            <a:r>
              <a:rPr lang="fr-FR" i="1" dirty="0" smtClean="0">
                <a:latin typeface="Georgia" pitchFamily="18" charset="0"/>
              </a:rPr>
              <a:t> Software </a:t>
            </a:r>
            <a:r>
              <a:rPr lang="fr-FR" i="1" dirty="0" err="1" smtClean="0">
                <a:latin typeface="Georgia" pitchFamily="18" charset="0"/>
              </a:rPr>
              <a:t>Measurement</a:t>
            </a:r>
            <a:r>
              <a:rPr lang="fr-FR" i="1" dirty="0" smtClean="0">
                <a:latin typeface="Georgia" pitchFamily="18" charset="0"/>
              </a:rPr>
              <a:t>" (Jones 1991)</a:t>
            </a:r>
            <a:endParaRPr lang="fr-FR" dirty="0">
              <a:latin typeface="Georgia" pitchFamily="18" charset="0"/>
            </a:endParaRPr>
          </a:p>
        </p:txBody>
      </p:sp>
      <p:sp>
        <p:nvSpPr>
          <p:cNvPr id="9" name="Espace réservé du numéro de diapositive 8"/>
          <p:cNvSpPr>
            <a:spLocks noGrp="1"/>
          </p:cNvSpPr>
          <p:nvPr>
            <p:ph type="sldNum" sz="quarter" idx="12"/>
          </p:nvPr>
        </p:nvSpPr>
        <p:spPr/>
        <p:txBody>
          <a:bodyPr/>
          <a:lstStyle/>
          <a:p>
            <a:fld id="{5EB83F07-1D07-4088-8285-8BF13F67CE94}" type="slidenum">
              <a:rPr lang="fr-FR" smtClean="0"/>
              <a:pPr/>
              <a:t>19</a:t>
            </a:fld>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28860" y="-24"/>
            <a:ext cx="4286280" cy="703282"/>
          </a:xfrm>
        </p:spPr>
        <p:txBody>
          <a:bodyPr>
            <a:normAutofit/>
          </a:bodyPr>
          <a:lstStyle/>
          <a:p>
            <a:pPr algn="ctr"/>
            <a:r>
              <a:rPr lang="fr-FR" sz="3800" b="1" dirty="0" smtClean="0">
                <a:solidFill>
                  <a:srgbClr val="C00000"/>
                </a:solidFill>
                <a:latin typeface="Baskerville Old Face" pitchFamily="18" charset="0"/>
              </a:rPr>
              <a:t>INTRODUCTION</a:t>
            </a:r>
            <a:endParaRPr lang="fr-FR" sz="3800" b="1" dirty="0">
              <a:solidFill>
                <a:srgbClr val="C00000"/>
              </a:solidFill>
              <a:latin typeface="Baskerville Old Face" pitchFamily="18" charset="0"/>
            </a:endParaRPr>
          </a:p>
        </p:txBody>
      </p:sp>
      <p:sp>
        <p:nvSpPr>
          <p:cNvPr id="3" name="Espace réservé du contenu 2"/>
          <p:cNvSpPr>
            <a:spLocks noGrp="1"/>
          </p:cNvSpPr>
          <p:nvPr>
            <p:ph idx="1"/>
          </p:nvPr>
        </p:nvSpPr>
        <p:spPr>
          <a:xfrm>
            <a:off x="1142976" y="571480"/>
            <a:ext cx="7858180" cy="6215082"/>
          </a:xfrm>
        </p:spPr>
        <p:txBody>
          <a:bodyPr>
            <a:noAutofit/>
          </a:bodyPr>
          <a:lstStyle/>
          <a:p>
            <a:pPr marL="0" indent="173038" algn="just">
              <a:buNone/>
              <a:tabLst>
                <a:tab pos="92075" algn="l"/>
              </a:tabLst>
            </a:pPr>
            <a:r>
              <a:rPr lang="fr-FR" sz="2600" dirty="0" smtClean="0">
                <a:latin typeface="Georgia" pitchFamily="18" charset="0"/>
                <a:cs typeface="FrankRuehl" pitchFamily="34" charset="-79"/>
              </a:rPr>
              <a:t>Il est indispensable pour le client comme pour le fournisseur (chef de projet et management) d'estimer à l'avance la durée (calendrier) et le coût (effort) d'un projet logiciel. </a:t>
            </a:r>
          </a:p>
          <a:p>
            <a:pPr marL="0" indent="173038" algn="just">
              <a:buNone/>
              <a:tabLst>
                <a:tab pos="92075" algn="l"/>
              </a:tabLst>
            </a:pPr>
            <a:endParaRPr lang="fr-FR" sz="1000" dirty="0" smtClean="0">
              <a:latin typeface="Georgia" pitchFamily="18" charset="0"/>
              <a:cs typeface="FrankRuehl" pitchFamily="34" charset="-79"/>
            </a:endParaRPr>
          </a:p>
          <a:p>
            <a:pPr marL="0" indent="173038" algn="just">
              <a:buNone/>
              <a:tabLst>
                <a:tab pos="92075" algn="l"/>
              </a:tabLst>
            </a:pPr>
            <a:r>
              <a:rPr lang="fr-FR" sz="2600" dirty="0" smtClean="0">
                <a:latin typeface="Georgia" pitchFamily="18" charset="0"/>
                <a:cs typeface="FrankRuehl" pitchFamily="34" charset="-79"/>
              </a:rPr>
              <a:t>Il convient également d'en mesurer les risques en recensant les dépendances extérieures qui influeront sur les coûts et délais. </a:t>
            </a:r>
          </a:p>
          <a:p>
            <a:pPr marL="0" indent="173038" algn="just">
              <a:buNone/>
              <a:tabLst>
                <a:tab pos="92075" algn="l"/>
              </a:tabLst>
            </a:pPr>
            <a:endParaRPr lang="fr-FR" sz="1000" dirty="0" smtClean="0">
              <a:latin typeface="Georgia" pitchFamily="18" charset="0"/>
              <a:cs typeface="FrankRuehl" pitchFamily="34" charset="-79"/>
            </a:endParaRPr>
          </a:p>
          <a:p>
            <a:pPr marL="0" indent="173038" algn="just">
              <a:buNone/>
              <a:tabLst>
                <a:tab pos="92075" algn="l"/>
              </a:tabLst>
            </a:pPr>
            <a:r>
              <a:rPr lang="fr-FR" sz="2600" dirty="0" smtClean="0">
                <a:latin typeface="Georgia" pitchFamily="18" charset="0"/>
                <a:cs typeface="FrankRuehl" pitchFamily="34" charset="-79"/>
              </a:rPr>
              <a:t>Une remarque préalable s'impose quant au processus d'estimation : beaucoup trop souvent, le management et les clients ont de la peine à comprendre que l'estimation est une activité comportant des difficultés intrinsèques et la rendent encore plus difficile par ce manque de compréhension. </a:t>
            </a:r>
          </a:p>
        </p:txBody>
      </p:sp>
      <p:sp>
        <p:nvSpPr>
          <p:cNvPr id="5" name="Espace réservé du numéro de diapositive 4"/>
          <p:cNvSpPr>
            <a:spLocks noGrp="1"/>
          </p:cNvSpPr>
          <p:nvPr>
            <p:ph type="sldNum" sz="quarter" idx="12"/>
          </p:nvPr>
        </p:nvSpPr>
        <p:spPr/>
        <p:txBody>
          <a:bodyPr/>
          <a:lstStyle/>
          <a:p>
            <a:fld id="{5EB83F07-1D07-4088-8285-8BF13F67CE94}" type="slidenum">
              <a:rPr lang="fr-FR" sz="1400" b="1" smtClean="0">
                <a:solidFill>
                  <a:schemeClr val="tx2">
                    <a:lumMod val="50000"/>
                  </a:schemeClr>
                </a:solidFill>
                <a:latin typeface="Times New Roman" pitchFamily="18" charset="0"/>
                <a:cs typeface="Times New Roman" pitchFamily="18" charset="0"/>
              </a:rPr>
              <a:pPr/>
              <a:t>2</a:t>
            </a:fld>
            <a:endParaRPr lang="fr-FR" sz="1400" b="1" dirty="0">
              <a:solidFill>
                <a:schemeClr val="tx2">
                  <a:lumMod val="50000"/>
                </a:schemeClr>
              </a:solidFill>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nvGraphicFramePr>
        <p:xfrm>
          <a:off x="71406" y="533106"/>
          <a:ext cx="9072594" cy="6253480"/>
        </p:xfrm>
        <a:graphic>
          <a:graphicData uri="http://schemas.openxmlformats.org/drawingml/2006/table">
            <a:tbl>
              <a:tblPr firstRow="1" bandRow="1">
                <a:tableStyleId>{5C22544A-7EE6-4342-B048-85BDC9FD1C3A}</a:tableStyleId>
              </a:tblPr>
              <a:tblGrid>
                <a:gridCol w="2428892"/>
                <a:gridCol w="6643702"/>
              </a:tblGrid>
              <a:tr h="370840">
                <a:tc>
                  <a:txBody>
                    <a:bodyPr/>
                    <a:lstStyle/>
                    <a:p>
                      <a:pPr algn="ctr"/>
                      <a:r>
                        <a:rPr lang="fr-FR" sz="12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Caractéristiques générales du système </a:t>
                      </a:r>
                      <a:endParaRPr lang="fr-FR" sz="1200" b="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txBody>
                  <a:tcPr/>
                </a:tc>
                <a:tc>
                  <a:txBody>
                    <a:bodyPr/>
                    <a:lstStyle/>
                    <a:p>
                      <a:pPr algn="ctr"/>
                      <a:r>
                        <a:rPr lang="fr-FR" sz="12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Description</a:t>
                      </a:r>
                      <a:endParaRPr lang="fr-FR" sz="1200" b="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txBody>
                  <a:tcPr/>
                </a:tc>
              </a:tr>
              <a:tr h="370840">
                <a:tc>
                  <a:txBody>
                    <a:bodyPr/>
                    <a:lstStyle/>
                    <a:p>
                      <a:pPr algn="l"/>
                      <a:r>
                        <a:rPr lang="fr-FR" sz="1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Communication de données</a:t>
                      </a:r>
                      <a:endParaRPr lang="fr-FR" sz="1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a:tc>
                <a:tc>
                  <a:txBody>
                    <a:bodyPr/>
                    <a:lstStyle/>
                    <a:p>
                      <a:pPr algn="just"/>
                      <a:r>
                        <a:rPr lang="fr-FR" sz="1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Combien de</a:t>
                      </a:r>
                      <a:r>
                        <a:rPr lang="fr-FR" sz="1200" b="1" baseline="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facilités de communication pour aider au transfert ou à l’échange d’information avec l’application ou le système.</a:t>
                      </a:r>
                      <a:endParaRPr lang="fr-FR" sz="1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a:tc>
              </a:tr>
              <a:tr h="370840">
                <a:tc>
                  <a:txBody>
                    <a:bodyPr/>
                    <a:lstStyle/>
                    <a:p>
                      <a:pPr algn="l"/>
                      <a:r>
                        <a:rPr lang="fr-FR" sz="1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Distribution du</a:t>
                      </a:r>
                      <a:r>
                        <a:rPr lang="fr-FR" sz="1200" b="1" baseline="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traitement et des données</a:t>
                      </a:r>
                      <a:endParaRPr lang="fr-FR" sz="1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a:tc>
                <a:tc>
                  <a:txBody>
                    <a:bodyPr/>
                    <a:lstStyle/>
                    <a:p>
                      <a:pPr algn="just"/>
                      <a:r>
                        <a:rPr lang="fr-FR" sz="1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Comment les données et les traitements distribués sont ils gérés.</a:t>
                      </a:r>
                      <a:endParaRPr lang="fr-FR" sz="1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a:tc>
              </a:tr>
              <a:tr h="370840">
                <a:tc>
                  <a:txBody>
                    <a:bodyPr/>
                    <a:lstStyle/>
                    <a:p>
                      <a:pPr algn="l"/>
                      <a:r>
                        <a:rPr lang="fr-FR" sz="1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Critères de performance</a:t>
                      </a:r>
                      <a:endParaRPr lang="fr-FR" sz="1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a:tc>
                <a:tc>
                  <a:txBody>
                    <a:bodyPr/>
                    <a:lstStyle/>
                    <a:p>
                      <a:pPr algn="just"/>
                      <a:r>
                        <a:rPr lang="fr-FR" sz="1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L’utilisateur a-t-il des exigences en matière</a:t>
                      </a:r>
                      <a:r>
                        <a:rPr lang="fr-FR" sz="1200" b="1" baseline="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de temps de réponse?</a:t>
                      </a:r>
                      <a:endParaRPr lang="fr-FR" sz="1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a:tc>
              </a:tr>
              <a:tr h="370840">
                <a:tc>
                  <a:txBody>
                    <a:bodyPr/>
                    <a:lstStyle/>
                    <a:p>
                      <a:pPr algn="l"/>
                      <a:r>
                        <a:rPr lang="fr-FR" sz="1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Configuration matérielle très chargée</a:t>
                      </a:r>
                      <a:endParaRPr lang="fr-FR" sz="1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a:tc>
                <a:tc>
                  <a:txBody>
                    <a:bodyPr/>
                    <a:lstStyle/>
                    <a:p>
                      <a:pPr algn="just"/>
                      <a:r>
                        <a:rPr lang="fr-FR" sz="1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Quel est l’état de charge actuel de la plate forme</a:t>
                      </a:r>
                      <a:r>
                        <a:rPr lang="fr-FR" sz="1200" b="1" baseline="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matérielle sur laquelle le système sera mis en exploitation? </a:t>
                      </a:r>
                      <a:endParaRPr lang="fr-FR" sz="1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a:tc>
              </a:tr>
              <a:tr h="370840">
                <a:tc>
                  <a:txBody>
                    <a:bodyPr/>
                    <a:lstStyle/>
                    <a:p>
                      <a:pPr algn="l"/>
                      <a:r>
                        <a:rPr lang="fr-FR" sz="1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Fréquence des transactions</a:t>
                      </a:r>
                      <a:endParaRPr lang="fr-FR" sz="1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a:tc>
                <a:tc>
                  <a:txBody>
                    <a:bodyPr/>
                    <a:lstStyle/>
                    <a:p>
                      <a:pPr algn="just"/>
                      <a:r>
                        <a:rPr lang="fr-FR" sz="1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Quelle est la fréquence d’exécution des transactions (quotidien, hebdomadaire, mensuel…)</a:t>
                      </a:r>
                      <a:endParaRPr lang="fr-FR" sz="1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a:tc>
              </a:tr>
              <a:tr h="370840">
                <a:tc>
                  <a:txBody>
                    <a:bodyPr/>
                    <a:lstStyle/>
                    <a:p>
                      <a:pPr algn="l"/>
                      <a:r>
                        <a:rPr lang="fr-FR" sz="1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Données saisies en temps réel</a:t>
                      </a:r>
                      <a:endParaRPr lang="fr-FR" sz="1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a:tc>
                <a:tc>
                  <a:txBody>
                    <a:bodyPr/>
                    <a:lstStyle/>
                    <a:p>
                      <a:pPr algn="just"/>
                      <a:r>
                        <a:rPr lang="fr-FR" sz="1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Quel est le pourcentage de données saisies en</a:t>
                      </a:r>
                      <a:r>
                        <a:rPr lang="fr-FR" sz="1200" b="1" baseline="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temps réel?</a:t>
                      </a:r>
                      <a:endParaRPr lang="fr-FR" sz="1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a:tc>
              </a:tr>
              <a:tr h="370840">
                <a:tc>
                  <a:txBody>
                    <a:bodyPr/>
                    <a:lstStyle/>
                    <a:p>
                      <a:pPr algn="l"/>
                      <a:r>
                        <a:rPr lang="fr-FR" sz="1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Efficacité des interfaces utilisateur </a:t>
                      </a:r>
                      <a:endParaRPr lang="fr-FR" sz="1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a:tc>
                <a:tc>
                  <a:txBody>
                    <a:bodyPr/>
                    <a:lstStyle/>
                    <a:p>
                      <a:pPr algn="just"/>
                      <a:r>
                        <a:rPr lang="fr-FR" sz="1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Les interfaces ont-elles été dessinées pour atteindre à l’efficacité maximale de l’utilisateur</a:t>
                      </a:r>
                      <a:endParaRPr lang="fr-FR" sz="1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a:tc>
              </a:tr>
              <a:tr h="370840">
                <a:tc>
                  <a:txBody>
                    <a:bodyPr/>
                    <a:lstStyle/>
                    <a:p>
                      <a:pPr algn="l"/>
                      <a:r>
                        <a:rPr lang="fr-FR" sz="1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Mise à jour en temps réel des fichiers internes logiques</a:t>
                      </a:r>
                      <a:endParaRPr lang="fr-FR" sz="1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a:tc>
                <a:tc>
                  <a:txBody>
                    <a:bodyPr/>
                    <a:lstStyle/>
                    <a:p>
                      <a:pPr algn="just"/>
                      <a:r>
                        <a:rPr lang="fr-FR" sz="1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Combien de fichiers logiques internes sont ils mis à jour en temps réel?</a:t>
                      </a:r>
                      <a:endParaRPr lang="fr-FR" sz="1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a:tc>
              </a:tr>
              <a:tr h="370840">
                <a:tc>
                  <a:txBody>
                    <a:bodyPr/>
                    <a:lstStyle/>
                    <a:p>
                      <a:pPr algn="l"/>
                      <a:r>
                        <a:rPr lang="fr-FR" sz="1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Calculs</a:t>
                      </a:r>
                      <a:r>
                        <a:rPr lang="fr-FR" sz="1200" b="1" baseline="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complexes</a:t>
                      </a:r>
                      <a:endParaRPr lang="fr-FR" sz="1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a:tc>
                <a:tc>
                  <a:txBody>
                    <a:bodyPr/>
                    <a:lstStyle/>
                    <a:p>
                      <a:pPr algn="just"/>
                      <a:r>
                        <a:rPr lang="fr-FR" sz="1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L’application fait elle appel à des traitements logiques ou mathématiques complexes?</a:t>
                      </a:r>
                      <a:endParaRPr lang="fr-FR" sz="1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a:tc>
              </a:tr>
              <a:tr h="370840">
                <a:tc>
                  <a:txBody>
                    <a:bodyPr/>
                    <a:lstStyle/>
                    <a:p>
                      <a:pPr algn="l"/>
                      <a:r>
                        <a:rPr lang="fr-FR" sz="1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Réutilisabilité</a:t>
                      </a:r>
                      <a:endParaRPr lang="fr-FR" sz="1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a:tc>
                <a:tc>
                  <a:txBody>
                    <a:bodyPr/>
                    <a:lstStyle/>
                    <a:p>
                      <a:pPr algn="just"/>
                      <a:r>
                        <a:rPr lang="fr-FR" sz="1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L’application est elle développée pour satisfaire un ou plusieurs besoins clients?</a:t>
                      </a:r>
                      <a:endParaRPr lang="fr-FR" sz="1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a:tc>
              </a:tr>
              <a:tr h="370840">
                <a:tc>
                  <a:txBody>
                    <a:bodyPr/>
                    <a:lstStyle/>
                    <a:p>
                      <a:pPr algn="l"/>
                      <a:r>
                        <a:rPr lang="fr-FR" sz="1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Facilité d’installation</a:t>
                      </a:r>
                      <a:endParaRPr lang="fr-FR" sz="1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a:tc>
                <a:tc>
                  <a:txBody>
                    <a:bodyPr/>
                    <a:lstStyle/>
                    <a:p>
                      <a:pPr algn="just"/>
                      <a:r>
                        <a:rPr lang="fr-FR" sz="1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Quelle est la difficulté de conversion et d’installation?</a:t>
                      </a:r>
                      <a:endParaRPr lang="fr-FR" sz="1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a:tc>
              </a:tr>
              <a:tr h="370840">
                <a:tc>
                  <a:txBody>
                    <a:bodyPr/>
                    <a:lstStyle/>
                    <a:p>
                      <a:pPr algn="l"/>
                      <a:r>
                        <a:rPr lang="fr-FR" sz="1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Facilité opérationnelle</a:t>
                      </a:r>
                      <a:endParaRPr lang="fr-FR" sz="1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a:tc>
                <a:tc>
                  <a:txBody>
                    <a:bodyPr/>
                    <a:lstStyle/>
                    <a:p>
                      <a:pPr algn="just"/>
                      <a:r>
                        <a:rPr lang="fr-FR" sz="1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Quelle est l’efficacité et / ou l’automatisation des procédures de démarrage, backup, et récupération en cas de panne?</a:t>
                      </a:r>
                      <a:endParaRPr lang="fr-FR" sz="1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a:tc>
              </a:tr>
              <a:tr h="370840">
                <a:tc>
                  <a:txBody>
                    <a:bodyPr/>
                    <a:lstStyle/>
                    <a:p>
                      <a:pPr algn="l"/>
                      <a:r>
                        <a:rPr lang="fr-FR" sz="1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Portabilité</a:t>
                      </a:r>
                      <a:endParaRPr lang="fr-FR" sz="1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a:tc>
                <a:tc>
                  <a:txBody>
                    <a:bodyPr/>
                    <a:lstStyle/>
                    <a:p>
                      <a:pPr algn="just"/>
                      <a:r>
                        <a:rPr lang="fr-FR" sz="1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L’application est elle spécifiquement conçue, développée maintenue pour être</a:t>
                      </a:r>
                      <a:r>
                        <a:rPr lang="fr-FR" sz="1200" b="1" baseline="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installée sur de multiples sites pour de multiples organisation?</a:t>
                      </a:r>
                      <a:endParaRPr lang="fr-FR" sz="1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a:tc>
              </a:tr>
              <a:tr h="370840">
                <a:tc>
                  <a:txBody>
                    <a:bodyPr/>
                    <a:lstStyle/>
                    <a:p>
                      <a:pPr algn="l"/>
                      <a:r>
                        <a:rPr lang="fr-FR" sz="1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Evolutivité</a:t>
                      </a:r>
                      <a:endParaRPr lang="fr-FR" sz="1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a:tc>
                <a:tc>
                  <a:txBody>
                    <a:bodyPr/>
                    <a:lstStyle/>
                    <a:p>
                      <a:pPr algn="just"/>
                      <a:r>
                        <a:rPr lang="fr-FR" sz="1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L’application est elle spécifiquement conçue, développée maintenue pour faciliter le changement?</a:t>
                      </a:r>
                      <a:endParaRPr lang="fr-FR" sz="1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a:tc>
              </a:tr>
            </a:tbl>
          </a:graphicData>
        </a:graphic>
      </p:graphicFrame>
      <p:sp>
        <p:nvSpPr>
          <p:cNvPr id="4" name="Rectangle 3"/>
          <p:cNvSpPr/>
          <p:nvPr/>
        </p:nvSpPr>
        <p:spPr>
          <a:xfrm>
            <a:off x="1500166" y="115321"/>
            <a:ext cx="6072230" cy="384721"/>
          </a:xfrm>
          <a:prstGeom prst="rect">
            <a:avLst/>
          </a:prstGeom>
        </p:spPr>
        <p:txBody>
          <a:bodyPr wrap="square">
            <a:spAutoFit/>
          </a:bodyPr>
          <a:lstStyle/>
          <a:p>
            <a:pPr algn="ctr"/>
            <a:r>
              <a:rPr lang="fr-FR" sz="1900" b="1" dirty="0" smtClean="0">
                <a:latin typeface="Times New Roman" pitchFamily="18" charset="0"/>
                <a:cs typeface="Times New Roman" pitchFamily="18" charset="0"/>
              </a:rPr>
              <a:t>Tableau.6</a:t>
            </a:r>
            <a:r>
              <a:rPr lang="fr-FR" b="1" dirty="0" smtClean="0">
                <a:latin typeface="Times New Roman" pitchFamily="18" charset="0"/>
                <a:cs typeface="Times New Roman" pitchFamily="18" charset="0"/>
              </a:rPr>
              <a:t> : Caractéristiques générales du système</a:t>
            </a:r>
            <a:endParaRPr lang="fr-FR" b="1" dirty="0">
              <a:latin typeface="Times New Roman" pitchFamily="18" charset="0"/>
              <a:cs typeface="Times New Roman" pitchFamily="18" charset="0"/>
            </a:endParaRPr>
          </a:p>
        </p:txBody>
      </p:sp>
      <p:sp>
        <p:nvSpPr>
          <p:cNvPr id="6" name="Espace réservé du numéro de diapositive 5"/>
          <p:cNvSpPr>
            <a:spLocks noGrp="1"/>
          </p:cNvSpPr>
          <p:nvPr>
            <p:ph type="sldNum" sz="quarter" idx="12"/>
          </p:nvPr>
        </p:nvSpPr>
        <p:spPr/>
        <p:txBody>
          <a:bodyPr/>
          <a:lstStyle/>
          <a:p>
            <a:fld id="{5EB83F07-1D07-4088-8285-8BF13F67CE94}" type="slidenum">
              <a:rPr lang="fr-FR" smtClean="0"/>
              <a:pPr/>
              <a:t>20</a:t>
            </a:fld>
            <a:endParaRPr lang="fr-F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142976" y="262007"/>
            <a:ext cx="7858180" cy="4524315"/>
          </a:xfrm>
          <a:prstGeom prst="rect">
            <a:avLst/>
          </a:prstGeom>
        </p:spPr>
        <p:txBody>
          <a:bodyPr wrap="square">
            <a:spAutoFit/>
          </a:bodyPr>
          <a:lstStyle/>
          <a:p>
            <a:pPr indent="266700" algn="just"/>
            <a:r>
              <a:rPr lang="fr-FR" sz="2400" dirty="0" smtClean="0">
                <a:latin typeface="Georgia" pitchFamily="18" charset="0"/>
              </a:rPr>
              <a:t>Une fois que les caractéristiques générales du système ont été évaluées avec leur degré d'influence respectif, on peut calculer le </a:t>
            </a:r>
            <a:r>
              <a:rPr lang="fr-FR" sz="2400" b="1" dirty="0" smtClean="0">
                <a:latin typeface="Georgia" pitchFamily="18" charset="0"/>
              </a:rPr>
              <a:t>degré d'influence DI. (0&lt;DI&lt;70) </a:t>
            </a:r>
            <a:r>
              <a:rPr lang="fr-FR" sz="2400" dirty="0" smtClean="0">
                <a:latin typeface="Georgia" pitchFamily="18" charset="0"/>
              </a:rPr>
              <a:t>qui est la somme des degrés d'influence de chaque caractéristique.</a:t>
            </a:r>
          </a:p>
          <a:p>
            <a:pPr indent="266700" algn="just"/>
            <a:endParaRPr lang="fr-FR" sz="2400" dirty="0" smtClean="0">
              <a:latin typeface="Georgia" pitchFamily="18" charset="0"/>
            </a:endParaRPr>
          </a:p>
          <a:p>
            <a:pPr indent="266700" algn="just"/>
            <a:r>
              <a:rPr lang="fr-FR" sz="2400" dirty="0" smtClean="0">
                <a:latin typeface="Georgia" pitchFamily="18" charset="0"/>
              </a:rPr>
              <a:t>Le facteur d'ajustement ou facteur technique de complexité se calcule par :</a:t>
            </a:r>
          </a:p>
          <a:p>
            <a:pPr algn="ctr"/>
            <a:r>
              <a:rPr lang="it-IT" sz="2400" b="1" dirty="0" smtClean="0">
                <a:latin typeface="Georgia" pitchFamily="18" charset="0"/>
              </a:rPr>
              <a:t>TCF = 0.65 + DI/100 , on a (0.65&lt;TCF&lt;1.35)</a:t>
            </a:r>
          </a:p>
          <a:p>
            <a:pPr algn="ctr"/>
            <a:endParaRPr lang="it-IT" sz="2400" b="1" dirty="0" smtClean="0">
              <a:latin typeface="Georgia" pitchFamily="18" charset="0"/>
            </a:endParaRPr>
          </a:p>
          <a:p>
            <a:pPr algn="just"/>
            <a:r>
              <a:rPr lang="fr-FR" sz="2400" dirty="0" smtClean="0">
                <a:latin typeface="Georgia" pitchFamily="18" charset="0"/>
              </a:rPr>
              <a:t>Et enfin on calcule le nombre de points de fonctions ajustés: </a:t>
            </a:r>
            <a:r>
              <a:rPr lang="fr-FR" sz="2400" b="1" dirty="0" smtClean="0">
                <a:latin typeface="Georgia" pitchFamily="18" charset="0"/>
              </a:rPr>
              <a:t>FP = TCF * UFC</a:t>
            </a:r>
            <a:endParaRPr lang="fr-FR" sz="2400" dirty="0">
              <a:latin typeface="Georgia" pitchFamily="18" charset="0"/>
            </a:endParaRPr>
          </a:p>
        </p:txBody>
      </p:sp>
      <p:sp>
        <p:nvSpPr>
          <p:cNvPr id="9" name="Rectangle 8"/>
          <p:cNvSpPr/>
          <p:nvPr/>
        </p:nvSpPr>
        <p:spPr>
          <a:xfrm>
            <a:off x="1142976" y="4943315"/>
            <a:ext cx="7786742" cy="1200329"/>
          </a:xfrm>
          <a:prstGeom prst="rect">
            <a:avLst/>
          </a:prstGeom>
        </p:spPr>
        <p:txBody>
          <a:bodyPr wrap="square">
            <a:spAutoFit/>
          </a:bodyPr>
          <a:lstStyle/>
          <a:p>
            <a:pPr indent="266700" algn="just"/>
            <a:r>
              <a:rPr lang="fr-FR" sz="2400" dirty="0" smtClean="0">
                <a:latin typeface="Georgia" pitchFamily="18" charset="0"/>
              </a:rPr>
              <a:t>On peut maintenant calculer les coûts, l'effort et le calendrier à partir d'expériences précédentes, ou bien utiliser une méthode rapide de calcul du planning.</a:t>
            </a:r>
            <a:endParaRPr lang="fr-FR" sz="2400" dirty="0">
              <a:latin typeface="Georgia" pitchFamily="18" charset="0"/>
            </a:endParaRPr>
          </a:p>
        </p:txBody>
      </p:sp>
      <p:sp>
        <p:nvSpPr>
          <p:cNvPr id="5" name="Espace réservé du numéro de diapositive 4"/>
          <p:cNvSpPr>
            <a:spLocks noGrp="1"/>
          </p:cNvSpPr>
          <p:nvPr>
            <p:ph type="sldNum" sz="quarter" idx="12"/>
          </p:nvPr>
        </p:nvSpPr>
        <p:spPr/>
        <p:txBody>
          <a:bodyPr/>
          <a:lstStyle/>
          <a:p>
            <a:fld id="{5EB83F07-1D07-4088-8285-8BF13F67CE94}" type="slidenum">
              <a:rPr lang="fr-FR" smtClean="0"/>
              <a:pPr/>
              <a:t>21</a:t>
            </a:fld>
            <a:endParaRPr lang="fr-F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142976" y="1820655"/>
            <a:ext cx="7786742" cy="3108543"/>
          </a:xfrm>
          <a:prstGeom prst="rect">
            <a:avLst/>
          </a:prstGeom>
        </p:spPr>
        <p:txBody>
          <a:bodyPr wrap="square">
            <a:spAutoFit/>
          </a:bodyPr>
          <a:lstStyle/>
          <a:p>
            <a:pPr algn="just"/>
            <a:r>
              <a:rPr lang="fr-FR" sz="2800" dirty="0" smtClean="0">
                <a:latin typeface="Georgia" pitchFamily="18" charset="0"/>
              </a:rPr>
              <a:t>On cherche à :</a:t>
            </a:r>
          </a:p>
          <a:p>
            <a:pPr indent="177800" algn="just">
              <a:buFont typeface="Wingdings" pitchFamily="2" charset="2"/>
              <a:buChar char="ü"/>
            </a:pPr>
            <a:r>
              <a:rPr lang="fr-FR" sz="2800" dirty="0" smtClean="0">
                <a:latin typeface="Georgia" pitchFamily="18" charset="0"/>
              </a:rPr>
              <a:t> Définir les activités constituant le projet?</a:t>
            </a:r>
          </a:p>
          <a:p>
            <a:pPr indent="177800" algn="just">
              <a:buFont typeface="Wingdings" pitchFamily="2" charset="2"/>
              <a:buChar char="ü"/>
            </a:pPr>
            <a:r>
              <a:rPr lang="fr-FR" sz="2800" dirty="0" smtClean="0">
                <a:latin typeface="Georgia" pitchFamily="18" charset="0"/>
              </a:rPr>
              <a:t> Organiser les activités dans le temps.</a:t>
            </a:r>
          </a:p>
          <a:p>
            <a:pPr indent="444500" algn="just"/>
            <a:r>
              <a:rPr lang="fr-FR" sz="2800" dirty="0" smtClean="0">
                <a:latin typeface="Georgia" pitchFamily="18" charset="0"/>
              </a:rPr>
              <a:t>- Évaluer les dépendances entre activités.</a:t>
            </a:r>
          </a:p>
          <a:p>
            <a:pPr indent="444500" algn="just" defTabSz="622300"/>
            <a:r>
              <a:rPr lang="fr-FR" sz="2800" dirty="0" smtClean="0">
                <a:latin typeface="Georgia" pitchFamily="18" charset="0"/>
              </a:rPr>
              <a:t>- Évaluer l'effort nécessaire pour chaque activité (durée maximum et minimum).</a:t>
            </a:r>
          </a:p>
          <a:p>
            <a:pPr algn="just">
              <a:buFont typeface="Wingdings" pitchFamily="2" charset="2"/>
              <a:buChar char="ü"/>
            </a:pPr>
            <a:r>
              <a:rPr lang="fr-FR" sz="2800" dirty="0" smtClean="0">
                <a:latin typeface="Georgia" pitchFamily="18" charset="0"/>
              </a:rPr>
              <a:t> Affecter les personnes aux activités.</a:t>
            </a:r>
            <a:endParaRPr lang="fr-FR" sz="2800" dirty="0">
              <a:latin typeface="Georgia" pitchFamily="18" charset="0"/>
            </a:endParaRPr>
          </a:p>
        </p:txBody>
      </p:sp>
      <p:sp>
        <p:nvSpPr>
          <p:cNvPr id="7" name="ZoneTexte 6"/>
          <p:cNvSpPr txBox="1"/>
          <p:nvPr/>
        </p:nvSpPr>
        <p:spPr>
          <a:xfrm>
            <a:off x="1714480" y="428604"/>
            <a:ext cx="6786610" cy="615553"/>
          </a:xfrm>
          <a:prstGeom prst="rect">
            <a:avLst/>
          </a:prstGeom>
          <a:noFill/>
        </p:spPr>
        <p:txBody>
          <a:bodyPr wrap="square" rtlCol="0">
            <a:spAutoFit/>
          </a:bodyPr>
          <a:lstStyle/>
          <a:p>
            <a:pPr algn="ctr"/>
            <a:r>
              <a:rPr lang="fr-FR" sz="3400" b="1" dirty="0" smtClean="0">
                <a:solidFill>
                  <a:srgbClr val="C00000"/>
                </a:solidFill>
                <a:latin typeface="Baskerville Old Face" pitchFamily="18" charset="0"/>
              </a:rPr>
              <a:t>ELEMENTS DE PLANIFICATION</a:t>
            </a:r>
            <a:endParaRPr lang="fr-FR" sz="3400" b="1" dirty="0">
              <a:solidFill>
                <a:srgbClr val="C00000"/>
              </a:solidFill>
              <a:latin typeface="Baskerville Old Face" pitchFamily="18" charset="0"/>
            </a:endParaRPr>
          </a:p>
        </p:txBody>
      </p:sp>
      <p:sp>
        <p:nvSpPr>
          <p:cNvPr id="5" name="Espace réservé du numéro de diapositive 4"/>
          <p:cNvSpPr>
            <a:spLocks noGrp="1"/>
          </p:cNvSpPr>
          <p:nvPr>
            <p:ph type="sldNum" sz="quarter" idx="12"/>
          </p:nvPr>
        </p:nvSpPr>
        <p:spPr/>
        <p:txBody>
          <a:bodyPr/>
          <a:lstStyle/>
          <a:p>
            <a:fld id="{5EB83F07-1D07-4088-8285-8BF13F67CE94}" type="slidenum">
              <a:rPr lang="fr-FR" smtClean="0"/>
              <a:pPr/>
              <a:t>22</a:t>
            </a:fld>
            <a:endParaRPr lang="fr-F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4414" y="1343743"/>
            <a:ext cx="7786742" cy="4893647"/>
          </a:xfrm>
          <a:prstGeom prst="rect">
            <a:avLst/>
          </a:prstGeom>
        </p:spPr>
        <p:txBody>
          <a:bodyPr wrap="square">
            <a:spAutoFit/>
          </a:bodyPr>
          <a:lstStyle/>
          <a:p>
            <a:pPr indent="266700" algn="just"/>
            <a:r>
              <a:rPr lang="fr-FR" sz="2600" dirty="0" smtClean="0">
                <a:latin typeface="Georgia" pitchFamily="18" charset="0"/>
              </a:rPr>
              <a:t>La planification commence par un recensement des tâches à réaliser. </a:t>
            </a:r>
          </a:p>
          <a:p>
            <a:pPr indent="266700" algn="just"/>
            <a:r>
              <a:rPr lang="fr-FR" sz="2600" dirty="0" smtClean="0">
                <a:latin typeface="Georgia" pitchFamily="18" charset="0"/>
              </a:rPr>
              <a:t>La décomposition structurée des activités (WBS </a:t>
            </a:r>
            <a:r>
              <a:rPr lang="fr-FR" sz="2600" dirty="0" err="1" smtClean="0">
                <a:latin typeface="Georgia" pitchFamily="18" charset="0"/>
              </a:rPr>
              <a:t>Work</a:t>
            </a:r>
            <a:r>
              <a:rPr lang="fr-FR" sz="2600" dirty="0" smtClean="0">
                <a:latin typeface="Georgia" pitchFamily="18" charset="0"/>
              </a:rPr>
              <a:t> Breakdown Structure) permet de recenser l'ensemble des activités d'un projet et de les décomposer. </a:t>
            </a:r>
          </a:p>
          <a:p>
            <a:pPr indent="266700" algn="just"/>
            <a:r>
              <a:rPr lang="fr-FR" sz="2600" dirty="0" smtClean="0">
                <a:latin typeface="Georgia" pitchFamily="18" charset="0"/>
              </a:rPr>
              <a:t>La décomposition apparaît sous forme arborescente. </a:t>
            </a:r>
          </a:p>
          <a:p>
            <a:pPr indent="266700" algn="just"/>
            <a:r>
              <a:rPr lang="fr-FR" sz="2600" dirty="0" smtClean="0">
                <a:latin typeface="Georgia" pitchFamily="18" charset="0"/>
              </a:rPr>
              <a:t>Il s'agit d'une décomposition purement statique: elle ne tient pas compte du temps, et par conséquent ne s'attache pas à l'ordonnancement des activités. </a:t>
            </a:r>
          </a:p>
        </p:txBody>
      </p:sp>
      <p:sp>
        <p:nvSpPr>
          <p:cNvPr id="5" name="ZoneTexte 4"/>
          <p:cNvSpPr txBox="1"/>
          <p:nvPr/>
        </p:nvSpPr>
        <p:spPr>
          <a:xfrm>
            <a:off x="1298552" y="71414"/>
            <a:ext cx="7500990" cy="1015663"/>
          </a:xfrm>
          <a:prstGeom prst="rect">
            <a:avLst/>
          </a:prstGeom>
          <a:noFill/>
        </p:spPr>
        <p:txBody>
          <a:bodyPr wrap="square" rtlCol="0">
            <a:spAutoFit/>
          </a:bodyPr>
          <a:lstStyle/>
          <a:p>
            <a:pPr algn="ctr"/>
            <a:r>
              <a:rPr lang="fr-FR" sz="3000" b="1" dirty="0" smtClean="0">
                <a:solidFill>
                  <a:schemeClr val="accent4">
                    <a:lumMod val="50000"/>
                  </a:schemeClr>
                </a:solidFill>
                <a:latin typeface="Baskerville Old Face" pitchFamily="18" charset="0"/>
              </a:rPr>
              <a:t>1. DECOMPOSITION STRUCTUREE DES ACTIVIYES (WBS)</a:t>
            </a:r>
            <a:endParaRPr lang="fr-FR" sz="3000" b="1" dirty="0">
              <a:solidFill>
                <a:schemeClr val="accent4">
                  <a:lumMod val="50000"/>
                </a:schemeClr>
              </a:solidFill>
              <a:latin typeface="Baskerville Old Face" pitchFamily="18" charset="0"/>
            </a:endParaRPr>
          </a:p>
        </p:txBody>
      </p:sp>
      <p:sp>
        <p:nvSpPr>
          <p:cNvPr id="6" name="Espace réservé du numéro de diapositive 5"/>
          <p:cNvSpPr>
            <a:spLocks noGrp="1"/>
          </p:cNvSpPr>
          <p:nvPr>
            <p:ph type="sldNum" sz="quarter" idx="12"/>
          </p:nvPr>
        </p:nvSpPr>
        <p:spPr/>
        <p:txBody>
          <a:bodyPr/>
          <a:lstStyle/>
          <a:p>
            <a:fld id="{5EB83F07-1D07-4088-8285-8BF13F67CE94}" type="slidenum">
              <a:rPr lang="fr-FR" smtClean="0"/>
              <a:pPr/>
              <a:t>23</a:t>
            </a:fld>
            <a:endParaRPr lang="fr-F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42976" y="492697"/>
            <a:ext cx="7858180" cy="5293757"/>
          </a:xfrm>
          <a:prstGeom prst="rect">
            <a:avLst/>
          </a:prstGeom>
        </p:spPr>
        <p:txBody>
          <a:bodyPr wrap="square">
            <a:spAutoFit/>
          </a:bodyPr>
          <a:lstStyle/>
          <a:p>
            <a:pPr indent="266700" algn="just"/>
            <a:r>
              <a:rPr lang="fr-FR" sz="2600" dirty="0" smtClean="0">
                <a:latin typeface="Georgia" pitchFamily="18" charset="0"/>
              </a:rPr>
              <a:t>Elle permet une présentation analytique: on doit décomposer jusqu'à obtenir des activités qui soient bien définies et facile à gérer c'est à dire dont les entrées et résultats sont parfaitement identifiés et dont la responsabilité est confiée à une ou des personnes précise(s).</a:t>
            </a:r>
          </a:p>
          <a:p>
            <a:pPr indent="266700" algn="just"/>
            <a:endParaRPr lang="fr-FR" sz="2600" dirty="0" smtClean="0">
              <a:latin typeface="Georgia" pitchFamily="18" charset="0"/>
            </a:endParaRPr>
          </a:p>
          <a:p>
            <a:pPr indent="266700" algn="just"/>
            <a:r>
              <a:rPr lang="fr-FR" sz="2600" dirty="0" smtClean="0">
                <a:latin typeface="Georgia" pitchFamily="18" charset="0"/>
              </a:rPr>
              <a:t>Elle permet au chef de projet de planifier son projet en établissant le graphe </a:t>
            </a:r>
            <a:r>
              <a:rPr lang="fr-FR" sz="2600" i="1" dirty="0" smtClean="0">
                <a:latin typeface="Georgia" pitchFamily="18" charset="0"/>
              </a:rPr>
              <a:t>PERT de celui-ci.</a:t>
            </a:r>
          </a:p>
          <a:p>
            <a:pPr indent="266700" algn="just"/>
            <a:endParaRPr lang="fr-FR" sz="2600" i="1" dirty="0" smtClean="0">
              <a:latin typeface="Georgia" pitchFamily="18" charset="0"/>
            </a:endParaRPr>
          </a:p>
          <a:p>
            <a:pPr indent="266700" algn="just"/>
            <a:r>
              <a:rPr lang="fr-FR" sz="2600" i="1" dirty="0" smtClean="0">
                <a:latin typeface="Georgia" pitchFamily="18" charset="0"/>
              </a:rPr>
              <a:t> Elle permet </a:t>
            </a:r>
            <a:r>
              <a:rPr lang="fr-FR" sz="2600" dirty="0" smtClean="0">
                <a:latin typeface="Georgia" pitchFamily="18" charset="0"/>
              </a:rPr>
              <a:t>le suivi budgétaire du projet en liaison avec les activités élémentaires identifiées lors de la construction du PERT</a:t>
            </a:r>
          </a:p>
        </p:txBody>
      </p:sp>
      <p:sp>
        <p:nvSpPr>
          <p:cNvPr id="5" name="Espace réservé du numéro de diapositive 4"/>
          <p:cNvSpPr>
            <a:spLocks noGrp="1"/>
          </p:cNvSpPr>
          <p:nvPr>
            <p:ph type="sldNum" sz="quarter" idx="12"/>
          </p:nvPr>
        </p:nvSpPr>
        <p:spPr/>
        <p:txBody>
          <a:bodyPr/>
          <a:lstStyle/>
          <a:p>
            <a:fld id="{5EB83F07-1D07-4088-8285-8BF13F67CE94}" type="slidenum">
              <a:rPr lang="fr-FR" smtClean="0"/>
              <a:pPr/>
              <a:t>24</a:t>
            </a:fld>
            <a:endParaRPr lang="fr-F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4414" y="428604"/>
            <a:ext cx="7715304" cy="6093976"/>
          </a:xfrm>
          <a:prstGeom prst="rect">
            <a:avLst/>
          </a:prstGeom>
        </p:spPr>
        <p:txBody>
          <a:bodyPr wrap="square">
            <a:spAutoFit/>
          </a:bodyPr>
          <a:lstStyle/>
          <a:p>
            <a:pPr indent="355600" algn="just"/>
            <a:r>
              <a:rPr lang="fr-FR" sz="2600" dirty="0" smtClean="0">
                <a:latin typeface="Georgia" pitchFamily="18" charset="0"/>
              </a:rPr>
              <a:t>La WBS doit être complète car elle conditionne l'élaboration du PERT et donc du budget. Elle doit être non ambiguë dans la définition des activités Elle doit définir des activités dont le résultat est mesurable, ces activités feront l'objet d'affectation de ressources. </a:t>
            </a:r>
          </a:p>
          <a:p>
            <a:pPr indent="355600" algn="just"/>
            <a:endParaRPr lang="fr-FR" sz="2600" dirty="0" smtClean="0">
              <a:latin typeface="Georgia" pitchFamily="18" charset="0"/>
            </a:endParaRPr>
          </a:p>
          <a:p>
            <a:pPr indent="355600" algn="just"/>
            <a:r>
              <a:rPr lang="fr-FR" sz="2600" dirty="0" smtClean="0">
                <a:latin typeface="Georgia" pitchFamily="18" charset="0"/>
              </a:rPr>
              <a:t>Il est à noter que certaines activités existent dans tout projet:</a:t>
            </a:r>
          </a:p>
          <a:p>
            <a:pPr algn="just"/>
            <a:r>
              <a:rPr lang="fr-FR" sz="2600" dirty="0" smtClean="0">
                <a:latin typeface="Georgia" pitchFamily="18" charset="0"/>
              </a:rPr>
              <a:t>- Élaboration des différents documents du cycle de vie,</a:t>
            </a:r>
          </a:p>
          <a:p>
            <a:pPr algn="just">
              <a:buFontTx/>
              <a:buChar char="-"/>
            </a:pPr>
            <a:r>
              <a:rPr lang="fr-FR" sz="2600" dirty="0" smtClean="0">
                <a:latin typeface="Georgia" pitchFamily="18" charset="0"/>
              </a:rPr>
              <a:t>Inspections, </a:t>
            </a:r>
          </a:p>
          <a:p>
            <a:pPr algn="just"/>
            <a:r>
              <a:rPr lang="fr-FR" sz="2600" dirty="0" smtClean="0">
                <a:latin typeface="Georgia" pitchFamily="18" charset="0"/>
              </a:rPr>
              <a:t>- Revues,</a:t>
            </a:r>
          </a:p>
          <a:p>
            <a:pPr algn="just"/>
            <a:r>
              <a:rPr lang="fr-FR" sz="2600" dirty="0" smtClean="0">
                <a:latin typeface="Georgia" pitchFamily="18" charset="0"/>
              </a:rPr>
              <a:t>- Construction d'outils,</a:t>
            </a:r>
          </a:p>
          <a:p>
            <a:pPr algn="just"/>
            <a:r>
              <a:rPr lang="fr-FR" sz="2600" dirty="0" smtClean="0">
                <a:latin typeface="Georgia" pitchFamily="18" charset="0"/>
              </a:rPr>
              <a:t>- Apprentissage.</a:t>
            </a:r>
            <a:endParaRPr lang="fr-FR" sz="2600" dirty="0">
              <a:latin typeface="Georgia" pitchFamily="18" charset="0"/>
            </a:endParaRPr>
          </a:p>
        </p:txBody>
      </p:sp>
      <p:sp>
        <p:nvSpPr>
          <p:cNvPr id="5" name="Espace réservé du numéro de diapositive 4"/>
          <p:cNvSpPr>
            <a:spLocks noGrp="1"/>
          </p:cNvSpPr>
          <p:nvPr>
            <p:ph type="sldNum" sz="quarter" idx="12"/>
          </p:nvPr>
        </p:nvSpPr>
        <p:spPr/>
        <p:txBody>
          <a:bodyPr/>
          <a:lstStyle/>
          <a:p>
            <a:fld id="{5EB83F07-1D07-4088-8285-8BF13F67CE94}" type="slidenum">
              <a:rPr lang="fr-FR" smtClean="0"/>
              <a:pPr/>
              <a:t>25</a:t>
            </a:fld>
            <a:endParaRPr lang="fr-F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71670" y="714356"/>
            <a:ext cx="5857916" cy="430887"/>
          </a:xfrm>
          <a:prstGeom prst="rect">
            <a:avLst/>
          </a:prstGeom>
        </p:spPr>
        <p:txBody>
          <a:bodyPr wrap="square">
            <a:spAutoFit/>
          </a:bodyPr>
          <a:lstStyle/>
          <a:p>
            <a:pPr algn="ctr"/>
            <a:r>
              <a:rPr lang="fr-FR" sz="2200" b="1" dirty="0" smtClean="0">
                <a:solidFill>
                  <a:schemeClr val="accent3">
                    <a:lumMod val="50000"/>
                  </a:schemeClr>
                </a:solidFill>
                <a:latin typeface="Baskerville Old Face" pitchFamily="18" charset="0"/>
              </a:rPr>
              <a:t>Exemples de schémas de WBS, arborescences</a:t>
            </a:r>
            <a:endParaRPr lang="fr-FR" sz="2200" dirty="0">
              <a:solidFill>
                <a:schemeClr val="accent3">
                  <a:lumMod val="50000"/>
                </a:schemeClr>
              </a:solidFill>
              <a:latin typeface="Baskerville Old Face" pitchFamily="18" charset="0"/>
            </a:endParaRPr>
          </a:p>
        </p:txBody>
      </p:sp>
      <p:pic>
        <p:nvPicPr>
          <p:cNvPr id="1026" name="Picture 2"/>
          <p:cNvPicPr>
            <a:picLocks noChangeAspect="1" noChangeArrowheads="1"/>
          </p:cNvPicPr>
          <p:nvPr/>
        </p:nvPicPr>
        <p:blipFill>
          <a:blip r:embed="rId2"/>
          <a:srcRect/>
          <a:stretch>
            <a:fillRect/>
          </a:stretch>
        </p:blipFill>
        <p:spPr bwMode="auto">
          <a:xfrm>
            <a:off x="180829" y="2143116"/>
            <a:ext cx="8820327" cy="2786082"/>
          </a:xfrm>
          <a:prstGeom prst="rect">
            <a:avLst/>
          </a:prstGeom>
          <a:noFill/>
          <a:ln w="15875">
            <a:solidFill>
              <a:schemeClr val="tx1"/>
            </a:solidFill>
            <a:miter lim="800000"/>
            <a:headEnd/>
            <a:tailEnd/>
          </a:ln>
          <a:effectLst/>
        </p:spPr>
      </p:pic>
      <p:sp>
        <p:nvSpPr>
          <p:cNvPr id="5" name="Espace réservé du numéro de diapositive 4"/>
          <p:cNvSpPr>
            <a:spLocks noGrp="1"/>
          </p:cNvSpPr>
          <p:nvPr>
            <p:ph type="sldNum" sz="quarter" idx="12"/>
          </p:nvPr>
        </p:nvSpPr>
        <p:spPr/>
        <p:txBody>
          <a:bodyPr/>
          <a:lstStyle/>
          <a:p>
            <a:fld id="{5EB83F07-1D07-4088-8285-8BF13F67CE94}" type="slidenum">
              <a:rPr lang="fr-FR" smtClean="0"/>
              <a:pPr/>
              <a:t>26</a:t>
            </a:fld>
            <a:endParaRPr lang="fr-F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1156162" y="214290"/>
            <a:ext cx="7844994" cy="6448134"/>
          </a:xfrm>
          <a:prstGeom prst="rect">
            <a:avLst/>
          </a:prstGeom>
          <a:noFill/>
          <a:ln w="19050">
            <a:solidFill>
              <a:schemeClr val="tx1"/>
            </a:solidFill>
            <a:miter lim="800000"/>
            <a:headEnd/>
            <a:tailEnd/>
          </a:ln>
          <a:effectLst/>
        </p:spPr>
      </p:pic>
      <p:sp>
        <p:nvSpPr>
          <p:cNvPr id="4" name="Espace réservé du numéro de diapositive 3"/>
          <p:cNvSpPr>
            <a:spLocks noGrp="1"/>
          </p:cNvSpPr>
          <p:nvPr>
            <p:ph type="sldNum" sz="quarter" idx="12"/>
          </p:nvPr>
        </p:nvSpPr>
        <p:spPr/>
        <p:txBody>
          <a:bodyPr/>
          <a:lstStyle/>
          <a:p>
            <a:fld id="{5EB83F07-1D07-4088-8285-8BF13F67CE94}" type="slidenum">
              <a:rPr lang="fr-FR" smtClean="0"/>
              <a:pPr/>
              <a:t>27</a:t>
            </a:fld>
            <a:endParaRPr lang="fr-F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42976" y="1357298"/>
            <a:ext cx="7786742" cy="5293757"/>
          </a:xfrm>
          <a:prstGeom prst="rect">
            <a:avLst/>
          </a:prstGeom>
        </p:spPr>
        <p:txBody>
          <a:bodyPr wrap="square">
            <a:spAutoFit/>
          </a:bodyPr>
          <a:lstStyle/>
          <a:p>
            <a:pPr indent="177800" algn="just"/>
            <a:r>
              <a:rPr lang="fr-FR" sz="2600" dirty="0" smtClean="0">
                <a:latin typeface="Georgia" pitchFamily="18" charset="0"/>
              </a:rPr>
              <a:t>On utilise un graphe de dépendances: (PERT: Project Évaluation and </a:t>
            </a:r>
            <a:r>
              <a:rPr lang="fr-FR" sz="2600" dirty="0" err="1" smtClean="0">
                <a:latin typeface="Georgia" pitchFamily="18" charset="0"/>
              </a:rPr>
              <a:t>Review</a:t>
            </a:r>
            <a:r>
              <a:rPr lang="fr-FR" sz="2600" dirty="0" smtClean="0">
                <a:latin typeface="Georgia" pitchFamily="18" charset="0"/>
              </a:rPr>
              <a:t> Technique). </a:t>
            </a:r>
          </a:p>
          <a:p>
            <a:pPr indent="177800" algn="just"/>
            <a:endParaRPr lang="fr-FR" sz="2600" dirty="0" smtClean="0">
              <a:latin typeface="Georgia" pitchFamily="18" charset="0"/>
            </a:endParaRPr>
          </a:p>
          <a:p>
            <a:pPr indent="177800" algn="just"/>
            <a:r>
              <a:rPr lang="fr-FR" sz="2600" dirty="0" smtClean="0">
                <a:latin typeface="Georgia" pitchFamily="18" charset="0"/>
              </a:rPr>
              <a:t>Pour chaque tâche, on indique une date de début et de fin au plus tôt et au plus tard.</a:t>
            </a:r>
          </a:p>
          <a:p>
            <a:pPr indent="177800" algn="just"/>
            <a:endParaRPr lang="fr-FR" sz="2600" dirty="0" smtClean="0">
              <a:latin typeface="Georgia" pitchFamily="18" charset="0"/>
            </a:endParaRPr>
          </a:p>
          <a:p>
            <a:pPr algn="just"/>
            <a:r>
              <a:rPr lang="fr-FR" sz="2600" dirty="0" smtClean="0">
                <a:latin typeface="Georgia" pitchFamily="18" charset="0"/>
              </a:rPr>
              <a:t>  Le diagramme permet de déterminer </a:t>
            </a:r>
            <a:r>
              <a:rPr lang="fr-FR" sz="2600" b="1" dirty="0" smtClean="0">
                <a:latin typeface="Georgia" pitchFamily="18" charset="0"/>
              </a:rPr>
              <a:t>le chemin critique qui conditionne la durée minimale du projet</a:t>
            </a:r>
            <a:r>
              <a:rPr lang="fr-FR" sz="2600" dirty="0" smtClean="0">
                <a:latin typeface="Georgia" pitchFamily="18" charset="0"/>
              </a:rPr>
              <a:t>. </a:t>
            </a:r>
          </a:p>
          <a:p>
            <a:pPr algn="just"/>
            <a:endParaRPr lang="fr-FR" sz="2600" dirty="0" smtClean="0">
              <a:latin typeface="Georgia" pitchFamily="18" charset="0"/>
            </a:endParaRPr>
          </a:p>
          <a:p>
            <a:pPr algn="just"/>
            <a:r>
              <a:rPr lang="fr-FR" sz="2600" dirty="0" smtClean="0">
                <a:latin typeface="Georgia" pitchFamily="18" charset="0"/>
              </a:rPr>
              <a:t>  Ces techniques ne sont en aucun cas propres au génie logiciel; elles sont par exemple très fortement appliquées dans le BTP.</a:t>
            </a:r>
          </a:p>
        </p:txBody>
      </p:sp>
      <p:sp>
        <p:nvSpPr>
          <p:cNvPr id="5" name="Rectangle 4"/>
          <p:cNvSpPr/>
          <p:nvPr/>
        </p:nvSpPr>
        <p:spPr>
          <a:xfrm>
            <a:off x="214346" y="208642"/>
            <a:ext cx="8786810" cy="1015663"/>
          </a:xfrm>
          <a:prstGeom prst="rect">
            <a:avLst/>
          </a:prstGeom>
        </p:spPr>
        <p:txBody>
          <a:bodyPr wrap="square">
            <a:spAutoFit/>
          </a:bodyPr>
          <a:lstStyle/>
          <a:p>
            <a:pPr algn="ctr"/>
            <a:r>
              <a:rPr lang="fr-FR" sz="3000" b="1" dirty="0" smtClean="0">
                <a:solidFill>
                  <a:schemeClr val="accent4">
                    <a:lumMod val="50000"/>
                  </a:schemeClr>
                </a:solidFill>
                <a:latin typeface="Baskerville Old Face" pitchFamily="18" charset="0"/>
              </a:rPr>
              <a:t>2. ORDONNANCEMENT ET DÉPENDANCES: GRAPHE PERT</a:t>
            </a:r>
            <a:endParaRPr lang="fr-FR" sz="3000" dirty="0">
              <a:solidFill>
                <a:schemeClr val="accent4">
                  <a:lumMod val="50000"/>
                </a:schemeClr>
              </a:solidFill>
              <a:latin typeface="Baskerville Old Face" pitchFamily="18" charset="0"/>
            </a:endParaRPr>
          </a:p>
        </p:txBody>
      </p:sp>
      <p:sp>
        <p:nvSpPr>
          <p:cNvPr id="6" name="Espace réservé du numéro de diapositive 5"/>
          <p:cNvSpPr>
            <a:spLocks noGrp="1"/>
          </p:cNvSpPr>
          <p:nvPr>
            <p:ph type="sldNum" sz="quarter" idx="12"/>
          </p:nvPr>
        </p:nvSpPr>
        <p:spPr/>
        <p:txBody>
          <a:bodyPr/>
          <a:lstStyle/>
          <a:p>
            <a:fld id="{5EB83F07-1D07-4088-8285-8BF13F67CE94}" type="slidenum">
              <a:rPr lang="fr-FR" smtClean="0"/>
              <a:pPr/>
              <a:t>28</a:t>
            </a:fld>
            <a:endParaRPr lang="fr-F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1071537" y="-24"/>
            <a:ext cx="7972481" cy="5143536"/>
          </a:xfrm>
          <a:prstGeom prst="rect">
            <a:avLst/>
          </a:prstGeom>
          <a:noFill/>
          <a:ln w="9525">
            <a:noFill/>
            <a:miter lim="800000"/>
            <a:headEnd/>
            <a:tailEnd/>
          </a:ln>
          <a:effectLst/>
        </p:spPr>
      </p:pic>
      <p:sp>
        <p:nvSpPr>
          <p:cNvPr id="5" name="Rectangle 4"/>
          <p:cNvSpPr/>
          <p:nvPr/>
        </p:nvSpPr>
        <p:spPr>
          <a:xfrm>
            <a:off x="-32" y="-24"/>
            <a:ext cx="1542410" cy="523220"/>
          </a:xfrm>
          <a:prstGeom prst="rect">
            <a:avLst/>
          </a:prstGeom>
        </p:spPr>
        <p:txBody>
          <a:bodyPr wrap="none">
            <a:spAutoFit/>
          </a:bodyPr>
          <a:lstStyle/>
          <a:p>
            <a:pPr algn="just"/>
            <a:r>
              <a:rPr lang="fr-FR" sz="2800" b="1" dirty="0" smtClean="0">
                <a:latin typeface="Baskerville Old Face" pitchFamily="18" charset="0"/>
              </a:rPr>
              <a:t>Exemple:</a:t>
            </a:r>
            <a:endParaRPr lang="fr-FR" sz="2800" b="1" dirty="0">
              <a:latin typeface="Baskerville Old Face" pitchFamily="18" charset="0"/>
            </a:endParaRPr>
          </a:p>
        </p:txBody>
      </p:sp>
      <p:sp>
        <p:nvSpPr>
          <p:cNvPr id="6" name="Rectangle 5"/>
          <p:cNvSpPr/>
          <p:nvPr/>
        </p:nvSpPr>
        <p:spPr>
          <a:xfrm>
            <a:off x="109538" y="5142670"/>
            <a:ext cx="8937656" cy="1631216"/>
          </a:xfrm>
          <a:prstGeom prst="rect">
            <a:avLst/>
          </a:prstGeom>
        </p:spPr>
        <p:txBody>
          <a:bodyPr wrap="square">
            <a:spAutoFit/>
          </a:bodyPr>
          <a:lstStyle/>
          <a:p>
            <a:pPr algn="just"/>
            <a:r>
              <a:rPr lang="fr-FR" sz="2000" dirty="0" smtClean="0">
                <a:latin typeface="Georgia" pitchFamily="18" charset="0"/>
              </a:rPr>
              <a:t>- Les durées apparaissent dans les cercles,</a:t>
            </a:r>
          </a:p>
          <a:p>
            <a:pPr algn="just"/>
            <a:r>
              <a:rPr lang="fr-FR" sz="2000" dirty="0" smtClean="0">
                <a:latin typeface="Georgia" pitchFamily="18" charset="0"/>
              </a:rPr>
              <a:t>- Les couples au dessus sont les dates de début et de fin au plus tôt,</a:t>
            </a:r>
          </a:p>
          <a:p>
            <a:pPr algn="just"/>
            <a:r>
              <a:rPr lang="fr-FR" sz="2000" dirty="0" smtClean="0">
                <a:latin typeface="Georgia" pitchFamily="18" charset="0"/>
              </a:rPr>
              <a:t>- Les couples au dessous sont les dates de début et de fin au plus tard.</a:t>
            </a:r>
          </a:p>
          <a:p>
            <a:pPr algn="just"/>
            <a:r>
              <a:rPr lang="fr-FR" sz="2000" dirty="0" smtClean="0">
                <a:latin typeface="Georgia" pitchFamily="18" charset="0"/>
              </a:rPr>
              <a:t>- A ce niveau les activités sont les plus élémentaires possibles.</a:t>
            </a:r>
          </a:p>
          <a:p>
            <a:pPr algn="just"/>
            <a:r>
              <a:rPr lang="fr-FR" sz="2000" dirty="0" smtClean="0">
                <a:latin typeface="Georgia" pitchFamily="18" charset="0"/>
              </a:rPr>
              <a:t>- Si le projet nécessite plusieurs équipes, on a des PERT à plusieurs niveaux</a:t>
            </a:r>
            <a:endParaRPr lang="fr-FR" sz="2000" dirty="0">
              <a:latin typeface="Georgia" pitchFamily="18" charset="0"/>
            </a:endParaRPr>
          </a:p>
        </p:txBody>
      </p:sp>
      <p:sp>
        <p:nvSpPr>
          <p:cNvPr id="8" name="Espace réservé du numéro de diapositive 7"/>
          <p:cNvSpPr>
            <a:spLocks noGrp="1"/>
          </p:cNvSpPr>
          <p:nvPr>
            <p:ph type="sldNum" sz="quarter" idx="12"/>
          </p:nvPr>
        </p:nvSpPr>
        <p:spPr/>
        <p:txBody>
          <a:bodyPr/>
          <a:lstStyle/>
          <a:p>
            <a:fld id="{5EB83F07-1D07-4088-8285-8BF13F67CE94}" type="slidenum">
              <a:rPr lang="fr-FR" smtClean="0"/>
              <a:pPr/>
              <a:t>29</a:t>
            </a:fld>
            <a:endParaRPr lang="fr-F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142976" y="428604"/>
            <a:ext cx="7858180" cy="6093976"/>
          </a:xfrm>
          <a:prstGeom prst="rect">
            <a:avLst/>
          </a:prstGeom>
          <a:noFill/>
        </p:spPr>
        <p:txBody>
          <a:bodyPr wrap="square" rtlCol="0">
            <a:spAutoFit/>
          </a:bodyPr>
          <a:lstStyle/>
          <a:p>
            <a:pPr indent="266700" algn="just"/>
            <a:r>
              <a:rPr lang="fr-FR" sz="2600" dirty="0" smtClean="0">
                <a:latin typeface="Georgia" pitchFamily="18" charset="0"/>
              </a:rPr>
              <a:t>Le processus requiert des raffinements successifs, il est impossible de fournir une estimation correcte jusqu'à ce que le logiciel soit appréhendé dans son intégralité.</a:t>
            </a:r>
          </a:p>
          <a:p>
            <a:pPr indent="266700" algn="just"/>
            <a:endParaRPr lang="fr-FR" sz="2600" dirty="0" smtClean="0">
              <a:latin typeface="Georgia" pitchFamily="18" charset="0"/>
            </a:endParaRPr>
          </a:p>
          <a:p>
            <a:pPr indent="266700" algn="just"/>
            <a:r>
              <a:rPr lang="fr-FR" sz="2600" dirty="0" smtClean="0">
                <a:latin typeface="Georgia" pitchFamily="18" charset="0"/>
              </a:rPr>
              <a:t>L'estimation des coûts et durée se fait en trois étapes :</a:t>
            </a:r>
          </a:p>
          <a:p>
            <a:pPr algn="just">
              <a:buFont typeface="Wingdings" pitchFamily="2" charset="2"/>
              <a:buChar char="v"/>
            </a:pPr>
            <a:r>
              <a:rPr lang="fr-FR" sz="2600" dirty="0" smtClean="0">
                <a:latin typeface="Georgia" pitchFamily="18" charset="0"/>
              </a:rPr>
              <a:t> Lors d'une réponse à un appel d'offres où il s'agit de fournir au plus vite une réponse adaptée au marché, </a:t>
            </a:r>
          </a:p>
          <a:p>
            <a:pPr algn="just">
              <a:buFont typeface="Wingdings" pitchFamily="2" charset="2"/>
              <a:buChar char="v"/>
            </a:pPr>
            <a:r>
              <a:rPr lang="fr-FR" sz="2600" dirty="0" smtClean="0">
                <a:latin typeface="Georgia" pitchFamily="18" charset="0"/>
              </a:rPr>
              <a:t> Lors de la planification du projet où il s'agit d'établir le plan projet et le plan qualité qui serviront de cadre contractuel au projet, </a:t>
            </a:r>
          </a:p>
          <a:p>
            <a:pPr algn="just">
              <a:buFont typeface="Wingdings" pitchFamily="2" charset="2"/>
              <a:buChar char="v"/>
            </a:pPr>
            <a:r>
              <a:rPr lang="fr-FR" sz="2600" dirty="0" smtClean="0">
                <a:latin typeface="Georgia" pitchFamily="18" charset="0"/>
              </a:rPr>
              <a:t> Lors du déroulement du projet afin d'affiner les prévisions et de les mettre à jour.</a:t>
            </a:r>
            <a:endParaRPr lang="fr-FR" sz="2600" dirty="0">
              <a:latin typeface="Georgia" pitchFamily="18" charset="0"/>
            </a:endParaRPr>
          </a:p>
        </p:txBody>
      </p:sp>
      <p:sp>
        <p:nvSpPr>
          <p:cNvPr id="4" name="Espace réservé du numéro de diapositive 3"/>
          <p:cNvSpPr>
            <a:spLocks noGrp="1"/>
          </p:cNvSpPr>
          <p:nvPr>
            <p:ph type="sldNum" sz="quarter" idx="12"/>
          </p:nvPr>
        </p:nvSpPr>
        <p:spPr/>
        <p:txBody>
          <a:bodyPr/>
          <a:lstStyle/>
          <a:p>
            <a:fld id="{5EB83F07-1D07-4088-8285-8BF13F67CE94}" type="slidenum">
              <a:rPr lang="fr-FR" sz="1400" b="1" smtClean="0">
                <a:solidFill>
                  <a:schemeClr val="tx2">
                    <a:lumMod val="50000"/>
                  </a:schemeClr>
                </a:solidFill>
                <a:latin typeface="Times New Roman" pitchFamily="18" charset="0"/>
                <a:cs typeface="Times New Roman" pitchFamily="18" charset="0"/>
              </a:rPr>
              <a:pPr/>
              <a:t>3</a:t>
            </a:fld>
            <a:endParaRPr lang="fr-FR" sz="1400" b="1" dirty="0">
              <a:solidFill>
                <a:schemeClr val="tx2">
                  <a:lumMod val="50000"/>
                </a:schemeClr>
              </a:solidFill>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2976" y="1000108"/>
            <a:ext cx="7858180" cy="5863144"/>
          </a:xfrm>
          <a:prstGeom prst="rect">
            <a:avLst/>
          </a:prstGeom>
        </p:spPr>
        <p:txBody>
          <a:bodyPr wrap="square">
            <a:spAutoFit/>
          </a:bodyPr>
          <a:lstStyle/>
          <a:p>
            <a:pPr indent="266700" algn="just"/>
            <a:r>
              <a:rPr lang="fr-FR" sz="2500" dirty="0" smtClean="0">
                <a:latin typeface="Georgia" pitchFamily="18" charset="0"/>
              </a:rPr>
              <a:t>Ce diagramme permet de faire apparaître la répartition des activités dans le temps et l'affectation des individus. </a:t>
            </a:r>
          </a:p>
          <a:p>
            <a:pPr indent="266700" algn="just"/>
            <a:r>
              <a:rPr lang="fr-FR" sz="2500" dirty="0" smtClean="0">
                <a:latin typeface="Georgia" pitchFamily="18" charset="0"/>
              </a:rPr>
              <a:t>Il est indispensable pour définir le plan projet. </a:t>
            </a:r>
          </a:p>
          <a:p>
            <a:pPr indent="266700" algn="just"/>
            <a:r>
              <a:rPr lang="fr-FR" sz="2500" dirty="0" smtClean="0">
                <a:latin typeface="Georgia" pitchFamily="18" charset="0"/>
              </a:rPr>
              <a:t>Il fournit une description détaillée des coûts (en homme x mois) et des dates pour chaque </a:t>
            </a:r>
            <a:r>
              <a:rPr lang="fr-FR" sz="2500" i="1" dirty="0" smtClean="0">
                <a:latin typeface="Georgia" pitchFamily="18" charset="0"/>
              </a:rPr>
              <a:t>tâche et pour chaque phase du projet .</a:t>
            </a:r>
          </a:p>
          <a:p>
            <a:pPr indent="266700" algn="just"/>
            <a:r>
              <a:rPr lang="fr-FR" sz="2500" dirty="0" smtClean="0">
                <a:latin typeface="Georgia" pitchFamily="18" charset="0"/>
              </a:rPr>
              <a:t>A chaque tache/sous tache on associe un </a:t>
            </a:r>
            <a:r>
              <a:rPr lang="fr-FR" sz="2500" b="1" dirty="0" smtClean="0">
                <a:latin typeface="Georgia" pitchFamily="18" charset="0"/>
              </a:rPr>
              <a:t>objectif qui permet de repérer la terminaison de l'activité</a:t>
            </a:r>
            <a:r>
              <a:rPr lang="fr-FR" sz="2500" dirty="0" smtClean="0">
                <a:latin typeface="Georgia" pitchFamily="18" charset="0"/>
              </a:rPr>
              <a:t>. </a:t>
            </a:r>
          </a:p>
          <a:p>
            <a:pPr indent="266700" algn="just"/>
            <a:r>
              <a:rPr lang="fr-FR" sz="2500" dirty="0" smtClean="0">
                <a:latin typeface="Georgia" pitchFamily="18" charset="0"/>
              </a:rPr>
              <a:t>On définit des points clés (</a:t>
            </a:r>
            <a:r>
              <a:rPr lang="fr-FR" sz="2500" dirty="0" err="1" smtClean="0">
                <a:latin typeface="Georgia" pitchFamily="18" charset="0"/>
              </a:rPr>
              <a:t>milestones</a:t>
            </a:r>
            <a:r>
              <a:rPr lang="fr-FR" sz="2500" dirty="0" smtClean="0">
                <a:latin typeface="Georgia" pitchFamily="18" charset="0"/>
              </a:rPr>
              <a:t>) qui servent de borne intermédiaire (exemple: réalisation d'un prototype).</a:t>
            </a:r>
          </a:p>
          <a:p>
            <a:pPr indent="266700" algn="just"/>
            <a:r>
              <a:rPr lang="fr-FR" sz="2500" dirty="0" smtClean="0">
                <a:latin typeface="Georgia" pitchFamily="18" charset="0"/>
              </a:rPr>
              <a:t>On définit les revues qui sont aussi des </a:t>
            </a:r>
            <a:r>
              <a:rPr lang="fr-FR" sz="2500" dirty="0" err="1" smtClean="0">
                <a:latin typeface="Georgia" pitchFamily="18" charset="0"/>
              </a:rPr>
              <a:t>milestones</a:t>
            </a:r>
            <a:r>
              <a:rPr lang="fr-FR" sz="2500" dirty="0" smtClean="0">
                <a:latin typeface="Georgia" pitchFamily="18" charset="0"/>
              </a:rPr>
              <a:t>, on n'oubliera pas la tâche de préparation de la revue.</a:t>
            </a:r>
            <a:endParaRPr lang="fr-FR" sz="2500" dirty="0">
              <a:latin typeface="Georgia" pitchFamily="18" charset="0"/>
            </a:endParaRPr>
          </a:p>
        </p:txBody>
      </p:sp>
      <p:sp>
        <p:nvSpPr>
          <p:cNvPr id="6" name="Rectangle 5"/>
          <p:cNvSpPr/>
          <p:nvPr/>
        </p:nvSpPr>
        <p:spPr>
          <a:xfrm>
            <a:off x="1142976" y="-24"/>
            <a:ext cx="7858180" cy="1015663"/>
          </a:xfrm>
          <a:prstGeom prst="rect">
            <a:avLst/>
          </a:prstGeom>
        </p:spPr>
        <p:txBody>
          <a:bodyPr wrap="square">
            <a:spAutoFit/>
          </a:bodyPr>
          <a:lstStyle/>
          <a:p>
            <a:pPr algn="ctr"/>
            <a:r>
              <a:rPr lang="fr-FR" sz="3000" b="1" dirty="0" smtClean="0">
                <a:solidFill>
                  <a:schemeClr val="accent4">
                    <a:lumMod val="50000"/>
                  </a:schemeClr>
                </a:solidFill>
                <a:latin typeface="Baskerville Old Face" pitchFamily="18" charset="0"/>
              </a:rPr>
              <a:t>3. REPARTITION DES ACTIVITES: DIAGRAMME DE GANTT</a:t>
            </a:r>
            <a:endParaRPr lang="fr-FR" sz="3000" dirty="0">
              <a:solidFill>
                <a:schemeClr val="accent4">
                  <a:lumMod val="50000"/>
                </a:schemeClr>
              </a:solidFill>
              <a:latin typeface="Baskerville Old Face" pitchFamily="18" charset="0"/>
            </a:endParaRPr>
          </a:p>
        </p:txBody>
      </p:sp>
      <p:sp>
        <p:nvSpPr>
          <p:cNvPr id="7" name="Espace réservé du numéro de diapositive 6"/>
          <p:cNvSpPr>
            <a:spLocks noGrp="1"/>
          </p:cNvSpPr>
          <p:nvPr>
            <p:ph type="sldNum" sz="quarter" idx="12"/>
          </p:nvPr>
        </p:nvSpPr>
        <p:spPr/>
        <p:txBody>
          <a:bodyPr/>
          <a:lstStyle/>
          <a:p>
            <a:fld id="{5EB83F07-1D07-4088-8285-8BF13F67CE94}" type="slidenum">
              <a:rPr lang="fr-FR" smtClean="0"/>
              <a:pPr/>
              <a:t>30</a:t>
            </a:fld>
            <a:endParaRPr lang="fr-F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2072139" y="-24"/>
            <a:ext cx="5428819" cy="6357982"/>
          </a:xfrm>
          <a:prstGeom prst="rect">
            <a:avLst/>
          </a:prstGeom>
          <a:noFill/>
          <a:ln w="9525">
            <a:noFill/>
            <a:miter lim="800000"/>
            <a:headEnd/>
            <a:tailEnd/>
          </a:ln>
          <a:effectLst/>
        </p:spPr>
      </p:pic>
      <p:sp>
        <p:nvSpPr>
          <p:cNvPr id="7" name="Rectangle 6"/>
          <p:cNvSpPr/>
          <p:nvPr/>
        </p:nvSpPr>
        <p:spPr>
          <a:xfrm>
            <a:off x="1050900" y="6334804"/>
            <a:ext cx="8001056" cy="523220"/>
          </a:xfrm>
          <a:prstGeom prst="rect">
            <a:avLst/>
          </a:prstGeom>
        </p:spPr>
        <p:txBody>
          <a:bodyPr wrap="square">
            <a:spAutoFit/>
          </a:bodyPr>
          <a:lstStyle/>
          <a:p>
            <a:pPr algn="just"/>
            <a:r>
              <a:rPr lang="fr-FR" sz="1400" b="1" dirty="0" smtClean="0">
                <a:latin typeface="Georgia" pitchFamily="18" charset="0"/>
              </a:rPr>
              <a:t>Attention aux pics brutaux, le passage du mois 6 au mois 7 n'est pas judicieux, on passe de 4 à 1; il est souvent nécessaire de procéder à un lissage.</a:t>
            </a:r>
            <a:endParaRPr lang="fr-FR" sz="1400" b="1" dirty="0">
              <a:latin typeface="Georgia" pitchFamily="18" charset="0"/>
            </a:endParaRPr>
          </a:p>
        </p:txBody>
      </p:sp>
      <p:sp>
        <p:nvSpPr>
          <p:cNvPr id="5" name="Espace réservé du numéro de diapositive 4"/>
          <p:cNvSpPr>
            <a:spLocks noGrp="1"/>
          </p:cNvSpPr>
          <p:nvPr>
            <p:ph type="sldNum" sz="quarter" idx="12"/>
          </p:nvPr>
        </p:nvSpPr>
        <p:spPr/>
        <p:txBody>
          <a:bodyPr/>
          <a:lstStyle/>
          <a:p>
            <a:fld id="{5EB83F07-1D07-4088-8285-8BF13F67CE94}" type="slidenum">
              <a:rPr lang="fr-FR" smtClean="0"/>
              <a:pPr/>
              <a:t>31</a:t>
            </a:fld>
            <a:endParaRPr lang="fr-F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142976" y="1249997"/>
            <a:ext cx="7786742" cy="4893647"/>
          </a:xfrm>
          <a:prstGeom prst="rect">
            <a:avLst/>
          </a:prstGeom>
        </p:spPr>
        <p:txBody>
          <a:bodyPr wrap="square">
            <a:spAutoFit/>
          </a:bodyPr>
          <a:lstStyle/>
          <a:p>
            <a:pPr indent="266700" algn="just"/>
            <a:r>
              <a:rPr lang="fr-FR" sz="2600" dirty="0" smtClean="0">
                <a:latin typeface="Georgia" pitchFamily="18" charset="0"/>
              </a:rPr>
              <a:t>C'est l'un des éléments clés du cycle de vie. C'est aussi un élément de base de la planification du développement.</a:t>
            </a:r>
          </a:p>
          <a:p>
            <a:pPr indent="266700" algn="just"/>
            <a:endParaRPr lang="fr-FR" sz="2600" dirty="0" smtClean="0">
              <a:latin typeface="Georgia" pitchFamily="18" charset="0"/>
            </a:endParaRPr>
          </a:p>
          <a:p>
            <a:pPr indent="266700" algn="just"/>
            <a:r>
              <a:rPr lang="fr-FR" sz="2600" dirty="0" smtClean="0">
                <a:latin typeface="Georgia" pitchFamily="18" charset="0"/>
              </a:rPr>
              <a:t>Le responsable du plan projet est le chef de projet du développement.</a:t>
            </a:r>
          </a:p>
          <a:p>
            <a:pPr indent="266700" algn="just"/>
            <a:endParaRPr lang="fr-FR" sz="2600" dirty="0" smtClean="0">
              <a:latin typeface="Georgia" pitchFamily="18" charset="0"/>
            </a:endParaRPr>
          </a:p>
          <a:p>
            <a:pPr indent="355600" algn="just"/>
            <a:r>
              <a:rPr lang="fr-FR" sz="2600" dirty="0" smtClean="0">
                <a:latin typeface="Georgia" pitchFamily="18" charset="0"/>
              </a:rPr>
              <a:t>L'élaboration du plan projet se fait dès la phase de planification. </a:t>
            </a:r>
          </a:p>
          <a:p>
            <a:pPr indent="355600" algn="just"/>
            <a:endParaRPr lang="fr-FR" sz="2600" dirty="0" smtClean="0">
              <a:latin typeface="Georgia" pitchFamily="18" charset="0"/>
            </a:endParaRPr>
          </a:p>
          <a:p>
            <a:pPr indent="355600" algn="just"/>
            <a:r>
              <a:rPr lang="fr-FR" sz="2600" dirty="0" smtClean="0">
                <a:latin typeface="Georgia" pitchFamily="18" charset="0"/>
              </a:rPr>
              <a:t>On procède ensuite par actualisations successives et raffinements.</a:t>
            </a:r>
            <a:endParaRPr lang="fr-FR" sz="2600" dirty="0">
              <a:latin typeface="Georgia" pitchFamily="18" charset="0"/>
            </a:endParaRPr>
          </a:p>
        </p:txBody>
      </p:sp>
      <p:sp>
        <p:nvSpPr>
          <p:cNvPr id="8" name="Rectangle 7"/>
          <p:cNvSpPr/>
          <p:nvPr/>
        </p:nvSpPr>
        <p:spPr>
          <a:xfrm>
            <a:off x="3143240" y="241679"/>
            <a:ext cx="3500462" cy="615553"/>
          </a:xfrm>
          <a:prstGeom prst="rect">
            <a:avLst/>
          </a:prstGeom>
        </p:spPr>
        <p:txBody>
          <a:bodyPr wrap="square">
            <a:spAutoFit/>
          </a:bodyPr>
          <a:lstStyle/>
          <a:p>
            <a:pPr algn="ctr"/>
            <a:r>
              <a:rPr lang="fr-FR" sz="3400" b="1" dirty="0" smtClean="0">
                <a:solidFill>
                  <a:srgbClr val="C00000"/>
                </a:solidFill>
                <a:latin typeface="Baskerville Old Face" pitchFamily="18" charset="0"/>
              </a:rPr>
              <a:t>PLAN PROJET</a:t>
            </a:r>
            <a:endParaRPr lang="fr-FR" sz="3400" dirty="0">
              <a:solidFill>
                <a:srgbClr val="C00000"/>
              </a:solidFill>
              <a:latin typeface="Baskerville Old Face" pitchFamily="18" charset="0"/>
            </a:endParaRPr>
          </a:p>
        </p:txBody>
      </p:sp>
      <p:sp>
        <p:nvSpPr>
          <p:cNvPr id="5" name="Espace réservé du numéro de diapositive 4"/>
          <p:cNvSpPr>
            <a:spLocks noGrp="1"/>
          </p:cNvSpPr>
          <p:nvPr>
            <p:ph type="sldNum" sz="quarter" idx="12"/>
          </p:nvPr>
        </p:nvSpPr>
        <p:spPr/>
        <p:txBody>
          <a:bodyPr/>
          <a:lstStyle/>
          <a:p>
            <a:fld id="{5EB83F07-1D07-4088-8285-8BF13F67CE94}" type="slidenum">
              <a:rPr lang="fr-FR" smtClean="0"/>
              <a:pPr/>
              <a:t>32</a:t>
            </a:fld>
            <a:endParaRPr lang="fr-F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857356" y="160358"/>
            <a:ext cx="6357982" cy="553998"/>
          </a:xfrm>
          <a:prstGeom prst="rect">
            <a:avLst/>
          </a:prstGeom>
        </p:spPr>
        <p:txBody>
          <a:bodyPr wrap="square">
            <a:spAutoFit/>
          </a:bodyPr>
          <a:lstStyle/>
          <a:p>
            <a:pPr algn="ctr"/>
            <a:r>
              <a:rPr lang="fr-FR" sz="3000" b="1" dirty="0" smtClean="0">
                <a:solidFill>
                  <a:schemeClr val="accent4">
                    <a:lumMod val="50000"/>
                  </a:schemeClr>
                </a:solidFill>
                <a:latin typeface="Baskerville Old Face" pitchFamily="18" charset="0"/>
              </a:rPr>
              <a:t>1. CONTENU DU PLAN PROJET</a:t>
            </a:r>
            <a:endParaRPr lang="fr-FR" sz="3000" dirty="0">
              <a:solidFill>
                <a:schemeClr val="accent4">
                  <a:lumMod val="50000"/>
                </a:schemeClr>
              </a:solidFill>
              <a:latin typeface="Baskerville Old Face" pitchFamily="18" charset="0"/>
            </a:endParaRPr>
          </a:p>
        </p:txBody>
      </p:sp>
      <p:sp>
        <p:nvSpPr>
          <p:cNvPr id="6" name="Rectangle 5"/>
          <p:cNvSpPr/>
          <p:nvPr/>
        </p:nvSpPr>
        <p:spPr>
          <a:xfrm>
            <a:off x="1142976" y="949844"/>
            <a:ext cx="7858180" cy="5693866"/>
          </a:xfrm>
          <a:prstGeom prst="rect">
            <a:avLst/>
          </a:prstGeom>
        </p:spPr>
        <p:txBody>
          <a:bodyPr wrap="square">
            <a:spAutoFit/>
          </a:bodyPr>
          <a:lstStyle/>
          <a:p>
            <a:pPr algn="just"/>
            <a:r>
              <a:rPr lang="fr-FR" sz="2600" dirty="0" smtClean="0">
                <a:latin typeface="Georgia" pitchFamily="18" charset="0"/>
              </a:rPr>
              <a:t>Le plan projet contient les éléments qui permettent de définir le projet:</a:t>
            </a:r>
          </a:p>
          <a:p>
            <a:pPr algn="just"/>
            <a:endParaRPr lang="fr-FR" sz="2600" dirty="0" smtClean="0">
              <a:latin typeface="Georgia" pitchFamily="18" charset="0"/>
            </a:endParaRPr>
          </a:p>
          <a:p>
            <a:pPr algn="just"/>
            <a:r>
              <a:rPr lang="fr-FR" sz="2600" dirty="0" smtClean="0">
                <a:latin typeface="Georgia" pitchFamily="18" charset="0"/>
              </a:rPr>
              <a:t>- Domaine d'application</a:t>
            </a:r>
          </a:p>
          <a:p>
            <a:pPr algn="just"/>
            <a:r>
              <a:rPr lang="fr-FR" sz="2600" dirty="0" smtClean="0">
                <a:latin typeface="Georgia" pitchFamily="18" charset="0"/>
              </a:rPr>
              <a:t>- Objectifs</a:t>
            </a:r>
          </a:p>
          <a:p>
            <a:pPr algn="just"/>
            <a:r>
              <a:rPr lang="fr-FR" sz="2600" dirty="0" smtClean="0">
                <a:latin typeface="Georgia" pitchFamily="18" charset="0"/>
              </a:rPr>
              <a:t>- Principales fonctionnalités</a:t>
            </a:r>
          </a:p>
          <a:p>
            <a:pPr algn="just"/>
            <a:r>
              <a:rPr lang="fr-FR" sz="2600" dirty="0" smtClean="0">
                <a:latin typeface="Georgia" pitchFamily="18" charset="0"/>
              </a:rPr>
              <a:t>- Autres caractéristiques</a:t>
            </a:r>
          </a:p>
          <a:p>
            <a:pPr algn="just"/>
            <a:r>
              <a:rPr lang="fr-FR" sz="2600" dirty="0" smtClean="0">
                <a:latin typeface="Georgia" pitchFamily="18" charset="0"/>
              </a:rPr>
              <a:t>- Les limites</a:t>
            </a:r>
          </a:p>
          <a:p>
            <a:pPr algn="just"/>
            <a:r>
              <a:rPr lang="fr-FR" sz="2600" dirty="0" smtClean="0">
                <a:latin typeface="Georgia" pitchFamily="18" charset="0"/>
              </a:rPr>
              <a:t>- Les performances</a:t>
            </a:r>
          </a:p>
          <a:p>
            <a:pPr algn="just"/>
            <a:r>
              <a:rPr lang="fr-FR" sz="2600" dirty="0" smtClean="0">
                <a:latin typeface="Georgia" pitchFamily="18" charset="0"/>
              </a:rPr>
              <a:t>- Scénario de développement</a:t>
            </a:r>
          </a:p>
          <a:p>
            <a:pPr algn="just"/>
            <a:r>
              <a:rPr lang="fr-FR" sz="2600" dirty="0" smtClean="0">
                <a:latin typeface="Georgia" pitchFamily="18" charset="0"/>
              </a:rPr>
              <a:t>- Classification des priorités et des contraintes</a:t>
            </a:r>
          </a:p>
          <a:p>
            <a:pPr algn="just"/>
            <a:r>
              <a:rPr lang="fr-FR" sz="2600" dirty="0" smtClean="0">
                <a:latin typeface="Georgia" pitchFamily="18" charset="0"/>
              </a:rPr>
              <a:t>- Brève description de chaque composant</a:t>
            </a:r>
          </a:p>
          <a:p>
            <a:pPr algn="just"/>
            <a:r>
              <a:rPr lang="fr-FR" sz="2600" dirty="0" smtClean="0">
                <a:latin typeface="Georgia" pitchFamily="18" charset="0"/>
              </a:rPr>
              <a:t>- Ressources</a:t>
            </a:r>
          </a:p>
          <a:p>
            <a:pPr algn="just"/>
            <a:r>
              <a:rPr lang="fr-FR" sz="2600" dirty="0" smtClean="0">
                <a:latin typeface="Georgia" pitchFamily="18" charset="0"/>
              </a:rPr>
              <a:t>- Humaines</a:t>
            </a:r>
          </a:p>
        </p:txBody>
      </p:sp>
      <p:sp>
        <p:nvSpPr>
          <p:cNvPr id="7" name="Espace réservé du numéro de diapositive 6"/>
          <p:cNvSpPr>
            <a:spLocks noGrp="1"/>
          </p:cNvSpPr>
          <p:nvPr>
            <p:ph type="sldNum" sz="quarter" idx="12"/>
          </p:nvPr>
        </p:nvSpPr>
        <p:spPr/>
        <p:txBody>
          <a:bodyPr/>
          <a:lstStyle/>
          <a:p>
            <a:fld id="{5EB83F07-1D07-4088-8285-8BF13F67CE94}" type="slidenum">
              <a:rPr lang="fr-FR" smtClean="0"/>
              <a:pPr/>
              <a:t>33</a:t>
            </a:fld>
            <a:endParaRPr lang="fr-F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142976" y="678493"/>
            <a:ext cx="7858180" cy="4893647"/>
          </a:xfrm>
          <a:prstGeom prst="rect">
            <a:avLst/>
          </a:prstGeom>
        </p:spPr>
        <p:txBody>
          <a:bodyPr wrap="square">
            <a:spAutoFit/>
          </a:bodyPr>
          <a:lstStyle/>
          <a:p>
            <a:pPr algn="just"/>
            <a:r>
              <a:rPr lang="fr-FR" sz="2600" dirty="0" smtClean="0">
                <a:latin typeface="Georgia" pitchFamily="18" charset="0"/>
              </a:rPr>
              <a:t>- Humaines</a:t>
            </a:r>
          </a:p>
          <a:p>
            <a:pPr algn="just"/>
            <a:r>
              <a:rPr lang="fr-FR" sz="2600" dirty="0" smtClean="0">
                <a:latin typeface="Georgia" pitchFamily="18" charset="0"/>
              </a:rPr>
              <a:t>- Matérielles</a:t>
            </a:r>
          </a:p>
          <a:p>
            <a:pPr algn="just"/>
            <a:r>
              <a:rPr lang="fr-FR" sz="2600" dirty="0" smtClean="0">
                <a:latin typeface="Georgia" pitchFamily="18" charset="0"/>
              </a:rPr>
              <a:t>- Logicielles</a:t>
            </a:r>
          </a:p>
          <a:p>
            <a:pPr algn="just"/>
            <a:r>
              <a:rPr lang="fr-FR" sz="2600" dirty="0" smtClean="0">
                <a:latin typeface="Georgia" pitchFamily="18" charset="0"/>
              </a:rPr>
              <a:t>- Coût</a:t>
            </a:r>
          </a:p>
          <a:p>
            <a:pPr algn="just"/>
            <a:r>
              <a:rPr lang="fr-FR" sz="2600" dirty="0" smtClean="0">
                <a:latin typeface="Georgia" pitchFamily="18" charset="0"/>
              </a:rPr>
              <a:t>- Calendrier</a:t>
            </a:r>
          </a:p>
          <a:p>
            <a:pPr indent="266700" algn="just"/>
            <a:endParaRPr lang="fr-FR" sz="2600" dirty="0" smtClean="0">
              <a:latin typeface="Georgia" pitchFamily="18" charset="0"/>
            </a:endParaRPr>
          </a:p>
          <a:p>
            <a:pPr indent="266700" algn="just"/>
            <a:r>
              <a:rPr lang="fr-FR" sz="2600" dirty="0" smtClean="0">
                <a:latin typeface="Georgia" pitchFamily="18" charset="0"/>
              </a:rPr>
              <a:t>Ce document n'est pas forcément très long. </a:t>
            </a:r>
          </a:p>
          <a:p>
            <a:pPr indent="266700" algn="just"/>
            <a:endParaRPr lang="fr-FR" sz="2600" dirty="0" smtClean="0">
              <a:latin typeface="Georgia" pitchFamily="18" charset="0"/>
            </a:endParaRPr>
          </a:p>
          <a:p>
            <a:pPr indent="266700" algn="just"/>
            <a:r>
              <a:rPr lang="fr-FR" sz="2600" dirty="0" smtClean="0">
                <a:latin typeface="Georgia" pitchFamily="18" charset="0"/>
              </a:rPr>
              <a:t>C'est avant tout un instrument de travail pour le chef de projet et son management. </a:t>
            </a:r>
          </a:p>
          <a:p>
            <a:pPr indent="266700" algn="just"/>
            <a:endParaRPr lang="fr-FR" sz="2600" dirty="0" smtClean="0">
              <a:latin typeface="Georgia" pitchFamily="18" charset="0"/>
            </a:endParaRPr>
          </a:p>
          <a:p>
            <a:pPr indent="266700" algn="just"/>
            <a:r>
              <a:rPr lang="fr-FR" sz="2600" dirty="0" smtClean="0">
                <a:latin typeface="Georgia" pitchFamily="18" charset="0"/>
              </a:rPr>
              <a:t>C'est une garantie de qualité pour le client.</a:t>
            </a:r>
            <a:endParaRPr lang="fr-FR" sz="2600" dirty="0">
              <a:latin typeface="Georgia" pitchFamily="18" charset="0"/>
            </a:endParaRPr>
          </a:p>
        </p:txBody>
      </p:sp>
      <p:sp>
        <p:nvSpPr>
          <p:cNvPr id="4" name="Espace réservé du numéro de diapositive 3"/>
          <p:cNvSpPr>
            <a:spLocks noGrp="1"/>
          </p:cNvSpPr>
          <p:nvPr>
            <p:ph type="sldNum" sz="quarter" idx="12"/>
          </p:nvPr>
        </p:nvSpPr>
        <p:spPr/>
        <p:txBody>
          <a:bodyPr/>
          <a:lstStyle/>
          <a:p>
            <a:fld id="{5EB83F07-1D07-4088-8285-8BF13F67CE94}" type="slidenum">
              <a:rPr lang="fr-FR" smtClean="0"/>
              <a:pPr/>
              <a:t>34</a:t>
            </a:fld>
            <a:endParaRPr lang="fr-F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2976" y="571481"/>
            <a:ext cx="7858180" cy="6217087"/>
          </a:xfrm>
          <a:prstGeom prst="rect">
            <a:avLst/>
          </a:prstGeom>
        </p:spPr>
        <p:txBody>
          <a:bodyPr wrap="square">
            <a:spAutoFit/>
          </a:bodyPr>
          <a:lstStyle/>
          <a:p>
            <a:pPr algn="just">
              <a:buFont typeface="Wingdings" pitchFamily="2" charset="2"/>
              <a:buChar char="ü"/>
            </a:pPr>
            <a:r>
              <a:rPr lang="fr-FR" sz="2400" b="1" dirty="0" smtClean="0">
                <a:latin typeface="Georgia" pitchFamily="18" charset="0"/>
              </a:rPr>
              <a:t> Introduction</a:t>
            </a:r>
          </a:p>
          <a:p>
            <a:pPr indent="355600" algn="just">
              <a:buFont typeface="Arial" pitchFamily="34" charset="0"/>
              <a:buChar char="•"/>
            </a:pPr>
            <a:r>
              <a:rPr lang="fr-FR" sz="2400" dirty="0" smtClean="0">
                <a:latin typeface="Georgia" pitchFamily="18" charset="0"/>
              </a:rPr>
              <a:t>Résumé du projet,</a:t>
            </a:r>
          </a:p>
          <a:p>
            <a:pPr indent="355600" algn="just">
              <a:buFont typeface="Arial" pitchFamily="34" charset="0"/>
              <a:buChar char="•"/>
            </a:pPr>
            <a:r>
              <a:rPr lang="fr-FR" sz="2400" dirty="0" smtClean="0">
                <a:latin typeface="Georgia" pitchFamily="18" charset="0"/>
              </a:rPr>
              <a:t>Fournitures (avec les dates, documents, codes, jeux de tests),</a:t>
            </a:r>
          </a:p>
          <a:p>
            <a:pPr indent="355600" algn="just">
              <a:buFont typeface="Arial" pitchFamily="34" charset="0"/>
              <a:buChar char="•"/>
            </a:pPr>
            <a:r>
              <a:rPr lang="fr-FR" sz="2400" dirty="0" smtClean="0">
                <a:latin typeface="Georgia" pitchFamily="18" charset="0"/>
              </a:rPr>
              <a:t>Procédures pour faire évoluer le plan projet,</a:t>
            </a:r>
          </a:p>
          <a:p>
            <a:pPr indent="355600" algn="just">
              <a:buFont typeface="Arial" pitchFamily="34" charset="0"/>
              <a:buChar char="•"/>
            </a:pPr>
            <a:r>
              <a:rPr lang="fr-FR" sz="2400" dirty="0" smtClean="0">
                <a:latin typeface="Georgia" pitchFamily="18" charset="0"/>
              </a:rPr>
              <a:t>Références des documents cités dans le plan projet,</a:t>
            </a:r>
          </a:p>
          <a:p>
            <a:pPr indent="355600" algn="just">
              <a:buFont typeface="Arial" pitchFamily="34" charset="0"/>
              <a:buChar char="•"/>
            </a:pPr>
            <a:r>
              <a:rPr lang="fr-FR" sz="2400" dirty="0" smtClean="0">
                <a:latin typeface="Georgia" pitchFamily="18" charset="0"/>
              </a:rPr>
              <a:t>Définitions et acronymes.</a:t>
            </a:r>
          </a:p>
          <a:p>
            <a:pPr indent="355600" algn="just"/>
            <a:endParaRPr lang="fr-FR" sz="1400" dirty="0" smtClean="0">
              <a:latin typeface="Georgia" pitchFamily="18" charset="0"/>
            </a:endParaRPr>
          </a:p>
          <a:p>
            <a:pPr algn="just">
              <a:buFont typeface="Wingdings" pitchFamily="2" charset="2"/>
              <a:buChar char="ü"/>
            </a:pPr>
            <a:r>
              <a:rPr lang="fr-FR" sz="2400" dirty="0" smtClean="0">
                <a:latin typeface="Georgia" pitchFamily="18" charset="0"/>
              </a:rPr>
              <a:t> </a:t>
            </a:r>
            <a:r>
              <a:rPr lang="fr-FR" sz="2400" b="1" dirty="0" smtClean="0">
                <a:latin typeface="Georgia" pitchFamily="18" charset="0"/>
              </a:rPr>
              <a:t>Organisation du projet</a:t>
            </a:r>
          </a:p>
          <a:p>
            <a:pPr algn="just">
              <a:buFont typeface="Arial" pitchFamily="34" charset="0"/>
              <a:buChar char="•"/>
              <a:tabLst>
                <a:tab pos="2336800" algn="l"/>
              </a:tabLst>
            </a:pPr>
            <a:r>
              <a:rPr lang="fr-FR" sz="2400" dirty="0" smtClean="0">
                <a:latin typeface="Georgia" pitchFamily="18" charset="0"/>
              </a:rPr>
              <a:t> Modèle de processus (organisation, bornes intermédiaires, revues avec participants but matériel dates..),</a:t>
            </a:r>
          </a:p>
          <a:p>
            <a:pPr algn="just">
              <a:buFont typeface="Arial" pitchFamily="34" charset="0"/>
              <a:buChar char="•"/>
              <a:tabLst>
                <a:tab pos="2336800" algn="l"/>
              </a:tabLst>
            </a:pPr>
            <a:r>
              <a:rPr lang="fr-FR" sz="2400" dirty="0" smtClean="0">
                <a:latin typeface="Georgia" pitchFamily="18" charset="0"/>
              </a:rPr>
              <a:t> Organisation structurelle (voir plus loin organisation des équipes),</a:t>
            </a:r>
          </a:p>
          <a:p>
            <a:pPr algn="just">
              <a:buFont typeface="Arial" pitchFamily="34" charset="0"/>
              <a:buChar char="•"/>
              <a:tabLst>
                <a:tab pos="2336800" algn="l"/>
              </a:tabLst>
            </a:pPr>
            <a:r>
              <a:rPr lang="fr-FR" sz="2400" dirty="0" smtClean="0">
                <a:latin typeface="Georgia" pitchFamily="18" charset="0"/>
              </a:rPr>
              <a:t> Limites et interfaces (description des interactions avec autres projets...),</a:t>
            </a:r>
          </a:p>
          <a:p>
            <a:pPr algn="just">
              <a:buFont typeface="Arial" pitchFamily="34" charset="0"/>
              <a:buChar char="•"/>
              <a:tabLst>
                <a:tab pos="2336800" algn="l"/>
              </a:tabLst>
            </a:pPr>
            <a:r>
              <a:rPr lang="fr-FR" sz="2400" dirty="0" smtClean="0">
                <a:latin typeface="Georgia" pitchFamily="18" charset="0"/>
              </a:rPr>
              <a:t> Rôles et responsabilités.</a:t>
            </a:r>
          </a:p>
        </p:txBody>
      </p:sp>
      <p:sp>
        <p:nvSpPr>
          <p:cNvPr id="6" name="Rectangle 5"/>
          <p:cNvSpPr/>
          <p:nvPr/>
        </p:nvSpPr>
        <p:spPr>
          <a:xfrm>
            <a:off x="1071538" y="-24"/>
            <a:ext cx="7858180" cy="553998"/>
          </a:xfrm>
          <a:prstGeom prst="rect">
            <a:avLst/>
          </a:prstGeom>
        </p:spPr>
        <p:txBody>
          <a:bodyPr wrap="square">
            <a:spAutoFit/>
          </a:bodyPr>
          <a:lstStyle/>
          <a:p>
            <a:pPr algn="ctr"/>
            <a:r>
              <a:rPr lang="fr-FR" sz="3000" b="1" dirty="0" smtClean="0">
                <a:solidFill>
                  <a:schemeClr val="accent4">
                    <a:lumMod val="50000"/>
                  </a:schemeClr>
                </a:solidFill>
                <a:latin typeface="Baskerville Old Face" pitchFamily="18" charset="0"/>
              </a:rPr>
              <a:t>2. MODELE DE PLAN PROJET IEEE (1987)</a:t>
            </a:r>
            <a:endParaRPr lang="fr-FR" sz="3000" dirty="0">
              <a:solidFill>
                <a:schemeClr val="accent4">
                  <a:lumMod val="50000"/>
                </a:schemeClr>
              </a:solidFill>
              <a:latin typeface="Baskerville Old Face" pitchFamily="18" charset="0"/>
            </a:endParaRPr>
          </a:p>
        </p:txBody>
      </p:sp>
      <p:sp>
        <p:nvSpPr>
          <p:cNvPr id="7" name="Espace réservé du numéro de diapositive 6"/>
          <p:cNvSpPr>
            <a:spLocks noGrp="1"/>
          </p:cNvSpPr>
          <p:nvPr>
            <p:ph type="sldNum" sz="quarter" idx="12"/>
          </p:nvPr>
        </p:nvSpPr>
        <p:spPr/>
        <p:txBody>
          <a:bodyPr/>
          <a:lstStyle/>
          <a:p>
            <a:fld id="{5EB83F07-1D07-4088-8285-8BF13F67CE94}" type="slidenum">
              <a:rPr lang="fr-FR" smtClean="0"/>
              <a:pPr/>
              <a:t>35</a:t>
            </a:fld>
            <a:endParaRPr lang="fr-F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14414" y="492697"/>
            <a:ext cx="7786742" cy="5693866"/>
          </a:xfrm>
          <a:prstGeom prst="rect">
            <a:avLst/>
          </a:prstGeom>
        </p:spPr>
        <p:txBody>
          <a:bodyPr wrap="square">
            <a:spAutoFit/>
          </a:bodyPr>
          <a:lstStyle/>
          <a:p>
            <a:pPr algn="just">
              <a:buFont typeface="Wingdings" pitchFamily="2" charset="2"/>
              <a:buChar char="ü"/>
            </a:pPr>
            <a:r>
              <a:rPr lang="fr-FR" sz="2600" dirty="0" smtClean="0">
                <a:latin typeface="Georgia" pitchFamily="18" charset="0"/>
              </a:rPr>
              <a:t> </a:t>
            </a:r>
            <a:r>
              <a:rPr lang="fr-FR" sz="2600" b="1" dirty="0" smtClean="0">
                <a:latin typeface="Georgia" pitchFamily="18" charset="0"/>
              </a:rPr>
              <a:t>Management</a:t>
            </a:r>
          </a:p>
          <a:p>
            <a:pPr algn="just">
              <a:buFont typeface="Arial" pitchFamily="34" charset="0"/>
              <a:buChar char="•"/>
            </a:pPr>
            <a:r>
              <a:rPr lang="fr-FR" sz="2600" dirty="0" smtClean="0">
                <a:latin typeface="Georgia" pitchFamily="18" charset="0"/>
              </a:rPr>
              <a:t> Objectifs et priorités,</a:t>
            </a:r>
          </a:p>
          <a:p>
            <a:pPr algn="just">
              <a:buFont typeface="Arial" pitchFamily="34" charset="0"/>
              <a:buChar char="•"/>
            </a:pPr>
            <a:r>
              <a:rPr lang="fr-FR" sz="2600" dirty="0" smtClean="0">
                <a:latin typeface="Georgia" pitchFamily="18" charset="0"/>
              </a:rPr>
              <a:t> Hypothèses dépendances contraintes,</a:t>
            </a:r>
          </a:p>
          <a:p>
            <a:pPr algn="just">
              <a:buFont typeface="Arial" pitchFamily="34" charset="0"/>
              <a:buChar char="•"/>
            </a:pPr>
            <a:r>
              <a:rPr lang="fr-FR" sz="2600" dirty="0" smtClean="0">
                <a:latin typeface="Georgia" pitchFamily="18" charset="0"/>
              </a:rPr>
              <a:t> Gestion du risque,</a:t>
            </a:r>
          </a:p>
          <a:p>
            <a:pPr algn="just">
              <a:buFont typeface="Arial" pitchFamily="34" charset="0"/>
              <a:buChar char="•"/>
            </a:pPr>
            <a:r>
              <a:rPr lang="fr-FR" sz="2600" dirty="0" smtClean="0">
                <a:latin typeface="Georgia" pitchFamily="18" charset="0"/>
              </a:rPr>
              <a:t> Moyens de contrôle (rapport d'activités...),</a:t>
            </a:r>
          </a:p>
          <a:p>
            <a:pPr algn="just">
              <a:buFont typeface="Arial" pitchFamily="34" charset="0"/>
              <a:buChar char="•"/>
            </a:pPr>
            <a:r>
              <a:rPr lang="fr-FR" sz="2600" dirty="0" smtClean="0">
                <a:latin typeface="Georgia" pitchFamily="18" charset="0"/>
              </a:rPr>
              <a:t> Ressources humaines (équipes affectées au projet).</a:t>
            </a:r>
          </a:p>
          <a:p>
            <a:pPr algn="just"/>
            <a:endParaRPr lang="fr-FR" sz="2600" dirty="0" smtClean="0">
              <a:latin typeface="Georgia" pitchFamily="18" charset="0"/>
            </a:endParaRPr>
          </a:p>
          <a:p>
            <a:pPr algn="just">
              <a:buFont typeface="Wingdings" pitchFamily="2" charset="2"/>
              <a:buChar char="ü"/>
            </a:pPr>
            <a:r>
              <a:rPr lang="fr-FR" sz="2600" b="1" dirty="0" smtClean="0">
                <a:latin typeface="Georgia" pitchFamily="18" charset="0"/>
              </a:rPr>
              <a:t> Techniques</a:t>
            </a:r>
          </a:p>
          <a:p>
            <a:pPr algn="just">
              <a:buFont typeface="Arial" pitchFamily="34" charset="0"/>
              <a:buChar char="•"/>
            </a:pPr>
            <a:r>
              <a:rPr lang="fr-FR" sz="2600" dirty="0" smtClean="0">
                <a:latin typeface="Georgia" pitchFamily="18" charset="0"/>
              </a:rPr>
              <a:t> Méthodes outils techniques employés (ex: OMT, </a:t>
            </a:r>
            <a:r>
              <a:rPr lang="fr-FR" sz="2600" dirty="0" err="1" smtClean="0">
                <a:latin typeface="Georgia" pitchFamily="18" charset="0"/>
              </a:rPr>
              <a:t>OMTools</a:t>
            </a:r>
            <a:r>
              <a:rPr lang="fr-FR" sz="2600" dirty="0" smtClean="0">
                <a:latin typeface="Georgia" pitchFamily="18" charset="0"/>
              </a:rPr>
              <a:t>, C</a:t>
            </a:r>
            <a:r>
              <a:rPr lang="fr-FR" sz="2600" baseline="30000" dirty="0" smtClean="0">
                <a:latin typeface="Georgia" pitchFamily="18" charset="0"/>
              </a:rPr>
              <a:t>++</a:t>
            </a:r>
            <a:r>
              <a:rPr lang="fr-FR" sz="2600" dirty="0" smtClean="0">
                <a:latin typeface="Georgia" pitchFamily="18" charset="0"/>
              </a:rPr>
              <a:t>...),</a:t>
            </a:r>
          </a:p>
          <a:p>
            <a:pPr algn="just">
              <a:buFont typeface="Arial" pitchFamily="34" charset="0"/>
              <a:buChar char="•"/>
            </a:pPr>
            <a:r>
              <a:rPr lang="fr-FR" sz="2600" dirty="0" smtClean="0">
                <a:latin typeface="Georgia" pitchFamily="18" charset="0"/>
              </a:rPr>
              <a:t> Documentation (dates de remise de la doc..),</a:t>
            </a:r>
          </a:p>
          <a:p>
            <a:pPr algn="just">
              <a:buFont typeface="Arial" pitchFamily="34" charset="0"/>
              <a:buChar char="•"/>
            </a:pPr>
            <a:r>
              <a:rPr lang="fr-FR" sz="2600" dirty="0" smtClean="0">
                <a:latin typeface="Georgia" pitchFamily="18" charset="0"/>
              </a:rPr>
              <a:t> Fonctions support (gestion de configuration, tests, assurance qualité..).</a:t>
            </a:r>
          </a:p>
        </p:txBody>
      </p:sp>
      <p:sp>
        <p:nvSpPr>
          <p:cNvPr id="4" name="Espace réservé du numéro de diapositive 3"/>
          <p:cNvSpPr>
            <a:spLocks noGrp="1"/>
          </p:cNvSpPr>
          <p:nvPr>
            <p:ph type="sldNum" sz="quarter" idx="12"/>
          </p:nvPr>
        </p:nvSpPr>
        <p:spPr/>
        <p:txBody>
          <a:bodyPr/>
          <a:lstStyle/>
          <a:p>
            <a:fld id="{5EB83F07-1D07-4088-8285-8BF13F67CE94}" type="slidenum">
              <a:rPr lang="fr-FR" smtClean="0"/>
              <a:pPr/>
              <a:t>36</a:t>
            </a:fld>
            <a:endParaRPr lang="fr-F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071538" y="77057"/>
            <a:ext cx="8001056" cy="6709529"/>
          </a:xfrm>
          <a:prstGeom prst="rect">
            <a:avLst/>
          </a:prstGeom>
        </p:spPr>
        <p:txBody>
          <a:bodyPr wrap="square">
            <a:spAutoFit/>
          </a:bodyPr>
          <a:lstStyle/>
          <a:p>
            <a:pPr algn="just">
              <a:buFont typeface="Wingdings" pitchFamily="2" charset="2"/>
              <a:buChar char="ü"/>
            </a:pPr>
            <a:r>
              <a:rPr lang="fr-FR" sz="2600" b="1" dirty="0" smtClean="0">
                <a:latin typeface="Georgia" pitchFamily="18" charset="0"/>
              </a:rPr>
              <a:t> Calendrier, budget, lots</a:t>
            </a:r>
          </a:p>
          <a:p>
            <a:pPr algn="just">
              <a:buFont typeface="Arial" pitchFamily="34" charset="0"/>
              <a:buChar char="•"/>
            </a:pPr>
            <a:r>
              <a:rPr lang="fr-FR" sz="2600" dirty="0" smtClean="0">
                <a:latin typeface="Georgia" pitchFamily="18" charset="0"/>
              </a:rPr>
              <a:t> Lots (avec le détail des activités et tâches constituant chaque lot),</a:t>
            </a:r>
          </a:p>
          <a:p>
            <a:pPr algn="just">
              <a:buFont typeface="Arial" pitchFamily="34" charset="0"/>
              <a:buChar char="•"/>
            </a:pPr>
            <a:r>
              <a:rPr lang="fr-FR" sz="2600" dirty="0" smtClean="0">
                <a:latin typeface="Georgia" pitchFamily="18" charset="0"/>
              </a:rPr>
              <a:t> Dépendances (matérielles et logicielles pour le projet mais aussi pour tests, simulation...),</a:t>
            </a:r>
          </a:p>
          <a:p>
            <a:pPr algn="just">
              <a:buFont typeface="Arial" pitchFamily="34" charset="0"/>
              <a:buChar char="•"/>
            </a:pPr>
            <a:r>
              <a:rPr lang="fr-FR" sz="2600" dirty="0" smtClean="0">
                <a:latin typeface="Georgia" pitchFamily="18" charset="0"/>
              </a:rPr>
              <a:t> Ressources (autres qu'humaines, Identification des fournisseurs, sous-contractants, …),</a:t>
            </a:r>
          </a:p>
          <a:p>
            <a:pPr algn="just">
              <a:buFont typeface="Arial" pitchFamily="34" charset="0"/>
              <a:buChar char="•"/>
            </a:pPr>
            <a:r>
              <a:rPr lang="fr-FR" sz="2600" dirty="0" smtClean="0">
                <a:latin typeface="Georgia" pitchFamily="18" charset="0"/>
              </a:rPr>
              <a:t> Budget et allocation de ressource,</a:t>
            </a:r>
          </a:p>
          <a:p>
            <a:pPr algn="just">
              <a:buFont typeface="Arial" pitchFamily="34" charset="0"/>
              <a:buChar char="•"/>
            </a:pPr>
            <a:r>
              <a:rPr lang="fr-FR" sz="2600" dirty="0" smtClean="0">
                <a:latin typeface="Georgia" pitchFamily="18" charset="0"/>
              </a:rPr>
              <a:t> Calendrier détaillé (Gantt, comprenant les dates de revues).</a:t>
            </a:r>
          </a:p>
          <a:p>
            <a:pPr algn="just"/>
            <a:endParaRPr lang="fr-FR" sz="1400" dirty="0" smtClean="0">
              <a:latin typeface="Georgia" pitchFamily="18" charset="0"/>
            </a:endParaRPr>
          </a:p>
          <a:p>
            <a:pPr algn="just">
              <a:buFont typeface="Wingdings" pitchFamily="2" charset="2"/>
              <a:buChar char="ü"/>
            </a:pPr>
            <a:r>
              <a:rPr lang="fr-FR" sz="2600" b="1" dirty="0" smtClean="0">
                <a:latin typeface="Georgia" pitchFamily="18" charset="0"/>
              </a:rPr>
              <a:t> Risques Problèmes Préoccupations</a:t>
            </a:r>
          </a:p>
          <a:p>
            <a:pPr algn="just">
              <a:buFont typeface="Arial" pitchFamily="34" charset="0"/>
              <a:buChar char="•"/>
            </a:pPr>
            <a:r>
              <a:rPr lang="fr-FR" sz="2600" dirty="0" smtClean="0">
                <a:latin typeface="Georgia" pitchFamily="18" charset="0"/>
              </a:rPr>
              <a:t> Il s'agit de lister ici les problèmes potentiels que l'on pressent. En particulier:</a:t>
            </a:r>
          </a:p>
          <a:p>
            <a:pPr algn="just">
              <a:buFont typeface="Arial" pitchFamily="34" charset="0"/>
              <a:buChar char="•"/>
            </a:pPr>
            <a:r>
              <a:rPr lang="fr-FR" sz="2600" dirty="0" smtClean="0">
                <a:latin typeface="Georgia" pitchFamily="18" charset="0"/>
              </a:rPr>
              <a:t> Hypothèses sur les effectifs,</a:t>
            </a:r>
          </a:p>
          <a:p>
            <a:pPr algn="just">
              <a:buFont typeface="Arial" pitchFamily="34" charset="0"/>
              <a:buChar char="•"/>
            </a:pPr>
            <a:r>
              <a:rPr lang="fr-FR" sz="2600" dirty="0" smtClean="0">
                <a:latin typeface="Georgia" pitchFamily="18" charset="0"/>
              </a:rPr>
              <a:t> Difficultés techniques (nouvelle technologie, …),</a:t>
            </a:r>
          </a:p>
          <a:p>
            <a:pPr algn="just">
              <a:buFont typeface="Arial" pitchFamily="34" charset="0"/>
              <a:buChar char="•"/>
            </a:pPr>
            <a:r>
              <a:rPr lang="fr-FR" sz="2600" dirty="0" smtClean="0">
                <a:latin typeface="Georgia" pitchFamily="18" charset="0"/>
              </a:rPr>
              <a:t> Conflits sur le calendrier.</a:t>
            </a:r>
            <a:endParaRPr lang="fr-FR" sz="2600" dirty="0">
              <a:latin typeface="Georgia" pitchFamily="18" charset="0"/>
            </a:endParaRPr>
          </a:p>
        </p:txBody>
      </p:sp>
      <p:sp>
        <p:nvSpPr>
          <p:cNvPr id="4" name="Espace réservé du numéro de diapositive 3"/>
          <p:cNvSpPr>
            <a:spLocks noGrp="1"/>
          </p:cNvSpPr>
          <p:nvPr>
            <p:ph type="sldNum" sz="quarter" idx="12"/>
          </p:nvPr>
        </p:nvSpPr>
        <p:spPr/>
        <p:txBody>
          <a:bodyPr/>
          <a:lstStyle/>
          <a:p>
            <a:fld id="{5EB83F07-1D07-4088-8285-8BF13F67CE94}" type="slidenum">
              <a:rPr lang="fr-FR" smtClean="0"/>
              <a:pPr/>
              <a:t>37</a:t>
            </a:fld>
            <a:endParaRPr lang="fr-F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2976" y="992763"/>
            <a:ext cx="7858180" cy="5293757"/>
          </a:xfrm>
          <a:prstGeom prst="rect">
            <a:avLst/>
          </a:prstGeom>
        </p:spPr>
        <p:txBody>
          <a:bodyPr wrap="square">
            <a:spAutoFit/>
          </a:bodyPr>
          <a:lstStyle/>
          <a:p>
            <a:pPr indent="266700" algn="just"/>
            <a:r>
              <a:rPr lang="fr-FR" sz="2600" dirty="0" smtClean="0">
                <a:latin typeface="Georgia" pitchFamily="18" charset="0"/>
              </a:rPr>
              <a:t>Une fois le planning défini il importe de le respecter. </a:t>
            </a:r>
          </a:p>
          <a:p>
            <a:pPr indent="266700" algn="just"/>
            <a:endParaRPr lang="fr-FR" sz="2600" dirty="0" smtClean="0">
              <a:latin typeface="Georgia" pitchFamily="18" charset="0"/>
            </a:endParaRPr>
          </a:p>
          <a:p>
            <a:pPr indent="266700" algn="just"/>
            <a:r>
              <a:rPr lang="fr-FR" sz="2600" dirty="0" smtClean="0">
                <a:latin typeface="Georgia" pitchFamily="18" charset="0"/>
              </a:rPr>
              <a:t>Au niveau d'équipes de 4 à 10 personnes, le responsable de projet utilise des fiches de suivi (ou rapports d'activités) qui permettent d'identifier les dérives et d'assurer le contrôle budgétaire. </a:t>
            </a:r>
          </a:p>
          <a:p>
            <a:pPr indent="266700" algn="just"/>
            <a:endParaRPr lang="fr-FR" sz="2600" dirty="0" smtClean="0">
              <a:latin typeface="Georgia" pitchFamily="18" charset="0"/>
            </a:endParaRPr>
          </a:p>
          <a:p>
            <a:pPr indent="266700" algn="just"/>
            <a:r>
              <a:rPr lang="fr-FR" sz="2600" dirty="0" smtClean="0">
                <a:latin typeface="Georgia" pitchFamily="18" charset="0"/>
              </a:rPr>
              <a:t>Il en déduit :</a:t>
            </a:r>
          </a:p>
          <a:p>
            <a:pPr algn="just"/>
            <a:r>
              <a:rPr lang="fr-FR" sz="2600" dirty="0" smtClean="0">
                <a:latin typeface="Georgia" pitchFamily="18" charset="0"/>
              </a:rPr>
              <a:t>- L'actualisation du graphe </a:t>
            </a:r>
            <a:r>
              <a:rPr lang="fr-FR" sz="2600" i="1" dirty="0" smtClean="0">
                <a:latin typeface="Georgia" pitchFamily="18" charset="0"/>
              </a:rPr>
              <a:t>PERT,</a:t>
            </a:r>
          </a:p>
          <a:p>
            <a:pPr algn="just"/>
            <a:r>
              <a:rPr lang="fr-FR" sz="2600" dirty="0" smtClean="0">
                <a:latin typeface="Georgia" pitchFamily="18" charset="0"/>
              </a:rPr>
              <a:t>- Le diagramme de GANTT actualisé,</a:t>
            </a:r>
          </a:p>
          <a:p>
            <a:pPr algn="just"/>
            <a:r>
              <a:rPr lang="fr-FR" sz="2600" dirty="0" smtClean="0">
                <a:latin typeface="Georgia" pitchFamily="18" charset="0"/>
              </a:rPr>
              <a:t>- Des diagrammes à 45° qui donnent une perception visuelle de la dérive par rapport aux objectifs.</a:t>
            </a:r>
          </a:p>
        </p:txBody>
      </p:sp>
      <p:sp>
        <p:nvSpPr>
          <p:cNvPr id="5" name="Rectangle 4"/>
          <p:cNvSpPr/>
          <p:nvPr/>
        </p:nvSpPr>
        <p:spPr>
          <a:xfrm>
            <a:off x="3000364" y="201019"/>
            <a:ext cx="3786214" cy="584775"/>
          </a:xfrm>
          <a:prstGeom prst="rect">
            <a:avLst/>
          </a:prstGeom>
        </p:spPr>
        <p:txBody>
          <a:bodyPr wrap="square">
            <a:spAutoFit/>
          </a:bodyPr>
          <a:lstStyle/>
          <a:p>
            <a:pPr algn="ctr"/>
            <a:r>
              <a:rPr lang="fr-FR" sz="3200" b="1" dirty="0" smtClean="0">
                <a:solidFill>
                  <a:srgbClr val="C00000"/>
                </a:solidFill>
                <a:latin typeface="Baskerville Old Face" pitchFamily="18" charset="0"/>
              </a:rPr>
              <a:t>SUIVI DE PROJET</a:t>
            </a:r>
            <a:endParaRPr lang="fr-FR" sz="3200" dirty="0">
              <a:solidFill>
                <a:srgbClr val="C00000"/>
              </a:solidFill>
              <a:latin typeface="Baskerville Old Face"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14414" y="1357298"/>
            <a:ext cx="7715304" cy="4093428"/>
          </a:xfrm>
          <a:prstGeom prst="rect">
            <a:avLst/>
          </a:prstGeom>
        </p:spPr>
        <p:txBody>
          <a:bodyPr wrap="square">
            <a:spAutoFit/>
          </a:bodyPr>
          <a:lstStyle/>
          <a:p>
            <a:pPr indent="355600" algn="just"/>
            <a:r>
              <a:rPr lang="fr-FR" sz="2600" dirty="0" smtClean="0">
                <a:latin typeface="Georgia" pitchFamily="18" charset="0"/>
              </a:rPr>
              <a:t>Chaque membre de l'équipe fournit un rapport d'activité hebdomadaire succinct qui décrit:</a:t>
            </a:r>
          </a:p>
          <a:p>
            <a:pPr indent="355600" algn="just"/>
            <a:endParaRPr lang="fr-FR" sz="2600" dirty="0" smtClean="0">
              <a:latin typeface="Georgia" pitchFamily="18" charset="0"/>
            </a:endParaRPr>
          </a:p>
          <a:p>
            <a:pPr algn="just"/>
            <a:r>
              <a:rPr lang="fr-FR" sz="2600" dirty="0" smtClean="0">
                <a:latin typeface="Georgia" pitchFamily="18" charset="0"/>
              </a:rPr>
              <a:t>- L'objectif à atteindre pour la semaine,</a:t>
            </a:r>
          </a:p>
          <a:p>
            <a:pPr algn="just"/>
            <a:r>
              <a:rPr lang="fr-FR" sz="2600" dirty="0" smtClean="0">
                <a:latin typeface="Georgia" pitchFamily="18" charset="0"/>
              </a:rPr>
              <a:t>- Le temps passé sur les différentes tâches,</a:t>
            </a:r>
          </a:p>
          <a:p>
            <a:pPr algn="just"/>
            <a:r>
              <a:rPr lang="fr-FR" sz="2600" dirty="0" smtClean="0">
                <a:latin typeface="Georgia" pitchFamily="18" charset="0"/>
              </a:rPr>
              <a:t>- Si les objectifs ont été atteints et si ce n'est pas le cas pour quelle raison.</a:t>
            </a:r>
          </a:p>
          <a:p>
            <a:pPr algn="just"/>
            <a:endParaRPr lang="fr-FR" sz="2600" dirty="0" smtClean="0">
              <a:latin typeface="Georgia" pitchFamily="18" charset="0"/>
            </a:endParaRPr>
          </a:p>
          <a:p>
            <a:pPr algn="just"/>
            <a:r>
              <a:rPr lang="fr-FR" sz="2600" dirty="0" smtClean="0">
                <a:latin typeface="Georgia" pitchFamily="18" charset="0"/>
              </a:rPr>
              <a:t>    A partir des rapports individuels, le chef de projet peut établir un rapport d'activité de l'équipe.</a:t>
            </a:r>
            <a:endParaRPr lang="fr-FR" sz="2600" dirty="0">
              <a:latin typeface="Georgia" pitchFamily="18" charset="0"/>
            </a:endParaRPr>
          </a:p>
        </p:txBody>
      </p:sp>
      <p:sp>
        <p:nvSpPr>
          <p:cNvPr id="5" name="Rectangle 4"/>
          <p:cNvSpPr/>
          <p:nvPr/>
        </p:nvSpPr>
        <p:spPr>
          <a:xfrm>
            <a:off x="2357422" y="285728"/>
            <a:ext cx="5072098" cy="553998"/>
          </a:xfrm>
          <a:prstGeom prst="rect">
            <a:avLst/>
          </a:prstGeom>
        </p:spPr>
        <p:txBody>
          <a:bodyPr wrap="square">
            <a:spAutoFit/>
          </a:bodyPr>
          <a:lstStyle/>
          <a:p>
            <a:pPr algn="ctr"/>
            <a:r>
              <a:rPr lang="fr-FR" sz="3000" b="1" dirty="0" smtClean="0">
                <a:solidFill>
                  <a:schemeClr val="accent4">
                    <a:lumMod val="50000"/>
                  </a:schemeClr>
                </a:solidFill>
                <a:latin typeface="Baskerville Old Face" pitchFamily="18" charset="0"/>
              </a:rPr>
              <a:t>1. RAPPORTS D’ACTIVITES</a:t>
            </a:r>
            <a:endParaRPr lang="fr-FR" sz="3000" dirty="0">
              <a:solidFill>
                <a:schemeClr val="accent4">
                  <a:lumMod val="50000"/>
                </a:schemeClr>
              </a:solidFill>
              <a:latin typeface="Baskerville Old Face" pitchFamily="18" charset="0"/>
            </a:endParaRPr>
          </a:p>
        </p:txBody>
      </p:sp>
      <p:sp>
        <p:nvSpPr>
          <p:cNvPr id="7" name="Espace réservé du numéro de diapositive 6"/>
          <p:cNvSpPr>
            <a:spLocks noGrp="1"/>
          </p:cNvSpPr>
          <p:nvPr>
            <p:ph type="sldNum" sz="quarter" idx="12"/>
          </p:nvPr>
        </p:nvSpPr>
        <p:spPr/>
        <p:txBody>
          <a:bodyPr/>
          <a:lstStyle/>
          <a:p>
            <a:fld id="{5EB83F07-1D07-4088-8285-8BF13F67CE94}" type="slidenum">
              <a:rPr lang="fr-FR" smtClean="0"/>
              <a:pPr/>
              <a:t>39</a:t>
            </a:fld>
            <a:endParaRPr 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142976" y="1078602"/>
            <a:ext cx="7858148" cy="4493538"/>
          </a:xfrm>
          <a:prstGeom prst="rect">
            <a:avLst/>
          </a:prstGeom>
          <a:noFill/>
        </p:spPr>
        <p:txBody>
          <a:bodyPr wrap="square" rtlCol="0">
            <a:spAutoFit/>
          </a:bodyPr>
          <a:lstStyle/>
          <a:p>
            <a:pPr indent="173038" algn="just"/>
            <a:r>
              <a:rPr lang="fr-FR" sz="2600" dirty="0" smtClean="0">
                <a:latin typeface="Georgia" pitchFamily="18" charset="0"/>
              </a:rPr>
              <a:t>La meilleure façon d'évaluer le montant à proposer dans un devis est sans doute de connaître le budget que le client est prêt à lui consacrer…</a:t>
            </a:r>
          </a:p>
          <a:p>
            <a:pPr algn="just"/>
            <a:endParaRPr lang="fr-FR" sz="2600" dirty="0" smtClean="0">
              <a:latin typeface="Georgia" pitchFamily="18" charset="0"/>
            </a:endParaRPr>
          </a:p>
          <a:p>
            <a:pPr indent="266700" algn="just"/>
            <a:r>
              <a:rPr lang="fr-FR" sz="2600" dirty="0" smtClean="0">
                <a:latin typeface="Georgia" pitchFamily="18" charset="0"/>
              </a:rPr>
              <a:t>Il est toutefois peu probable que le client ait la naïveté de faire part de ses prévisions de dépenses.</a:t>
            </a:r>
          </a:p>
          <a:p>
            <a:pPr algn="just"/>
            <a:endParaRPr lang="fr-FR" sz="2600" dirty="0" smtClean="0">
              <a:latin typeface="Georgia" pitchFamily="18" charset="0"/>
            </a:endParaRPr>
          </a:p>
          <a:p>
            <a:pPr indent="173038" algn="just"/>
            <a:r>
              <a:rPr lang="fr-FR" sz="2600" dirty="0" smtClean="0">
                <a:latin typeface="Georgia" pitchFamily="18" charset="0"/>
              </a:rPr>
              <a:t>L'estimation du coût total d'un projet logiciel comprend le coût de développement du logiciel et du matériel, le coût de la formation, le coût des outils…</a:t>
            </a:r>
            <a:endParaRPr lang="fr-FR" sz="2600" dirty="0">
              <a:latin typeface="Georgia" pitchFamily="18" charset="0"/>
            </a:endParaRPr>
          </a:p>
        </p:txBody>
      </p:sp>
      <p:sp>
        <p:nvSpPr>
          <p:cNvPr id="5" name="Titre 1"/>
          <p:cNvSpPr>
            <a:spLocks noGrp="1"/>
          </p:cNvSpPr>
          <p:nvPr>
            <p:ph type="title"/>
          </p:nvPr>
        </p:nvSpPr>
        <p:spPr>
          <a:xfrm>
            <a:off x="1214414" y="153950"/>
            <a:ext cx="7000924" cy="703282"/>
          </a:xfrm>
        </p:spPr>
        <p:txBody>
          <a:bodyPr>
            <a:normAutofit fontScale="90000"/>
          </a:bodyPr>
          <a:lstStyle/>
          <a:p>
            <a:pPr algn="ctr"/>
            <a:r>
              <a:rPr lang="fr-FR" b="1" dirty="0" smtClean="0">
                <a:solidFill>
                  <a:srgbClr val="C00000"/>
                </a:solidFill>
                <a:latin typeface="Baskerville Old Face" pitchFamily="18" charset="0"/>
              </a:rPr>
              <a:t>PROCESSUS D’ESTIMATION</a:t>
            </a:r>
            <a:endParaRPr lang="fr-FR" b="1" dirty="0">
              <a:solidFill>
                <a:srgbClr val="C00000"/>
              </a:solidFill>
              <a:latin typeface="Baskerville Old Face" pitchFamily="18" charset="0"/>
            </a:endParaRPr>
          </a:p>
        </p:txBody>
      </p:sp>
      <p:sp>
        <p:nvSpPr>
          <p:cNvPr id="6" name="Espace réservé du numéro de diapositive 5"/>
          <p:cNvSpPr>
            <a:spLocks noGrp="1"/>
          </p:cNvSpPr>
          <p:nvPr>
            <p:ph type="sldNum" sz="quarter" idx="12"/>
          </p:nvPr>
        </p:nvSpPr>
        <p:spPr/>
        <p:txBody>
          <a:bodyPr/>
          <a:lstStyle/>
          <a:p>
            <a:fld id="{5EB83F07-1D07-4088-8285-8BF13F67CE94}" type="slidenum">
              <a:rPr lang="fr-FR" sz="1400" b="1" smtClean="0">
                <a:solidFill>
                  <a:schemeClr val="tx2">
                    <a:lumMod val="50000"/>
                  </a:schemeClr>
                </a:solidFill>
                <a:latin typeface="Times New Roman" pitchFamily="18" charset="0"/>
                <a:cs typeface="Times New Roman" pitchFamily="18" charset="0"/>
              </a:rPr>
              <a:pPr/>
              <a:t>4</a:t>
            </a:fld>
            <a:endParaRPr lang="fr-FR" sz="1400" b="1" dirty="0">
              <a:solidFill>
                <a:schemeClr val="tx2">
                  <a:lumMod val="50000"/>
                </a:schemeClr>
              </a:solidFill>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srcRect/>
          <a:stretch>
            <a:fillRect/>
          </a:stretch>
        </p:blipFill>
        <p:spPr bwMode="auto">
          <a:xfrm>
            <a:off x="2214546" y="4071942"/>
            <a:ext cx="4857784" cy="2663158"/>
          </a:xfrm>
          <a:prstGeom prst="rect">
            <a:avLst/>
          </a:prstGeom>
          <a:noFill/>
          <a:ln w="19050">
            <a:solidFill>
              <a:schemeClr val="tx1"/>
            </a:solidFill>
            <a:miter lim="800000"/>
            <a:headEnd/>
            <a:tailEnd/>
          </a:ln>
          <a:effectLst/>
        </p:spPr>
      </p:pic>
      <p:sp>
        <p:nvSpPr>
          <p:cNvPr id="5" name="Rectangle 4"/>
          <p:cNvSpPr/>
          <p:nvPr/>
        </p:nvSpPr>
        <p:spPr>
          <a:xfrm>
            <a:off x="71438" y="707295"/>
            <a:ext cx="8929718" cy="3293209"/>
          </a:xfrm>
          <a:prstGeom prst="rect">
            <a:avLst/>
          </a:prstGeom>
        </p:spPr>
        <p:txBody>
          <a:bodyPr wrap="square">
            <a:spAutoFit/>
          </a:bodyPr>
          <a:lstStyle/>
          <a:p>
            <a:pPr indent="266700" algn="just"/>
            <a:r>
              <a:rPr lang="fr-FR" sz="2600" dirty="0" smtClean="0">
                <a:latin typeface="Georgia" pitchFamily="18" charset="0"/>
              </a:rPr>
              <a:t>Ils permettent de mesurer l'ange de dérive des objectifs. En ordonnée on représente les points clé (exemple revue de fin de phase, obtention du prototype) tels qu'ils sont planifiés à T</a:t>
            </a:r>
            <a:r>
              <a:rPr lang="fr-FR" sz="2600" baseline="-25000" dirty="0" smtClean="0">
                <a:latin typeface="Georgia" pitchFamily="18" charset="0"/>
              </a:rPr>
              <a:t>0</a:t>
            </a:r>
            <a:r>
              <a:rPr lang="fr-FR" sz="2600" dirty="0" smtClean="0">
                <a:latin typeface="Georgia" pitchFamily="18" charset="0"/>
              </a:rPr>
              <a:t>. </a:t>
            </a:r>
          </a:p>
          <a:p>
            <a:pPr indent="266700" algn="just"/>
            <a:r>
              <a:rPr lang="fr-FR" sz="2600" dirty="0" smtClean="0">
                <a:latin typeface="Georgia" pitchFamily="18" charset="0"/>
              </a:rPr>
              <a:t>On utilise la même échelle en abscisse et en ordonnée, d'où l'appellation 45°. On suppose que les abscisses représentent des mois. Sur la figure suivante, la revue P1 est prévue à T</a:t>
            </a:r>
            <a:r>
              <a:rPr lang="fr-FR" sz="2600" baseline="-25000" dirty="0" smtClean="0">
                <a:latin typeface="Georgia" pitchFamily="18" charset="0"/>
              </a:rPr>
              <a:t>0+3</a:t>
            </a:r>
            <a:r>
              <a:rPr lang="fr-FR" sz="2600" dirty="0" smtClean="0">
                <a:latin typeface="Georgia" pitchFamily="18" charset="0"/>
              </a:rPr>
              <a:t> (=P1).</a:t>
            </a:r>
            <a:endParaRPr lang="fr-FR" sz="2600" dirty="0">
              <a:latin typeface="Georgia" pitchFamily="18" charset="0"/>
            </a:endParaRPr>
          </a:p>
        </p:txBody>
      </p:sp>
      <p:sp>
        <p:nvSpPr>
          <p:cNvPr id="6" name="Rectangle 5"/>
          <p:cNvSpPr/>
          <p:nvPr/>
        </p:nvSpPr>
        <p:spPr>
          <a:xfrm>
            <a:off x="0" y="0"/>
            <a:ext cx="4500562" cy="553998"/>
          </a:xfrm>
          <a:prstGeom prst="rect">
            <a:avLst/>
          </a:prstGeom>
        </p:spPr>
        <p:txBody>
          <a:bodyPr wrap="square">
            <a:spAutoFit/>
          </a:bodyPr>
          <a:lstStyle/>
          <a:p>
            <a:pPr algn="ctr"/>
            <a:r>
              <a:rPr lang="fr-FR" sz="3000" b="1" dirty="0" smtClean="0">
                <a:solidFill>
                  <a:schemeClr val="accent4">
                    <a:lumMod val="50000"/>
                  </a:schemeClr>
                </a:solidFill>
                <a:latin typeface="Baskerville Old Face" pitchFamily="18" charset="0"/>
              </a:rPr>
              <a:t>2. DIAGRAMMES A 45°</a:t>
            </a:r>
            <a:endParaRPr lang="fr-FR" sz="3000" dirty="0">
              <a:solidFill>
                <a:schemeClr val="accent4">
                  <a:lumMod val="50000"/>
                </a:schemeClr>
              </a:solidFill>
              <a:latin typeface="Baskerville Old Face" pitchFamily="18" charset="0"/>
            </a:endParaRPr>
          </a:p>
        </p:txBody>
      </p:sp>
      <p:sp>
        <p:nvSpPr>
          <p:cNvPr id="8" name="Espace réservé du numéro de diapositive 7"/>
          <p:cNvSpPr>
            <a:spLocks noGrp="1"/>
          </p:cNvSpPr>
          <p:nvPr>
            <p:ph type="sldNum" sz="quarter" idx="12"/>
          </p:nvPr>
        </p:nvSpPr>
        <p:spPr/>
        <p:txBody>
          <a:bodyPr/>
          <a:lstStyle/>
          <a:p>
            <a:fld id="{5EB83F07-1D07-4088-8285-8BF13F67CE94}" type="slidenum">
              <a:rPr lang="fr-FR" smtClean="0"/>
              <a:pPr/>
              <a:t>40</a:t>
            </a:fld>
            <a:endParaRPr lang="fr-F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2976" y="427753"/>
            <a:ext cx="7786742" cy="6001643"/>
          </a:xfrm>
          <a:prstGeom prst="rect">
            <a:avLst/>
          </a:prstGeom>
        </p:spPr>
        <p:txBody>
          <a:bodyPr wrap="square">
            <a:spAutoFit/>
          </a:bodyPr>
          <a:lstStyle/>
          <a:p>
            <a:pPr algn="just"/>
            <a:r>
              <a:rPr lang="fr-FR" sz="2400" dirty="0" smtClean="0">
                <a:latin typeface="Georgia" pitchFamily="18" charset="0"/>
              </a:rPr>
              <a:t>- A l'instant T0+1 la revue est toujours prévue à T=T0+3,</a:t>
            </a:r>
          </a:p>
          <a:p>
            <a:pPr algn="just"/>
            <a:r>
              <a:rPr lang="fr-FR" sz="2400" dirty="0" smtClean="0">
                <a:latin typeface="Georgia" pitchFamily="18" charset="0"/>
              </a:rPr>
              <a:t>- A l'instant T0+2, la revue est repoussée d'un mois (P2),</a:t>
            </a:r>
          </a:p>
          <a:p>
            <a:pPr algn="just"/>
            <a:r>
              <a:rPr lang="fr-FR" sz="2400" dirty="0" smtClean="0">
                <a:latin typeface="Georgia" pitchFamily="18" charset="0"/>
              </a:rPr>
              <a:t>- A l'instant T0+3 (T1) la revue est encore repoussée d'un mois (P3),</a:t>
            </a:r>
          </a:p>
          <a:p>
            <a:pPr algn="just"/>
            <a:r>
              <a:rPr lang="fr-FR" sz="2400" dirty="0" smtClean="0">
                <a:latin typeface="Georgia" pitchFamily="18" charset="0"/>
              </a:rPr>
              <a:t>- A l'instant T1+1, la revue est maintenue à P3,</a:t>
            </a:r>
          </a:p>
          <a:p>
            <a:pPr algn="just"/>
            <a:r>
              <a:rPr lang="fr-FR" sz="2400" dirty="0" smtClean="0">
                <a:latin typeface="Georgia" pitchFamily="18" charset="0"/>
              </a:rPr>
              <a:t>- A l'instant T2=P3, la revue a effectivement lieu.</a:t>
            </a:r>
          </a:p>
          <a:p>
            <a:pPr algn="just"/>
            <a:endParaRPr lang="fr-FR" sz="2400" dirty="0" smtClean="0">
              <a:latin typeface="Georgia" pitchFamily="18" charset="0"/>
            </a:endParaRPr>
          </a:p>
          <a:p>
            <a:pPr indent="177800" algn="just"/>
            <a:r>
              <a:rPr lang="fr-FR" sz="2400" dirty="0" smtClean="0">
                <a:latin typeface="Georgia" pitchFamily="18" charset="0"/>
              </a:rPr>
              <a:t>On mesure l'angle α formé par la droite passant par les points de première et dernière estimation horizontale,</a:t>
            </a:r>
          </a:p>
          <a:p>
            <a:pPr algn="just"/>
            <a:r>
              <a:rPr lang="fr-FR" sz="2400" dirty="0" smtClean="0">
                <a:latin typeface="Georgia" pitchFamily="18" charset="0"/>
              </a:rPr>
              <a:t>si a =0, alors l'objectif initial a été atteint.</a:t>
            </a:r>
          </a:p>
          <a:p>
            <a:pPr algn="just"/>
            <a:r>
              <a:rPr lang="fr-FR" sz="2400" dirty="0" smtClean="0">
                <a:latin typeface="Georgia" pitchFamily="18" charset="0"/>
              </a:rPr>
              <a:t>  </a:t>
            </a:r>
          </a:p>
          <a:p>
            <a:pPr algn="just"/>
            <a:r>
              <a:rPr lang="fr-FR" sz="2400" dirty="0" smtClean="0">
                <a:latin typeface="Georgia" pitchFamily="18" charset="0"/>
              </a:rPr>
              <a:t>   On établit des seuils acceptables:</a:t>
            </a:r>
          </a:p>
          <a:p>
            <a:pPr algn="just"/>
            <a:r>
              <a:rPr lang="fr-FR" sz="2400" dirty="0" smtClean="0">
                <a:latin typeface="Georgia" pitchFamily="18" charset="0"/>
              </a:rPr>
              <a:t>1. 20° bon niveau,</a:t>
            </a:r>
          </a:p>
          <a:p>
            <a:r>
              <a:rPr lang="fr-FR" sz="2400" dirty="0" smtClean="0">
                <a:latin typeface="Georgia" pitchFamily="18" charset="0"/>
              </a:rPr>
              <a:t>2. &lt; α &lt; 30° niveau moyen,</a:t>
            </a:r>
          </a:p>
          <a:p>
            <a:r>
              <a:rPr lang="fr-FR" sz="2400" dirty="0" smtClean="0">
                <a:latin typeface="Georgia" pitchFamily="18" charset="0"/>
              </a:rPr>
              <a:t>α &gt; 30° niveau médiocre, dérive importante,</a:t>
            </a:r>
            <a:endParaRPr lang="fr-FR" sz="2400" dirty="0">
              <a:latin typeface="Georgia" pitchFamily="18" charset="0"/>
            </a:endParaRPr>
          </a:p>
        </p:txBody>
      </p:sp>
      <p:sp>
        <p:nvSpPr>
          <p:cNvPr id="5" name="Espace réservé du numéro de diapositive 4"/>
          <p:cNvSpPr>
            <a:spLocks noGrp="1"/>
          </p:cNvSpPr>
          <p:nvPr>
            <p:ph type="sldNum" sz="quarter" idx="12"/>
          </p:nvPr>
        </p:nvSpPr>
        <p:spPr/>
        <p:txBody>
          <a:bodyPr/>
          <a:lstStyle/>
          <a:p>
            <a:fld id="{5EB83F07-1D07-4088-8285-8BF13F67CE94}" type="slidenum">
              <a:rPr lang="fr-FR" smtClean="0"/>
              <a:pPr/>
              <a:t>41</a:t>
            </a:fld>
            <a:endParaRPr lang="fr-F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2976" y="2607602"/>
            <a:ext cx="7858180" cy="2893100"/>
          </a:xfrm>
          <a:prstGeom prst="rect">
            <a:avLst/>
          </a:prstGeom>
        </p:spPr>
        <p:txBody>
          <a:bodyPr wrap="square">
            <a:spAutoFit/>
          </a:bodyPr>
          <a:lstStyle/>
          <a:p>
            <a:pPr indent="266700" algn="just"/>
            <a:r>
              <a:rPr lang="fr-FR" sz="2600" dirty="0" smtClean="0">
                <a:latin typeface="Georgia" pitchFamily="18" charset="0"/>
              </a:rPr>
              <a:t>La répartition du travail entre les membres d'une équipe ne peut pas toujours se faire. </a:t>
            </a:r>
          </a:p>
          <a:p>
            <a:pPr indent="266700" algn="just"/>
            <a:endParaRPr lang="fr-FR" sz="2600" dirty="0" smtClean="0">
              <a:latin typeface="Georgia" pitchFamily="18" charset="0"/>
            </a:endParaRPr>
          </a:p>
          <a:p>
            <a:pPr indent="266700" algn="just"/>
            <a:r>
              <a:rPr lang="fr-FR" sz="2600" dirty="0" smtClean="0">
                <a:latin typeface="Georgia" pitchFamily="18" charset="0"/>
              </a:rPr>
              <a:t>Cela dépend de la nature de la tâche à effectuer; Les diagrammes ci-dessous donnent une idée de la durée du projet en fonction du nombre de personnes affectées dans 3 cas différents.</a:t>
            </a:r>
            <a:endParaRPr lang="fr-FR" sz="2600" dirty="0">
              <a:latin typeface="Georgia" pitchFamily="18" charset="0"/>
            </a:endParaRPr>
          </a:p>
        </p:txBody>
      </p:sp>
      <p:sp>
        <p:nvSpPr>
          <p:cNvPr id="5" name="Rectangle 4"/>
          <p:cNvSpPr/>
          <p:nvPr/>
        </p:nvSpPr>
        <p:spPr>
          <a:xfrm>
            <a:off x="1571636" y="170241"/>
            <a:ext cx="6858016" cy="615553"/>
          </a:xfrm>
          <a:prstGeom prst="rect">
            <a:avLst/>
          </a:prstGeom>
        </p:spPr>
        <p:txBody>
          <a:bodyPr wrap="square">
            <a:spAutoFit/>
          </a:bodyPr>
          <a:lstStyle/>
          <a:p>
            <a:pPr algn="ctr"/>
            <a:r>
              <a:rPr lang="fr-FR" sz="3400" b="1" dirty="0" smtClean="0">
                <a:solidFill>
                  <a:srgbClr val="C00000"/>
                </a:solidFill>
                <a:latin typeface="Baskerville Old Face" pitchFamily="18" charset="0"/>
              </a:rPr>
              <a:t>ORGANISATION DU TRAVAIL</a:t>
            </a:r>
            <a:endParaRPr lang="fr-FR" sz="3400" dirty="0">
              <a:solidFill>
                <a:srgbClr val="C00000"/>
              </a:solidFill>
              <a:latin typeface="Baskerville Old Face" pitchFamily="18" charset="0"/>
            </a:endParaRPr>
          </a:p>
        </p:txBody>
      </p:sp>
      <p:sp>
        <p:nvSpPr>
          <p:cNvPr id="6" name="Rectangle 5"/>
          <p:cNvSpPr/>
          <p:nvPr/>
        </p:nvSpPr>
        <p:spPr>
          <a:xfrm>
            <a:off x="428596" y="1056015"/>
            <a:ext cx="8643966" cy="1015663"/>
          </a:xfrm>
          <a:prstGeom prst="rect">
            <a:avLst/>
          </a:prstGeom>
        </p:spPr>
        <p:txBody>
          <a:bodyPr wrap="square">
            <a:spAutoFit/>
          </a:bodyPr>
          <a:lstStyle/>
          <a:p>
            <a:pPr algn="ctr"/>
            <a:r>
              <a:rPr lang="fr-FR" sz="3000" b="1" dirty="0" smtClean="0">
                <a:solidFill>
                  <a:schemeClr val="accent4">
                    <a:lumMod val="50000"/>
                  </a:schemeClr>
                </a:solidFill>
                <a:latin typeface="Baskerville Old Face" pitchFamily="18" charset="0"/>
              </a:rPr>
              <a:t>1. ELEMENTS DE REFLEXION POUR LE PARTAGE DU TRAVAIL</a:t>
            </a:r>
            <a:endParaRPr lang="fr-FR" sz="3000" dirty="0">
              <a:solidFill>
                <a:schemeClr val="accent4">
                  <a:lumMod val="50000"/>
                </a:schemeClr>
              </a:solidFill>
              <a:latin typeface="Baskerville Old Face" pitchFamily="18" charset="0"/>
            </a:endParaRPr>
          </a:p>
        </p:txBody>
      </p:sp>
      <p:sp>
        <p:nvSpPr>
          <p:cNvPr id="8" name="Espace réservé du numéro de diapositive 7"/>
          <p:cNvSpPr>
            <a:spLocks noGrp="1"/>
          </p:cNvSpPr>
          <p:nvPr>
            <p:ph type="sldNum" sz="quarter" idx="12"/>
          </p:nvPr>
        </p:nvSpPr>
        <p:spPr/>
        <p:txBody>
          <a:bodyPr/>
          <a:lstStyle/>
          <a:p>
            <a:fld id="{5EB83F07-1D07-4088-8285-8BF13F67CE94}" type="slidenum">
              <a:rPr lang="fr-FR" smtClean="0"/>
              <a:pPr/>
              <a:t>42</a:t>
            </a:fld>
            <a:endParaRPr lang="fr-F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srcRect/>
          <a:stretch>
            <a:fillRect/>
          </a:stretch>
        </p:blipFill>
        <p:spPr bwMode="auto">
          <a:xfrm>
            <a:off x="2360616" y="1014404"/>
            <a:ext cx="4854590" cy="2200282"/>
          </a:xfrm>
          <a:prstGeom prst="rect">
            <a:avLst/>
          </a:prstGeom>
          <a:noFill/>
          <a:ln w="19050">
            <a:solidFill>
              <a:schemeClr val="tx1"/>
            </a:solidFill>
            <a:miter lim="800000"/>
            <a:headEnd/>
            <a:tailEnd/>
          </a:ln>
          <a:effectLst/>
        </p:spPr>
      </p:pic>
      <p:pic>
        <p:nvPicPr>
          <p:cNvPr id="6147" name="Picture 3"/>
          <p:cNvPicPr>
            <a:picLocks noChangeAspect="1" noChangeArrowheads="1"/>
          </p:cNvPicPr>
          <p:nvPr/>
        </p:nvPicPr>
        <p:blipFill>
          <a:blip r:embed="rId3"/>
          <a:srcRect/>
          <a:stretch>
            <a:fillRect/>
          </a:stretch>
        </p:blipFill>
        <p:spPr bwMode="auto">
          <a:xfrm>
            <a:off x="2357422" y="4357694"/>
            <a:ext cx="4853004" cy="2214578"/>
          </a:xfrm>
          <a:prstGeom prst="rect">
            <a:avLst/>
          </a:prstGeom>
          <a:noFill/>
          <a:ln w="19050">
            <a:solidFill>
              <a:schemeClr val="tx1"/>
            </a:solidFill>
            <a:miter lim="800000"/>
            <a:headEnd/>
            <a:tailEnd/>
          </a:ln>
          <a:effectLst/>
        </p:spPr>
      </p:pic>
      <p:sp>
        <p:nvSpPr>
          <p:cNvPr id="7" name="Rectangle 6"/>
          <p:cNvSpPr/>
          <p:nvPr/>
        </p:nvSpPr>
        <p:spPr>
          <a:xfrm>
            <a:off x="1500198" y="71414"/>
            <a:ext cx="6929454" cy="830997"/>
          </a:xfrm>
          <a:prstGeom prst="rect">
            <a:avLst/>
          </a:prstGeom>
        </p:spPr>
        <p:txBody>
          <a:bodyPr wrap="square">
            <a:spAutoFit/>
          </a:bodyPr>
          <a:lstStyle/>
          <a:p>
            <a:pPr algn="ctr"/>
            <a:r>
              <a:rPr lang="fr-FR" sz="2400" b="1" dirty="0" smtClean="0">
                <a:solidFill>
                  <a:srgbClr val="C00000"/>
                </a:solidFill>
                <a:latin typeface="Baskerville Old Face" pitchFamily="18" charset="0"/>
              </a:rPr>
              <a:t>1. TACHE PARFAITEMENT PARTITIONNEE</a:t>
            </a:r>
          </a:p>
          <a:p>
            <a:r>
              <a:rPr lang="fr-FR" sz="2400" b="1" dirty="0" smtClean="0">
                <a:latin typeface="Georgia" pitchFamily="18" charset="0"/>
              </a:rPr>
              <a:t>Exemple</a:t>
            </a:r>
            <a:r>
              <a:rPr lang="fr-FR" sz="2400" dirty="0" smtClean="0">
                <a:latin typeface="Georgia" pitchFamily="18" charset="0"/>
              </a:rPr>
              <a:t>: Codage et tests unitaires</a:t>
            </a:r>
            <a:endParaRPr lang="fr-FR" sz="2400" dirty="0">
              <a:latin typeface="Georgia" pitchFamily="18" charset="0"/>
            </a:endParaRPr>
          </a:p>
        </p:txBody>
      </p:sp>
      <p:sp>
        <p:nvSpPr>
          <p:cNvPr id="8" name="Rectangle 7"/>
          <p:cNvSpPr/>
          <p:nvPr/>
        </p:nvSpPr>
        <p:spPr>
          <a:xfrm>
            <a:off x="1500198" y="3383821"/>
            <a:ext cx="6929454" cy="830997"/>
          </a:xfrm>
          <a:prstGeom prst="rect">
            <a:avLst/>
          </a:prstGeom>
        </p:spPr>
        <p:txBody>
          <a:bodyPr wrap="square">
            <a:spAutoFit/>
          </a:bodyPr>
          <a:lstStyle/>
          <a:p>
            <a:pPr algn="ctr"/>
            <a:r>
              <a:rPr lang="fr-FR" sz="2400" b="1" dirty="0" smtClean="0">
                <a:solidFill>
                  <a:srgbClr val="C00000"/>
                </a:solidFill>
                <a:latin typeface="Baskerville Old Face" pitchFamily="18" charset="0"/>
              </a:rPr>
              <a:t>2. TACHE NON PARTITIONNABLE</a:t>
            </a:r>
          </a:p>
          <a:p>
            <a:r>
              <a:rPr lang="fr-FR" sz="2400" b="1" dirty="0" smtClean="0">
                <a:latin typeface="Georgia" pitchFamily="18" charset="0"/>
              </a:rPr>
              <a:t>Exemple</a:t>
            </a:r>
            <a:r>
              <a:rPr lang="fr-FR" sz="2400" dirty="0" smtClean="0">
                <a:latin typeface="Georgia" pitchFamily="18" charset="0"/>
              </a:rPr>
              <a:t>: Analyse et conception globale</a:t>
            </a:r>
            <a:endParaRPr lang="fr-FR" sz="2400" dirty="0">
              <a:latin typeface="Georgia" pitchFamily="18" charset="0"/>
            </a:endParaRPr>
          </a:p>
        </p:txBody>
      </p:sp>
      <p:sp>
        <p:nvSpPr>
          <p:cNvPr id="9" name="Espace réservé du numéro de diapositive 8"/>
          <p:cNvSpPr>
            <a:spLocks noGrp="1"/>
          </p:cNvSpPr>
          <p:nvPr>
            <p:ph type="sldNum" sz="quarter" idx="12"/>
          </p:nvPr>
        </p:nvSpPr>
        <p:spPr/>
        <p:txBody>
          <a:bodyPr/>
          <a:lstStyle/>
          <a:p>
            <a:fld id="{5EB83F07-1D07-4088-8285-8BF13F67CE94}" type="slidenum">
              <a:rPr lang="fr-FR" smtClean="0"/>
              <a:pPr/>
              <a:t>43</a:t>
            </a:fld>
            <a:endParaRPr lang="fr-F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2"/>
          <a:srcRect/>
          <a:stretch>
            <a:fillRect/>
          </a:stretch>
        </p:blipFill>
        <p:spPr bwMode="auto">
          <a:xfrm>
            <a:off x="2357422" y="2928934"/>
            <a:ext cx="4857784" cy="2214578"/>
          </a:xfrm>
          <a:prstGeom prst="rect">
            <a:avLst/>
          </a:prstGeom>
          <a:noFill/>
          <a:ln w="19050">
            <a:solidFill>
              <a:schemeClr val="tx1"/>
            </a:solidFill>
            <a:miter lim="800000"/>
            <a:headEnd/>
            <a:tailEnd/>
          </a:ln>
          <a:effectLst/>
        </p:spPr>
      </p:pic>
      <p:sp>
        <p:nvSpPr>
          <p:cNvPr id="5" name="Rectangle 4"/>
          <p:cNvSpPr/>
          <p:nvPr/>
        </p:nvSpPr>
        <p:spPr>
          <a:xfrm>
            <a:off x="1142976" y="275562"/>
            <a:ext cx="7858180" cy="1938992"/>
          </a:xfrm>
          <a:prstGeom prst="rect">
            <a:avLst/>
          </a:prstGeom>
        </p:spPr>
        <p:txBody>
          <a:bodyPr wrap="square">
            <a:spAutoFit/>
          </a:bodyPr>
          <a:lstStyle/>
          <a:p>
            <a:pPr algn="ctr"/>
            <a:r>
              <a:rPr lang="fr-FR" sz="2400" b="1" dirty="0" smtClean="0">
                <a:solidFill>
                  <a:srgbClr val="C00000"/>
                </a:solidFill>
                <a:latin typeface="Baskerville Old Face" pitchFamily="18" charset="0"/>
              </a:rPr>
              <a:t>3. TACHE NECESSITANT UNE COMMUNICATION COMPLEXE</a:t>
            </a:r>
          </a:p>
          <a:p>
            <a:pPr algn="ctr"/>
            <a:endParaRPr lang="fr-FR" sz="2400" b="1" dirty="0" smtClean="0">
              <a:solidFill>
                <a:srgbClr val="C00000"/>
              </a:solidFill>
              <a:latin typeface="Baskerville Old Face" pitchFamily="18" charset="0"/>
            </a:endParaRPr>
          </a:p>
          <a:p>
            <a:r>
              <a:rPr lang="fr-FR" sz="2400" b="1" dirty="0" smtClean="0">
                <a:latin typeface="Georgia" pitchFamily="18" charset="0"/>
              </a:rPr>
              <a:t>Exemple</a:t>
            </a:r>
            <a:r>
              <a:rPr lang="fr-FR" sz="2400" dirty="0" smtClean="0">
                <a:latin typeface="Georgia" pitchFamily="18" charset="0"/>
              </a:rPr>
              <a:t>: Développement d’un système d’exploitation embarqué avec fortes contraintes espace-temps.</a:t>
            </a:r>
            <a:endParaRPr lang="fr-FR" sz="2400" dirty="0">
              <a:latin typeface="Georgia" pitchFamily="18" charset="0"/>
            </a:endParaRPr>
          </a:p>
        </p:txBody>
      </p:sp>
      <p:sp>
        <p:nvSpPr>
          <p:cNvPr id="7" name="Espace réservé du numéro de diapositive 6"/>
          <p:cNvSpPr>
            <a:spLocks noGrp="1"/>
          </p:cNvSpPr>
          <p:nvPr>
            <p:ph type="sldNum" sz="quarter" idx="12"/>
          </p:nvPr>
        </p:nvSpPr>
        <p:spPr/>
        <p:txBody>
          <a:bodyPr/>
          <a:lstStyle/>
          <a:p>
            <a:fld id="{5EB83F07-1D07-4088-8285-8BF13F67CE94}" type="slidenum">
              <a:rPr lang="fr-FR" smtClean="0"/>
              <a:pPr/>
              <a:t>44</a:t>
            </a:fld>
            <a:endParaRPr lang="fr-F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57256" y="303234"/>
            <a:ext cx="8286776" cy="553998"/>
          </a:xfrm>
          <a:prstGeom prst="rect">
            <a:avLst/>
          </a:prstGeom>
        </p:spPr>
        <p:txBody>
          <a:bodyPr wrap="square">
            <a:spAutoFit/>
          </a:bodyPr>
          <a:lstStyle/>
          <a:p>
            <a:pPr algn="ctr"/>
            <a:r>
              <a:rPr lang="fr-FR" sz="3000" b="1" dirty="0" smtClean="0">
                <a:solidFill>
                  <a:schemeClr val="accent4">
                    <a:lumMod val="50000"/>
                  </a:schemeClr>
                </a:solidFill>
                <a:latin typeface="Baskerville Old Face" pitchFamily="18" charset="0"/>
              </a:rPr>
              <a:t>2. LES ACTEURS PRINCIPAUX D’UN PROJET</a:t>
            </a:r>
            <a:endParaRPr lang="fr-FR" sz="3000" dirty="0">
              <a:solidFill>
                <a:schemeClr val="accent4">
                  <a:lumMod val="50000"/>
                </a:schemeClr>
              </a:solidFill>
              <a:latin typeface="Baskerville Old Face" pitchFamily="18" charset="0"/>
            </a:endParaRPr>
          </a:p>
        </p:txBody>
      </p:sp>
      <p:sp>
        <p:nvSpPr>
          <p:cNvPr id="6" name="Rectangle 5"/>
          <p:cNvSpPr/>
          <p:nvPr/>
        </p:nvSpPr>
        <p:spPr>
          <a:xfrm>
            <a:off x="1142976" y="1287836"/>
            <a:ext cx="7858180" cy="1569660"/>
          </a:xfrm>
          <a:prstGeom prst="rect">
            <a:avLst/>
          </a:prstGeom>
        </p:spPr>
        <p:txBody>
          <a:bodyPr wrap="square">
            <a:spAutoFit/>
          </a:bodyPr>
          <a:lstStyle/>
          <a:p>
            <a:pPr algn="just">
              <a:buFont typeface="Wingdings" pitchFamily="2" charset="2"/>
              <a:buChar char="v"/>
            </a:pPr>
            <a:r>
              <a:rPr lang="fr-FR" sz="2400" b="1" dirty="0" smtClean="0">
                <a:latin typeface="Georgia" pitchFamily="18" charset="0"/>
              </a:rPr>
              <a:t> Le chef de projet</a:t>
            </a:r>
          </a:p>
          <a:p>
            <a:pPr indent="355600" algn="just"/>
            <a:r>
              <a:rPr lang="fr-FR" sz="2400" dirty="0" smtClean="0">
                <a:latin typeface="Georgia" pitchFamily="18" charset="0"/>
              </a:rPr>
              <a:t> Il est responsable de l'ensemble du projet, à la fois au niveau des coûts et des délais. Il est responsable de la rédaction et du suivi du plan projet.</a:t>
            </a:r>
          </a:p>
        </p:txBody>
      </p:sp>
      <p:sp>
        <p:nvSpPr>
          <p:cNvPr id="8" name="Rectangle 7"/>
          <p:cNvSpPr/>
          <p:nvPr/>
        </p:nvSpPr>
        <p:spPr>
          <a:xfrm>
            <a:off x="1142976" y="3145224"/>
            <a:ext cx="7858180" cy="1569660"/>
          </a:xfrm>
          <a:prstGeom prst="rect">
            <a:avLst/>
          </a:prstGeom>
        </p:spPr>
        <p:txBody>
          <a:bodyPr wrap="square">
            <a:spAutoFit/>
          </a:bodyPr>
          <a:lstStyle/>
          <a:p>
            <a:pPr algn="just">
              <a:buFont typeface="Wingdings" pitchFamily="2" charset="2"/>
              <a:buChar char="v"/>
            </a:pPr>
            <a:r>
              <a:rPr lang="fr-FR" sz="2400" b="1" dirty="0" smtClean="0">
                <a:latin typeface="Georgia" pitchFamily="18" charset="0"/>
              </a:rPr>
              <a:t> Le responsable qualité</a:t>
            </a:r>
          </a:p>
          <a:p>
            <a:pPr indent="444500" algn="just"/>
            <a:r>
              <a:rPr lang="fr-FR" sz="2400" dirty="0" smtClean="0">
                <a:latin typeface="Georgia" pitchFamily="18" charset="0"/>
              </a:rPr>
              <a:t>Il est responsable de la mise en œuvre du manuel qualité sur un projet donné. Il rédige et fait appliquer le plan qualité du projet.</a:t>
            </a:r>
          </a:p>
        </p:txBody>
      </p:sp>
      <p:sp>
        <p:nvSpPr>
          <p:cNvPr id="9" name="Rectangle 8"/>
          <p:cNvSpPr/>
          <p:nvPr/>
        </p:nvSpPr>
        <p:spPr>
          <a:xfrm>
            <a:off x="1142976" y="5014753"/>
            <a:ext cx="7858180" cy="1200329"/>
          </a:xfrm>
          <a:prstGeom prst="rect">
            <a:avLst/>
          </a:prstGeom>
        </p:spPr>
        <p:txBody>
          <a:bodyPr wrap="square">
            <a:spAutoFit/>
          </a:bodyPr>
          <a:lstStyle/>
          <a:p>
            <a:pPr algn="just">
              <a:buFont typeface="Wingdings" pitchFamily="2" charset="2"/>
              <a:buChar char="v"/>
            </a:pPr>
            <a:r>
              <a:rPr lang="fr-FR" sz="2400" b="1" dirty="0" smtClean="0">
                <a:latin typeface="Georgia" pitchFamily="18" charset="0"/>
              </a:rPr>
              <a:t> Le responsable des ressources matérielles</a:t>
            </a:r>
          </a:p>
          <a:p>
            <a:pPr algn="just"/>
            <a:r>
              <a:rPr lang="fr-FR" sz="2400" dirty="0" smtClean="0">
                <a:latin typeface="Georgia" pitchFamily="18" charset="0"/>
              </a:rPr>
              <a:t>Il assure la disponibilité du matériel conformément à la planification.</a:t>
            </a:r>
          </a:p>
        </p:txBody>
      </p:sp>
      <p:sp>
        <p:nvSpPr>
          <p:cNvPr id="10" name="Espace réservé du numéro de diapositive 9"/>
          <p:cNvSpPr>
            <a:spLocks noGrp="1"/>
          </p:cNvSpPr>
          <p:nvPr>
            <p:ph type="sldNum" sz="quarter" idx="12"/>
          </p:nvPr>
        </p:nvSpPr>
        <p:spPr/>
        <p:txBody>
          <a:bodyPr/>
          <a:lstStyle/>
          <a:p>
            <a:fld id="{5EB83F07-1D07-4088-8285-8BF13F67CE94}" type="slidenum">
              <a:rPr lang="fr-FR" smtClean="0"/>
              <a:pPr/>
              <a:t>45</a:t>
            </a:fld>
            <a:endParaRPr lang="fr-F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2976" y="142852"/>
            <a:ext cx="7858180" cy="1200329"/>
          </a:xfrm>
          <a:prstGeom prst="rect">
            <a:avLst/>
          </a:prstGeom>
        </p:spPr>
        <p:txBody>
          <a:bodyPr wrap="square">
            <a:spAutoFit/>
          </a:bodyPr>
          <a:lstStyle/>
          <a:p>
            <a:pPr algn="just">
              <a:buFont typeface="Wingdings" pitchFamily="2" charset="2"/>
              <a:buChar char="v"/>
            </a:pPr>
            <a:r>
              <a:rPr lang="fr-FR" sz="2400" b="1" dirty="0" smtClean="0">
                <a:latin typeface="Georgia" pitchFamily="18" charset="0"/>
              </a:rPr>
              <a:t> Le responsable de l’intégration</a:t>
            </a:r>
          </a:p>
          <a:p>
            <a:pPr indent="355600" algn="just"/>
            <a:r>
              <a:rPr lang="fr-FR" sz="2400" dirty="0" smtClean="0">
                <a:latin typeface="Georgia" pitchFamily="18" charset="0"/>
              </a:rPr>
              <a:t> Il est responsable de la mise en œuvre du plan d'intégration.</a:t>
            </a:r>
          </a:p>
        </p:txBody>
      </p:sp>
      <p:sp>
        <p:nvSpPr>
          <p:cNvPr id="6" name="Rectangle 5"/>
          <p:cNvSpPr/>
          <p:nvPr/>
        </p:nvSpPr>
        <p:spPr>
          <a:xfrm>
            <a:off x="1142976" y="1442853"/>
            <a:ext cx="7858180" cy="1200329"/>
          </a:xfrm>
          <a:prstGeom prst="rect">
            <a:avLst/>
          </a:prstGeom>
        </p:spPr>
        <p:txBody>
          <a:bodyPr wrap="square">
            <a:spAutoFit/>
          </a:bodyPr>
          <a:lstStyle/>
          <a:p>
            <a:pPr algn="just">
              <a:buFont typeface="Wingdings" pitchFamily="2" charset="2"/>
              <a:buChar char="v"/>
            </a:pPr>
            <a:r>
              <a:rPr lang="fr-FR" sz="2400" b="1" dirty="0" smtClean="0">
                <a:latin typeface="Georgia" pitchFamily="18" charset="0"/>
              </a:rPr>
              <a:t> Le responsable de la qualification</a:t>
            </a:r>
          </a:p>
          <a:p>
            <a:pPr indent="355600" algn="just"/>
            <a:r>
              <a:rPr lang="fr-FR" sz="2400" dirty="0" smtClean="0">
                <a:latin typeface="Georgia" pitchFamily="18" charset="0"/>
              </a:rPr>
              <a:t> Il est responsable de la mise en œuvre du plan de qualification.</a:t>
            </a:r>
          </a:p>
        </p:txBody>
      </p:sp>
      <p:sp>
        <p:nvSpPr>
          <p:cNvPr id="7" name="Rectangle 6"/>
          <p:cNvSpPr/>
          <p:nvPr/>
        </p:nvSpPr>
        <p:spPr>
          <a:xfrm>
            <a:off x="1142976" y="2763750"/>
            <a:ext cx="7858180" cy="2308324"/>
          </a:xfrm>
          <a:prstGeom prst="rect">
            <a:avLst/>
          </a:prstGeom>
        </p:spPr>
        <p:txBody>
          <a:bodyPr wrap="square">
            <a:spAutoFit/>
          </a:bodyPr>
          <a:lstStyle/>
          <a:p>
            <a:pPr algn="just">
              <a:buFont typeface="Wingdings" pitchFamily="2" charset="2"/>
              <a:buChar char="v"/>
            </a:pPr>
            <a:r>
              <a:rPr lang="fr-FR" sz="2400" b="1" dirty="0" smtClean="0">
                <a:latin typeface="Georgia" pitchFamily="18" charset="0"/>
              </a:rPr>
              <a:t> Le responsable des performances</a:t>
            </a:r>
          </a:p>
          <a:p>
            <a:pPr indent="444500" algn="just"/>
            <a:r>
              <a:rPr lang="fr-FR" sz="2400" dirty="0" smtClean="0">
                <a:latin typeface="Georgia" pitchFamily="18" charset="0"/>
              </a:rPr>
              <a:t>Il est responsable des tests de performances conformément au cahier des charges et au plan qualité. Il prend les mesures nécessaires pour atteindre les objectifs de performance définis dans le cahier des charges (simulation, prototypes).</a:t>
            </a:r>
          </a:p>
        </p:txBody>
      </p:sp>
      <p:sp>
        <p:nvSpPr>
          <p:cNvPr id="10" name="Rectangle 9"/>
          <p:cNvSpPr/>
          <p:nvPr/>
        </p:nvSpPr>
        <p:spPr>
          <a:xfrm>
            <a:off x="1142976" y="5145488"/>
            <a:ext cx="7858180" cy="1569660"/>
          </a:xfrm>
          <a:prstGeom prst="rect">
            <a:avLst/>
          </a:prstGeom>
        </p:spPr>
        <p:txBody>
          <a:bodyPr wrap="square">
            <a:spAutoFit/>
          </a:bodyPr>
          <a:lstStyle/>
          <a:p>
            <a:pPr algn="just">
              <a:buFont typeface="Wingdings" pitchFamily="2" charset="2"/>
              <a:buChar char="v"/>
            </a:pPr>
            <a:r>
              <a:rPr lang="fr-FR" sz="2400" b="1" dirty="0" smtClean="0">
                <a:latin typeface="Georgia" pitchFamily="18" charset="0"/>
              </a:rPr>
              <a:t> Le responsable de la maintenance</a:t>
            </a:r>
          </a:p>
          <a:p>
            <a:pPr indent="444500" algn="just"/>
            <a:r>
              <a:rPr lang="fr-FR" sz="2400" dirty="0" smtClean="0">
                <a:latin typeface="Georgia" pitchFamily="18" charset="0"/>
              </a:rPr>
              <a:t> C'est le responsable de l'équipe qui prendra en charge la maintenance du produit (en général différente de l'équipe de développement).</a:t>
            </a:r>
          </a:p>
        </p:txBody>
      </p:sp>
      <p:sp>
        <p:nvSpPr>
          <p:cNvPr id="9" name="Espace réservé du numéro de diapositive 8"/>
          <p:cNvSpPr>
            <a:spLocks noGrp="1"/>
          </p:cNvSpPr>
          <p:nvPr>
            <p:ph type="sldNum" sz="quarter" idx="12"/>
          </p:nvPr>
        </p:nvSpPr>
        <p:spPr/>
        <p:txBody>
          <a:bodyPr/>
          <a:lstStyle/>
          <a:p>
            <a:fld id="{5EB83F07-1D07-4088-8285-8BF13F67CE94}" type="slidenum">
              <a:rPr lang="fr-FR" smtClean="0"/>
              <a:pPr/>
              <a:t>46</a:t>
            </a:fld>
            <a:endParaRPr lang="fr-F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2976" y="453450"/>
            <a:ext cx="7858180" cy="3046988"/>
          </a:xfrm>
          <a:prstGeom prst="rect">
            <a:avLst/>
          </a:prstGeom>
        </p:spPr>
        <p:txBody>
          <a:bodyPr wrap="square">
            <a:spAutoFit/>
          </a:bodyPr>
          <a:lstStyle/>
          <a:p>
            <a:pPr algn="just">
              <a:buFont typeface="Wingdings" pitchFamily="2" charset="2"/>
              <a:buChar char="v"/>
            </a:pPr>
            <a:r>
              <a:rPr lang="fr-FR" sz="2400" b="1" dirty="0" smtClean="0">
                <a:latin typeface="Georgia" pitchFamily="18" charset="0"/>
              </a:rPr>
              <a:t> Le responsable de la documentation</a:t>
            </a:r>
          </a:p>
          <a:p>
            <a:pPr indent="266700" algn="just"/>
            <a:r>
              <a:rPr lang="fr-FR" sz="2400" dirty="0" smtClean="0">
                <a:latin typeface="Georgia" pitchFamily="18" charset="0"/>
              </a:rPr>
              <a:t> Il est responsable de la documentation du projet. Ceci ne veut pas dire qu'il rédige toute la documentation associée au projet, mais plutôt qu'il s'assure de sa rédaction. Il définit les normes de présentation des documents en accord avec le manuel qualité de l'entreprise. Il s'assure de la mise à jour de la documentation.</a:t>
            </a:r>
          </a:p>
        </p:txBody>
      </p:sp>
      <p:sp>
        <p:nvSpPr>
          <p:cNvPr id="6" name="Rectangle 5"/>
          <p:cNvSpPr/>
          <p:nvPr/>
        </p:nvSpPr>
        <p:spPr>
          <a:xfrm>
            <a:off x="1142976" y="4431108"/>
            <a:ext cx="7858180" cy="1569660"/>
          </a:xfrm>
          <a:prstGeom prst="rect">
            <a:avLst/>
          </a:prstGeom>
        </p:spPr>
        <p:txBody>
          <a:bodyPr wrap="square">
            <a:spAutoFit/>
          </a:bodyPr>
          <a:lstStyle/>
          <a:p>
            <a:pPr algn="just">
              <a:buFont typeface="Wingdings" pitchFamily="2" charset="2"/>
              <a:buChar char="q"/>
            </a:pPr>
            <a:r>
              <a:rPr lang="fr-FR" sz="2400" b="1" dirty="0" smtClean="0">
                <a:solidFill>
                  <a:srgbClr val="FF0000"/>
                </a:solidFill>
                <a:latin typeface="Georgia" pitchFamily="18" charset="0"/>
              </a:rPr>
              <a:t> Remarque</a:t>
            </a:r>
          </a:p>
          <a:p>
            <a:pPr indent="355600" algn="just"/>
            <a:r>
              <a:rPr lang="fr-FR" sz="2400" b="1" dirty="0" smtClean="0">
                <a:solidFill>
                  <a:srgbClr val="FF0000"/>
                </a:solidFill>
                <a:latin typeface="Georgia" pitchFamily="18" charset="0"/>
              </a:rPr>
              <a:t> </a:t>
            </a:r>
            <a:r>
              <a:rPr lang="fr-FR" sz="2400" dirty="0" smtClean="0">
                <a:solidFill>
                  <a:srgbClr val="FF0000"/>
                </a:solidFill>
                <a:latin typeface="Georgia" pitchFamily="18" charset="0"/>
              </a:rPr>
              <a:t>Sur les gros projets, le chef de projet pourra nommer des responsables pour les phases amont du cycle de vie (analyse des besoins, spécifications, conception, codage).</a:t>
            </a:r>
          </a:p>
        </p:txBody>
      </p:sp>
      <p:sp>
        <p:nvSpPr>
          <p:cNvPr id="7" name="Espace réservé du numéro de diapositive 6"/>
          <p:cNvSpPr>
            <a:spLocks noGrp="1"/>
          </p:cNvSpPr>
          <p:nvPr>
            <p:ph type="sldNum" sz="quarter" idx="12"/>
          </p:nvPr>
        </p:nvSpPr>
        <p:spPr/>
        <p:txBody>
          <a:bodyPr/>
          <a:lstStyle/>
          <a:p>
            <a:fld id="{5EB83F07-1D07-4088-8285-8BF13F67CE94}" type="slidenum">
              <a:rPr lang="fr-FR" smtClean="0"/>
              <a:pPr/>
              <a:t>47</a:t>
            </a:fld>
            <a:endParaRPr lang="fr-F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2976" y="714356"/>
            <a:ext cx="7858180" cy="6063198"/>
          </a:xfrm>
          <a:prstGeom prst="rect">
            <a:avLst/>
          </a:prstGeom>
        </p:spPr>
        <p:txBody>
          <a:bodyPr wrap="square">
            <a:spAutoFit/>
          </a:bodyPr>
          <a:lstStyle/>
          <a:p>
            <a:pPr indent="355600" algn="just"/>
            <a:r>
              <a:rPr lang="fr-FR" sz="2400" dirty="0" smtClean="0">
                <a:latin typeface="Georgia" pitchFamily="18" charset="0"/>
              </a:rPr>
              <a:t>Ces profils doivent être choisis en fonction de l'intervention dans les différentes phases du cycle de vie.</a:t>
            </a:r>
          </a:p>
          <a:p>
            <a:pPr indent="355600" algn="just"/>
            <a:r>
              <a:rPr lang="fr-FR" sz="2400" dirty="0" smtClean="0">
                <a:latin typeface="Georgia" pitchFamily="18" charset="0"/>
              </a:rPr>
              <a:t> Nous répertorions les qualités requises suivant les phases.</a:t>
            </a:r>
          </a:p>
          <a:p>
            <a:pPr algn="just"/>
            <a:endParaRPr lang="fr-FR" sz="1400" dirty="0" smtClean="0">
              <a:latin typeface="Georgia" pitchFamily="18" charset="0"/>
            </a:endParaRPr>
          </a:p>
          <a:p>
            <a:pPr algn="just">
              <a:buFont typeface="Wingdings" pitchFamily="2" charset="2"/>
              <a:buChar char="ü"/>
            </a:pPr>
            <a:r>
              <a:rPr lang="fr-FR" sz="2400" b="1" dirty="0" smtClean="0">
                <a:latin typeface="Georgia" pitchFamily="18" charset="0"/>
              </a:rPr>
              <a:t> Définition et analyse des besoins</a:t>
            </a:r>
          </a:p>
          <a:p>
            <a:pPr indent="355600" algn="just"/>
            <a:r>
              <a:rPr lang="fr-FR" sz="2400" dirty="0" smtClean="0">
                <a:latin typeface="Georgia" pitchFamily="18" charset="0"/>
              </a:rPr>
              <a:t>- Savoir anticiper,</a:t>
            </a:r>
          </a:p>
          <a:p>
            <a:pPr indent="355600" algn="just"/>
            <a:r>
              <a:rPr lang="fr-FR" sz="2400" dirty="0" smtClean="0">
                <a:latin typeface="Georgia" pitchFamily="18" charset="0"/>
              </a:rPr>
              <a:t>- Savoir analyser les stratégies.</a:t>
            </a:r>
          </a:p>
          <a:p>
            <a:pPr algn="just"/>
            <a:endParaRPr lang="fr-FR" sz="1400" dirty="0" smtClean="0">
              <a:latin typeface="Georgia" pitchFamily="18" charset="0"/>
            </a:endParaRPr>
          </a:p>
          <a:p>
            <a:pPr algn="just">
              <a:buFont typeface="Wingdings" pitchFamily="2" charset="2"/>
              <a:buChar char="ü"/>
            </a:pPr>
            <a:r>
              <a:rPr lang="fr-FR" sz="2400" b="1" dirty="0" smtClean="0">
                <a:latin typeface="Georgia" pitchFamily="18" charset="0"/>
              </a:rPr>
              <a:t> Spécifications fonctionnelles</a:t>
            </a:r>
          </a:p>
          <a:p>
            <a:pPr indent="355600" algn="just"/>
            <a:r>
              <a:rPr lang="fr-FR" sz="2400" dirty="0" smtClean="0">
                <a:latin typeface="Georgia" pitchFamily="18" charset="0"/>
              </a:rPr>
              <a:t>- Clarté, précision, cohérence, rigueur,</a:t>
            </a:r>
          </a:p>
          <a:p>
            <a:pPr indent="355600" algn="just"/>
            <a:r>
              <a:rPr lang="fr-FR" sz="2400" dirty="0" smtClean="0">
                <a:latin typeface="Georgia" pitchFamily="18" charset="0"/>
              </a:rPr>
              <a:t>- L'idéal serait un ingénieur ayant la double compétence: utilisateur et concepteur.</a:t>
            </a:r>
          </a:p>
          <a:p>
            <a:pPr indent="355600" algn="just"/>
            <a:endParaRPr lang="fr-FR" sz="1400" dirty="0" smtClean="0">
              <a:latin typeface="Georgia" pitchFamily="18" charset="0"/>
            </a:endParaRPr>
          </a:p>
          <a:p>
            <a:pPr algn="just">
              <a:buFont typeface="Wingdings" pitchFamily="2" charset="2"/>
              <a:buChar char="ü"/>
            </a:pPr>
            <a:r>
              <a:rPr lang="fr-FR" sz="2400" dirty="0" smtClean="0">
                <a:latin typeface="Georgia" pitchFamily="18" charset="0"/>
              </a:rPr>
              <a:t> </a:t>
            </a:r>
            <a:r>
              <a:rPr lang="fr-FR" sz="2400" b="1" dirty="0" smtClean="0">
                <a:latin typeface="Georgia" pitchFamily="18" charset="0"/>
              </a:rPr>
              <a:t>Conception</a:t>
            </a:r>
          </a:p>
          <a:p>
            <a:pPr indent="355600" algn="just"/>
            <a:r>
              <a:rPr lang="fr-FR" sz="2400" dirty="0" smtClean="0">
                <a:latin typeface="Georgia" pitchFamily="18" charset="0"/>
              </a:rPr>
              <a:t>- Cette phase demande des communications intenses,</a:t>
            </a:r>
          </a:p>
          <a:p>
            <a:pPr indent="355600" algn="just"/>
            <a:r>
              <a:rPr lang="fr-FR" sz="2400" dirty="0" smtClean="0">
                <a:latin typeface="Georgia" pitchFamily="18" charset="0"/>
              </a:rPr>
              <a:t>- Capacités à formaliser et à abstraire</a:t>
            </a:r>
          </a:p>
        </p:txBody>
      </p:sp>
      <p:sp>
        <p:nvSpPr>
          <p:cNvPr id="5" name="Rectangle 4"/>
          <p:cNvSpPr/>
          <p:nvPr/>
        </p:nvSpPr>
        <p:spPr>
          <a:xfrm>
            <a:off x="857256" y="71414"/>
            <a:ext cx="8286776" cy="553998"/>
          </a:xfrm>
          <a:prstGeom prst="rect">
            <a:avLst/>
          </a:prstGeom>
        </p:spPr>
        <p:txBody>
          <a:bodyPr wrap="square">
            <a:spAutoFit/>
          </a:bodyPr>
          <a:lstStyle/>
          <a:p>
            <a:pPr algn="ctr"/>
            <a:r>
              <a:rPr lang="fr-FR" sz="3000" b="1" dirty="0" smtClean="0">
                <a:solidFill>
                  <a:schemeClr val="accent4">
                    <a:lumMod val="50000"/>
                  </a:schemeClr>
                </a:solidFill>
                <a:latin typeface="Baskerville Old Face" pitchFamily="18" charset="0"/>
              </a:rPr>
              <a:t>3. PROFILS DES MEMBRES D’UNE EQUIPE</a:t>
            </a:r>
            <a:endParaRPr lang="fr-FR" sz="3000" dirty="0">
              <a:solidFill>
                <a:schemeClr val="accent4">
                  <a:lumMod val="50000"/>
                </a:schemeClr>
              </a:solidFill>
              <a:latin typeface="Baskerville Old Face" pitchFamily="18" charset="0"/>
            </a:endParaRPr>
          </a:p>
        </p:txBody>
      </p:sp>
      <p:sp>
        <p:nvSpPr>
          <p:cNvPr id="7" name="Espace réservé du numéro de diapositive 6"/>
          <p:cNvSpPr>
            <a:spLocks noGrp="1"/>
          </p:cNvSpPr>
          <p:nvPr>
            <p:ph type="sldNum" sz="quarter" idx="12"/>
          </p:nvPr>
        </p:nvSpPr>
        <p:spPr/>
        <p:txBody>
          <a:bodyPr/>
          <a:lstStyle/>
          <a:p>
            <a:fld id="{5EB83F07-1D07-4088-8285-8BF13F67CE94}" type="slidenum">
              <a:rPr lang="fr-FR" smtClean="0"/>
              <a:pPr/>
              <a:t>48</a:t>
            </a:fld>
            <a:endParaRPr lang="fr-F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2976" y="603666"/>
            <a:ext cx="7858180" cy="5539978"/>
          </a:xfrm>
          <a:prstGeom prst="rect">
            <a:avLst/>
          </a:prstGeom>
        </p:spPr>
        <p:txBody>
          <a:bodyPr wrap="square">
            <a:spAutoFit/>
          </a:bodyPr>
          <a:lstStyle/>
          <a:p>
            <a:pPr algn="just">
              <a:buFont typeface="Wingdings" pitchFamily="2" charset="2"/>
              <a:buChar char="ü"/>
            </a:pPr>
            <a:r>
              <a:rPr lang="fr-FR" sz="2400" dirty="0" smtClean="0">
                <a:latin typeface="Georgia" pitchFamily="18" charset="0"/>
              </a:rPr>
              <a:t> </a:t>
            </a:r>
            <a:r>
              <a:rPr lang="fr-FR" sz="2400" b="1" dirty="0" smtClean="0">
                <a:latin typeface="Georgia" pitchFamily="18" charset="0"/>
              </a:rPr>
              <a:t>Programmation et tests unitaires</a:t>
            </a:r>
          </a:p>
          <a:p>
            <a:pPr indent="355600" algn="just"/>
            <a:r>
              <a:rPr lang="fr-FR" sz="2400" dirty="0" smtClean="0">
                <a:latin typeface="Georgia" pitchFamily="18" charset="0"/>
              </a:rPr>
              <a:t>- Discipline de programmation (style), rigueur, communication, sens du groupe</a:t>
            </a:r>
          </a:p>
          <a:p>
            <a:pPr algn="just"/>
            <a:endParaRPr lang="fr-FR" sz="1400" dirty="0" smtClean="0">
              <a:latin typeface="Georgia" pitchFamily="18" charset="0"/>
            </a:endParaRPr>
          </a:p>
          <a:p>
            <a:pPr algn="just">
              <a:buFont typeface="Wingdings" pitchFamily="2" charset="2"/>
              <a:buChar char="ü"/>
            </a:pPr>
            <a:r>
              <a:rPr lang="fr-FR" sz="2400" dirty="0" smtClean="0">
                <a:latin typeface="Georgia" pitchFamily="18" charset="0"/>
              </a:rPr>
              <a:t> </a:t>
            </a:r>
            <a:r>
              <a:rPr lang="fr-FR" sz="2400" b="1" dirty="0" smtClean="0">
                <a:latin typeface="Georgia" pitchFamily="18" charset="0"/>
              </a:rPr>
              <a:t>Intégration</a:t>
            </a:r>
          </a:p>
          <a:p>
            <a:pPr indent="355600" algn="just"/>
            <a:r>
              <a:rPr lang="fr-FR" sz="2400" dirty="0" smtClean="0">
                <a:latin typeface="Georgia" pitchFamily="18" charset="0"/>
              </a:rPr>
              <a:t>- C'est une phase où la compétence requise est bien souvent celle d'un ingénieur système.</a:t>
            </a:r>
          </a:p>
          <a:p>
            <a:pPr algn="just"/>
            <a:endParaRPr lang="fr-FR" sz="1400" dirty="0" smtClean="0">
              <a:latin typeface="Georgia" pitchFamily="18" charset="0"/>
            </a:endParaRPr>
          </a:p>
          <a:p>
            <a:pPr algn="just">
              <a:buFont typeface="Wingdings" pitchFamily="2" charset="2"/>
              <a:buChar char="ü"/>
            </a:pPr>
            <a:r>
              <a:rPr lang="fr-FR" sz="2400" b="1" dirty="0" smtClean="0">
                <a:latin typeface="Georgia" pitchFamily="18" charset="0"/>
              </a:rPr>
              <a:t> Qualification</a:t>
            </a:r>
          </a:p>
          <a:p>
            <a:pPr indent="355600" algn="just"/>
            <a:r>
              <a:rPr lang="fr-FR" sz="2400" dirty="0" smtClean="0">
                <a:latin typeface="Georgia" pitchFamily="18" charset="0"/>
              </a:rPr>
              <a:t>- Ici il s'agit plutôt de la compétence d'un ingénieur d'application, c'est à dire très proche du domaine du produit à qualifier.</a:t>
            </a:r>
          </a:p>
          <a:p>
            <a:pPr algn="just"/>
            <a:endParaRPr lang="fr-FR" sz="1400" dirty="0" smtClean="0">
              <a:latin typeface="Georgia" pitchFamily="18" charset="0"/>
            </a:endParaRPr>
          </a:p>
          <a:p>
            <a:pPr algn="just">
              <a:buFont typeface="Wingdings" pitchFamily="2" charset="2"/>
              <a:buChar char="ü"/>
            </a:pPr>
            <a:r>
              <a:rPr lang="fr-FR" sz="2400" b="1" dirty="0" smtClean="0">
                <a:latin typeface="Georgia" pitchFamily="18" charset="0"/>
              </a:rPr>
              <a:t> Maintenance</a:t>
            </a:r>
          </a:p>
          <a:p>
            <a:pPr indent="355600" algn="just"/>
            <a:r>
              <a:rPr lang="fr-FR" sz="2400" dirty="0" smtClean="0">
                <a:latin typeface="Georgia" pitchFamily="18" charset="0"/>
              </a:rPr>
              <a:t>- La maintenance requiert des qualités de rigueur, analyse et expertise.</a:t>
            </a:r>
          </a:p>
        </p:txBody>
      </p:sp>
      <p:sp>
        <p:nvSpPr>
          <p:cNvPr id="4" name="Espace réservé du numéro de diapositive 3"/>
          <p:cNvSpPr>
            <a:spLocks noGrp="1"/>
          </p:cNvSpPr>
          <p:nvPr>
            <p:ph type="sldNum" sz="quarter" idx="12"/>
          </p:nvPr>
        </p:nvSpPr>
        <p:spPr/>
        <p:txBody>
          <a:bodyPr/>
          <a:lstStyle/>
          <a:p>
            <a:fld id="{5EB83F07-1D07-4088-8285-8BF13F67CE94}" type="slidenum">
              <a:rPr lang="fr-FR" smtClean="0"/>
              <a:pPr/>
              <a:t>49</a:t>
            </a:fld>
            <a:endParaRPr lang="fr-F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142976" y="142852"/>
            <a:ext cx="7929618" cy="6643734"/>
          </a:xfrm>
          <a:prstGeom prst="rect">
            <a:avLst/>
          </a:prstGeom>
          <a:noFill/>
        </p:spPr>
        <p:txBody>
          <a:bodyPr wrap="square" rtlCol="0">
            <a:spAutoFit/>
          </a:bodyPr>
          <a:lstStyle/>
          <a:p>
            <a:pPr indent="358775" algn="just"/>
            <a:r>
              <a:rPr lang="fr-FR" sz="2600" dirty="0" smtClean="0">
                <a:latin typeface="Georgia" pitchFamily="18" charset="0"/>
              </a:rPr>
              <a:t>Nous nous limitons ici au coût de développement du logiciel qui sera calculé en fonction du temps passé à développer celui-ci par les ingénieurs dont on connaît le tarif horaire et le taux d'implication dans le projet en terme de pourcentage de leur temps. Les coûts du développement logiciel sont donc étroitement liés à la notion de productivité des ingénieurs logiciels, c'est à dire le nombre de lignes de code (validées) produites par unité de temps. </a:t>
            </a:r>
          </a:p>
          <a:p>
            <a:pPr indent="358775" algn="just"/>
            <a:endParaRPr lang="fr-FR" sz="1400" dirty="0" smtClean="0">
              <a:latin typeface="Georgia" pitchFamily="18" charset="0"/>
            </a:endParaRPr>
          </a:p>
          <a:p>
            <a:pPr indent="358775" algn="just"/>
            <a:r>
              <a:rPr lang="fr-FR" sz="2600" dirty="0" smtClean="0">
                <a:latin typeface="Georgia" pitchFamily="18" charset="0"/>
              </a:rPr>
              <a:t>A noter qu'à ces coûts salariaux chargés, il ne faudra pas oublier de rajouter les coûts fixes selon un mode de calcul propre à chaque entreprise. </a:t>
            </a:r>
          </a:p>
          <a:p>
            <a:pPr indent="358775" algn="just"/>
            <a:endParaRPr lang="fr-FR" sz="1400" dirty="0" smtClean="0">
              <a:latin typeface="Georgia" pitchFamily="18" charset="0"/>
            </a:endParaRPr>
          </a:p>
          <a:p>
            <a:pPr indent="358775" algn="just"/>
            <a:r>
              <a:rPr lang="fr-FR" sz="2600" dirty="0" smtClean="0">
                <a:latin typeface="Georgia" pitchFamily="18" charset="0"/>
              </a:rPr>
              <a:t>Dans la suite lorsque nous parlerons de coûts, nous entendrons donc effort en terme d'hommes/mois.</a:t>
            </a:r>
            <a:endParaRPr lang="fr-FR" sz="2600" dirty="0">
              <a:latin typeface="Georgia" pitchFamily="18" charset="0"/>
            </a:endParaRPr>
          </a:p>
        </p:txBody>
      </p:sp>
      <p:sp>
        <p:nvSpPr>
          <p:cNvPr id="5" name="Espace réservé du numéro de diapositive 4"/>
          <p:cNvSpPr>
            <a:spLocks noGrp="1"/>
          </p:cNvSpPr>
          <p:nvPr>
            <p:ph type="sldNum" sz="quarter" idx="12"/>
          </p:nvPr>
        </p:nvSpPr>
        <p:spPr/>
        <p:txBody>
          <a:bodyPr/>
          <a:lstStyle/>
          <a:p>
            <a:fld id="{5EB83F07-1D07-4088-8285-8BF13F67CE94}" type="slidenum">
              <a:rPr lang="fr-FR" sz="1400" b="1" smtClean="0">
                <a:solidFill>
                  <a:schemeClr val="tx2">
                    <a:lumMod val="50000"/>
                  </a:schemeClr>
                </a:solidFill>
                <a:latin typeface="Times New Roman" pitchFamily="18" charset="0"/>
                <a:cs typeface="Times New Roman" pitchFamily="18" charset="0"/>
              </a:rPr>
              <a:pPr/>
              <a:t>5</a:t>
            </a:fld>
            <a:endParaRPr lang="fr-FR" sz="1400" b="1" dirty="0">
              <a:solidFill>
                <a:schemeClr val="tx2">
                  <a:lumMod val="50000"/>
                </a:schemeClr>
              </a:solidFill>
              <a:latin typeface="Times New Roman" pitchFamily="18" charset="0"/>
              <a:cs typeface="Times New Roman"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1538" y="642918"/>
            <a:ext cx="7929618" cy="6232475"/>
          </a:xfrm>
          <a:prstGeom prst="rect">
            <a:avLst/>
          </a:prstGeom>
        </p:spPr>
        <p:txBody>
          <a:bodyPr wrap="square">
            <a:spAutoFit/>
          </a:bodyPr>
          <a:lstStyle/>
          <a:p>
            <a:pPr indent="177800" algn="just"/>
            <a:r>
              <a:rPr lang="fr-FR" sz="2100" dirty="0" smtClean="0">
                <a:latin typeface="Georgia" pitchFamily="18" charset="0"/>
              </a:rPr>
              <a:t>Dans un groupe non structuré de N personnes il y a N * (N -1)/2 interactions "I"</a:t>
            </a:r>
          </a:p>
          <a:p>
            <a:pPr algn="just"/>
            <a:r>
              <a:rPr lang="fr-FR" sz="2100" dirty="0" smtClean="0">
                <a:latin typeface="Georgia" pitchFamily="18" charset="0"/>
              </a:rPr>
              <a:t>Exemple:    N = 3 --&gt; I = 3</a:t>
            </a:r>
          </a:p>
          <a:p>
            <a:pPr indent="1079500" algn="just"/>
            <a:r>
              <a:rPr lang="fr-FR" sz="2100" dirty="0" smtClean="0">
                <a:latin typeface="Georgia" pitchFamily="18" charset="0"/>
              </a:rPr>
              <a:t>    N = 11 --&gt; I = 55</a:t>
            </a:r>
          </a:p>
          <a:p>
            <a:pPr indent="177800" algn="just"/>
            <a:r>
              <a:rPr lang="fr-FR" sz="2100" dirty="0" smtClean="0">
                <a:latin typeface="Georgia" pitchFamily="18" charset="0"/>
              </a:rPr>
              <a:t>Il faut donc structurer les équipes pour diminuer le temps passé à la communication.</a:t>
            </a:r>
          </a:p>
          <a:p>
            <a:pPr indent="177800" algn="just"/>
            <a:r>
              <a:rPr lang="fr-FR" sz="2100" dirty="0" smtClean="0">
                <a:latin typeface="Georgia" pitchFamily="18" charset="0"/>
              </a:rPr>
              <a:t>Calcul du temps en heures/jour pour des groupes non structurés.  N = 4 --&gt; T = 2</a:t>
            </a:r>
          </a:p>
          <a:p>
            <a:pPr indent="1257300" algn="just"/>
            <a:r>
              <a:rPr lang="fr-FR" sz="2100" dirty="0" smtClean="0">
                <a:latin typeface="Georgia" pitchFamily="18" charset="0"/>
              </a:rPr>
              <a:t>  N = 8 --&gt; T = 4</a:t>
            </a:r>
          </a:p>
          <a:p>
            <a:pPr indent="1257300" algn="just"/>
            <a:r>
              <a:rPr lang="fr-FR" sz="2100" dirty="0" smtClean="0">
                <a:latin typeface="Georgia" pitchFamily="18" charset="0"/>
              </a:rPr>
              <a:t>  N = 16 --&gt; T = 6</a:t>
            </a:r>
          </a:p>
          <a:p>
            <a:pPr indent="1257300" algn="just"/>
            <a:r>
              <a:rPr lang="fr-FR" sz="2100" dirty="0" smtClean="0">
                <a:latin typeface="Georgia" pitchFamily="18" charset="0"/>
              </a:rPr>
              <a:t>  N = 24 --&gt; T = 7.5 !!</a:t>
            </a:r>
          </a:p>
          <a:p>
            <a:pPr indent="177800" algn="just"/>
            <a:r>
              <a:rPr lang="fr-FR" sz="2100" dirty="0" smtClean="0">
                <a:latin typeface="Georgia" pitchFamily="18" charset="0"/>
              </a:rPr>
              <a:t>Cependant la communication</a:t>
            </a:r>
          </a:p>
          <a:p>
            <a:pPr algn="just"/>
            <a:r>
              <a:rPr lang="fr-FR" sz="2100" dirty="0" smtClean="0">
                <a:latin typeface="Georgia" pitchFamily="18" charset="0"/>
              </a:rPr>
              <a:t>- Améliore la compréhension du projet.</a:t>
            </a:r>
          </a:p>
          <a:p>
            <a:pPr algn="just"/>
            <a:r>
              <a:rPr lang="fr-FR" sz="2100" dirty="0" smtClean="0">
                <a:latin typeface="Georgia" pitchFamily="18" charset="0"/>
              </a:rPr>
              <a:t>- Permet une plus grande mobilité dans le projet.</a:t>
            </a:r>
          </a:p>
          <a:p>
            <a:pPr indent="266700" algn="just"/>
            <a:endParaRPr lang="fr-FR" sz="2100" dirty="0" smtClean="0">
              <a:latin typeface="Georgia" pitchFamily="18" charset="0"/>
            </a:endParaRPr>
          </a:p>
          <a:p>
            <a:pPr indent="266700" algn="just"/>
            <a:r>
              <a:rPr lang="fr-FR" sz="2100" dirty="0" smtClean="0">
                <a:latin typeface="Georgia" pitchFamily="18" charset="0"/>
              </a:rPr>
              <a:t>Mais aussi</a:t>
            </a:r>
          </a:p>
          <a:p>
            <a:pPr algn="just"/>
            <a:r>
              <a:rPr lang="fr-FR" sz="2100" dirty="0" smtClean="0">
                <a:latin typeface="Georgia" pitchFamily="18" charset="0"/>
              </a:rPr>
              <a:t>- Fait perdre du temps.</a:t>
            </a:r>
          </a:p>
          <a:p>
            <a:pPr algn="just"/>
            <a:r>
              <a:rPr lang="fr-FR" sz="2100" dirty="0" smtClean="0">
                <a:latin typeface="Georgia" pitchFamily="18" charset="0"/>
              </a:rPr>
              <a:t>- Peut nuire a la documentation (dont on peut croire qu'elle devient moins nécessaire!).</a:t>
            </a:r>
            <a:endParaRPr lang="fr-FR" sz="2100" dirty="0">
              <a:latin typeface="Georgia" pitchFamily="18" charset="0"/>
            </a:endParaRPr>
          </a:p>
        </p:txBody>
      </p:sp>
      <p:sp>
        <p:nvSpPr>
          <p:cNvPr id="5" name="Rectangle 4"/>
          <p:cNvSpPr/>
          <p:nvPr/>
        </p:nvSpPr>
        <p:spPr>
          <a:xfrm>
            <a:off x="857256" y="71414"/>
            <a:ext cx="8286776" cy="553998"/>
          </a:xfrm>
          <a:prstGeom prst="rect">
            <a:avLst/>
          </a:prstGeom>
        </p:spPr>
        <p:txBody>
          <a:bodyPr wrap="square">
            <a:spAutoFit/>
          </a:bodyPr>
          <a:lstStyle/>
          <a:p>
            <a:pPr algn="ctr"/>
            <a:r>
              <a:rPr lang="fr-FR" sz="3000" b="1" dirty="0" smtClean="0">
                <a:solidFill>
                  <a:schemeClr val="accent4">
                    <a:lumMod val="50000"/>
                  </a:schemeClr>
                </a:solidFill>
                <a:latin typeface="Baskerville Old Face" pitchFamily="18" charset="0"/>
              </a:rPr>
              <a:t>4. NECESSITE DE LA STRUCTURATION</a:t>
            </a:r>
            <a:endParaRPr lang="fr-FR" sz="3000" dirty="0">
              <a:solidFill>
                <a:schemeClr val="accent4">
                  <a:lumMod val="50000"/>
                </a:schemeClr>
              </a:solidFill>
              <a:latin typeface="Baskerville Old Face" pitchFamily="18" charset="0"/>
            </a:endParaRPr>
          </a:p>
        </p:txBody>
      </p:sp>
      <p:sp>
        <p:nvSpPr>
          <p:cNvPr id="7" name="Espace réservé du numéro de diapositive 6"/>
          <p:cNvSpPr>
            <a:spLocks noGrp="1"/>
          </p:cNvSpPr>
          <p:nvPr>
            <p:ph type="sldNum" sz="quarter" idx="12"/>
          </p:nvPr>
        </p:nvSpPr>
        <p:spPr/>
        <p:txBody>
          <a:bodyPr/>
          <a:lstStyle/>
          <a:p>
            <a:fld id="{5EB83F07-1D07-4088-8285-8BF13F67CE94}" type="slidenum">
              <a:rPr lang="fr-FR" smtClean="0"/>
              <a:pPr/>
              <a:t>50</a:t>
            </a:fld>
            <a:endParaRPr lang="fr-F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0100" y="1638390"/>
            <a:ext cx="8072462" cy="1862048"/>
          </a:xfrm>
          <a:prstGeom prst="rect">
            <a:avLst/>
          </a:prstGeom>
        </p:spPr>
        <p:txBody>
          <a:bodyPr wrap="square">
            <a:spAutoFit/>
          </a:bodyPr>
          <a:lstStyle/>
          <a:p>
            <a:pPr indent="266700" algn="just"/>
            <a:r>
              <a:rPr lang="fr-FR" sz="2300" dirty="0" smtClean="0">
                <a:latin typeface="Georgia" pitchFamily="18" charset="0"/>
              </a:rPr>
              <a:t>Le travail s'effectue par consensus; le travail de chacun devient le travail de tous. </a:t>
            </a:r>
          </a:p>
          <a:p>
            <a:pPr indent="266700" algn="just"/>
            <a:r>
              <a:rPr lang="fr-FR" sz="2300" dirty="0" smtClean="0">
                <a:latin typeface="Georgia" pitchFamily="18" charset="0"/>
              </a:rPr>
              <a:t>L'équipe s'enrichit par le travail quotidien en commun, les revues et inspections de code. </a:t>
            </a:r>
          </a:p>
          <a:p>
            <a:pPr indent="266700" algn="just"/>
            <a:r>
              <a:rPr lang="fr-FR" sz="2300" dirty="0" smtClean="0">
                <a:latin typeface="Georgia" pitchFamily="18" charset="0"/>
              </a:rPr>
              <a:t>On élimine l'attachement à </a:t>
            </a:r>
            <a:r>
              <a:rPr lang="fr-FR" sz="2300" i="1" dirty="0" smtClean="0">
                <a:latin typeface="Georgia" pitchFamily="18" charset="0"/>
              </a:rPr>
              <a:t>son programme, ses </a:t>
            </a:r>
            <a:r>
              <a:rPr lang="fr-FR" sz="2300" dirty="0" smtClean="0">
                <a:latin typeface="Georgia" pitchFamily="18" charset="0"/>
              </a:rPr>
              <a:t>idées.</a:t>
            </a:r>
            <a:endParaRPr lang="fr-FR" sz="2300" dirty="0">
              <a:latin typeface="Georgia" pitchFamily="18" charset="0"/>
            </a:endParaRPr>
          </a:p>
        </p:txBody>
      </p:sp>
      <p:sp>
        <p:nvSpPr>
          <p:cNvPr id="5" name="Rectangle 4"/>
          <p:cNvSpPr/>
          <p:nvPr/>
        </p:nvSpPr>
        <p:spPr>
          <a:xfrm>
            <a:off x="1857356" y="4782"/>
            <a:ext cx="6500858" cy="553998"/>
          </a:xfrm>
          <a:prstGeom prst="rect">
            <a:avLst/>
          </a:prstGeom>
        </p:spPr>
        <p:txBody>
          <a:bodyPr wrap="square">
            <a:spAutoFit/>
          </a:bodyPr>
          <a:lstStyle/>
          <a:p>
            <a:pPr algn="ctr"/>
            <a:r>
              <a:rPr lang="fr-FR" sz="3000" b="1" dirty="0" smtClean="0">
                <a:solidFill>
                  <a:schemeClr val="accent4">
                    <a:lumMod val="50000"/>
                  </a:schemeClr>
                </a:solidFill>
                <a:latin typeface="Baskerville Old Face" pitchFamily="18" charset="0"/>
              </a:rPr>
              <a:t>5. LES TYPES D’ORGANISATION</a:t>
            </a:r>
            <a:endParaRPr lang="fr-FR" sz="3000" dirty="0">
              <a:solidFill>
                <a:schemeClr val="accent4">
                  <a:lumMod val="50000"/>
                </a:schemeClr>
              </a:solidFill>
              <a:latin typeface="Baskerville Old Face" pitchFamily="18" charset="0"/>
            </a:endParaRPr>
          </a:p>
        </p:txBody>
      </p:sp>
      <p:sp>
        <p:nvSpPr>
          <p:cNvPr id="6" name="Rectangle 5"/>
          <p:cNvSpPr/>
          <p:nvPr/>
        </p:nvSpPr>
        <p:spPr>
          <a:xfrm>
            <a:off x="928662" y="405450"/>
            <a:ext cx="3286148" cy="523220"/>
          </a:xfrm>
          <a:prstGeom prst="rect">
            <a:avLst/>
          </a:prstGeom>
        </p:spPr>
        <p:txBody>
          <a:bodyPr wrap="square">
            <a:spAutoFit/>
          </a:bodyPr>
          <a:lstStyle/>
          <a:p>
            <a:pPr algn="ctr"/>
            <a:r>
              <a:rPr lang="fr-FR" sz="2700" b="1" dirty="0" smtClean="0">
                <a:solidFill>
                  <a:srgbClr val="FF0000"/>
                </a:solidFill>
                <a:latin typeface="Baskerville Old Face" pitchFamily="18" charset="0"/>
              </a:rPr>
              <a:t>LES EXTREMES</a:t>
            </a:r>
            <a:endParaRPr lang="fr-FR" sz="2700" dirty="0">
              <a:solidFill>
                <a:srgbClr val="FF0000"/>
              </a:solidFill>
              <a:latin typeface="Baskerville Old Face" pitchFamily="18" charset="0"/>
            </a:endParaRPr>
          </a:p>
        </p:txBody>
      </p:sp>
      <p:sp>
        <p:nvSpPr>
          <p:cNvPr id="7" name="Rectangle 6"/>
          <p:cNvSpPr/>
          <p:nvPr/>
        </p:nvSpPr>
        <p:spPr>
          <a:xfrm>
            <a:off x="1214414" y="785794"/>
            <a:ext cx="7643866" cy="892552"/>
          </a:xfrm>
          <a:prstGeom prst="rect">
            <a:avLst/>
          </a:prstGeom>
        </p:spPr>
        <p:txBody>
          <a:bodyPr wrap="square">
            <a:spAutoFit/>
          </a:bodyPr>
          <a:lstStyle/>
          <a:p>
            <a:pPr algn="ctr"/>
            <a:r>
              <a:rPr lang="fr-FR" sz="2500" b="1" dirty="0" smtClean="0">
                <a:solidFill>
                  <a:schemeClr val="accent1">
                    <a:lumMod val="50000"/>
                  </a:schemeClr>
                </a:solidFill>
                <a:latin typeface="Baskerville Old Face" pitchFamily="18" charset="0"/>
              </a:rPr>
              <a:t>PETIT GROUPE DE TRAVAIL SANS AUTORITE DEFINIE: EGOLESS PROGRAMMING</a:t>
            </a:r>
            <a:endParaRPr lang="fr-FR" sz="2500" dirty="0">
              <a:solidFill>
                <a:schemeClr val="accent1">
                  <a:lumMod val="50000"/>
                </a:schemeClr>
              </a:solidFill>
              <a:latin typeface="Baskerville Old Face" pitchFamily="18" charset="0"/>
            </a:endParaRPr>
          </a:p>
        </p:txBody>
      </p:sp>
      <p:pic>
        <p:nvPicPr>
          <p:cNvPr id="8" name="Picture 2"/>
          <p:cNvPicPr>
            <a:picLocks noChangeAspect="1" noChangeArrowheads="1"/>
          </p:cNvPicPr>
          <p:nvPr/>
        </p:nvPicPr>
        <p:blipFill>
          <a:blip r:embed="rId2"/>
          <a:srcRect/>
          <a:stretch>
            <a:fillRect/>
          </a:stretch>
        </p:blipFill>
        <p:spPr bwMode="auto">
          <a:xfrm>
            <a:off x="2500298" y="3571884"/>
            <a:ext cx="4945402" cy="3143264"/>
          </a:xfrm>
          <a:prstGeom prst="rect">
            <a:avLst/>
          </a:prstGeom>
          <a:noFill/>
          <a:ln w="9525">
            <a:noFill/>
            <a:miter lim="800000"/>
            <a:headEnd/>
            <a:tailEnd/>
          </a:ln>
          <a:effectLst/>
        </p:spPr>
      </p:pic>
      <p:sp>
        <p:nvSpPr>
          <p:cNvPr id="10" name="Espace réservé du numéro de diapositive 9"/>
          <p:cNvSpPr>
            <a:spLocks noGrp="1"/>
          </p:cNvSpPr>
          <p:nvPr>
            <p:ph type="sldNum" sz="quarter" idx="12"/>
          </p:nvPr>
        </p:nvSpPr>
        <p:spPr/>
        <p:txBody>
          <a:bodyPr/>
          <a:lstStyle/>
          <a:p>
            <a:fld id="{5EB83F07-1D07-4088-8285-8BF13F67CE94}" type="slidenum">
              <a:rPr lang="fr-FR" smtClean="0"/>
              <a:pPr/>
              <a:t>51</a:t>
            </a:fld>
            <a:endParaRPr lang="fr-F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2976" y="1321435"/>
            <a:ext cx="7858180" cy="4893647"/>
          </a:xfrm>
          <a:prstGeom prst="rect">
            <a:avLst/>
          </a:prstGeom>
        </p:spPr>
        <p:txBody>
          <a:bodyPr wrap="square">
            <a:spAutoFit/>
          </a:bodyPr>
          <a:lstStyle/>
          <a:p>
            <a:pPr indent="266700" algn="just"/>
            <a:r>
              <a:rPr lang="fr-FR" sz="2400" dirty="0" smtClean="0">
                <a:latin typeface="Georgia" pitchFamily="18" charset="0"/>
              </a:rPr>
              <a:t>Il s'agit d'une structuration de l'</a:t>
            </a:r>
            <a:r>
              <a:rPr lang="fr-FR" sz="2400" dirty="0" err="1" smtClean="0">
                <a:latin typeface="Georgia" pitchFamily="18" charset="0"/>
              </a:rPr>
              <a:t>egoless</a:t>
            </a:r>
            <a:r>
              <a:rPr lang="fr-FR" sz="2400" dirty="0" smtClean="0">
                <a:latin typeface="Georgia" pitchFamily="18" charset="0"/>
              </a:rPr>
              <a:t> </a:t>
            </a:r>
            <a:r>
              <a:rPr lang="fr-FR" sz="2400" dirty="0" err="1" smtClean="0">
                <a:latin typeface="Georgia" pitchFamily="18" charset="0"/>
              </a:rPr>
              <a:t>programming</a:t>
            </a:r>
            <a:r>
              <a:rPr lang="fr-FR" sz="2400" dirty="0" smtClean="0">
                <a:latin typeface="Georgia" pitchFamily="18" charset="0"/>
              </a:rPr>
              <a:t>, faisant suite à un projet réussi publié par IBM en 1970.</a:t>
            </a:r>
          </a:p>
          <a:p>
            <a:pPr indent="266700" algn="just"/>
            <a:endParaRPr lang="fr-FR" sz="2400" dirty="0" smtClean="0">
              <a:latin typeface="Georgia" pitchFamily="18" charset="0"/>
            </a:endParaRPr>
          </a:p>
          <a:p>
            <a:pPr indent="266700" algn="just"/>
            <a:r>
              <a:rPr lang="fr-FR" sz="2400" dirty="0" smtClean="0">
                <a:latin typeface="Georgia" pitchFamily="18" charset="0"/>
              </a:rPr>
              <a:t>Un ingénieur en chef ou chef de projet ou senior programmeur dirige l'équipe composée de 2 à 5 personnes.</a:t>
            </a:r>
          </a:p>
          <a:p>
            <a:pPr indent="266700" algn="just"/>
            <a:endParaRPr lang="fr-FR" sz="2400" dirty="0" smtClean="0">
              <a:latin typeface="Georgia" pitchFamily="18" charset="0"/>
            </a:endParaRPr>
          </a:p>
          <a:p>
            <a:pPr indent="266700" algn="just"/>
            <a:r>
              <a:rPr lang="fr-FR" sz="2400" dirty="0" smtClean="0">
                <a:latin typeface="Georgia" pitchFamily="18" charset="0"/>
              </a:rPr>
              <a:t>Il coordonne, planifie et vérifie le travail effectué. L'adjoint seconde l'ingénieur en chef et peut à tout instant le remplacer.</a:t>
            </a:r>
          </a:p>
          <a:p>
            <a:pPr indent="266700" algn="just"/>
            <a:endParaRPr lang="fr-FR" sz="2400" dirty="0" smtClean="0">
              <a:latin typeface="Georgia" pitchFamily="18" charset="0"/>
            </a:endParaRPr>
          </a:p>
          <a:p>
            <a:pPr indent="266700" algn="just"/>
            <a:r>
              <a:rPr lang="fr-FR" sz="2400" dirty="0" smtClean="0">
                <a:latin typeface="Georgia" pitchFamily="18" charset="0"/>
              </a:rPr>
              <a:t>L'équipe peut s'adjoindre les services d'un ou plusieurs experts (télécoms, bases de données...).</a:t>
            </a:r>
          </a:p>
        </p:txBody>
      </p:sp>
      <p:sp>
        <p:nvSpPr>
          <p:cNvPr id="6" name="Rectangle 5"/>
          <p:cNvSpPr/>
          <p:nvPr/>
        </p:nvSpPr>
        <p:spPr>
          <a:xfrm>
            <a:off x="1071538" y="428604"/>
            <a:ext cx="7929618" cy="477054"/>
          </a:xfrm>
          <a:prstGeom prst="rect">
            <a:avLst/>
          </a:prstGeom>
        </p:spPr>
        <p:txBody>
          <a:bodyPr wrap="square">
            <a:spAutoFit/>
          </a:bodyPr>
          <a:lstStyle/>
          <a:p>
            <a:pPr algn="ctr"/>
            <a:r>
              <a:rPr lang="fr-FR" sz="2500" b="1" dirty="0" smtClean="0">
                <a:solidFill>
                  <a:schemeClr val="accent1">
                    <a:lumMod val="50000"/>
                  </a:schemeClr>
                </a:solidFill>
                <a:latin typeface="Baskerville Old Face" pitchFamily="18" charset="0"/>
              </a:rPr>
              <a:t>L’ORGANISATION ‘’CHIEF PROGRAMMER TEAM’’</a:t>
            </a:r>
            <a:endParaRPr lang="fr-FR" sz="2500" dirty="0">
              <a:solidFill>
                <a:schemeClr val="accent1">
                  <a:lumMod val="50000"/>
                </a:schemeClr>
              </a:solidFill>
              <a:latin typeface="Baskerville Old Face" pitchFamily="18" charset="0"/>
            </a:endParaRPr>
          </a:p>
        </p:txBody>
      </p:sp>
      <p:sp>
        <p:nvSpPr>
          <p:cNvPr id="7" name="Espace réservé du numéro de diapositive 6"/>
          <p:cNvSpPr>
            <a:spLocks noGrp="1"/>
          </p:cNvSpPr>
          <p:nvPr>
            <p:ph type="sldNum" sz="quarter" idx="12"/>
          </p:nvPr>
        </p:nvSpPr>
        <p:spPr/>
        <p:txBody>
          <a:bodyPr/>
          <a:lstStyle/>
          <a:p>
            <a:fld id="{5EB83F07-1D07-4088-8285-8BF13F67CE94}" type="slidenum">
              <a:rPr lang="fr-FR" smtClean="0"/>
              <a:pPr/>
              <a:t>52</a:t>
            </a:fld>
            <a:endParaRPr lang="fr-F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srcRect/>
          <a:stretch>
            <a:fillRect/>
          </a:stretch>
        </p:blipFill>
        <p:spPr bwMode="auto">
          <a:xfrm>
            <a:off x="4918403" y="3929066"/>
            <a:ext cx="4225597" cy="2928934"/>
          </a:xfrm>
          <a:prstGeom prst="rect">
            <a:avLst/>
          </a:prstGeom>
          <a:noFill/>
          <a:ln w="9525">
            <a:noFill/>
            <a:miter lim="800000"/>
            <a:headEnd/>
            <a:tailEnd/>
          </a:ln>
          <a:effectLst/>
        </p:spPr>
      </p:pic>
      <p:sp>
        <p:nvSpPr>
          <p:cNvPr id="5" name="Rectangle 4"/>
          <p:cNvSpPr/>
          <p:nvPr/>
        </p:nvSpPr>
        <p:spPr>
          <a:xfrm>
            <a:off x="1142976" y="59834"/>
            <a:ext cx="7858180" cy="4370427"/>
          </a:xfrm>
          <a:prstGeom prst="rect">
            <a:avLst/>
          </a:prstGeom>
        </p:spPr>
        <p:txBody>
          <a:bodyPr wrap="square">
            <a:spAutoFit/>
          </a:bodyPr>
          <a:lstStyle/>
          <a:p>
            <a:pPr indent="266700" algn="just"/>
            <a:r>
              <a:rPr lang="fr-FR" sz="2400" dirty="0" smtClean="0">
                <a:latin typeface="Georgia" pitchFamily="18" charset="0"/>
              </a:rPr>
              <a:t>Le bibliothécaire est une ressource partagée par divers projets. Son importance ne peut être négligée. Il maintient et contrôle les éléments de la bibliothèque de programmes, vérifie l'intégrité des configurations (sources, données, bandes, documentation...) Il collecte les données qui permettront d'évaluer la productivité.</a:t>
            </a:r>
          </a:p>
          <a:p>
            <a:pPr algn="just"/>
            <a:endParaRPr lang="fr-FR" sz="1400" dirty="0" smtClean="0">
              <a:latin typeface="Georgia" pitchFamily="18" charset="0"/>
            </a:endParaRPr>
          </a:p>
          <a:p>
            <a:pPr indent="266700" algn="just"/>
            <a:r>
              <a:rPr lang="fr-FR" sz="2400" dirty="0" smtClean="0">
                <a:latin typeface="Georgia" pitchFamily="18" charset="0"/>
              </a:rPr>
              <a:t>L'amélioration de la qualité passe par cette activité d'archivage et de contrôle.</a:t>
            </a:r>
          </a:p>
          <a:p>
            <a:pPr indent="266700" algn="just"/>
            <a:endParaRPr lang="fr-FR" sz="2400" dirty="0" smtClean="0">
              <a:latin typeface="Georgia" pitchFamily="18" charset="0"/>
            </a:endParaRPr>
          </a:p>
          <a:p>
            <a:pPr indent="266700" algn="just"/>
            <a:r>
              <a:rPr lang="fr-FR" sz="2400" dirty="0" smtClean="0">
                <a:latin typeface="Georgia" pitchFamily="18" charset="0"/>
              </a:rPr>
              <a:t>Chacun a accès au travail de tous, l'ingénieur en chef a le leadership technique.</a:t>
            </a:r>
            <a:endParaRPr lang="fr-FR" sz="2400" dirty="0">
              <a:latin typeface="Georgia" pitchFamily="18" charset="0"/>
            </a:endParaRPr>
          </a:p>
        </p:txBody>
      </p:sp>
      <p:sp>
        <p:nvSpPr>
          <p:cNvPr id="6" name="Espace réservé du numéro de diapositive 5"/>
          <p:cNvSpPr>
            <a:spLocks noGrp="1"/>
          </p:cNvSpPr>
          <p:nvPr>
            <p:ph type="sldNum" sz="quarter" idx="12"/>
          </p:nvPr>
        </p:nvSpPr>
        <p:spPr/>
        <p:txBody>
          <a:bodyPr/>
          <a:lstStyle/>
          <a:p>
            <a:fld id="{5EB83F07-1D07-4088-8285-8BF13F67CE94}" type="slidenum">
              <a:rPr lang="fr-FR" smtClean="0"/>
              <a:pPr/>
              <a:t>53</a:t>
            </a:fld>
            <a:endParaRPr lang="fr-F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srcRect/>
          <a:stretch>
            <a:fillRect/>
          </a:stretch>
        </p:blipFill>
        <p:spPr bwMode="auto">
          <a:xfrm>
            <a:off x="2394304" y="1928802"/>
            <a:ext cx="5249530" cy="4357718"/>
          </a:xfrm>
          <a:prstGeom prst="rect">
            <a:avLst/>
          </a:prstGeom>
          <a:noFill/>
          <a:ln w="9525">
            <a:noFill/>
            <a:miter lim="800000"/>
            <a:headEnd/>
            <a:tailEnd/>
          </a:ln>
          <a:effectLst/>
        </p:spPr>
      </p:pic>
      <p:sp>
        <p:nvSpPr>
          <p:cNvPr id="6" name="Rectangle 5"/>
          <p:cNvSpPr/>
          <p:nvPr/>
        </p:nvSpPr>
        <p:spPr>
          <a:xfrm>
            <a:off x="928662" y="71414"/>
            <a:ext cx="6215106" cy="507831"/>
          </a:xfrm>
          <a:prstGeom prst="rect">
            <a:avLst/>
          </a:prstGeom>
        </p:spPr>
        <p:txBody>
          <a:bodyPr wrap="square">
            <a:spAutoFit/>
          </a:bodyPr>
          <a:lstStyle/>
          <a:p>
            <a:pPr algn="ctr"/>
            <a:r>
              <a:rPr lang="fr-FR" sz="2700" b="1" dirty="0" smtClean="0">
                <a:solidFill>
                  <a:srgbClr val="FF0000"/>
                </a:solidFill>
                <a:latin typeface="Baskerville Old Face" pitchFamily="18" charset="0"/>
              </a:rPr>
              <a:t>LES STRUCTURES INTERMEDIAIRES </a:t>
            </a:r>
            <a:endParaRPr lang="fr-FR" sz="2700" dirty="0">
              <a:solidFill>
                <a:srgbClr val="FF0000"/>
              </a:solidFill>
              <a:latin typeface="Baskerville Old Face" pitchFamily="18" charset="0"/>
            </a:endParaRPr>
          </a:p>
        </p:txBody>
      </p:sp>
      <p:sp>
        <p:nvSpPr>
          <p:cNvPr id="7" name="Rectangle 6"/>
          <p:cNvSpPr/>
          <p:nvPr/>
        </p:nvSpPr>
        <p:spPr>
          <a:xfrm>
            <a:off x="1214414" y="880244"/>
            <a:ext cx="7643866" cy="477054"/>
          </a:xfrm>
          <a:prstGeom prst="rect">
            <a:avLst/>
          </a:prstGeom>
        </p:spPr>
        <p:txBody>
          <a:bodyPr wrap="square">
            <a:spAutoFit/>
          </a:bodyPr>
          <a:lstStyle/>
          <a:p>
            <a:pPr algn="ctr"/>
            <a:r>
              <a:rPr lang="fr-FR" sz="2500" b="1" dirty="0" smtClean="0">
                <a:solidFill>
                  <a:schemeClr val="accent1">
                    <a:lumMod val="50000"/>
                  </a:schemeClr>
                </a:solidFill>
                <a:latin typeface="Baskerville Old Face" pitchFamily="18" charset="0"/>
              </a:rPr>
              <a:t>CHEF DE PROJET POUR PLUSIEURS EQUIPES</a:t>
            </a:r>
            <a:endParaRPr lang="fr-FR" sz="2500" dirty="0">
              <a:solidFill>
                <a:schemeClr val="accent1">
                  <a:lumMod val="50000"/>
                </a:schemeClr>
              </a:solidFill>
              <a:latin typeface="Baskerville Old Face" pitchFamily="18" charset="0"/>
            </a:endParaRPr>
          </a:p>
        </p:txBody>
      </p:sp>
      <p:sp>
        <p:nvSpPr>
          <p:cNvPr id="8" name="Espace réservé du numéro de diapositive 7"/>
          <p:cNvSpPr>
            <a:spLocks noGrp="1"/>
          </p:cNvSpPr>
          <p:nvPr>
            <p:ph type="sldNum" sz="quarter" idx="12"/>
          </p:nvPr>
        </p:nvSpPr>
        <p:spPr/>
        <p:txBody>
          <a:bodyPr/>
          <a:lstStyle/>
          <a:p>
            <a:fld id="{5EB83F07-1D07-4088-8285-8BF13F67CE94}" type="slidenum">
              <a:rPr lang="fr-FR" smtClean="0"/>
              <a:pPr/>
              <a:t>54</a:t>
            </a:fld>
            <a:endParaRPr lang="fr-F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srcRect/>
          <a:stretch>
            <a:fillRect/>
          </a:stretch>
        </p:blipFill>
        <p:spPr bwMode="auto">
          <a:xfrm>
            <a:off x="1914855" y="1000108"/>
            <a:ext cx="6157607" cy="3606598"/>
          </a:xfrm>
          <a:prstGeom prst="rect">
            <a:avLst/>
          </a:prstGeom>
          <a:noFill/>
          <a:ln w="9525">
            <a:noFill/>
            <a:miter lim="800000"/>
            <a:headEnd/>
            <a:tailEnd/>
          </a:ln>
          <a:effectLst/>
        </p:spPr>
      </p:pic>
      <p:sp>
        <p:nvSpPr>
          <p:cNvPr id="6" name="Rectangle 5"/>
          <p:cNvSpPr/>
          <p:nvPr/>
        </p:nvSpPr>
        <p:spPr>
          <a:xfrm>
            <a:off x="1214414" y="357166"/>
            <a:ext cx="7786742" cy="477054"/>
          </a:xfrm>
          <a:prstGeom prst="rect">
            <a:avLst/>
          </a:prstGeom>
        </p:spPr>
        <p:txBody>
          <a:bodyPr wrap="square">
            <a:spAutoFit/>
          </a:bodyPr>
          <a:lstStyle/>
          <a:p>
            <a:pPr algn="ctr"/>
            <a:r>
              <a:rPr lang="fr-FR" sz="2500" b="1" dirty="0" smtClean="0">
                <a:solidFill>
                  <a:schemeClr val="accent1">
                    <a:lumMod val="50000"/>
                  </a:schemeClr>
                </a:solidFill>
                <a:latin typeface="Baskerville Old Face" pitchFamily="18" charset="0"/>
              </a:rPr>
              <a:t>COMITE DE DIRECTION ET  PLUSIEURS EQUIPES</a:t>
            </a:r>
            <a:endParaRPr lang="fr-FR" sz="2500" dirty="0">
              <a:solidFill>
                <a:schemeClr val="accent1">
                  <a:lumMod val="50000"/>
                </a:schemeClr>
              </a:solidFill>
              <a:latin typeface="Baskerville Old Face" pitchFamily="18" charset="0"/>
            </a:endParaRPr>
          </a:p>
        </p:txBody>
      </p:sp>
      <p:sp>
        <p:nvSpPr>
          <p:cNvPr id="7" name="Rectangle 6"/>
          <p:cNvSpPr/>
          <p:nvPr/>
        </p:nvSpPr>
        <p:spPr>
          <a:xfrm>
            <a:off x="2285984" y="4929198"/>
            <a:ext cx="4572000" cy="923330"/>
          </a:xfrm>
          <a:prstGeom prst="rect">
            <a:avLst/>
          </a:prstGeom>
        </p:spPr>
        <p:txBody>
          <a:bodyPr>
            <a:spAutoFit/>
          </a:bodyPr>
          <a:lstStyle/>
          <a:p>
            <a:r>
              <a:rPr lang="fr-FR" b="1" dirty="0" smtClean="0"/>
              <a:t>3.7.6. La taille des équipes</a:t>
            </a:r>
          </a:p>
          <a:p>
            <a:r>
              <a:rPr lang="fr-FR" dirty="0" smtClean="0"/>
              <a:t>Structuration en groupes de 2 à 10 personnes</a:t>
            </a:r>
          </a:p>
          <a:p>
            <a:r>
              <a:rPr lang="fr-FR" dirty="0" smtClean="0"/>
              <a:t>Nombre magique: = 7 ± 2</a:t>
            </a:r>
            <a:endParaRPr lang="fr-FR" dirty="0"/>
          </a:p>
        </p:txBody>
      </p:sp>
      <p:sp>
        <p:nvSpPr>
          <p:cNvPr id="8" name="Espace réservé du numéro de diapositive 7"/>
          <p:cNvSpPr>
            <a:spLocks noGrp="1"/>
          </p:cNvSpPr>
          <p:nvPr>
            <p:ph type="sldNum" sz="quarter" idx="12"/>
          </p:nvPr>
        </p:nvSpPr>
        <p:spPr/>
        <p:txBody>
          <a:bodyPr/>
          <a:lstStyle/>
          <a:p>
            <a:fld id="{5EB83F07-1D07-4088-8285-8BF13F67CE94}" type="slidenum">
              <a:rPr lang="fr-FR" smtClean="0"/>
              <a:pPr/>
              <a:t>55</a:t>
            </a:fld>
            <a:endParaRPr lang="fr-F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2976" y="571480"/>
            <a:ext cx="7786742" cy="892552"/>
          </a:xfrm>
          <a:prstGeom prst="rect">
            <a:avLst/>
          </a:prstGeom>
        </p:spPr>
        <p:txBody>
          <a:bodyPr wrap="square">
            <a:spAutoFit/>
          </a:bodyPr>
          <a:lstStyle/>
          <a:p>
            <a:pPr indent="177800" algn="just"/>
            <a:r>
              <a:rPr lang="fr-FR" sz="2600" dirty="0" smtClean="0">
                <a:latin typeface="Georgia" pitchFamily="18" charset="0"/>
              </a:rPr>
              <a:t>Structuration en groupes de 2 à 10 personnes.</a:t>
            </a:r>
          </a:p>
          <a:p>
            <a:pPr indent="177800" algn="just"/>
            <a:r>
              <a:rPr lang="fr-FR" sz="2600" dirty="0" smtClean="0">
                <a:latin typeface="Georgia" pitchFamily="18" charset="0"/>
              </a:rPr>
              <a:t>Nombre magique: = 7 ± 2.</a:t>
            </a:r>
            <a:endParaRPr lang="fr-FR" sz="2600" dirty="0">
              <a:latin typeface="Georgia" pitchFamily="18" charset="0"/>
            </a:endParaRPr>
          </a:p>
        </p:txBody>
      </p:sp>
      <p:sp>
        <p:nvSpPr>
          <p:cNvPr id="5" name="Rectangle 4"/>
          <p:cNvSpPr/>
          <p:nvPr/>
        </p:nvSpPr>
        <p:spPr>
          <a:xfrm>
            <a:off x="1857356" y="71414"/>
            <a:ext cx="6500858" cy="553998"/>
          </a:xfrm>
          <a:prstGeom prst="rect">
            <a:avLst/>
          </a:prstGeom>
        </p:spPr>
        <p:txBody>
          <a:bodyPr wrap="square">
            <a:spAutoFit/>
          </a:bodyPr>
          <a:lstStyle/>
          <a:p>
            <a:pPr algn="ctr"/>
            <a:r>
              <a:rPr lang="fr-FR" sz="3000" b="1" dirty="0" smtClean="0">
                <a:solidFill>
                  <a:schemeClr val="accent4">
                    <a:lumMod val="50000"/>
                  </a:schemeClr>
                </a:solidFill>
                <a:latin typeface="Baskerville Old Face" pitchFamily="18" charset="0"/>
              </a:rPr>
              <a:t>6. LA TAILLE DES EQUIPES</a:t>
            </a:r>
            <a:endParaRPr lang="fr-FR" sz="3000" dirty="0">
              <a:solidFill>
                <a:schemeClr val="accent4">
                  <a:lumMod val="50000"/>
                </a:schemeClr>
              </a:solidFill>
              <a:latin typeface="Baskerville Old Face" pitchFamily="18" charset="0"/>
            </a:endParaRPr>
          </a:p>
        </p:txBody>
      </p:sp>
      <p:sp>
        <p:nvSpPr>
          <p:cNvPr id="6" name="Rectangle 5"/>
          <p:cNvSpPr/>
          <p:nvPr/>
        </p:nvSpPr>
        <p:spPr>
          <a:xfrm>
            <a:off x="1142976" y="1928802"/>
            <a:ext cx="7858180" cy="4893647"/>
          </a:xfrm>
          <a:prstGeom prst="rect">
            <a:avLst/>
          </a:prstGeom>
        </p:spPr>
        <p:txBody>
          <a:bodyPr wrap="square">
            <a:spAutoFit/>
          </a:bodyPr>
          <a:lstStyle/>
          <a:p>
            <a:pPr indent="266700" algn="just"/>
            <a:r>
              <a:rPr lang="fr-FR" sz="2600" dirty="0" smtClean="0">
                <a:latin typeface="Georgia" pitchFamily="18" charset="0"/>
              </a:rPr>
              <a:t>Outre l'organisation du travail d'équipe, il faut veiller:</a:t>
            </a:r>
          </a:p>
          <a:p>
            <a:pPr algn="just">
              <a:buFont typeface="Wingdings" pitchFamily="2" charset="2"/>
              <a:buChar char="ü"/>
            </a:pPr>
            <a:r>
              <a:rPr lang="fr-FR" sz="2600" dirty="0" smtClean="0">
                <a:latin typeface="Georgia" pitchFamily="18" charset="0"/>
              </a:rPr>
              <a:t> Aux motivations individuelles et à la motivation collective de l'équipe.</a:t>
            </a:r>
          </a:p>
          <a:p>
            <a:pPr algn="just">
              <a:buFont typeface="Wingdings" pitchFamily="2" charset="2"/>
              <a:buChar char="ü"/>
            </a:pPr>
            <a:r>
              <a:rPr lang="fr-FR" sz="2600" dirty="0" smtClean="0">
                <a:latin typeface="Georgia" pitchFamily="18" charset="0"/>
              </a:rPr>
              <a:t> Aux relations entre les membres et avec l'extérieur.</a:t>
            </a:r>
          </a:p>
          <a:p>
            <a:pPr algn="just">
              <a:buFont typeface="Wingdings" pitchFamily="2" charset="2"/>
              <a:buChar char="ü"/>
            </a:pPr>
            <a:r>
              <a:rPr lang="fr-FR" sz="2600" dirty="0" smtClean="0">
                <a:latin typeface="Georgia" pitchFamily="18" charset="0"/>
              </a:rPr>
              <a:t> A la dynamique du chef de projet.</a:t>
            </a:r>
          </a:p>
          <a:p>
            <a:pPr algn="just">
              <a:buFont typeface="Wingdings" pitchFamily="2" charset="2"/>
              <a:buChar char="ü"/>
            </a:pPr>
            <a:r>
              <a:rPr lang="fr-FR" sz="2600" dirty="0" smtClean="0">
                <a:latin typeface="Georgia" pitchFamily="18" charset="0"/>
              </a:rPr>
              <a:t> Aux écueils à éviter :</a:t>
            </a:r>
          </a:p>
          <a:p>
            <a:pPr algn="just">
              <a:buFont typeface="Arial" pitchFamily="34" charset="0"/>
              <a:buChar char="•"/>
            </a:pPr>
            <a:r>
              <a:rPr lang="fr-FR" sz="2600" dirty="0" smtClean="0">
                <a:latin typeface="Georgia" pitchFamily="18" charset="0"/>
              </a:rPr>
              <a:t> Sur-spécialisation</a:t>
            </a:r>
          </a:p>
          <a:p>
            <a:pPr algn="just">
              <a:buFont typeface="Arial" pitchFamily="34" charset="0"/>
              <a:buChar char="•"/>
            </a:pPr>
            <a:r>
              <a:rPr lang="fr-FR" sz="2600" dirty="0" smtClean="0">
                <a:latin typeface="Georgia" pitchFamily="18" charset="0"/>
              </a:rPr>
              <a:t> Trop de niveaux</a:t>
            </a:r>
          </a:p>
          <a:p>
            <a:pPr algn="just">
              <a:buFont typeface="Arial" pitchFamily="34" charset="0"/>
              <a:buChar char="•"/>
            </a:pPr>
            <a:r>
              <a:rPr lang="fr-FR" sz="2600" dirty="0" smtClean="0">
                <a:latin typeface="Georgia" pitchFamily="18" charset="0"/>
              </a:rPr>
              <a:t> Pas assez de niveaux</a:t>
            </a:r>
          </a:p>
          <a:p>
            <a:pPr algn="just">
              <a:buFont typeface="Arial" pitchFamily="34" charset="0"/>
              <a:buChar char="•"/>
            </a:pPr>
            <a:r>
              <a:rPr lang="fr-FR" sz="2600" dirty="0" smtClean="0">
                <a:latin typeface="Georgia" pitchFamily="18" charset="0"/>
              </a:rPr>
              <a:t> Déresponsabilisation</a:t>
            </a:r>
            <a:endParaRPr lang="fr-FR" sz="2600" dirty="0">
              <a:latin typeface="Georgia" pitchFamily="18" charset="0"/>
            </a:endParaRPr>
          </a:p>
        </p:txBody>
      </p:sp>
      <p:sp>
        <p:nvSpPr>
          <p:cNvPr id="7" name="Rectangle 6"/>
          <p:cNvSpPr/>
          <p:nvPr/>
        </p:nvSpPr>
        <p:spPr>
          <a:xfrm>
            <a:off x="2357422" y="1428736"/>
            <a:ext cx="5357850" cy="553998"/>
          </a:xfrm>
          <a:prstGeom prst="rect">
            <a:avLst/>
          </a:prstGeom>
        </p:spPr>
        <p:txBody>
          <a:bodyPr wrap="square">
            <a:spAutoFit/>
          </a:bodyPr>
          <a:lstStyle/>
          <a:p>
            <a:pPr algn="ctr"/>
            <a:r>
              <a:rPr lang="fr-FR" sz="3000" b="1" dirty="0" smtClean="0">
                <a:solidFill>
                  <a:schemeClr val="accent4">
                    <a:lumMod val="50000"/>
                  </a:schemeClr>
                </a:solidFill>
                <a:latin typeface="Baskerville Old Face" pitchFamily="18" charset="0"/>
              </a:rPr>
              <a:t>7. FACTEURSHUMAINS</a:t>
            </a:r>
            <a:endParaRPr lang="fr-FR" sz="3000" dirty="0">
              <a:solidFill>
                <a:schemeClr val="accent4">
                  <a:lumMod val="50000"/>
                </a:schemeClr>
              </a:solidFill>
              <a:latin typeface="Baskerville Old Face" pitchFamily="18" charset="0"/>
            </a:endParaRPr>
          </a:p>
        </p:txBody>
      </p:sp>
      <p:sp>
        <p:nvSpPr>
          <p:cNvPr id="9" name="Espace réservé du numéro de diapositive 8"/>
          <p:cNvSpPr>
            <a:spLocks noGrp="1"/>
          </p:cNvSpPr>
          <p:nvPr>
            <p:ph type="sldNum" sz="quarter" idx="12"/>
          </p:nvPr>
        </p:nvSpPr>
        <p:spPr/>
        <p:txBody>
          <a:bodyPr/>
          <a:lstStyle/>
          <a:p>
            <a:fld id="{5EB83F07-1D07-4088-8285-8BF13F67CE94}" type="slidenum">
              <a:rPr lang="fr-FR" smtClean="0"/>
              <a:pPr/>
              <a:t>56</a:t>
            </a:fld>
            <a:endParaRPr lang="fr-F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2976" y="214290"/>
            <a:ext cx="7858180" cy="6500858"/>
          </a:xfrm>
          <a:prstGeom prst="rect">
            <a:avLst/>
          </a:prstGeom>
        </p:spPr>
        <p:txBody>
          <a:bodyPr wrap="square">
            <a:spAutoFit/>
          </a:bodyPr>
          <a:lstStyle/>
          <a:p>
            <a:pPr indent="266700" algn="just"/>
            <a:r>
              <a:rPr lang="fr-FR" sz="2600" dirty="0" smtClean="0">
                <a:latin typeface="Georgia" pitchFamily="18" charset="0"/>
              </a:rPr>
              <a:t>A la formation et en particulier au temps d'apprentissage du domaine.</a:t>
            </a:r>
          </a:p>
          <a:p>
            <a:pPr indent="266700" algn="just"/>
            <a:endParaRPr lang="fr-FR" sz="1400" dirty="0" smtClean="0">
              <a:latin typeface="Georgia" pitchFamily="18" charset="0"/>
            </a:endParaRPr>
          </a:p>
          <a:p>
            <a:pPr indent="266700" algn="just"/>
            <a:r>
              <a:rPr lang="fr-FR" sz="2600" dirty="0" smtClean="0">
                <a:latin typeface="Georgia" pitchFamily="18" charset="0"/>
              </a:rPr>
              <a:t>Mais il faut savoir que de grandes variations sont liées aux facteurs humains:</a:t>
            </a:r>
          </a:p>
          <a:p>
            <a:pPr algn="just"/>
            <a:r>
              <a:rPr lang="fr-FR" sz="2600" dirty="0" smtClean="0">
                <a:latin typeface="Georgia" pitchFamily="18" charset="0"/>
              </a:rPr>
              <a:t>- Temps de codage 1 A 25</a:t>
            </a:r>
          </a:p>
          <a:p>
            <a:pPr algn="just"/>
            <a:r>
              <a:rPr lang="fr-FR" sz="2600" dirty="0" smtClean="0">
                <a:latin typeface="Georgia" pitchFamily="18" charset="0"/>
              </a:rPr>
              <a:t>- Temps de mise au point 1 A 26</a:t>
            </a:r>
          </a:p>
          <a:p>
            <a:pPr algn="just"/>
            <a:r>
              <a:rPr lang="fr-FR" sz="2600" dirty="0" smtClean="0">
                <a:latin typeface="Georgia" pitchFamily="18" charset="0"/>
              </a:rPr>
              <a:t>- Temps CPU utilisé 1 A 11</a:t>
            </a:r>
          </a:p>
          <a:p>
            <a:pPr algn="just"/>
            <a:r>
              <a:rPr lang="fr-FR" sz="2600" dirty="0" smtClean="0">
                <a:latin typeface="Georgia" pitchFamily="18" charset="0"/>
              </a:rPr>
              <a:t>- Temps d'exécution 1 A 13</a:t>
            </a:r>
          </a:p>
          <a:p>
            <a:pPr algn="just"/>
            <a:r>
              <a:rPr lang="fr-FR" sz="2600" dirty="0" smtClean="0">
                <a:latin typeface="Georgia" pitchFamily="18" charset="0"/>
              </a:rPr>
              <a:t>- Lignes écrites 1 A 5</a:t>
            </a:r>
          </a:p>
          <a:p>
            <a:pPr algn="just"/>
            <a:r>
              <a:rPr lang="fr-FR" sz="2600" dirty="0" smtClean="0">
                <a:latin typeface="Georgia" pitchFamily="18" charset="0"/>
              </a:rPr>
              <a:t>- Nombres d'erreurs 1 A 10</a:t>
            </a:r>
          </a:p>
          <a:p>
            <a:pPr algn="just"/>
            <a:endParaRPr lang="fr-FR" sz="1400" dirty="0" smtClean="0">
              <a:latin typeface="Georgia" pitchFamily="18" charset="0"/>
            </a:endParaRPr>
          </a:p>
          <a:p>
            <a:pPr indent="266700" algn="just"/>
            <a:r>
              <a:rPr lang="fr-FR" sz="2600" dirty="0" smtClean="0">
                <a:latin typeface="Georgia" pitchFamily="18" charset="0"/>
              </a:rPr>
              <a:t>Ces variations </a:t>
            </a:r>
            <a:r>
              <a:rPr lang="fr-FR" sz="2600" i="1" dirty="0" smtClean="0">
                <a:latin typeface="Georgia" pitchFamily="18" charset="0"/>
              </a:rPr>
              <a:t>peuvent être réduites par</a:t>
            </a:r>
          </a:p>
          <a:p>
            <a:pPr algn="just"/>
            <a:r>
              <a:rPr lang="fr-FR" sz="2600" dirty="0" smtClean="0">
                <a:latin typeface="Georgia" pitchFamily="18" charset="0"/>
              </a:rPr>
              <a:t>- Méthodologies de développement.</a:t>
            </a:r>
          </a:p>
          <a:p>
            <a:pPr algn="just"/>
            <a:r>
              <a:rPr lang="fr-FR" sz="2600" dirty="0" smtClean="0">
                <a:latin typeface="Georgia" pitchFamily="18" charset="0"/>
              </a:rPr>
              <a:t>- Standards, normes, …</a:t>
            </a:r>
          </a:p>
          <a:p>
            <a:pPr algn="just"/>
            <a:r>
              <a:rPr lang="fr-FR" sz="2600" dirty="0" smtClean="0">
                <a:latin typeface="Georgia" pitchFamily="18" charset="0"/>
              </a:rPr>
              <a:t>- "Confort" : matériel, logiciel.</a:t>
            </a:r>
          </a:p>
          <a:p>
            <a:pPr algn="just"/>
            <a:r>
              <a:rPr lang="fr-FR" sz="2600" b="1" i="1" u="sng" dirty="0" smtClean="0">
                <a:latin typeface="Georgia" pitchFamily="18" charset="0"/>
              </a:rPr>
              <a:t>N.B</a:t>
            </a:r>
            <a:r>
              <a:rPr lang="fr-FR" sz="2600" i="1" dirty="0" smtClean="0">
                <a:latin typeface="Georgia" pitchFamily="18" charset="0"/>
              </a:rPr>
              <a:t>: En aucun cas elles ne peuvent être annulées.</a:t>
            </a:r>
            <a:endParaRPr lang="fr-FR" sz="2600" dirty="0">
              <a:latin typeface="Georgia" pitchFamily="18" charset="0"/>
            </a:endParaRPr>
          </a:p>
        </p:txBody>
      </p:sp>
      <p:sp>
        <p:nvSpPr>
          <p:cNvPr id="5" name="Espace réservé du numéro de diapositive 4"/>
          <p:cNvSpPr>
            <a:spLocks noGrp="1"/>
          </p:cNvSpPr>
          <p:nvPr>
            <p:ph type="sldNum" sz="quarter" idx="12"/>
          </p:nvPr>
        </p:nvSpPr>
        <p:spPr/>
        <p:txBody>
          <a:bodyPr/>
          <a:lstStyle/>
          <a:p>
            <a:fld id="{5EB83F07-1D07-4088-8285-8BF13F67CE94}" type="slidenum">
              <a:rPr lang="fr-FR" smtClean="0"/>
              <a:pPr/>
              <a:t>57</a:t>
            </a:fld>
            <a:endParaRPr lang="fr-F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14414" y="1214422"/>
            <a:ext cx="7715304" cy="5293757"/>
          </a:xfrm>
          <a:prstGeom prst="rect">
            <a:avLst/>
          </a:prstGeom>
        </p:spPr>
        <p:txBody>
          <a:bodyPr wrap="square">
            <a:spAutoFit/>
          </a:bodyPr>
          <a:lstStyle/>
          <a:p>
            <a:pPr indent="266700" algn="just"/>
            <a:r>
              <a:rPr lang="fr-FR" sz="2600" dirty="0" smtClean="0">
                <a:latin typeface="Georgia" pitchFamily="18" charset="0"/>
              </a:rPr>
              <a:t>La documentation associée à un projet doit être le reflet de la vie de ce projet. </a:t>
            </a:r>
          </a:p>
          <a:p>
            <a:pPr indent="266700" algn="just"/>
            <a:endParaRPr lang="fr-FR" sz="2600" dirty="0" smtClean="0">
              <a:latin typeface="Georgia" pitchFamily="18" charset="0"/>
            </a:endParaRPr>
          </a:p>
          <a:p>
            <a:pPr indent="266700" algn="just"/>
            <a:r>
              <a:rPr lang="fr-FR" sz="2600" dirty="0" smtClean="0">
                <a:latin typeface="Georgia" pitchFamily="18" charset="0"/>
              </a:rPr>
              <a:t>Elle est élaborée et mise à jour tout au long du projet. </a:t>
            </a:r>
          </a:p>
          <a:p>
            <a:pPr indent="266700" algn="just"/>
            <a:endParaRPr lang="fr-FR" sz="2600" dirty="0" smtClean="0">
              <a:latin typeface="Georgia" pitchFamily="18" charset="0"/>
            </a:endParaRPr>
          </a:p>
          <a:p>
            <a:pPr indent="266700" algn="just"/>
            <a:r>
              <a:rPr lang="fr-FR" sz="2600" dirty="0" smtClean="0">
                <a:latin typeface="Georgia" pitchFamily="18" charset="0"/>
              </a:rPr>
              <a:t>Elle est constituée par un ensemble de documents dont certains sont associés aux phases</a:t>
            </a:r>
          </a:p>
          <a:p>
            <a:pPr algn="just"/>
            <a:r>
              <a:rPr lang="fr-FR" sz="2600" dirty="0" smtClean="0">
                <a:latin typeface="Georgia" pitchFamily="18" charset="0"/>
              </a:rPr>
              <a:t>"verticales " du cycle de vie et d'autres sont plus transversaux.</a:t>
            </a:r>
          </a:p>
          <a:p>
            <a:pPr algn="just"/>
            <a:endParaRPr lang="fr-FR" sz="2600" dirty="0" smtClean="0">
              <a:latin typeface="Georgia" pitchFamily="18" charset="0"/>
            </a:endParaRPr>
          </a:p>
          <a:p>
            <a:pPr indent="266700" algn="just"/>
            <a:r>
              <a:rPr lang="fr-FR" sz="2600" dirty="0" smtClean="0">
                <a:latin typeface="Georgia" pitchFamily="18" charset="0"/>
              </a:rPr>
              <a:t>Elle est réalisée par des spécialistes à partir de documents fournis par l'équipe de développement.</a:t>
            </a:r>
            <a:endParaRPr lang="fr-FR" sz="2600" dirty="0">
              <a:latin typeface="Georgia" pitchFamily="18" charset="0"/>
            </a:endParaRPr>
          </a:p>
        </p:txBody>
      </p:sp>
      <p:sp>
        <p:nvSpPr>
          <p:cNvPr id="5" name="Rectangle 4"/>
          <p:cNvSpPr/>
          <p:nvPr/>
        </p:nvSpPr>
        <p:spPr>
          <a:xfrm>
            <a:off x="2428860" y="127321"/>
            <a:ext cx="5214974" cy="1015663"/>
          </a:xfrm>
          <a:prstGeom prst="rect">
            <a:avLst/>
          </a:prstGeom>
        </p:spPr>
        <p:txBody>
          <a:bodyPr wrap="square">
            <a:spAutoFit/>
          </a:bodyPr>
          <a:lstStyle/>
          <a:p>
            <a:pPr algn="ctr"/>
            <a:r>
              <a:rPr lang="fr-FR" sz="3000" b="1" dirty="0" smtClean="0">
                <a:solidFill>
                  <a:schemeClr val="accent4">
                    <a:lumMod val="50000"/>
                  </a:schemeClr>
                </a:solidFill>
                <a:latin typeface="Baskerville Old Face" pitchFamily="18" charset="0"/>
              </a:rPr>
              <a:t>8. ORGANISATION DE LA DOCUMENTATION</a:t>
            </a:r>
            <a:endParaRPr lang="fr-FR" sz="3000" dirty="0">
              <a:solidFill>
                <a:schemeClr val="accent4">
                  <a:lumMod val="50000"/>
                </a:schemeClr>
              </a:solidFill>
              <a:latin typeface="Baskerville Old Face" pitchFamily="18" charset="0"/>
            </a:endParaRPr>
          </a:p>
        </p:txBody>
      </p:sp>
      <p:sp>
        <p:nvSpPr>
          <p:cNvPr id="7" name="Espace réservé du numéro de diapositive 6"/>
          <p:cNvSpPr>
            <a:spLocks noGrp="1"/>
          </p:cNvSpPr>
          <p:nvPr>
            <p:ph type="sldNum" sz="quarter" idx="12"/>
          </p:nvPr>
        </p:nvSpPr>
        <p:spPr/>
        <p:txBody>
          <a:bodyPr/>
          <a:lstStyle/>
          <a:p>
            <a:fld id="{5EB83F07-1D07-4088-8285-8BF13F67CE94}" type="slidenum">
              <a:rPr lang="fr-FR" smtClean="0"/>
              <a:pPr/>
              <a:t>58</a:t>
            </a:fld>
            <a:endParaRPr lang="fr-F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2976" y="1979061"/>
            <a:ext cx="7786742" cy="2092881"/>
          </a:xfrm>
          <a:prstGeom prst="rect">
            <a:avLst/>
          </a:prstGeom>
        </p:spPr>
        <p:txBody>
          <a:bodyPr wrap="square">
            <a:spAutoFit/>
          </a:bodyPr>
          <a:lstStyle/>
          <a:p>
            <a:pPr indent="355600" algn="just"/>
            <a:r>
              <a:rPr lang="fr-FR" sz="2600" dirty="0" smtClean="0">
                <a:latin typeface="Georgia" pitchFamily="18" charset="0"/>
              </a:rPr>
              <a:t>Il s'agit des diverses documentations associées au projet, on distingue les éléments destinés aux utilisateurs de eux destinés aux développeurs pendant le développement et aux mainteneurs en phase de maintenance.</a:t>
            </a:r>
            <a:endParaRPr lang="fr-FR" sz="2600" dirty="0">
              <a:latin typeface="Georgia" pitchFamily="18" charset="0"/>
            </a:endParaRPr>
          </a:p>
        </p:txBody>
      </p:sp>
      <p:sp>
        <p:nvSpPr>
          <p:cNvPr id="5" name="Rectangle 4"/>
          <p:cNvSpPr/>
          <p:nvPr/>
        </p:nvSpPr>
        <p:spPr>
          <a:xfrm>
            <a:off x="1714480" y="446110"/>
            <a:ext cx="6429420" cy="553998"/>
          </a:xfrm>
          <a:prstGeom prst="rect">
            <a:avLst/>
          </a:prstGeom>
        </p:spPr>
        <p:txBody>
          <a:bodyPr wrap="square">
            <a:spAutoFit/>
          </a:bodyPr>
          <a:lstStyle/>
          <a:p>
            <a:pPr algn="ctr"/>
            <a:r>
              <a:rPr lang="fr-FR" sz="3000" b="1" dirty="0" smtClean="0">
                <a:solidFill>
                  <a:schemeClr val="bg2">
                    <a:lumMod val="25000"/>
                  </a:schemeClr>
                </a:solidFill>
                <a:latin typeface="Baskerville Old Face" pitchFamily="18" charset="0"/>
              </a:rPr>
              <a:t>8.1. DOCUMENTS DE REFERENCE</a:t>
            </a:r>
            <a:endParaRPr lang="fr-FR" sz="3000" dirty="0">
              <a:solidFill>
                <a:schemeClr val="bg2">
                  <a:lumMod val="25000"/>
                </a:schemeClr>
              </a:solidFill>
              <a:latin typeface="Baskerville Old Face" pitchFamily="18" charset="0"/>
            </a:endParaRPr>
          </a:p>
        </p:txBody>
      </p:sp>
      <p:sp>
        <p:nvSpPr>
          <p:cNvPr id="7" name="Espace réservé du numéro de diapositive 6"/>
          <p:cNvSpPr>
            <a:spLocks noGrp="1"/>
          </p:cNvSpPr>
          <p:nvPr>
            <p:ph type="sldNum" sz="quarter" idx="12"/>
          </p:nvPr>
        </p:nvSpPr>
        <p:spPr/>
        <p:txBody>
          <a:bodyPr/>
          <a:lstStyle/>
          <a:p>
            <a:fld id="{5EB83F07-1D07-4088-8285-8BF13F67CE94}" type="slidenum">
              <a:rPr lang="fr-FR" smtClean="0"/>
              <a:pPr/>
              <a:t>59</a:t>
            </a:fld>
            <a:endParaRPr lang="fr-F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42976" y="181532"/>
            <a:ext cx="7858180" cy="6247864"/>
          </a:xfrm>
          <a:prstGeom prst="rect">
            <a:avLst/>
          </a:prstGeom>
        </p:spPr>
        <p:txBody>
          <a:bodyPr wrap="square">
            <a:spAutoFit/>
          </a:bodyPr>
          <a:lstStyle/>
          <a:p>
            <a:pPr indent="266700" algn="just"/>
            <a:r>
              <a:rPr lang="fr-FR" sz="2500" dirty="0" smtClean="0">
                <a:latin typeface="Georgia" pitchFamily="18" charset="0"/>
              </a:rPr>
              <a:t>On évalue chaque élément important du nouveau système en terme de pourcentage de coût d'un élément comparable dans le système achevé.</a:t>
            </a:r>
          </a:p>
          <a:p>
            <a:pPr indent="266700" algn="just"/>
            <a:r>
              <a:rPr lang="fr-FR" sz="2500" dirty="0" smtClean="0">
                <a:latin typeface="Georgia" pitchFamily="18" charset="0"/>
              </a:rPr>
              <a:t>L'estimation du coût total du nouveau projet est obtenue par sommation des estimations élémentaires.</a:t>
            </a:r>
          </a:p>
          <a:p>
            <a:pPr indent="266700" algn="just"/>
            <a:r>
              <a:rPr lang="fr-FR" sz="2500" dirty="0" smtClean="0">
                <a:latin typeface="Georgia" pitchFamily="18" charset="0"/>
              </a:rPr>
              <a:t>L'estimation est un exercice difficile, impossible en théorie et faisant donc appel à des heuristiques.</a:t>
            </a:r>
          </a:p>
          <a:p>
            <a:pPr indent="266700" algn="just"/>
            <a:r>
              <a:rPr lang="fr-FR" sz="2500" dirty="0" smtClean="0">
                <a:latin typeface="Georgia" pitchFamily="18" charset="0"/>
              </a:rPr>
              <a:t>Dans de trop nombreux cas, l'estimation préalable est faite à la hâte dans le but de remporter un marché, la planification qui s'ensuit est souvent pénalisée par une sous-estimation initiale des coûts et délais globaux.</a:t>
            </a:r>
          </a:p>
          <a:p>
            <a:pPr indent="266700" algn="just"/>
            <a:r>
              <a:rPr lang="fr-FR" sz="2500" dirty="0" smtClean="0">
                <a:latin typeface="Georgia" pitchFamily="18" charset="0"/>
              </a:rPr>
              <a:t>Le tableau suivant, </a:t>
            </a:r>
            <a:r>
              <a:rPr lang="fr-FR" sz="2500" i="1" dirty="0" smtClean="0">
                <a:latin typeface="Georgia" pitchFamily="18" charset="0"/>
              </a:rPr>
              <a:t>Donne une base d'estimation pour passer d'un chiffre unique à une fourchette grâce à des coefficients </a:t>
            </a:r>
            <a:r>
              <a:rPr lang="fr-FR" sz="2500" dirty="0" smtClean="0">
                <a:latin typeface="Georgia" pitchFamily="18" charset="0"/>
              </a:rPr>
              <a:t>multiplicateurs (B. </a:t>
            </a:r>
            <a:r>
              <a:rPr lang="fr-FR" sz="2500" i="1" dirty="0" err="1" smtClean="0">
                <a:latin typeface="Georgia" pitchFamily="18" charset="0"/>
              </a:rPr>
              <a:t>Bohem</a:t>
            </a:r>
            <a:r>
              <a:rPr lang="fr-FR" sz="2500" i="1" dirty="0" smtClean="0">
                <a:latin typeface="Georgia" pitchFamily="18" charset="0"/>
              </a:rPr>
              <a:t> et al. 1995)</a:t>
            </a:r>
            <a:endParaRPr lang="fr-FR" sz="2500" dirty="0" smtClean="0">
              <a:latin typeface="Georgia" pitchFamily="18" charset="0"/>
            </a:endParaRPr>
          </a:p>
        </p:txBody>
      </p:sp>
      <p:sp>
        <p:nvSpPr>
          <p:cNvPr id="5" name="Espace réservé du numéro de diapositive 4"/>
          <p:cNvSpPr>
            <a:spLocks noGrp="1"/>
          </p:cNvSpPr>
          <p:nvPr>
            <p:ph type="sldNum" sz="quarter" idx="12"/>
          </p:nvPr>
        </p:nvSpPr>
        <p:spPr/>
        <p:txBody>
          <a:bodyPr/>
          <a:lstStyle/>
          <a:p>
            <a:fld id="{5EB83F07-1D07-4088-8285-8BF13F67CE94}" type="slidenum">
              <a:rPr lang="fr-FR" sz="1400" b="1" smtClean="0">
                <a:solidFill>
                  <a:schemeClr val="tx2">
                    <a:lumMod val="50000"/>
                  </a:schemeClr>
                </a:solidFill>
                <a:latin typeface="Times New Roman" pitchFamily="18" charset="0"/>
                <a:cs typeface="Times New Roman" pitchFamily="18" charset="0"/>
              </a:rPr>
              <a:pPr/>
              <a:t>6</a:t>
            </a:fld>
            <a:endParaRPr lang="fr-FR" sz="1400" b="1" dirty="0">
              <a:solidFill>
                <a:schemeClr val="tx2">
                  <a:lumMod val="50000"/>
                </a:schemeClr>
              </a:solidFill>
              <a:latin typeface="Times New Roman" pitchFamily="18" charset="0"/>
              <a:cs typeface="Times New Roman" pitchFamily="18"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2976" y="214290"/>
            <a:ext cx="7858180" cy="6463308"/>
          </a:xfrm>
          <a:prstGeom prst="rect">
            <a:avLst/>
          </a:prstGeom>
        </p:spPr>
        <p:txBody>
          <a:bodyPr wrap="square">
            <a:spAutoFit/>
          </a:bodyPr>
          <a:lstStyle/>
          <a:p>
            <a:pPr algn="just">
              <a:buFont typeface="Wingdings" pitchFamily="2" charset="2"/>
              <a:buChar char="v"/>
            </a:pPr>
            <a:r>
              <a:rPr lang="fr-FR" sz="2300" dirty="0" smtClean="0">
                <a:latin typeface="Georgia" pitchFamily="18" charset="0"/>
              </a:rPr>
              <a:t> Documents liés à une phase du cycle de vie (essentiellement destiné aux développeurs et mainteneurs)</a:t>
            </a:r>
          </a:p>
          <a:p>
            <a:pPr indent="266700" algn="just"/>
            <a:r>
              <a:rPr lang="fr-FR" sz="2300" dirty="0" smtClean="0">
                <a:latin typeface="Georgia" pitchFamily="18" charset="0"/>
              </a:rPr>
              <a:t>- Cahier des charges,</a:t>
            </a:r>
          </a:p>
          <a:p>
            <a:pPr indent="266700" algn="just"/>
            <a:r>
              <a:rPr lang="fr-FR" sz="2300" dirty="0" smtClean="0">
                <a:latin typeface="Georgia" pitchFamily="18" charset="0"/>
              </a:rPr>
              <a:t>- Document de spécifications fonctionnelles,</a:t>
            </a:r>
          </a:p>
          <a:p>
            <a:pPr indent="266700" algn="just"/>
            <a:r>
              <a:rPr lang="fr-FR" sz="2300" dirty="0" smtClean="0">
                <a:latin typeface="Georgia" pitchFamily="18" charset="0"/>
              </a:rPr>
              <a:t>- Plan d'intégration,</a:t>
            </a:r>
          </a:p>
          <a:p>
            <a:pPr indent="266700" algn="just"/>
            <a:r>
              <a:rPr lang="fr-FR" sz="2300" dirty="0" smtClean="0">
                <a:latin typeface="Georgia" pitchFamily="18" charset="0"/>
              </a:rPr>
              <a:t>- Manuel de conception globale et détaillée,</a:t>
            </a:r>
          </a:p>
          <a:p>
            <a:pPr indent="266700" algn="just"/>
            <a:r>
              <a:rPr lang="fr-FR" sz="2300" dirty="0" smtClean="0">
                <a:latin typeface="Georgia" pitchFamily="18" charset="0"/>
              </a:rPr>
              <a:t>- Procédures de validation,</a:t>
            </a:r>
          </a:p>
          <a:p>
            <a:pPr indent="990600" algn="just"/>
            <a:r>
              <a:rPr lang="fr-FR" sz="2300" dirty="0" smtClean="0">
                <a:latin typeface="Georgia" pitchFamily="18" charset="0"/>
              </a:rPr>
              <a:t>* Tests unitaires, d'intégration, de validation, de non régression</a:t>
            </a:r>
          </a:p>
          <a:p>
            <a:pPr indent="266700" algn="just"/>
            <a:r>
              <a:rPr lang="fr-FR" sz="2300" dirty="0" smtClean="0">
                <a:latin typeface="Georgia" pitchFamily="18" charset="0"/>
              </a:rPr>
              <a:t>- Code.</a:t>
            </a:r>
          </a:p>
          <a:p>
            <a:pPr algn="just">
              <a:buFont typeface="Wingdings" pitchFamily="2" charset="2"/>
              <a:buChar char="v"/>
            </a:pPr>
            <a:r>
              <a:rPr lang="fr-FR" sz="2300" dirty="0" smtClean="0">
                <a:latin typeface="Georgia" pitchFamily="18" charset="0"/>
              </a:rPr>
              <a:t> Documents transversaux à la vie du projet</a:t>
            </a:r>
          </a:p>
          <a:p>
            <a:pPr indent="266700" algn="just"/>
            <a:r>
              <a:rPr lang="fr-FR" sz="2300" dirty="0" smtClean="0">
                <a:latin typeface="Georgia" pitchFamily="18" charset="0"/>
              </a:rPr>
              <a:t>- Le glossaire, la liste des abréviations.</a:t>
            </a:r>
          </a:p>
          <a:p>
            <a:pPr indent="266700" algn="just"/>
            <a:r>
              <a:rPr lang="fr-FR" sz="2300" dirty="0" smtClean="0">
                <a:latin typeface="Georgia" pitchFamily="18" charset="0"/>
              </a:rPr>
              <a:t>- Le plan projet</a:t>
            </a:r>
          </a:p>
          <a:p>
            <a:pPr indent="266700" algn="just"/>
            <a:r>
              <a:rPr lang="fr-FR" sz="2300" dirty="0" smtClean="0">
                <a:latin typeface="Georgia" pitchFamily="18" charset="0"/>
              </a:rPr>
              <a:t>- Le plan qualité</a:t>
            </a:r>
          </a:p>
          <a:p>
            <a:pPr algn="just">
              <a:buFont typeface="Wingdings" pitchFamily="2" charset="2"/>
              <a:buChar char="v"/>
            </a:pPr>
            <a:r>
              <a:rPr lang="fr-FR" sz="2300" dirty="0" smtClean="0">
                <a:latin typeface="Georgia" pitchFamily="18" charset="0"/>
              </a:rPr>
              <a:t> Documents remis au client</a:t>
            </a:r>
          </a:p>
          <a:p>
            <a:pPr indent="266700" algn="just"/>
            <a:r>
              <a:rPr lang="fr-FR" sz="2300" dirty="0" smtClean="0">
                <a:latin typeface="Georgia" pitchFamily="18" charset="0"/>
              </a:rPr>
              <a:t>- Le manuel utilisateur</a:t>
            </a:r>
          </a:p>
          <a:p>
            <a:pPr indent="266700" algn="just"/>
            <a:r>
              <a:rPr lang="fr-FR" sz="2300" dirty="0" smtClean="0">
                <a:latin typeface="Georgia" pitchFamily="18" charset="0"/>
              </a:rPr>
              <a:t>- Le manuel d'installation</a:t>
            </a:r>
          </a:p>
          <a:p>
            <a:pPr indent="266700" algn="just"/>
            <a:r>
              <a:rPr lang="fr-FR" sz="2300" dirty="0" smtClean="0">
                <a:latin typeface="Georgia" pitchFamily="18" charset="0"/>
              </a:rPr>
              <a:t>- Le manuel de maintenance</a:t>
            </a:r>
            <a:endParaRPr lang="fr-FR" sz="2300" dirty="0">
              <a:latin typeface="Georgia" pitchFamily="18" charset="0"/>
            </a:endParaRPr>
          </a:p>
        </p:txBody>
      </p:sp>
      <p:sp>
        <p:nvSpPr>
          <p:cNvPr id="5" name="Espace réservé du numéro de diapositive 4"/>
          <p:cNvSpPr>
            <a:spLocks noGrp="1"/>
          </p:cNvSpPr>
          <p:nvPr>
            <p:ph type="sldNum" sz="quarter" idx="12"/>
          </p:nvPr>
        </p:nvSpPr>
        <p:spPr/>
        <p:txBody>
          <a:bodyPr/>
          <a:lstStyle/>
          <a:p>
            <a:fld id="{5EB83F07-1D07-4088-8285-8BF13F67CE94}" type="slidenum">
              <a:rPr lang="fr-FR" smtClean="0"/>
              <a:pPr/>
              <a:t>60</a:t>
            </a:fld>
            <a:endParaRPr lang="fr-F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2976" y="714356"/>
            <a:ext cx="7858180" cy="6001643"/>
          </a:xfrm>
          <a:prstGeom prst="rect">
            <a:avLst/>
          </a:prstGeom>
        </p:spPr>
        <p:txBody>
          <a:bodyPr wrap="square">
            <a:spAutoFit/>
          </a:bodyPr>
          <a:lstStyle/>
          <a:p>
            <a:pPr indent="266700" algn="just"/>
            <a:r>
              <a:rPr lang="fr-FR" sz="2400" dirty="0" smtClean="0">
                <a:latin typeface="Georgia" pitchFamily="18" charset="0"/>
              </a:rPr>
              <a:t>La documentation adopte une forme spécifiée par le plan qualité. </a:t>
            </a:r>
          </a:p>
          <a:p>
            <a:pPr indent="266700" algn="just"/>
            <a:endParaRPr lang="fr-FR" sz="2400" dirty="0" smtClean="0">
              <a:latin typeface="Georgia" pitchFamily="18" charset="0"/>
            </a:endParaRPr>
          </a:p>
          <a:p>
            <a:pPr indent="266700" algn="just"/>
            <a:r>
              <a:rPr lang="fr-FR" sz="2400" dirty="0" smtClean="0">
                <a:latin typeface="Georgia" pitchFamily="18" charset="0"/>
              </a:rPr>
              <a:t>Elle est conforme aux normes et conventions édictées par le manuel qualité de l'entreprise. </a:t>
            </a:r>
          </a:p>
          <a:p>
            <a:pPr indent="266700" algn="just"/>
            <a:endParaRPr lang="fr-FR" sz="2400" dirty="0" smtClean="0">
              <a:latin typeface="Georgia" pitchFamily="18" charset="0"/>
            </a:endParaRPr>
          </a:p>
          <a:p>
            <a:pPr indent="266700" algn="just"/>
            <a:r>
              <a:rPr lang="fr-FR" sz="2400" dirty="0" smtClean="0">
                <a:latin typeface="Georgia" pitchFamily="18" charset="0"/>
              </a:rPr>
              <a:t>Elle doit de toute façon comporter les notions de numérotation, chapitre, statut, date, classification , mots clés. </a:t>
            </a:r>
          </a:p>
          <a:p>
            <a:pPr indent="266700" algn="just"/>
            <a:endParaRPr lang="fr-FR" sz="2400" dirty="0" smtClean="0">
              <a:latin typeface="Georgia" pitchFamily="18" charset="0"/>
            </a:endParaRPr>
          </a:p>
          <a:p>
            <a:pPr indent="266700" algn="just"/>
            <a:r>
              <a:rPr lang="fr-FR" sz="2400" dirty="0" smtClean="0">
                <a:latin typeface="Georgia" pitchFamily="18" charset="0"/>
              </a:rPr>
              <a:t>Tout comme le reste du produit, la </a:t>
            </a:r>
            <a:r>
              <a:rPr lang="fr-FR" sz="2400" i="1" dirty="0" smtClean="0">
                <a:latin typeface="Georgia" pitchFamily="18" charset="0"/>
              </a:rPr>
              <a:t>documentation doit être maintenue pour rester en phases avec les évolutions du produit.</a:t>
            </a:r>
          </a:p>
          <a:p>
            <a:pPr algn="just"/>
            <a:endParaRPr lang="fr-FR" sz="2400" dirty="0" smtClean="0">
              <a:latin typeface="Georgia" pitchFamily="18" charset="0"/>
            </a:endParaRPr>
          </a:p>
          <a:p>
            <a:pPr algn="just">
              <a:buFont typeface="Wingdings" pitchFamily="2" charset="2"/>
              <a:buChar char="v"/>
            </a:pPr>
            <a:r>
              <a:rPr lang="fr-FR" sz="2400" dirty="0" smtClean="0">
                <a:latin typeface="Georgia" pitchFamily="18" charset="0"/>
              </a:rPr>
              <a:t> </a:t>
            </a:r>
            <a:r>
              <a:rPr lang="fr-FR" sz="2400" b="1" dirty="0" smtClean="0">
                <a:latin typeface="Georgia" pitchFamily="18" charset="0"/>
              </a:rPr>
              <a:t>NUMÉROTATION</a:t>
            </a:r>
          </a:p>
          <a:p>
            <a:pPr indent="355600" algn="just"/>
            <a:r>
              <a:rPr lang="fr-FR" sz="2400" dirty="0" smtClean="0">
                <a:latin typeface="Georgia" pitchFamily="18" charset="0"/>
              </a:rPr>
              <a:t>- Elle peut être unique ou par classe ou par tâche.</a:t>
            </a:r>
          </a:p>
        </p:txBody>
      </p:sp>
      <p:sp>
        <p:nvSpPr>
          <p:cNvPr id="5" name="Rectangle 4"/>
          <p:cNvSpPr/>
          <p:nvPr/>
        </p:nvSpPr>
        <p:spPr>
          <a:xfrm>
            <a:off x="1714480" y="88920"/>
            <a:ext cx="6429420" cy="553998"/>
          </a:xfrm>
          <a:prstGeom prst="rect">
            <a:avLst/>
          </a:prstGeom>
        </p:spPr>
        <p:txBody>
          <a:bodyPr wrap="square">
            <a:spAutoFit/>
          </a:bodyPr>
          <a:lstStyle/>
          <a:p>
            <a:pPr algn="ctr"/>
            <a:r>
              <a:rPr lang="fr-FR" sz="3000" b="1" dirty="0" smtClean="0">
                <a:solidFill>
                  <a:schemeClr val="bg2">
                    <a:lumMod val="25000"/>
                  </a:schemeClr>
                </a:solidFill>
                <a:latin typeface="Baskerville Old Face" pitchFamily="18" charset="0"/>
              </a:rPr>
              <a:t>8.2. FORME  DES DOCUMENTS</a:t>
            </a:r>
            <a:endParaRPr lang="fr-FR" sz="3000" dirty="0">
              <a:solidFill>
                <a:schemeClr val="bg2">
                  <a:lumMod val="25000"/>
                </a:schemeClr>
              </a:solidFill>
              <a:latin typeface="Baskerville Old Face" pitchFamily="18" charset="0"/>
            </a:endParaRPr>
          </a:p>
        </p:txBody>
      </p:sp>
      <p:sp>
        <p:nvSpPr>
          <p:cNvPr id="7" name="Espace réservé du numéro de diapositive 6"/>
          <p:cNvSpPr>
            <a:spLocks noGrp="1"/>
          </p:cNvSpPr>
          <p:nvPr>
            <p:ph type="sldNum" sz="quarter" idx="12"/>
          </p:nvPr>
        </p:nvSpPr>
        <p:spPr/>
        <p:txBody>
          <a:bodyPr/>
          <a:lstStyle/>
          <a:p>
            <a:fld id="{5EB83F07-1D07-4088-8285-8BF13F67CE94}" type="slidenum">
              <a:rPr lang="fr-FR" smtClean="0"/>
              <a:pPr/>
              <a:t>61</a:t>
            </a:fld>
            <a:endParaRPr lang="fr-F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14414" y="404883"/>
            <a:ext cx="7786742" cy="4524315"/>
          </a:xfrm>
          <a:prstGeom prst="rect">
            <a:avLst/>
          </a:prstGeom>
        </p:spPr>
        <p:txBody>
          <a:bodyPr wrap="square">
            <a:spAutoFit/>
          </a:bodyPr>
          <a:lstStyle/>
          <a:p>
            <a:pPr algn="just">
              <a:buFont typeface="Wingdings" pitchFamily="2" charset="2"/>
              <a:buChar char="v"/>
            </a:pPr>
            <a:r>
              <a:rPr lang="fr-FR" sz="2400" dirty="0" smtClean="0">
                <a:latin typeface="Georgia" pitchFamily="18" charset="0"/>
              </a:rPr>
              <a:t> </a:t>
            </a:r>
            <a:r>
              <a:rPr lang="fr-FR" sz="2400" b="1" dirty="0" smtClean="0">
                <a:latin typeface="Georgia" pitchFamily="18" charset="0"/>
              </a:rPr>
              <a:t>STATUT</a:t>
            </a:r>
            <a:r>
              <a:rPr lang="fr-FR" sz="2400" dirty="0" smtClean="0">
                <a:latin typeface="Georgia" pitchFamily="18" charset="0"/>
              </a:rPr>
              <a:t> </a:t>
            </a:r>
          </a:p>
          <a:p>
            <a:pPr indent="355600" algn="just"/>
            <a:r>
              <a:rPr lang="fr-FR" sz="2400" dirty="0" smtClean="0">
                <a:latin typeface="Georgia" pitchFamily="18" charset="0"/>
              </a:rPr>
              <a:t>Le statut peut prendre 4 valeurs:</a:t>
            </a:r>
          </a:p>
          <a:p>
            <a:pPr indent="533400" algn="just"/>
            <a:r>
              <a:rPr lang="fr-FR" sz="2400" dirty="0" smtClean="0">
                <a:latin typeface="Georgia" pitchFamily="18" charset="0"/>
              </a:rPr>
              <a:t>- D définitif et approuvé,</a:t>
            </a:r>
          </a:p>
          <a:p>
            <a:pPr indent="533400" algn="just"/>
            <a:r>
              <a:rPr lang="fr-FR" sz="2400" dirty="0" smtClean="0">
                <a:latin typeface="Georgia" pitchFamily="18" charset="0"/>
              </a:rPr>
              <a:t>- P partiel, sujet à modification et /ou ajouts,</a:t>
            </a:r>
          </a:p>
          <a:p>
            <a:pPr indent="533400" algn="just"/>
            <a:r>
              <a:rPr lang="fr-FR" sz="2400" dirty="0" smtClean="0">
                <a:latin typeface="Georgia" pitchFamily="18" charset="0"/>
              </a:rPr>
              <a:t>- R révisé (actualisé),</a:t>
            </a:r>
          </a:p>
          <a:p>
            <a:pPr indent="533400" algn="just"/>
            <a:r>
              <a:rPr lang="fr-FR" sz="2400" dirty="0" smtClean="0">
                <a:latin typeface="Georgia" pitchFamily="18" charset="0"/>
              </a:rPr>
              <a:t>- I incomplet (et dans ce cas la date à laquelle le chapitre doit être complet).</a:t>
            </a:r>
          </a:p>
          <a:p>
            <a:pPr algn="just"/>
            <a:endParaRPr lang="fr-FR" sz="2400" dirty="0" smtClean="0">
              <a:latin typeface="Georgia" pitchFamily="18" charset="0"/>
            </a:endParaRPr>
          </a:p>
          <a:p>
            <a:pPr algn="just"/>
            <a:r>
              <a:rPr lang="fr-FR" sz="2400" b="1" i="1" dirty="0" smtClean="0">
                <a:latin typeface="Georgia" pitchFamily="18" charset="0"/>
              </a:rPr>
              <a:t>Exemples:</a:t>
            </a:r>
          </a:p>
          <a:p>
            <a:pPr algn="just"/>
            <a:r>
              <a:rPr lang="fr-FR" sz="2400" dirty="0" smtClean="0">
                <a:latin typeface="Georgia" pitchFamily="18" charset="0"/>
              </a:rPr>
              <a:t>- Révision (165 révision 3),</a:t>
            </a:r>
          </a:p>
          <a:p>
            <a:pPr algn="just"/>
            <a:r>
              <a:rPr lang="fr-FR" sz="2400" dirty="0" smtClean="0">
                <a:latin typeface="Georgia" pitchFamily="18" charset="0"/>
              </a:rPr>
              <a:t>- Question (165 question 2),</a:t>
            </a:r>
          </a:p>
          <a:p>
            <a:pPr algn="just"/>
            <a:r>
              <a:rPr lang="fr-FR" sz="2400" dirty="0" smtClean="0">
                <a:latin typeface="Georgia" pitchFamily="18" charset="0"/>
              </a:rPr>
              <a:t>- Commentaire (165 commentaire 5).</a:t>
            </a:r>
          </a:p>
        </p:txBody>
      </p:sp>
      <p:sp>
        <p:nvSpPr>
          <p:cNvPr id="5" name="Espace réservé du numéro de diapositive 4"/>
          <p:cNvSpPr>
            <a:spLocks noGrp="1"/>
          </p:cNvSpPr>
          <p:nvPr>
            <p:ph type="sldNum" sz="quarter" idx="12"/>
          </p:nvPr>
        </p:nvSpPr>
        <p:spPr/>
        <p:txBody>
          <a:bodyPr/>
          <a:lstStyle/>
          <a:p>
            <a:fld id="{5EB83F07-1D07-4088-8285-8BF13F67CE94}" type="slidenum">
              <a:rPr lang="fr-FR" smtClean="0"/>
              <a:pPr/>
              <a:t>62</a:t>
            </a:fld>
            <a:endParaRPr lang="fr-F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01714" y="666351"/>
            <a:ext cx="7786742" cy="5262979"/>
          </a:xfrm>
          <a:prstGeom prst="rect">
            <a:avLst/>
          </a:prstGeom>
        </p:spPr>
        <p:txBody>
          <a:bodyPr wrap="square">
            <a:spAutoFit/>
          </a:bodyPr>
          <a:lstStyle/>
          <a:p>
            <a:pPr algn="just">
              <a:buFont typeface="Wingdings" pitchFamily="2" charset="2"/>
              <a:buChar char="v"/>
            </a:pPr>
            <a:r>
              <a:rPr lang="fr-FR" sz="2400" b="1" dirty="0" smtClean="0">
                <a:latin typeface="Georgia" pitchFamily="18" charset="0"/>
              </a:rPr>
              <a:t> CLASSIFICATION</a:t>
            </a:r>
          </a:p>
          <a:p>
            <a:pPr algn="just"/>
            <a:r>
              <a:rPr lang="fr-FR" sz="2400" dirty="0" smtClean="0">
                <a:latin typeface="Georgia" pitchFamily="18" charset="0"/>
              </a:rPr>
              <a:t>- Document de travail,</a:t>
            </a:r>
          </a:p>
          <a:p>
            <a:pPr algn="just">
              <a:buFontTx/>
              <a:buChar char="-"/>
            </a:pPr>
            <a:r>
              <a:rPr lang="fr-FR" sz="2400" dirty="0" smtClean="0">
                <a:latin typeface="Georgia" pitchFamily="18" charset="0"/>
              </a:rPr>
              <a:t>Spécification,</a:t>
            </a:r>
          </a:p>
          <a:p>
            <a:pPr algn="just">
              <a:buFontTx/>
              <a:buChar char="-"/>
            </a:pPr>
            <a:r>
              <a:rPr lang="fr-FR" sz="2400" dirty="0" smtClean="0">
                <a:latin typeface="Georgia" pitchFamily="18" charset="0"/>
              </a:rPr>
              <a:t> Conception,</a:t>
            </a:r>
          </a:p>
          <a:p>
            <a:pPr algn="just">
              <a:buFontTx/>
              <a:buChar char="-"/>
            </a:pPr>
            <a:r>
              <a:rPr lang="fr-FR" sz="2400" dirty="0" smtClean="0">
                <a:latin typeface="Georgia" pitchFamily="18" charset="0"/>
              </a:rPr>
              <a:t> Code,</a:t>
            </a:r>
          </a:p>
          <a:p>
            <a:pPr algn="just">
              <a:buFontTx/>
              <a:buChar char="-"/>
            </a:pPr>
            <a:r>
              <a:rPr lang="fr-FR" sz="2400" dirty="0" smtClean="0">
                <a:latin typeface="Georgia" pitchFamily="18" charset="0"/>
              </a:rPr>
              <a:t> Test,</a:t>
            </a:r>
          </a:p>
          <a:p>
            <a:pPr algn="just">
              <a:buFontTx/>
              <a:buChar char="-"/>
            </a:pPr>
            <a:r>
              <a:rPr lang="fr-FR" sz="2400" dirty="0" smtClean="0">
                <a:latin typeface="Georgia" pitchFamily="18" charset="0"/>
              </a:rPr>
              <a:t> Administration,</a:t>
            </a:r>
          </a:p>
          <a:p>
            <a:pPr algn="just">
              <a:buFontTx/>
              <a:buChar char="-"/>
            </a:pPr>
            <a:r>
              <a:rPr lang="fr-FR" sz="2400" dirty="0" smtClean="0">
                <a:latin typeface="Georgia" pitchFamily="18" charset="0"/>
              </a:rPr>
              <a:t> Compte rendu de réunion.</a:t>
            </a:r>
          </a:p>
          <a:p>
            <a:pPr algn="just"/>
            <a:endParaRPr lang="fr-FR" sz="2400" dirty="0" smtClean="0">
              <a:latin typeface="Georgia" pitchFamily="18" charset="0"/>
            </a:endParaRPr>
          </a:p>
          <a:p>
            <a:pPr algn="just"/>
            <a:r>
              <a:rPr lang="fr-FR" sz="2400" b="1" i="1" dirty="0" smtClean="0">
                <a:latin typeface="Georgia" pitchFamily="18" charset="0"/>
              </a:rPr>
              <a:t>MOTS CLÉS</a:t>
            </a:r>
            <a:r>
              <a:rPr lang="fr-FR" sz="2400" dirty="0" smtClean="0">
                <a:latin typeface="Georgia" pitchFamily="18" charset="0"/>
              </a:rPr>
              <a:t> : Ils permettent des recherches automatiques.</a:t>
            </a:r>
          </a:p>
          <a:p>
            <a:pPr algn="just"/>
            <a:endParaRPr lang="fr-FR" sz="2400" b="1" i="1" dirty="0" smtClean="0">
              <a:latin typeface="Georgia" pitchFamily="18" charset="0"/>
            </a:endParaRPr>
          </a:p>
          <a:p>
            <a:pPr algn="just"/>
            <a:r>
              <a:rPr lang="fr-FR" sz="2400" b="1" i="1" dirty="0" smtClean="0">
                <a:latin typeface="Georgia" pitchFamily="18" charset="0"/>
              </a:rPr>
              <a:t>CONTENU</a:t>
            </a:r>
            <a:r>
              <a:rPr lang="fr-FR" sz="2400" dirty="0" smtClean="0">
                <a:latin typeface="Georgia" pitchFamily="18" charset="0"/>
              </a:rPr>
              <a:t> : Le contenu sera précisé dans les chapitres associés aux différentes phases du cycle de vie.</a:t>
            </a:r>
            <a:endParaRPr lang="fr-FR" sz="2400" dirty="0">
              <a:latin typeface="Georgia" pitchFamily="18" charset="0"/>
            </a:endParaRPr>
          </a:p>
        </p:txBody>
      </p:sp>
      <p:sp>
        <p:nvSpPr>
          <p:cNvPr id="5" name="Espace réservé du numéro de diapositive 4"/>
          <p:cNvSpPr>
            <a:spLocks noGrp="1"/>
          </p:cNvSpPr>
          <p:nvPr>
            <p:ph type="sldNum" sz="quarter" idx="12"/>
          </p:nvPr>
        </p:nvSpPr>
        <p:spPr/>
        <p:txBody>
          <a:bodyPr/>
          <a:lstStyle/>
          <a:p>
            <a:fld id="{5EB83F07-1D07-4088-8285-8BF13F67CE94}" type="slidenum">
              <a:rPr lang="fr-FR" smtClean="0"/>
              <a:pPr/>
              <a:t>63</a:t>
            </a:fld>
            <a:endParaRPr lang="fr-F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2976" y="285728"/>
            <a:ext cx="7858180" cy="4154984"/>
          </a:xfrm>
          <a:prstGeom prst="rect">
            <a:avLst/>
          </a:prstGeom>
        </p:spPr>
        <p:txBody>
          <a:bodyPr wrap="square">
            <a:spAutoFit/>
          </a:bodyPr>
          <a:lstStyle/>
          <a:p>
            <a:pPr algn="just">
              <a:buFont typeface="Wingdings" pitchFamily="2" charset="2"/>
              <a:buChar char="v"/>
            </a:pPr>
            <a:r>
              <a:rPr lang="fr-FR" sz="2400" dirty="0" smtClean="0">
                <a:latin typeface="Georgia" pitchFamily="18" charset="0"/>
              </a:rPr>
              <a:t> </a:t>
            </a:r>
            <a:r>
              <a:rPr lang="fr-FR" sz="2400" b="1" dirty="0" smtClean="0">
                <a:latin typeface="Georgia" pitchFamily="18" charset="0"/>
              </a:rPr>
              <a:t>RÈGLES DE STYLE</a:t>
            </a:r>
          </a:p>
          <a:p>
            <a:pPr algn="just">
              <a:buFontTx/>
              <a:buChar char="-"/>
            </a:pPr>
            <a:r>
              <a:rPr lang="fr-FR" sz="2400" dirty="0" smtClean="0">
                <a:latin typeface="Georgia" pitchFamily="18" charset="0"/>
              </a:rPr>
              <a:t>Utiliser des formes actives,</a:t>
            </a:r>
          </a:p>
          <a:p>
            <a:pPr algn="just">
              <a:buFontTx/>
              <a:buChar char="-"/>
            </a:pPr>
            <a:r>
              <a:rPr lang="fr-FR" sz="2400" dirty="0" smtClean="0">
                <a:latin typeface="Georgia" pitchFamily="18" charset="0"/>
              </a:rPr>
              <a:t> Faire des phrases courtes, une seule idée par phrase,</a:t>
            </a:r>
          </a:p>
          <a:p>
            <a:pPr algn="just">
              <a:buFontTx/>
              <a:buChar char="-"/>
            </a:pPr>
            <a:r>
              <a:rPr lang="fr-FR" sz="2400" dirty="0" smtClean="0">
                <a:latin typeface="Georgia" pitchFamily="18" charset="0"/>
              </a:rPr>
              <a:t> Faire des paragraphes courts (7 phrases au plus),</a:t>
            </a:r>
          </a:p>
          <a:p>
            <a:pPr algn="just">
              <a:buFontTx/>
              <a:buChar char="-"/>
            </a:pPr>
            <a:r>
              <a:rPr lang="fr-FR" sz="2400" dirty="0" smtClean="0">
                <a:latin typeface="Georgia" pitchFamily="18" charset="0"/>
              </a:rPr>
              <a:t> Préférer les listes aux phrases,</a:t>
            </a:r>
          </a:p>
          <a:p>
            <a:pPr algn="just">
              <a:buFontTx/>
              <a:buChar char="-"/>
            </a:pPr>
            <a:r>
              <a:rPr lang="fr-FR" sz="2400" dirty="0" smtClean="0">
                <a:latin typeface="Georgia" pitchFamily="18" charset="0"/>
              </a:rPr>
              <a:t> Ne pas hésiter à répéter si nécessaire,</a:t>
            </a:r>
          </a:p>
          <a:p>
            <a:pPr algn="just">
              <a:buFontTx/>
              <a:buChar char="-"/>
            </a:pPr>
            <a:r>
              <a:rPr lang="fr-FR" sz="2400" dirty="0" smtClean="0">
                <a:latin typeface="Georgia" pitchFamily="18" charset="0"/>
              </a:rPr>
              <a:t> Pas de verbiage,</a:t>
            </a:r>
          </a:p>
          <a:p>
            <a:pPr algn="just">
              <a:buFontTx/>
              <a:buChar char="-"/>
            </a:pPr>
            <a:r>
              <a:rPr lang="fr-FR" sz="2400" dirty="0" smtClean="0">
                <a:latin typeface="Georgia" pitchFamily="18" charset="0"/>
              </a:rPr>
              <a:t> Éviter les références du style 1.2.3.4.5 pour parler d'un objet, plutôt nommer l'objet,</a:t>
            </a:r>
          </a:p>
          <a:p>
            <a:pPr algn="just">
              <a:buFontTx/>
              <a:buChar char="-"/>
            </a:pPr>
            <a:r>
              <a:rPr lang="fr-FR" sz="2400" dirty="0" smtClean="0">
                <a:latin typeface="Georgia" pitchFamily="18" charset="0"/>
              </a:rPr>
              <a:t> Être précis, définir les termes (glossaire),</a:t>
            </a:r>
          </a:p>
          <a:p>
            <a:pPr algn="just">
              <a:buFontTx/>
              <a:buChar char="-"/>
            </a:pPr>
            <a:r>
              <a:rPr lang="fr-FR" sz="2400" dirty="0" smtClean="0">
                <a:latin typeface="Georgia" pitchFamily="18" charset="0"/>
              </a:rPr>
              <a:t> Attention à la grammaire et l'orthographe.</a:t>
            </a:r>
            <a:endParaRPr lang="fr-FR" sz="2400" dirty="0">
              <a:latin typeface="Georgia" pitchFamily="18" charset="0"/>
            </a:endParaRPr>
          </a:p>
        </p:txBody>
      </p:sp>
      <p:sp>
        <p:nvSpPr>
          <p:cNvPr id="5" name="Espace réservé du numéro de diapositive 4"/>
          <p:cNvSpPr>
            <a:spLocks noGrp="1"/>
          </p:cNvSpPr>
          <p:nvPr>
            <p:ph type="sldNum" sz="quarter" idx="12"/>
          </p:nvPr>
        </p:nvSpPr>
        <p:spPr/>
        <p:txBody>
          <a:bodyPr/>
          <a:lstStyle/>
          <a:p>
            <a:fld id="{5EB83F07-1D07-4088-8285-8BF13F67CE94}" type="slidenum">
              <a:rPr lang="fr-FR" smtClean="0"/>
              <a:pPr/>
              <a:t>64</a:t>
            </a:fld>
            <a:endParaRPr lang="fr-F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357290" y="71414"/>
            <a:ext cx="7358114" cy="553998"/>
          </a:xfrm>
          <a:prstGeom prst="rect">
            <a:avLst/>
          </a:prstGeom>
        </p:spPr>
        <p:txBody>
          <a:bodyPr wrap="square">
            <a:spAutoFit/>
          </a:bodyPr>
          <a:lstStyle/>
          <a:p>
            <a:pPr algn="ctr"/>
            <a:r>
              <a:rPr lang="fr-FR" sz="3000" b="1" dirty="0" smtClean="0">
                <a:solidFill>
                  <a:schemeClr val="bg2">
                    <a:lumMod val="25000"/>
                  </a:schemeClr>
                </a:solidFill>
                <a:latin typeface="Baskerville Old Face" pitchFamily="18" charset="0"/>
              </a:rPr>
              <a:t>8.3. DOCUMENTATION UTILISATEURS</a:t>
            </a:r>
            <a:endParaRPr lang="fr-FR" sz="3000" dirty="0">
              <a:solidFill>
                <a:schemeClr val="bg2">
                  <a:lumMod val="25000"/>
                </a:schemeClr>
              </a:solidFill>
              <a:latin typeface="Baskerville Old Face" pitchFamily="18" charset="0"/>
            </a:endParaRPr>
          </a:p>
        </p:txBody>
      </p:sp>
      <p:sp>
        <p:nvSpPr>
          <p:cNvPr id="6" name="Rectangle 5"/>
          <p:cNvSpPr/>
          <p:nvPr/>
        </p:nvSpPr>
        <p:spPr>
          <a:xfrm>
            <a:off x="1000100" y="517548"/>
            <a:ext cx="4714908" cy="523220"/>
          </a:xfrm>
          <a:prstGeom prst="rect">
            <a:avLst/>
          </a:prstGeom>
        </p:spPr>
        <p:txBody>
          <a:bodyPr wrap="square">
            <a:spAutoFit/>
          </a:bodyPr>
          <a:lstStyle/>
          <a:p>
            <a:r>
              <a:rPr lang="fr-FR" sz="2800" b="1" dirty="0" smtClean="0">
                <a:solidFill>
                  <a:schemeClr val="accent3">
                    <a:lumMod val="75000"/>
                  </a:schemeClr>
                </a:solidFill>
                <a:latin typeface="Baskerville Old Face" pitchFamily="18" charset="0"/>
              </a:rPr>
              <a:t>MANUEL UTILISATEUR</a:t>
            </a:r>
            <a:endParaRPr lang="fr-FR" sz="2800" dirty="0">
              <a:solidFill>
                <a:schemeClr val="accent3">
                  <a:lumMod val="75000"/>
                </a:schemeClr>
              </a:solidFill>
              <a:latin typeface="Baskerville Old Face" pitchFamily="18" charset="0"/>
            </a:endParaRPr>
          </a:p>
        </p:txBody>
      </p:sp>
      <p:sp>
        <p:nvSpPr>
          <p:cNvPr id="7" name="Rectangle 6"/>
          <p:cNvSpPr/>
          <p:nvPr/>
        </p:nvSpPr>
        <p:spPr>
          <a:xfrm>
            <a:off x="1084238" y="889844"/>
            <a:ext cx="7929618" cy="6001643"/>
          </a:xfrm>
          <a:prstGeom prst="rect">
            <a:avLst/>
          </a:prstGeom>
        </p:spPr>
        <p:txBody>
          <a:bodyPr wrap="square">
            <a:spAutoFit/>
          </a:bodyPr>
          <a:lstStyle/>
          <a:p>
            <a:pPr algn="just">
              <a:buFont typeface="Wingdings" pitchFamily="2" charset="2"/>
              <a:buChar char="v"/>
            </a:pPr>
            <a:r>
              <a:rPr lang="fr-FR" sz="2400" dirty="0" smtClean="0">
                <a:latin typeface="Georgia" pitchFamily="18" charset="0"/>
              </a:rPr>
              <a:t> Il doit donner une impression initiale correcte.</a:t>
            </a:r>
          </a:p>
          <a:p>
            <a:pPr indent="355600" algn="just"/>
            <a:r>
              <a:rPr lang="fr-FR" sz="2400" dirty="0" smtClean="0">
                <a:latin typeface="Georgia" pitchFamily="18" charset="0"/>
              </a:rPr>
              <a:t>- Ce n'est pas une plaquette publicitaire,</a:t>
            </a:r>
          </a:p>
          <a:p>
            <a:pPr indent="355600" algn="just"/>
            <a:r>
              <a:rPr lang="fr-FR" sz="2400" dirty="0" smtClean="0">
                <a:latin typeface="Georgia" pitchFamily="18" charset="0"/>
              </a:rPr>
              <a:t>- Il doit être possible de lire sans aller dans tous les niveaux de détail.</a:t>
            </a:r>
          </a:p>
          <a:p>
            <a:pPr algn="just">
              <a:buFont typeface="Wingdings" pitchFamily="2" charset="2"/>
              <a:buChar char="v"/>
            </a:pPr>
            <a:r>
              <a:rPr lang="fr-FR" sz="2400" dirty="0" smtClean="0">
                <a:latin typeface="Georgia" pitchFamily="18" charset="0"/>
              </a:rPr>
              <a:t> Structure possible</a:t>
            </a:r>
          </a:p>
          <a:p>
            <a:pPr indent="355600" algn="just"/>
            <a:r>
              <a:rPr lang="fr-FR" sz="2400" dirty="0" smtClean="0">
                <a:latin typeface="Georgia" pitchFamily="18" charset="0"/>
              </a:rPr>
              <a:t>- Description fonctionnelle simple à l'aide d'exemples de ce que le système peut faire,</a:t>
            </a:r>
          </a:p>
          <a:p>
            <a:pPr indent="355600" algn="just"/>
            <a:r>
              <a:rPr lang="fr-FR" sz="2400" dirty="0" smtClean="0">
                <a:latin typeface="Georgia" pitchFamily="18" charset="0"/>
              </a:rPr>
              <a:t>- Document d'installation: décrit la procédure d'installation, souvent assorti d'un fichier A LIRE (READ ME),</a:t>
            </a:r>
          </a:p>
          <a:p>
            <a:pPr indent="355600" algn="just"/>
            <a:r>
              <a:rPr lang="fr-FR" sz="2400" dirty="0" smtClean="0">
                <a:latin typeface="Georgia" pitchFamily="18" charset="0"/>
              </a:rPr>
              <a:t>- Manuel d'Introduction (utilisation "normale", exemple simples), classé par rubriques de difficultés croissantes,</a:t>
            </a:r>
          </a:p>
          <a:p>
            <a:pPr indent="355600" algn="just"/>
            <a:r>
              <a:rPr lang="fr-FR" sz="2400" dirty="0" smtClean="0">
                <a:latin typeface="Georgia" pitchFamily="18" charset="0"/>
              </a:rPr>
              <a:t>- Manuel de Référence: contient toutes les références aux possibilités du système classées par ordre alphabétique.</a:t>
            </a:r>
            <a:endParaRPr lang="fr-FR" sz="2400" dirty="0">
              <a:latin typeface="Georgia" pitchFamily="18" charset="0"/>
            </a:endParaRPr>
          </a:p>
        </p:txBody>
      </p:sp>
      <p:sp>
        <p:nvSpPr>
          <p:cNvPr id="9" name="Espace réservé du numéro de diapositive 8"/>
          <p:cNvSpPr>
            <a:spLocks noGrp="1"/>
          </p:cNvSpPr>
          <p:nvPr>
            <p:ph type="sldNum" sz="quarter" idx="12"/>
          </p:nvPr>
        </p:nvSpPr>
        <p:spPr/>
        <p:txBody>
          <a:bodyPr/>
          <a:lstStyle/>
          <a:p>
            <a:fld id="{5EB83F07-1D07-4088-8285-8BF13F67CE94}" type="slidenum">
              <a:rPr lang="fr-FR" smtClean="0"/>
              <a:pPr/>
              <a:t>65</a:t>
            </a:fld>
            <a:endParaRPr lang="fr-F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2976" y="2488726"/>
            <a:ext cx="7858180" cy="4154984"/>
          </a:xfrm>
          <a:prstGeom prst="rect">
            <a:avLst/>
          </a:prstGeom>
        </p:spPr>
        <p:txBody>
          <a:bodyPr wrap="square">
            <a:spAutoFit/>
          </a:bodyPr>
          <a:lstStyle/>
          <a:p>
            <a:pPr indent="355600" algn="just"/>
            <a:r>
              <a:rPr lang="fr-FR" sz="2400" dirty="0" smtClean="0">
                <a:latin typeface="Georgia" pitchFamily="18" charset="0"/>
              </a:rPr>
              <a:t>Nous verrons la description précise de ces documents dans les chapitres concernés. Nous insistons tout particulièrement sur la nécessité de maintenir la cohérence de tous les documents .</a:t>
            </a:r>
          </a:p>
          <a:p>
            <a:pPr algn="just"/>
            <a:r>
              <a:rPr lang="fr-FR" sz="2400" dirty="0" smtClean="0">
                <a:latin typeface="Georgia" pitchFamily="18" charset="0"/>
              </a:rPr>
              <a:t>Pour cela il est souhaitable de gérer TOUS les documents avec un gestionnaire de versions, par exemple SSCS, RCS, MAKE...</a:t>
            </a:r>
          </a:p>
          <a:p>
            <a:pPr algn="just"/>
            <a:r>
              <a:rPr lang="fr-FR" sz="2400" dirty="0" smtClean="0">
                <a:latin typeface="Georgia" pitchFamily="18" charset="0"/>
              </a:rPr>
              <a:t>L'utilisation d'un dictionnaire des données permettra d'avoir des détails:</a:t>
            </a:r>
          </a:p>
          <a:p>
            <a:pPr indent="533400" algn="just"/>
            <a:r>
              <a:rPr lang="fr-FR" sz="2400" dirty="0" smtClean="0">
                <a:latin typeface="Georgia" pitchFamily="18" charset="0"/>
              </a:rPr>
              <a:t>- Sur toutes les entités manipulées,</a:t>
            </a:r>
          </a:p>
          <a:p>
            <a:pPr indent="533400" algn="just"/>
            <a:r>
              <a:rPr lang="fr-FR" sz="2400" dirty="0" smtClean="0">
                <a:latin typeface="Georgia" pitchFamily="18" charset="0"/>
              </a:rPr>
              <a:t>- Avec des références croisées</a:t>
            </a:r>
            <a:endParaRPr lang="fr-FR" sz="2400" dirty="0">
              <a:latin typeface="Georgia" pitchFamily="18" charset="0"/>
            </a:endParaRPr>
          </a:p>
        </p:txBody>
      </p:sp>
      <p:sp>
        <p:nvSpPr>
          <p:cNvPr id="5" name="Rectangle 4"/>
          <p:cNvSpPr/>
          <p:nvPr/>
        </p:nvSpPr>
        <p:spPr>
          <a:xfrm>
            <a:off x="117476" y="119698"/>
            <a:ext cx="8929718" cy="523220"/>
          </a:xfrm>
          <a:prstGeom prst="rect">
            <a:avLst/>
          </a:prstGeom>
        </p:spPr>
        <p:txBody>
          <a:bodyPr wrap="square">
            <a:spAutoFit/>
          </a:bodyPr>
          <a:lstStyle/>
          <a:p>
            <a:pPr algn="ctr"/>
            <a:r>
              <a:rPr lang="fr-FR" sz="2700" b="1" dirty="0" smtClean="0">
                <a:solidFill>
                  <a:schemeClr val="accent3">
                    <a:lumMod val="75000"/>
                  </a:schemeClr>
                </a:solidFill>
                <a:latin typeface="Baskerville Old Face" pitchFamily="18" charset="0"/>
              </a:rPr>
              <a:t>AUTRES DOCUMENTS DESTINES AUX UTILISATEUR</a:t>
            </a:r>
            <a:endParaRPr lang="fr-FR" sz="2700" dirty="0">
              <a:solidFill>
                <a:schemeClr val="accent3">
                  <a:lumMod val="75000"/>
                </a:schemeClr>
              </a:solidFill>
              <a:latin typeface="Baskerville Old Face" pitchFamily="18" charset="0"/>
            </a:endParaRPr>
          </a:p>
        </p:txBody>
      </p:sp>
      <p:sp>
        <p:nvSpPr>
          <p:cNvPr id="6" name="Rectangle 5"/>
          <p:cNvSpPr/>
          <p:nvPr/>
        </p:nvSpPr>
        <p:spPr>
          <a:xfrm>
            <a:off x="1142976" y="571480"/>
            <a:ext cx="7215238" cy="1200329"/>
          </a:xfrm>
          <a:prstGeom prst="rect">
            <a:avLst/>
          </a:prstGeom>
        </p:spPr>
        <p:txBody>
          <a:bodyPr wrap="square">
            <a:spAutoFit/>
          </a:bodyPr>
          <a:lstStyle/>
          <a:p>
            <a:r>
              <a:rPr lang="fr-FR" sz="2400" dirty="0" smtClean="0">
                <a:latin typeface="Georgia" pitchFamily="18" charset="0"/>
              </a:rPr>
              <a:t>- Plaquette publicitaire,</a:t>
            </a:r>
          </a:p>
          <a:p>
            <a:r>
              <a:rPr lang="fr-FR" sz="2400" dirty="0" smtClean="0">
                <a:latin typeface="Georgia" pitchFamily="18" charset="0"/>
              </a:rPr>
              <a:t>- Carte de Référence,</a:t>
            </a:r>
          </a:p>
          <a:p>
            <a:r>
              <a:rPr lang="fr-FR" sz="2400" dirty="0" smtClean="0">
                <a:latin typeface="Georgia" pitchFamily="18" charset="0"/>
              </a:rPr>
              <a:t>- Aide en ligne (man).</a:t>
            </a:r>
          </a:p>
        </p:txBody>
      </p:sp>
      <p:sp>
        <p:nvSpPr>
          <p:cNvPr id="7" name="Rectangle 6"/>
          <p:cNvSpPr/>
          <p:nvPr/>
        </p:nvSpPr>
        <p:spPr>
          <a:xfrm>
            <a:off x="1357290" y="1874870"/>
            <a:ext cx="7358114" cy="553998"/>
          </a:xfrm>
          <a:prstGeom prst="rect">
            <a:avLst/>
          </a:prstGeom>
        </p:spPr>
        <p:txBody>
          <a:bodyPr wrap="square">
            <a:spAutoFit/>
          </a:bodyPr>
          <a:lstStyle/>
          <a:p>
            <a:pPr algn="ctr"/>
            <a:r>
              <a:rPr lang="fr-FR" sz="3000" b="1" dirty="0" smtClean="0">
                <a:solidFill>
                  <a:schemeClr val="bg2">
                    <a:lumMod val="25000"/>
                  </a:schemeClr>
                </a:solidFill>
                <a:latin typeface="Baskerville Old Face" pitchFamily="18" charset="0"/>
              </a:rPr>
              <a:t>8.4. DOCUMENTATION INTERNE</a:t>
            </a:r>
            <a:endParaRPr lang="fr-FR" sz="3000" dirty="0">
              <a:solidFill>
                <a:schemeClr val="bg2">
                  <a:lumMod val="25000"/>
                </a:schemeClr>
              </a:solidFill>
              <a:latin typeface="Baskerville Old Face" pitchFamily="18" charset="0"/>
            </a:endParaRPr>
          </a:p>
        </p:txBody>
      </p:sp>
      <p:sp>
        <p:nvSpPr>
          <p:cNvPr id="9" name="Espace réservé du numéro de diapositive 8"/>
          <p:cNvSpPr>
            <a:spLocks noGrp="1"/>
          </p:cNvSpPr>
          <p:nvPr>
            <p:ph type="sldNum" sz="quarter" idx="12"/>
          </p:nvPr>
        </p:nvSpPr>
        <p:spPr/>
        <p:txBody>
          <a:bodyPr/>
          <a:lstStyle/>
          <a:p>
            <a:fld id="{5EB83F07-1D07-4088-8285-8BF13F67CE94}" type="slidenum">
              <a:rPr lang="fr-FR" smtClean="0"/>
              <a:pPr/>
              <a:t>66</a:t>
            </a:fld>
            <a:endParaRPr lang="fr-F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14546" y="785794"/>
            <a:ext cx="4310275" cy="3442579"/>
          </a:xfrm>
          <a:prstGeom prst="rect">
            <a:avLst/>
          </a:prstGeom>
          <a:noFill/>
        </p:spPr>
        <p:txBody>
          <a:bodyPr wrap="none" lIns="91440" tIns="45720" rIns="91440" bIns="45720">
            <a:prstTxWarp prst="textWave2">
              <a:avLst>
                <a:gd name="adj1" fmla="val 10655"/>
                <a:gd name="adj2" fmla="val 0"/>
              </a:avLst>
            </a:prstTxWarp>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fr-FR" sz="5400" b="1" cap="none" spc="0" dirty="0" smtClean="0">
                <a:ln/>
                <a:solidFill>
                  <a:schemeClr val="accent3"/>
                </a:solidFill>
                <a:effectLst/>
              </a:rPr>
              <a:t>Merci </a:t>
            </a:r>
          </a:p>
          <a:p>
            <a:pPr algn="ctr"/>
            <a:r>
              <a:rPr lang="fr-FR" sz="5400" b="1" cap="none" spc="0" dirty="0" smtClean="0">
                <a:ln/>
                <a:solidFill>
                  <a:schemeClr val="accent3"/>
                </a:solidFill>
                <a:effectLst/>
              </a:rPr>
              <a:t>pour votre </a:t>
            </a:r>
          </a:p>
          <a:p>
            <a:pPr algn="ctr"/>
            <a:r>
              <a:rPr lang="fr-FR" sz="5400" b="1" dirty="0" smtClean="0">
                <a:ln/>
                <a:solidFill>
                  <a:schemeClr val="accent3"/>
                </a:solidFill>
              </a:rPr>
              <a:t>A</a:t>
            </a:r>
            <a:r>
              <a:rPr lang="fr-FR" sz="5400" b="1" cap="none" spc="0" dirty="0" smtClean="0">
                <a:ln/>
                <a:solidFill>
                  <a:schemeClr val="accent3"/>
                </a:solidFill>
                <a:effectLst/>
              </a:rPr>
              <a:t>ttention</a:t>
            </a:r>
            <a:endParaRPr lang="fr-FR" sz="5400" b="1" cap="none" spc="0" dirty="0">
              <a:ln/>
              <a:solidFill>
                <a:schemeClr val="accent3"/>
              </a:solidFill>
              <a:effectLst/>
            </a:endParaRPr>
          </a:p>
        </p:txBody>
      </p:sp>
      <p:sp>
        <p:nvSpPr>
          <p:cNvPr id="4" name="Espace réservé du numéro de diapositive 3"/>
          <p:cNvSpPr>
            <a:spLocks noGrp="1"/>
          </p:cNvSpPr>
          <p:nvPr>
            <p:ph type="sldNum" sz="quarter" idx="12"/>
          </p:nvPr>
        </p:nvSpPr>
        <p:spPr/>
        <p:txBody>
          <a:bodyPr/>
          <a:lstStyle/>
          <a:p>
            <a:fld id="{5EB83F07-1D07-4088-8285-8BF13F67CE94}" type="slidenum">
              <a:rPr lang="fr-FR" smtClean="0"/>
              <a:pPr/>
              <a:t>67</a:t>
            </a:fld>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au 6"/>
          <p:cNvGraphicFramePr>
            <a:graphicFrameLocks noGrp="1"/>
          </p:cNvGraphicFramePr>
          <p:nvPr/>
        </p:nvGraphicFramePr>
        <p:xfrm>
          <a:off x="1071539" y="428604"/>
          <a:ext cx="8001055" cy="2677160"/>
        </p:xfrm>
        <a:graphic>
          <a:graphicData uri="http://schemas.openxmlformats.org/drawingml/2006/table">
            <a:tbl>
              <a:tblPr firstRow="1" bandRow="1">
                <a:tableStyleId>{5C22544A-7EE6-4342-B048-85BDC9FD1C3A}</a:tableStyleId>
              </a:tblPr>
              <a:tblGrid>
                <a:gridCol w="2928956"/>
                <a:gridCol w="1285884"/>
                <a:gridCol w="1285884"/>
                <a:gridCol w="1214446"/>
                <a:gridCol w="1285885"/>
              </a:tblGrid>
              <a:tr h="227964">
                <a:tc rowSpan="2">
                  <a:txBody>
                    <a:bodyPr/>
                    <a:lstStyle/>
                    <a:p>
                      <a:pPr algn="ctr"/>
                      <a:r>
                        <a:rPr lang="fr-FR" sz="1400" b="1" dirty="0" smtClean="0">
                          <a:solidFill>
                            <a:schemeClr val="tx1"/>
                          </a:solidFill>
                          <a:latin typeface="Georgia" pitchFamily="18" charset="0"/>
                        </a:rPr>
                        <a:t>Phase</a:t>
                      </a:r>
                      <a:endParaRPr lang="fr-FR" sz="1400" b="1" dirty="0">
                        <a:solidFill>
                          <a:schemeClr val="tx1"/>
                        </a:solidFill>
                        <a:latin typeface="Georgia" pitchFamily="18" charset="0"/>
                      </a:endParaRPr>
                    </a:p>
                  </a:txBody>
                  <a:tcPr/>
                </a:tc>
                <a:tc gridSpan="2">
                  <a:txBody>
                    <a:bodyPr/>
                    <a:lstStyle/>
                    <a:p>
                      <a:pPr algn="ctr"/>
                      <a:r>
                        <a:rPr lang="fr-FR" sz="1400" b="1" dirty="0" smtClean="0">
                          <a:solidFill>
                            <a:schemeClr val="tx1"/>
                          </a:solidFill>
                          <a:latin typeface="Georgia" pitchFamily="18" charset="0"/>
                        </a:rPr>
                        <a:t>Taille et effort</a:t>
                      </a:r>
                      <a:endParaRPr lang="fr-FR" sz="1400" b="1" dirty="0">
                        <a:solidFill>
                          <a:schemeClr val="tx1"/>
                        </a:solidFill>
                        <a:latin typeface="Georgia" pitchFamily="18" charset="0"/>
                      </a:endParaRPr>
                    </a:p>
                  </a:txBody>
                  <a:tcPr/>
                </a:tc>
                <a:tc hMerge="1">
                  <a:txBody>
                    <a:bodyPr/>
                    <a:lstStyle/>
                    <a:p>
                      <a:endParaRPr lang="fr-FR"/>
                    </a:p>
                  </a:txBody>
                  <a:tcPr/>
                </a:tc>
                <a:tc gridSpan="2">
                  <a:txBody>
                    <a:bodyPr/>
                    <a:lstStyle/>
                    <a:p>
                      <a:pPr algn="ctr"/>
                      <a:r>
                        <a:rPr lang="fr-FR" sz="1400" b="1" dirty="0" smtClean="0">
                          <a:solidFill>
                            <a:schemeClr val="tx1"/>
                          </a:solidFill>
                          <a:latin typeface="Georgia" pitchFamily="18" charset="0"/>
                        </a:rPr>
                        <a:t>Durée</a:t>
                      </a:r>
                      <a:endParaRPr lang="fr-FR" sz="1400" b="1" dirty="0">
                        <a:solidFill>
                          <a:schemeClr val="tx1"/>
                        </a:solidFill>
                        <a:latin typeface="Georgia" pitchFamily="18" charset="0"/>
                      </a:endParaRPr>
                    </a:p>
                  </a:txBody>
                  <a:tcPr/>
                </a:tc>
                <a:tc hMerge="1">
                  <a:txBody>
                    <a:bodyPr/>
                    <a:lstStyle/>
                    <a:p>
                      <a:endParaRPr lang="fr-FR"/>
                    </a:p>
                  </a:txBody>
                  <a:tcPr/>
                </a:tc>
              </a:tr>
              <a:tr h="370840">
                <a:tc vMerge="1">
                  <a:txBody>
                    <a:bodyPr/>
                    <a:lstStyle/>
                    <a:p>
                      <a:endParaRPr lang="fr-FR"/>
                    </a:p>
                  </a:txBody>
                  <a:tcPr/>
                </a:tc>
                <a:tc>
                  <a:txBody>
                    <a:bodyPr/>
                    <a:lstStyle/>
                    <a:p>
                      <a:pPr algn="ctr"/>
                      <a:r>
                        <a:rPr lang="fr-FR" sz="1400" b="1" dirty="0" smtClean="0">
                          <a:solidFill>
                            <a:srgbClr val="002060"/>
                          </a:solidFill>
                          <a:latin typeface="Georgia" pitchFamily="18" charset="0"/>
                        </a:rPr>
                        <a:t>Optimiste</a:t>
                      </a:r>
                      <a:endParaRPr lang="fr-FR" sz="1400" b="1" dirty="0">
                        <a:solidFill>
                          <a:srgbClr val="002060"/>
                        </a:solidFill>
                        <a:latin typeface="Georgia" pitchFamily="18" charset="0"/>
                      </a:endParaRPr>
                    </a:p>
                  </a:txBody>
                  <a:tcPr/>
                </a:tc>
                <a:tc>
                  <a:txBody>
                    <a:bodyPr/>
                    <a:lstStyle/>
                    <a:p>
                      <a:pPr algn="ctr"/>
                      <a:r>
                        <a:rPr lang="fr-FR" sz="1400" b="1" dirty="0" smtClean="0">
                          <a:solidFill>
                            <a:srgbClr val="002060"/>
                          </a:solidFill>
                          <a:latin typeface="Georgia" pitchFamily="18" charset="0"/>
                        </a:rPr>
                        <a:t>Pessimiste</a:t>
                      </a:r>
                      <a:endParaRPr lang="fr-FR" sz="1400" b="1" dirty="0">
                        <a:solidFill>
                          <a:srgbClr val="002060"/>
                        </a:solidFill>
                        <a:latin typeface="Georgia" pitchFamily="18" charset="0"/>
                      </a:endParaRPr>
                    </a:p>
                  </a:txBody>
                  <a:tcPr/>
                </a:tc>
                <a:tc>
                  <a:txBody>
                    <a:bodyPr/>
                    <a:lstStyle/>
                    <a:p>
                      <a:pPr algn="ctr"/>
                      <a:r>
                        <a:rPr lang="fr-FR" sz="1400" b="1" dirty="0" smtClean="0">
                          <a:solidFill>
                            <a:srgbClr val="002060"/>
                          </a:solidFill>
                          <a:latin typeface="Georgia" pitchFamily="18" charset="0"/>
                        </a:rPr>
                        <a:t>Optimiste</a:t>
                      </a:r>
                      <a:endParaRPr lang="fr-FR" sz="1400" b="1" dirty="0">
                        <a:solidFill>
                          <a:srgbClr val="002060"/>
                        </a:solidFill>
                        <a:latin typeface="Georgia" pitchFamily="18" charset="0"/>
                      </a:endParaRPr>
                    </a:p>
                  </a:txBody>
                  <a:tcPr/>
                </a:tc>
                <a:tc>
                  <a:txBody>
                    <a:bodyPr/>
                    <a:lstStyle/>
                    <a:p>
                      <a:pPr algn="ctr"/>
                      <a:r>
                        <a:rPr lang="fr-FR" sz="1400" b="1" dirty="0" smtClean="0">
                          <a:solidFill>
                            <a:srgbClr val="002060"/>
                          </a:solidFill>
                          <a:latin typeface="Georgia" pitchFamily="18" charset="0"/>
                        </a:rPr>
                        <a:t>Pessimiste</a:t>
                      </a:r>
                      <a:endParaRPr lang="fr-FR" sz="1400" b="1" dirty="0">
                        <a:solidFill>
                          <a:srgbClr val="002060"/>
                        </a:solidFill>
                        <a:latin typeface="Georgia" pitchFamily="18" charset="0"/>
                      </a:endParaRPr>
                    </a:p>
                  </a:txBody>
                  <a:tcPr/>
                </a:tc>
              </a:tr>
              <a:tr h="370840">
                <a:tc>
                  <a:txBody>
                    <a:bodyPr/>
                    <a:lstStyle/>
                    <a:p>
                      <a:pPr algn="ctr"/>
                      <a:r>
                        <a:rPr lang="fr-FR" sz="1400" b="1" dirty="0" smtClean="0">
                          <a:solidFill>
                            <a:srgbClr val="C00000"/>
                          </a:solidFill>
                          <a:latin typeface="Georgia" pitchFamily="18" charset="0"/>
                        </a:rPr>
                        <a:t>Analyse initiale des besoins</a:t>
                      </a:r>
                      <a:endParaRPr lang="fr-FR" sz="1400" b="1" dirty="0">
                        <a:solidFill>
                          <a:srgbClr val="C00000"/>
                        </a:solidFill>
                        <a:latin typeface="Georgia" pitchFamily="18" charset="0"/>
                      </a:endParaRPr>
                    </a:p>
                  </a:txBody>
                  <a:tcPr/>
                </a:tc>
                <a:tc>
                  <a:txBody>
                    <a:bodyPr/>
                    <a:lstStyle/>
                    <a:p>
                      <a:pPr algn="ctr"/>
                      <a:r>
                        <a:rPr lang="fr-FR" sz="1400" b="1" dirty="0" smtClean="0">
                          <a:solidFill>
                            <a:schemeClr val="tx1"/>
                          </a:solidFill>
                          <a:latin typeface="Georgia" pitchFamily="18" charset="0"/>
                        </a:rPr>
                        <a:t>0.25</a:t>
                      </a:r>
                      <a:endParaRPr lang="fr-FR" sz="1400" b="1" dirty="0">
                        <a:solidFill>
                          <a:schemeClr val="tx1"/>
                        </a:solidFill>
                        <a:latin typeface="Georgia" pitchFamily="18" charset="0"/>
                      </a:endParaRPr>
                    </a:p>
                  </a:txBody>
                  <a:tcPr/>
                </a:tc>
                <a:tc>
                  <a:txBody>
                    <a:bodyPr/>
                    <a:lstStyle/>
                    <a:p>
                      <a:pPr algn="ctr"/>
                      <a:r>
                        <a:rPr lang="fr-FR" sz="1400" b="1" dirty="0" smtClean="0">
                          <a:solidFill>
                            <a:schemeClr val="tx1"/>
                          </a:solidFill>
                          <a:latin typeface="Georgia" pitchFamily="18" charset="0"/>
                        </a:rPr>
                        <a:t>4.0</a:t>
                      </a:r>
                      <a:endParaRPr lang="fr-FR" sz="1400" b="1" dirty="0">
                        <a:solidFill>
                          <a:schemeClr val="tx1"/>
                        </a:solidFill>
                        <a:latin typeface="Georgia" pitchFamily="18" charset="0"/>
                      </a:endParaRPr>
                    </a:p>
                  </a:txBody>
                  <a:tcPr/>
                </a:tc>
                <a:tc>
                  <a:txBody>
                    <a:bodyPr/>
                    <a:lstStyle/>
                    <a:p>
                      <a:pPr algn="ctr"/>
                      <a:r>
                        <a:rPr lang="fr-FR" sz="1400" b="1" dirty="0" smtClean="0">
                          <a:solidFill>
                            <a:schemeClr val="tx1"/>
                          </a:solidFill>
                          <a:latin typeface="Georgia" pitchFamily="18" charset="0"/>
                        </a:rPr>
                        <a:t>0.60</a:t>
                      </a:r>
                      <a:endParaRPr lang="fr-FR" sz="1400" b="1" dirty="0">
                        <a:solidFill>
                          <a:schemeClr val="tx1"/>
                        </a:solidFill>
                        <a:latin typeface="Georgia" pitchFamily="18" charset="0"/>
                      </a:endParaRPr>
                    </a:p>
                  </a:txBody>
                  <a:tcPr/>
                </a:tc>
                <a:tc>
                  <a:txBody>
                    <a:bodyPr/>
                    <a:lstStyle/>
                    <a:p>
                      <a:pPr algn="ctr"/>
                      <a:r>
                        <a:rPr lang="fr-FR" sz="1400" b="1" dirty="0" smtClean="0">
                          <a:solidFill>
                            <a:schemeClr val="tx1"/>
                          </a:solidFill>
                          <a:latin typeface="Georgia" pitchFamily="18" charset="0"/>
                        </a:rPr>
                        <a:t>1.60</a:t>
                      </a:r>
                      <a:endParaRPr lang="fr-FR" sz="1400" b="1" dirty="0">
                        <a:solidFill>
                          <a:schemeClr val="tx1"/>
                        </a:solidFill>
                        <a:latin typeface="Georgia" pitchFamily="18" charset="0"/>
                      </a:endParaRPr>
                    </a:p>
                  </a:txBody>
                  <a:tcPr/>
                </a:tc>
              </a:tr>
              <a:tr h="370840">
                <a:tc>
                  <a:txBody>
                    <a:bodyPr/>
                    <a:lstStyle/>
                    <a:p>
                      <a:pPr algn="ctr"/>
                      <a:r>
                        <a:rPr lang="fr-FR" sz="1400" b="1" dirty="0" smtClean="0">
                          <a:solidFill>
                            <a:srgbClr val="C00000"/>
                          </a:solidFill>
                          <a:latin typeface="Georgia" pitchFamily="18" charset="0"/>
                        </a:rPr>
                        <a:t>Définition approuvée des besoins</a:t>
                      </a:r>
                      <a:endParaRPr lang="fr-FR" sz="1400" b="1" dirty="0">
                        <a:solidFill>
                          <a:srgbClr val="C00000"/>
                        </a:solidFill>
                        <a:latin typeface="Georgia" pitchFamily="18" charset="0"/>
                      </a:endParaRPr>
                    </a:p>
                  </a:txBody>
                  <a:tcPr/>
                </a:tc>
                <a:tc>
                  <a:txBody>
                    <a:bodyPr/>
                    <a:lstStyle/>
                    <a:p>
                      <a:pPr algn="ctr"/>
                      <a:r>
                        <a:rPr lang="fr-FR" sz="1400" b="1" dirty="0" smtClean="0">
                          <a:solidFill>
                            <a:schemeClr val="tx1"/>
                          </a:solidFill>
                          <a:latin typeface="Georgia" pitchFamily="18" charset="0"/>
                        </a:rPr>
                        <a:t>0.5</a:t>
                      </a:r>
                      <a:endParaRPr lang="fr-FR" sz="1400" b="1" dirty="0">
                        <a:solidFill>
                          <a:schemeClr val="tx1"/>
                        </a:solidFill>
                        <a:latin typeface="Georgia" pitchFamily="18" charset="0"/>
                      </a:endParaRPr>
                    </a:p>
                  </a:txBody>
                  <a:tcPr/>
                </a:tc>
                <a:tc>
                  <a:txBody>
                    <a:bodyPr/>
                    <a:lstStyle/>
                    <a:p>
                      <a:pPr algn="ctr"/>
                      <a:r>
                        <a:rPr lang="fr-FR" sz="1400" b="1" dirty="0" smtClean="0">
                          <a:solidFill>
                            <a:schemeClr val="tx1"/>
                          </a:solidFill>
                          <a:latin typeface="Georgia" pitchFamily="18" charset="0"/>
                        </a:rPr>
                        <a:t>2.0</a:t>
                      </a:r>
                      <a:endParaRPr lang="fr-FR" sz="1400" b="1" dirty="0">
                        <a:solidFill>
                          <a:schemeClr val="tx1"/>
                        </a:solidFill>
                        <a:latin typeface="Georgia" pitchFamily="18" charset="0"/>
                      </a:endParaRPr>
                    </a:p>
                  </a:txBody>
                  <a:tcPr/>
                </a:tc>
                <a:tc>
                  <a:txBody>
                    <a:bodyPr/>
                    <a:lstStyle/>
                    <a:p>
                      <a:pPr algn="ctr"/>
                      <a:r>
                        <a:rPr lang="fr-FR" sz="1400" b="1" dirty="0" smtClean="0">
                          <a:solidFill>
                            <a:schemeClr val="tx1"/>
                          </a:solidFill>
                          <a:latin typeface="Georgia" pitchFamily="18" charset="0"/>
                        </a:rPr>
                        <a:t>0.80</a:t>
                      </a:r>
                      <a:endParaRPr lang="fr-FR" sz="1400" b="1" dirty="0">
                        <a:solidFill>
                          <a:schemeClr val="tx1"/>
                        </a:solidFill>
                        <a:latin typeface="Georgia" pitchFamily="18" charset="0"/>
                      </a:endParaRPr>
                    </a:p>
                  </a:txBody>
                  <a:tcPr/>
                </a:tc>
                <a:tc>
                  <a:txBody>
                    <a:bodyPr/>
                    <a:lstStyle/>
                    <a:p>
                      <a:pPr algn="ctr"/>
                      <a:r>
                        <a:rPr lang="fr-FR" sz="1400" b="1" dirty="0" smtClean="0">
                          <a:solidFill>
                            <a:schemeClr val="tx1"/>
                          </a:solidFill>
                          <a:latin typeface="Georgia" pitchFamily="18" charset="0"/>
                        </a:rPr>
                        <a:t>1.25</a:t>
                      </a:r>
                      <a:endParaRPr lang="fr-FR" sz="1400" b="1" dirty="0">
                        <a:solidFill>
                          <a:schemeClr val="tx1"/>
                        </a:solidFill>
                        <a:latin typeface="Georgia" pitchFamily="18" charset="0"/>
                      </a:endParaRPr>
                    </a:p>
                  </a:txBody>
                  <a:tcPr/>
                </a:tc>
              </a:tr>
              <a:tr h="370840">
                <a:tc>
                  <a:txBody>
                    <a:bodyPr/>
                    <a:lstStyle/>
                    <a:p>
                      <a:pPr algn="ctr"/>
                      <a:r>
                        <a:rPr lang="fr-FR" sz="1400" b="1" dirty="0" smtClean="0">
                          <a:solidFill>
                            <a:srgbClr val="C00000"/>
                          </a:solidFill>
                          <a:latin typeface="Georgia" pitchFamily="18" charset="0"/>
                        </a:rPr>
                        <a:t>Spécification des besoins</a:t>
                      </a:r>
                      <a:endParaRPr lang="fr-FR" sz="1400" b="1" dirty="0">
                        <a:solidFill>
                          <a:srgbClr val="C00000"/>
                        </a:solidFill>
                        <a:latin typeface="Georgia" pitchFamily="18" charset="0"/>
                      </a:endParaRPr>
                    </a:p>
                  </a:txBody>
                  <a:tcPr/>
                </a:tc>
                <a:tc>
                  <a:txBody>
                    <a:bodyPr/>
                    <a:lstStyle/>
                    <a:p>
                      <a:pPr algn="ctr"/>
                      <a:r>
                        <a:rPr lang="fr-FR" sz="1400" b="1" dirty="0" smtClean="0">
                          <a:solidFill>
                            <a:schemeClr val="tx1"/>
                          </a:solidFill>
                          <a:latin typeface="Georgia" pitchFamily="18" charset="0"/>
                        </a:rPr>
                        <a:t>0.67</a:t>
                      </a:r>
                      <a:endParaRPr lang="fr-FR" sz="1400" b="1" dirty="0">
                        <a:solidFill>
                          <a:schemeClr val="tx1"/>
                        </a:solidFill>
                        <a:latin typeface="Georgia" pitchFamily="18" charset="0"/>
                      </a:endParaRPr>
                    </a:p>
                  </a:txBody>
                  <a:tcPr/>
                </a:tc>
                <a:tc>
                  <a:txBody>
                    <a:bodyPr/>
                    <a:lstStyle/>
                    <a:p>
                      <a:pPr algn="ctr"/>
                      <a:r>
                        <a:rPr lang="fr-FR" sz="1400" b="1" dirty="0" smtClean="0">
                          <a:solidFill>
                            <a:schemeClr val="tx1"/>
                          </a:solidFill>
                          <a:latin typeface="Georgia" pitchFamily="18" charset="0"/>
                        </a:rPr>
                        <a:t>1.5</a:t>
                      </a:r>
                      <a:endParaRPr lang="fr-FR" sz="1400" b="1" dirty="0">
                        <a:solidFill>
                          <a:schemeClr val="tx1"/>
                        </a:solidFill>
                        <a:latin typeface="Georgia" pitchFamily="18" charset="0"/>
                      </a:endParaRPr>
                    </a:p>
                  </a:txBody>
                  <a:tcPr/>
                </a:tc>
                <a:tc>
                  <a:txBody>
                    <a:bodyPr/>
                    <a:lstStyle/>
                    <a:p>
                      <a:pPr algn="ctr"/>
                      <a:r>
                        <a:rPr lang="fr-FR" sz="1400" b="1" dirty="0" smtClean="0">
                          <a:solidFill>
                            <a:schemeClr val="tx1"/>
                          </a:solidFill>
                          <a:latin typeface="Georgia" pitchFamily="18" charset="0"/>
                        </a:rPr>
                        <a:t>0.85</a:t>
                      </a:r>
                      <a:endParaRPr lang="fr-FR" sz="1400" b="1" dirty="0">
                        <a:solidFill>
                          <a:schemeClr val="tx1"/>
                        </a:solidFill>
                        <a:latin typeface="Georgia" pitchFamily="18" charset="0"/>
                      </a:endParaRPr>
                    </a:p>
                  </a:txBody>
                  <a:tcPr/>
                </a:tc>
                <a:tc>
                  <a:txBody>
                    <a:bodyPr/>
                    <a:lstStyle/>
                    <a:p>
                      <a:pPr algn="ctr"/>
                      <a:r>
                        <a:rPr lang="fr-FR" sz="1400" b="1" dirty="0" smtClean="0">
                          <a:solidFill>
                            <a:schemeClr val="tx1"/>
                          </a:solidFill>
                          <a:latin typeface="Georgia" pitchFamily="18" charset="0"/>
                        </a:rPr>
                        <a:t>1.15</a:t>
                      </a:r>
                      <a:endParaRPr lang="fr-FR" sz="1400" b="1" dirty="0">
                        <a:solidFill>
                          <a:schemeClr val="tx1"/>
                        </a:solidFill>
                        <a:latin typeface="Georgia" pitchFamily="18" charset="0"/>
                      </a:endParaRPr>
                    </a:p>
                  </a:txBody>
                  <a:tcPr/>
                </a:tc>
              </a:tr>
              <a:tr h="370840">
                <a:tc>
                  <a:txBody>
                    <a:bodyPr/>
                    <a:lstStyle/>
                    <a:p>
                      <a:pPr algn="ctr"/>
                      <a:r>
                        <a:rPr lang="fr-FR" sz="1400" b="1" dirty="0" smtClean="0">
                          <a:solidFill>
                            <a:srgbClr val="C00000"/>
                          </a:solidFill>
                          <a:latin typeface="Georgia" pitchFamily="18" charset="0"/>
                        </a:rPr>
                        <a:t>Conception globale</a:t>
                      </a:r>
                      <a:endParaRPr lang="fr-FR" sz="1400" b="1" dirty="0">
                        <a:solidFill>
                          <a:srgbClr val="C00000"/>
                        </a:solidFill>
                        <a:latin typeface="Georgia" pitchFamily="18" charset="0"/>
                      </a:endParaRPr>
                    </a:p>
                  </a:txBody>
                  <a:tcPr/>
                </a:tc>
                <a:tc>
                  <a:txBody>
                    <a:bodyPr/>
                    <a:lstStyle/>
                    <a:p>
                      <a:pPr algn="ctr"/>
                      <a:r>
                        <a:rPr lang="fr-FR" sz="1400" b="1" dirty="0" smtClean="0">
                          <a:solidFill>
                            <a:schemeClr val="tx1"/>
                          </a:solidFill>
                          <a:latin typeface="Georgia" pitchFamily="18" charset="0"/>
                        </a:rPr>
                        <a:t>0.80</a:t>
                      </a:r>
                      <a:endParaRPr lang="fr-FR" sz="1400" b="1" dirty="0">
                        <a:solidFill>
                          <a:schemeClr val="tx1"/>
                        </a:solidFill>
                        <a:latin typeface="Georgia" pitchFamily="18" charset="0"/>
                      </a:endParaRPr>
                    </a:p>
                  </a:txBody>
                  <a:tcPr/>
                </a:tc>
                <a:tc>
                  <a:txBody>
                    <a:bodyPr/>
                    <a:lstStyle/>
                    <a:p>
                      <a:pPr algn="ctr"/>
                      <a:r>
                        <a:rPr lang="fr-FR" sz="1400" b="1" dirty="0" smtClean="0">
                          <a:solidFill>
                            <a:schemeClr val="tx1"/>
                          </a:solidFill>
                          <a:latin typeface="Georgia" pitchFamily="18" charset="0"/>
                        </a:rPr>
                        <a:t>1.25</a:t>
                      </a:r>
                      <a:endParaRPr lang="fr-FR" sz="1400" b="1" dirty="0">
                        <a:solidFill>
                          <a:schemeClr val="tx1"/>
                        </a:solidFill>
                        <a:latin typeface="Georgia" pitchFamily="18" charset="0"/>
                      </a:endParaRPr>
                    </a:p>
                  </a:txBody>
                  <a:tcPr/>
                </a:tc>
                <a:tc>
                  <a:txBody>
                    <a:bodyPr/>
                    <a:lstStyle/>
                    <a:p>
                      <a:pPr algn="ctr"/>
                      <a:r>
                        <a:rPr lang="fr-FR" sz="1400" b="1" dirty="0" smtClean="0">
                          <a:solidFill>
                            <a:schemeClr val="tx1"/>
                          </a:solidFill>
                          <a:latin typeface="Georgia" pitchFamily="18" charset="0"/>
                        </a:rPr>
                        <a:t>0.90</a:t>
                      </a:r>
                      <a:endParaRPr lang="fr-FR" sz="1400" b="1" dirty="0">
                        <a:solidFill>
                          <a:schemeClr val="tx1"/>
                        </a:solidFill>
                        <a:latin typeface="Georgia" pitchFamily="18" charset="0"/>
                      </a:endParaRPr>
                    </a:p>
                  </a:txBody>
                  <a:tcPr/>
                </a:tc>
                <a:tc>
                  <a:txBody>
                    <a:bodyPr/>
                    <a:lstStyle/>
                    <a:p>
                      <a:pPr algn="ctr"/>
                      <a:r>
                        <a:rPr lang="fr-FR" sz="1400" b="1" dirty="0" smtClean="0">
                          <a:solidFill>
                            <a:schemeClr val="tx1"/>
                          </a:solidFill>
                          <a:latin typeface="Georgia" pitchFamily="18" charset="0"/>
                        </a:rPr>
                        <a:t>1.10</a:t>
                      </a:r>
                      <a:endParaRPr lang="fr-FR" sz="1400" b="1" dirty="0">
                        <a:solidFill>
                          <a:schemeClr val="tx1"/>
                        </a:solidFill>
                        <a:latin typeface="Georgia" pitchFamily="18" charset="0"/>
                      </a:endParaRPr>
                    </a:p>
                  </a:txBody>
                  <a:tcPr/>
                </a:tc>
              </a:tr>
              <a:tr h="370840">
                <a:tc>
                  <a:txBody>
                    <a:bodyPr/>
                    <a:lstStyle/>
                    <a:p>
                      <a:pPr algn="ctr"/>
                      <a:r>
                        <a:rPr lang="fr-FR" sz="1400" b="1" dirty="0" smtClean="0">
                          <a:solidFill>
                            <a:srgbClr val="C00000"/>
                          </a:solidFill>
                          <a:latin typeface="Georgia" pitchFamily="18" charset="0"/>
                        </a:rPr>
                        <a:t>Conception détaillée</a:t>
                      </a:r>
                      <a:endParaRPr lang="fr-FR" sz="1400" b="1" dirty="0">
                        <a:solidFill>
                          <a:srgbClr val="C00000"/>
                        </a:solidFill>
                        <a:latin typeface="Georgia" pitchFamily="18" charset="0"/>
                      </a:endParaRPr>
                    </a:p>
                  </a:txBody>
                  <a:tcPr/>
                </a:tc>
                <a:tc>
                  <a:txBody>
                    <a:bodyPr/>
                    <a:lstStyle/>
                    <a:p>
                      <a:pPr algn="ctr"/>
                      <a:r>
                        <a:rPr lang="fr-FR" sz="1400" b="1" dirty="0" smtClean="0">
                          <a:solidFill>
                            <a:schemeClr val="tx1"/>
                          </a:solidFill>
                          <a:latin typeface="Georgia" pitchFamily="18" charset="0"/>
                        </a:rPr>
                        <a:t>0.90</a:t>
                      </a:r>
                      <a:endParaRPr lang="fr-FR" sz="1400" b="1" dirty="0">
                        <a:solidFill>
                          <a:schemeClr val="tx1"/>
                        </a:solidFill>
                        <a:latin typeface="Georgia" pitchFamily="18" charset="0"/>
                      </a:endParaRPr>
                    </a:p>
                  </a:txBody>
                  <a:tcPr/>
                </a:tc>
                <a:tc>
                  <a:txBody>
                    <a:bodyPr/>
                    <a:lstStyle/>
                    <a:p>
                      <a:pPr algn="ctr"/>
                      <a:r>
                        <a:rPr lang="fr-FR" sz="1400" b="1" dirty="0" smtClean="0">
                          <a:solidFill>
                            <a:schemeClr val="tx1"/>
                          </a:solidFill>
                          <a:latin typeface="Georgia" pitchFamily="18" charset="0"/>
                        </a:rPr>
                        <a:t>1.10</a:t>
                      </a:r>
                      <a:endParaRPr lang="fr-FR" sz="1400" b="1" dirty="0">
                        <a:solidFill>
                          <a:schemeClr val="tx1"/>
                        </a:solidFill>
                        <a:latin typeface="Georgia" pitchFamily="18" charset="0"/>
                      </a:endParaRPr>
                    </a:p>
                  </a:txBody>
                  <a:tcPr/>
                </a:tc>
                <a:tc>
                  <a:txBody>
                    <a:bodyPr/>
                    <a:lstStyle/>
                    <a:p>
                      <a:pPr algn="ctr"/>
                      <a:r>
                        <a:rPr lang="fr-FR" sz="1400" b="1" dirty="0" smtClean="0">
                          <a:solidFill>
                            <a:schemeClr val="tx1"/>
                          </a:solidFill>
                          <a:latin typeface="Georgia" pitchFamily="18" charset="0"/>
                        </a:rPr>
                        <a:t>0.95</a:t>
                      </a:r>
                      <a:endParaRPr lang="fr-FR" sz="1400" b="1" dirty="0">
                        <a:solidFill>
                          <a:schemeClr val="tx1"/>
                        </a:solidFill>
                        <a:latin typeface="Georgia" pitchFamily="18" charset="0"/>
                      </a:endParaRPr>
                    </a:p>
                  </a:txBody>
                  <a:tcPr/>
                </a:tc>
                <a:tc>
                  <a:txBody>
                    <a:bodyPr/>
                    <a:lstStyle/>
                    <a:p>
                      <a:pPr algn="ctr"/>
                      <a:r>
                        <a:rPr lang="fr-FR" sz="1400" b="1" dirty="0" smtClean="0">
                          <a:solidFill>
                            <a:schemeClr val="tx1"/>
                          </a:solidFill>
                          <a:latin typeface="Georgia" pitchFamily="18" charset="0"/>
                        </a:rPr>
                        <a:t>1.05</a:t>
                      </a:r>
                      <a:endParaRPr lang="fr-FR" sz="1400" b="1" dirty="0">
                        <a:solidFill>
                          <a:schemeClr val="tx1"/>
                        </a:solidFill>
                        <a:latin typeface="Georgia" pitchFamily="18" charset="0"/>
                      </a:endParaRPr>
                    </a:p>
                  </a:txBody>
                  <a:tcPr/>
                </a:tc>
              </a:tr>
            </a:tbl>
          </a:graphicData>
        </a:graphic>
      </p:graphicFrame>
      <p:sp>
        <p:nvSpPr>
          <p:cNvPr id="8" name="ZoneTexte 7"/>
          <p:cNvSpPr txBox="1"/>
          <p:nvPr/>
        </p:nvSpPr>
        <p:spPr>
          <a:xfrm>
            <a:off x="1142976" y="0"/>
            <a:ext cx="7929618" cy="384721"/>
          </a:xfrm>
          <a:prstGeom prst="rect">
            <a:avLst/>
          </a:prstGeom>
          <a:noFill/>
        </p:spPr>
        <p:txBody>
          <a:bodyPr wrap="square" rtlCol="0">
            <a:spAutoFit/>
          </a:bodyPr>
          <a:lstStyle/>
          <a:p>
            <a:r>
              <a:rPr lang="fr-FR" sz="1900" b="1" i="1" dirty="0" smtClean="0">
                <a:latin typeface="Georgia" pitchFamily="18" charset="0"/>
              </a:rPr>
              <a:t>Tableau.1</a:t>
            </a:r>
            <a:r>
              <a:rPr lang="fr-FR" sz="1900" dirty="0" smtClean="0">
                <a:latin typeface="Georgia" pitchFamily="18" charset="0"/>
              </a:rPr>
              <a:t>: Coefficients multiplicateurs pour chaque phase du projet.</a:t>
            </a:r>
            <a:endParaRPr lang="fr-FR" sz="1900" dirty="0">
              <a:latin typeface="Georgia" pitchFamily="18" charset="0"/>
            </a:endParaRPr>
          </a:p>
        </p:txBody>
      </p:sp>
      <p:sp>
        <p:nvSpPr>
          <p:cNvPr id="1027" name="Rectangle 3"/>
          <p:cNvSpPr>
            <a:spLocks noChangeArrowheads="1"/>
          </p:cNvSpPr>
          <p:nvPr/>
        </p:nvSpPr>
        <p:spPr bwMode="auto">
          <a:xfrm>
            <a:off x="1071538" y="3143248"/>
            <a:ext cx="7929618" cy="36471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Low" defTabSz="914400" rtl="0" eaLnBrk="1" fontAlgn="base" latinLnBrk="0" hangingPunct="1">
              <a:lnSpc>
                <a:spcPct val="100000"/>
              </a:lnSpc>
              <a:spcBef>
                <a:spcPct val="0"/>
              </a:spcBef>
              <a:spcAft>
                <a:spcPct val="0"/>
              </a:spcAft>
              <a:buClrTx/>
              <a:buSzTx/>
              <a:buFontTx/>
              <a:buNone/>
              <a:tabLst/>
            </a:pPr>
            <a:r>
              <a:rPr kumimoji="0" lang="fr-FR" sz="2100"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Pour utiliser les facteurs multiplicatifs du tableau, il suffit de multiplier le point d'estimation unique par les coefficients appropriés de manière à obtenir une fourchette d'estimation dont on peut remarquer qu'elle se resserre au fur et à mesure que l'on avance dans les phases (0.90 à 1.10 en conception détaillée contre 0.25 à 4 en analyse initiale des besoins, donc au moment de la réponse à l'appel d'offres).</a:t>
            </a:r>
            <a:endParaRPr kumimoji="0" lang="fr-FR" sz="2100" b="0" i="0" u="none" strike="noStrike" cap="none" normalizeH="0" baseline="0" dirty="0" smtClean="0">
              <a:ln>
                <a:noFill/>
              </a:ln>
              <a:solidFill>
                <a:schemeClr val="tx1"/>
              </a:solidFill>
              <a:effectLst/>
              <a:latin typeface="Georgia" pitchFamily="18" charset="0"/>
              <a:cs typeface="Arial" pitchFamily="34" charset="0"/>
            </a:endParaRPr>
          </a:p>
          <a:p>
            <a:pPr marL="0" marR="0" lvl="0" indent="449263" algn="justLow" defTabSz="914400" rtl="0" eaLnBrk="0" fontAlgn="base" latinLnBrk="0" hangingPunct="0">
              <a:lnSpc>
                <a:spcPct val="100000"/>
              </a:lnSpc>
              <a:spcBef>
                <a:spcPct val="0"/>
              </a:spcBef>
              <a:spcAft>
                <a:spcPct val="0"/>
              </a:spcAft>
              <a:buClrTx/>
              <a:buSzTx/>
              <a:buFontTx/>
              <a:buNone/>
              <a:tabLst/>
            </a:pPr>
            <a:r>
              <a:rPr kumimoji="0" lang="fr-FR" sz="2100"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Plutôt que d'estimer la durée du projet dans son ensemble on peut le décompose et estimer chacun de ses composants. Nous verrons que cette technique s'applique très bien à l'approche objets du fait de l'indépendance des différents objets entre eux.</a:t>
            </a:r>
            <a:endParaRPr kumimoji="0" lang="fr-FR" sz="2100" b="0" i="0" u="none" strike="noStrike" cap="none" normalizeH="0" baseline="0" dirty="0" smtClean="0">
              <a:ln>
                <a:noFill/>
              </a:ln>
              <a:solidFill>
                <a:schemeClr val="tx1"/>
              </a:solidFill>
              <a:effectLst/>
              <a:latin typeface="Georgia" pitchFamily="18" charset="0"/>
              <a:cs typeface="Arial" pitchFamily="34" charset="0"/>
            </a:endParaRPr>
          </a:p>
        </p:txBody>
      </p:sp>
      <p:sp>
        <p:nvSpPr>
          <p:cNvPr id="6" name="Espace réservé du numéro de diapositive 5"/>
          <p:cNvSpPr>
            <a:spLocks noGrp="1"/>
          </p:cNvSpPr>
          <p:nvPr>
            <p:ph type="sldNum" sz="quarter" idx="12"/>
          </p:nvPr>
        </p:nvSpPr>
        <p:spPr/>
        <p:txBody>
          <a:bodyPr/>
          <a:lstStyle/>
          <a:p>
            <a:fld id="{5EB83F07-1D07-4088-8285-8BF13F67CE94}" type="slidenum">
              <a:rPr lang="fr-FR" sz="1400" b="1" smtClean="0">
                <a:solidFill>
                  <a:schemeClr val="tx2">
                    <a:lumMod val="50000"/>
                  </a:schemeClr>
                </a:solidFill>
                <a:latin typeface="Times New Roman" pitchFamily="18" charset="0"/>
                <a:cs typeface="Times New Roman" pitchFamily="18" charset="0"/>
              </a:rPr>
              <a:pPr/>
              <a:t>7</a:t>
            </a:fld>
            <a:endParaRPr lang="fr-FR" sz="1400" b="1" dirty="0">
              <a:solidFill>
                <a:schemeClr val="tx2">
                  <a:lumMod val="50000"/>
                </a:schemeClr>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500034" y="571480"/>
            <a:ext cx="8477972"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1" algn="justLow" defTabSz="914400" rtl="0" eaLnBrk="0" fontAlgn="base" latinLnBrk="0" hangingPunct="0">
              <a:lnSpc>
                <a:spcPct val="100000"/>
              </a:lnSpc>
              <a:spcBef>
                <a:spcPct val="0"/>
              </a:spcBef>
              <a:spcAft>
                <a:spcPct val="0"/>
              </a:spcAft>
              <a:buClrTx/>
              <a:buSzTx/>
              <a:buFontTx/>
              <a:buAutoNum type="arabicPeriod"/>
              <a:tabLst/>
            </a:pPr>
            <a:r>
              <a:rPr kumimoji="0" lang="fr-FR" sz="2500" b="1"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Eviter de devenir</a:t>
            </a:r>
            <a:r>
              <a:rPr kumimoji="0" lang="fr-FR" sz="2500"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 Prendre le temps de réfléchir, ne jamais répondre sans avoir étudié la situation calmement,</a:t>
            </a:r>
            <a:endParaRPr kumimoji="0" lang="fr-FR" sz="2500" b="0" i="0" u="none" strike="noStrike" cap="none" normalizeH="0" baseline="0" dirty="0" smtClean="0">
              <a:ln>
                <a:noFill/>
              </a:ln>
              <a:solidFill>
                <a:schemeClr val="tx1"/>
              </a:solidFill>
              <a:effectLst/>
              <a:latin typeface="Georgia" pitchFamily="18" charset="0"/>
              <a:cs typeface="Arial" pitchFamily="34" charset="0"/>
            </a:endParaRPr>
          </a:p>
          <a:p>
            <a:pPr marL="0" marR="0" lvl="1" algn="justLow" defTabSz="914400" rtl="0" eaLnBrk="0" fontAlgn="base" latinLnBrk="0" hangingPunct="0">
              <a:lnSpc>
                <a:spcPct val="100000"/>
              </a:lnSpc>
              <a:spcBef>
                <a:spcPct val="0"/>
              </a:spcBef>
              <a:spcAft>
                <a:spcPct val="0"/>
              </a:spcAft>
              <a:buClrTx/>
              <a:buSzTx/>
              <a:buFontTx/>
              <a:buAutoNum type="arabicPeriod"/>
              <a:tabLst/>
            </a:pPr>
            <a:r>
              <a:rPr kumimoji="0" lang="fr-FR" sz="2500" b="1"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Prévoir du temps </a:t>
            </a:r>
            <a:r>
              <a:rPr kumimoji="0" lang="fr-FR" sz="2500"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pour l’estimation et la planifier,</a:t>
            </a:r>
            <a:endParaRPr kumimoji="0" lang="fr-FR" sz="2500" b="0" i="0" u="none" strike="noStrike" cap="none" normalizeH="0" baseline="0" dirty="0" smtClean="0">
              <a:ln>
                <a:noFill/>
              </a:ln>
              <a:solidFill>
                <a:schemeClr val="tx1"/>
              </a:solidFill>
              <a:effectLst/>
              <a:latin typeface="Georgia" pitchFamily="18" charset="0"/>
              <a:cs typeface="Arial" pitchFamily="34" charset="0"/>
            </a:endParaRPr>
          </a:p>
          <a:p>
            <a:pPr marL="0" marR="0" lvl="1" algn="justLow" defTabSz="914400" rtl="0" eaLnBrk="0" fontAlgn="base" latinLnBrk="0" hangingPunct="0">
              <a:lnSpc>
                <a:spcPct val="100000"/>
              </a:lnSpc>
              <a:spcBef>
                <a:spcPct val="0"/>
              </a:spcBef>
              <a:spcAft>
                <a:spcPct val="0"/>
              </a:spcAft>
              <a:buClrTx/>
              <a:buSzTx/>
              <a:buFontTx/>
              <a:buAutoNum type="arabicPeriod"/>
              <a:tabLst/>
            </a:pPr>
            <a:r>
              <a:rPr kumimoji="0" lang="fr-FR" sz="2500"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Utiliser des données de </a:t>
            </a:r>
            <a:r>
              <a:rPr kumimoji="0" lang="fr-FR" sz="2500" b="1"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projets précédents</a:t>
            </a:r>
            <a:r>
              <a:rPr kumimoji="0" lang="fr-FR" sz="2500"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a:t>
            </a:r>
            <a:endParaRPr kumimoji="0" lang="fr-FR" sz="2500" b="0" i="0" u="none" strike="noStrike" cap="none" normalizeH="0" baseline="0" dirty="0" smtClean="0">
              <a:ln>
                <a:noFill/>
              </a:ln>
              <a:solidFill>
                <a:schemeClr val="tx1"/>
              </a:solidFill>
              <a:effectLst/>
              <a:latin typeface="Georgia" pitchFamily="18" charset="0"/>
              <a:cs typeface="Arial" pitchFamily="34" charset="0"/>
            </a:endParaRPr>
          </a:p>
          <a:p>
            <a:pPr marL="0" marR="0" lvl="1" algn="justLow" defTabSz="914400" rtl="0" eaLnBrk="0" fontAlgn="base" latinLnBrk="0" hangingPunct="0">
              <a:lnSpc>
                <a:spcPct val="100000"/>
              </a:lnSpc>
              <a:spcBef>
                <a:spcPct val="0"/>
              </a:spcBef>
              <a:spcAft>
                <a:spcPct val="0"/>
              </a:spcAft>
              <a:buClrTx/>
              <a:buSzTx/>
              <a:buFontTx/>
              <a:buAutoNum type="arabicPeriod"/>
              <a:tabLst/>
            </a:pPr>
            <a:r>
              <a:rPr kumimoji="0" lang="fr-FR" sz="2500"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 Prendre </a:t>
            </a:r>
            <a:r>
              <a:rPr kumimoji="0" lang="fr-FR" sz="2500" b="1"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l’avis des développeurs</a:t>
            </a:r>
            <a:r>
              <a:rPr kumimoji="0" lang="fr-FR" sz="2500"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 qui vont effectivement effectuer le travail,</a:t>
            </a:r>
            <a:endParaRPr kumimoji="0" lang="fr-FR" sz="2500" b="0" i="0" u="none" strike="noStrike" cap="none" normalizeH="0" baseline="0" dirty="0" smtClean="0">
              <a:ln>
                <a:noFill/>
              </a:ln>
              <a:solidFill>
                <a:schemeClr val="tx1"/>
              </a:solidFill>
              <a:effectLst/>
              <a:latin typeface="Georgia" pitchFamily="18" charset="0"/>
              <a:cs typeface="Arial" pitchFamily="34" charset="0"/>
            </a:endParaRPr>
          </a:p>
          <a:p>
            <a:pPr marL="0" marR="0" lvl="1" algn="justLow" defTabSz="914400" rtl="0" eaLnBrk="0" fontAlgn="base" latinLnBrk="0" hangingPunct="0">
              <a:lnSpc>
                <a:spcPct val="100000"/>
              </a:lnSpc>
              <a:spcBef>
                <a:spcPct val="0"/>
              </a:spcBef>
              <a:spcAft>
                <a:spcPct val="0"/>
              </a:spcAft>
              <a:buClrTx/>
              <a:buSzTx/>
              <a:buFontTx/>
              <a:buAutoNum type="arabicPeriod"/>
              <a:tabLst/>
            </a:pPr>
            <a:r>
              <a:rPr kumimoji="0" lang="fr-FR" sz="2500"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 Estimer par </a:t>
            </a:r>
            <a:r>
              <a:rPr kumimoji="0" lang="fr-FR" sz="2500" b="1"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consensus</a:t>
            </a:r>
            <a:r>
              <a:rPr kumimoji="0" lang="fr-FR" sz="2500"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 : consulter les différentes équipes, converger sur des dates au plus tôt et au plus tard,</a:t>
            </a:r>
            <a:endParaRPr kumimoji="0" lang="fr-FR" sz="2500" b="0" i="0" u="none" strike="noStrike" cap="none" normalizeH="0" baseline="0" dirty="0" smtClean="0">
              <a:ln>
                <a:noFill/>
              </a:ln>
              <a:solidFill>
                <a:schemeClr val="tx1"/>
              </a:solidFill>
              <a:effectLst/>
              <a:latin typeface="Georgia" pitchFamily="18" charset="0"/>
              <a:cs typeface="Arial" pitchFamily="34" charset="0"/>
            </a:endParaRPr>
          </a:p>
          <a:p>
            <a:pPr marL="0" marR="0" lvl="1" algn="justLow" defTabSz="914400" rtl="0" eaLnBrk="0" fontAlgn="base" latinLnBrk="0" hangingPunct="0">
              <a:lnSpc>
                <a:spcPct val="100000"/>
              </a:lnSpc>
              <a:spcBef>
                <a:spcPct val="0"/>
              </a:spcBef>
              <a:spcAft>
                <a:spcPct val="0"/>
              </a:spcAft>
              <a:buClrTx/>
              <a:buSzTx/>
              <a:buFontTx/>
              <a:buAutoNum type="arabicPeriod"/>
              <a:tabLst/>
            </a:pPr>
            <a:r>
              <a:rPr kumimoji="0" lang="fr-FR" sz="2500"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 Estimer par </a:t>
            </a:r>
            <a:r>
              <a:rPr kumimoji="0" lang="fr-FR" sz="2500" b="1"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difficultés</a:t>
            </a:r>
            <a:r>
              <a:rPr kumimoji="0" lang="fr-FR" sz="2500"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 (facile, moyen, difficile),</a:t>
            </a:r>
            <a:endParaRPr kumimoji="0" lang="fr-FR" sz="2500" b="0" i="0" u="none" strike="noStrike" cap="none" normalizeH="0" baseline="0" dirty="0" smtClean="0">
              <a:ln>
                <a:noFill/>
              </a:ln>
              <a:solidFill>
                <a:schemeClr val="tx1"/>
              </a:solidFill>
              <a:effectLst/>
              <a:latin typeface="Georgia" pitchFamily="18" charset="0"/>
              <a:cs typeface="Arial" pitchFamily="34" charset="0"/>
            </a:endParaRPr>
          </a:p>
          <a:p>
            <a:pPr marL="0" marR="0" lvl="1" algn="justLow" defTabSz="914400" rtl="0" eaLnBrk="0" fontAlgn="base" latinLnBrk="0" hangingPunct="0">
              <a:lnSpc>
                <a:spcPct val="100000"/>
              </a:lnSpc>
              <a:spcBef>
                <a:spcPct val="0"/>
              </a:spcBef>
              <a:spcAft>
                <a:spcPct val="0"/>
              </a:spcAft>
              <a:buClrTx/>
              <a:buSzTx/>
              <a:buFontTx/>
              <a:buAutoNum type="arabicPeriod"/>
              <a:tabLst/>
            </a:pPr>
            <a:r>
              <a:rPr kumimoji="0" lang="fr-FR" sz="2500"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 Ne pas oublier </a:t>
            </a:r>
            <a:r>
              <a:rPr kumimoji="0" lang="fr-FR" sz="2500" b="1"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les taches récurrentes</a:t>
            </a:r>
            <a:r>
              <a:rPr kumimoji="0" lang="fr-FR" sz="2500"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 : documentation, préparation des démonstrations utilisateurs, formation utilisateurs et développeurs, intégration à l’existant, récupération des données, revues, réunions, maintenance de l’existant pendant le développement du nouveau produit, gestion qualité, absentéisme (congés maladie, TRR),</a:t>
            </a:r>
            <a:endParaRPr kumimoji="0" lang="fr-FR" sz="2500" b="0" i="0" u="none" strike="noStrike" cap="none" normalizeH="0" baseline="0" dirty="0" smtClean="0">
              <a:ln>
                <a:noFill/>
              </a:ln>
              <a:solidFill>
                <a:schemeClr val="tx1"/>
              </a:solidFill>
              <a:effectLst/>
              <a:latin typeface="Georgia" pitchFamily="18" charset="0"/>
              <a:cs typeface="Arial" pitchFamily="34" charset="0"/>
            </a:endParaRPr>
          </a:p>
        </p:txBody>
      </p:sp>
      <p:sp>
        <p:nvSpPr>
          <p:cNvPr id="7" name="Titre 1"/>
          <p:cNvSpPr>
            <a:spLocks noGrp="1"/>
          </p:cNvSpPr>
          <p:nvPr>
            <p:ph type="title"/>
          </p:nvPr>
        </p:nvSpPr>
        <p:spPr>
          <a:xfrm>
            <a:off x="142908" y="57851"/>
            <a:ext cx="9001124" cy="642942"/>
          </a:xfrm>
        </p:spPr>
        <p:txBody>
          <a:bodyPr>
            <a:noAutofit/>
          </a:bodyPr>
          <a:lstStyle/>
          <a:p>
            <a:pPr algn="ctr"/>
            <a:r>
              <a:rPr lang="fr-FR" sz="3000" b="1" dirty="0" smtClean="0">
                <a:solidFill>
                  <a:srgbClr val="C00000"/>
                </a:solidFill>
                <a:latin typeface="Baskerville Old Face" pitchFamily="18" charset="0"/>
              </a:rPr>
              <a:t>QUELQUES REGLES D’OR POUR L’ESTIMATION</a:t>
            </a:r>
            <a:endParaRPr lang="fr-FR" sz="3000" b="1" dirty="0">
              <a:solidFill>
                <a:srgbClr val="C00000"/>
              </a:solidFill>
              <a:latin typeface="Baskerville Old Face" pitchFamily="18" charset="0"/>
            </a:endParaRPr>
          </a:p>
        </p:txBody>
      </p:sp>
      <p:sp>
        <p:nvSpPr>
          <p:cNvPr id="5" name="Espace réservé du numéro de diapositive 4"/>
          <p:cNvSpPr>
            <a:spLocks noGrp="1"/>
          </p:cNvSpPr>
          <p:nvPr>
            <p:ph type="sldNum" sz="quarter" idx="12"/>
          </p:nvPr>
        </p:nvSpPr>
        <p:spPr/>
        <p:txBody>
          <a:bodyPr/>
          <a:lstStyle/>
          <a:p>
            <a:fld id="{5EB83F07-1D07-4088-8285-8BF13F67CE94}" type="slidenum">
              <a:rPr lang="fr-FR" sz="1400" b="1" smtClean="0">
                <a:solidFill>
                  <a:schemeClr val="tx2">
                    <a:lumMod val="50000"/>
                  </a:schemeClr>
                </a:solidFill>
                <a:latin typeface="Times New Roman" pitchFamily="18" charset="0"/>
                <a:cs typeface="Times New Roman" pitchFamily="18" charset="0"/>
              </a:rPr>
              <a:pPr/>
              <a:t>8</a:t>
            </a:fld>
            <a:endParaRPr lang="fr-FR" sz="1400" b="1" dirty="0">
              <a:solidFill>
                <a:schemeClr val="tx2">
                  <a:lumMod val="50000"/>
                </a:schemeClr>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1142976" y="2571744"/>
            <a:ext cx="7858116" cy="28931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539750" algn="justLow" defTabSz="914400" rtl="0" eaLnBrk="1" fontAlgn="base" latinLnBrk="0" hangingPunct="1">
              <a:lnSpc>
                <a:spcPct val="100000"/>
              </a:lnSpc>
              <a:spcBef>
                <a:spcPct val="0"/>
              </a:spcBef>
              <a:spcAft>
                <a:spcPct val="0"/>
              </a:spcAft>
              <a:buClrTx/>
              <a:buSzTx/>
              <a:buFontTx/>
              <a:buNone/>
              <a:tabLst/>
            </a:pPr>
            <a:r>
              <a:rPr kumimoji="0" lang="fr-FR" sz="2600"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De manière générale, le processus d'estimation passe par 03 étapes :</a:t>
            </a:r>
            <a:endParaRPr kumimoji="0" lang="fr-FR" sz="2600" b="0" i="0" u="none" strike="noStrike" cap="none" normalizeH="0" baseline="0" dirty="0" smtClean="0">
              <a:ln>
                <a:noFill/>
              </a:ln>
              <a:solidFill>
                <a:schemeClr val="tx1"/>
              </a:solidFill>
              <a:effectLst/>
              <a:latin typeface="Georgia" pitchFamily="18" charset="0"/>
              <a:cs typeface="Arial" pitchFamily="34" charset="0"/>
            </a:endParaRPr>
          </a:p>
          <a:p>
            <a:pPr marR="0" lvl="0" indent="266700" algn="justLow" defTabSz="914400" rtl="0" eaLnBrk="0" fontAlgn="base" latinLnBrk="0" hangingPunct="0">
              <a:lnSpc>
                <a:spcPct val="100000"/>
              </a:lnSpc>
              <a:spcBef>
                <a:spcPct val="0"/>
              </a:spcBef>
              <a:spcAft>
                <a:spcPct val="0"/>
              </a:spcAft>
              <a:buClrTx/>
              <a:buSzTx/>
              <a:buFontTx/>
              <a:buNone/>
              <a:tabLst/>
            </a:pPr>
            <a:r>
              <a:rPr kumimoji="0" lang="fr-FR" sz="2600"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1. Estimer la taille du produit (nombre de lignes de code ou points de fonctions),</a:t>
            </a:r>
            <a:endParaRPr kumimoji="0" lang="fr-FR" sz="2600" b="0" i="0" u="none" strike="noStrike" cap="none" normalizeH="0" baseline="0" dirty="0" smtClean="0">
              <a:ln>
                <a:noFill/>
              </a:ln>
              <a:solidFill>
                <a:schemeClr val="tx1"/>
              </a:solidFill>
              <a:effectLst/>
              <a:latin typeface="Georgia" pitchFamily="18" charset="0"/>
              <a:cs typeface="Arial" pitchFamily="34" charset="0"/>
            </a:endParaRPr>
          </a:p>
          <a:p>
            <a:pPr marR="0" lvl="0" indent="266700" algn="justLow" defTabSz="914400" rtl="0" eaLnBrk="0" fontAlgn="base" latinLnBrk="0" hangingPunct="0">
              <a:lnSpc>
                <a:spcPct val="100000"/>
              </a:lnSpc>
              <a:spcBef>
                <a:spcPct val="0"/>
              </a:spcBef>
              <a:spcAft>
                <a:spcPct val="0"/>
              </a:spcAft>
              <a:buClrTx/>
              <a:buSzTx/>
              <a:buFontTx/>
              <a:buNone/>
              <a:tabLst/>
            </a:pPr>
            <a:r>
              <a:rPr kumimoji="0" lang="fr-FR" sz="2600"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2. Estimer l'effort (en homme mois),</a:t>
            </a:r>
            <a:endParaRPr kumimoji="0" lang="fr-FR" sz="2600" b="0" i="0" u="none" strike="noStrike" cap="none" normalizeH="0" baseline="0" dirty="0" smtClean="0">
              <a:ln>
                <a:noFill/>
              </a:ln>
              <a:solidFill>
                <a:schemeClr val="tx1"/>
              </a:solidFill>
              <a:effectLst/>
              <a:latin typeface="Georgia" pitchFamily="18" charset="0"/>
              <a:cs typeface="Arial" pitchFamily="34" charset="0"/>
            </a:endParaRPr>
          </a:p>
          <a:p>
            <a:pPr marR="0" lvl="0" indent="266700" algn="justLow" defTabSz="914400" rtl="0" eaLnBrk="0" fontAlgn="base" latinLnBrk="0" hangingPunct="0">
              <a:lnSpc>
                <a:spcPct val="100000"/>
              </a:lnSpc>
              <a:spcBef>
                <a:spcPct val="0"/>
              </a:spcBef>
              <a:spcAft>
                <a:spcPct val="0"/>
              </a:spcAft>
              <a:buClrTx/>
              <a:buSzTx/>
              <a:buFontTx/>
              <a:buNone/>
              <a:tabLst/>
            </a:pPr>
            <a:r>
              <a:rPr kumimoji="0" lang="fr-FR" sz="2600"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3. Estimer la durée (en mois ou semaines calendaires).</a:t>
            </a:r>
            <a:endParaRPr kumimoji="0" lang="fr-FR" sz="2600" b="0" i="0" u="none" strike="noStrike" cap="none" normalizeH="0" baseline="0" dirty="0" smtClean="0">
              <a:ln>
                <a:noFill/>
              </a:ln>
              <a:solidFill>
                <a:schemeClr val="tx1"/>
              </a:solidFill>
              <a:effectLst/>
              <a:latin typeface="Georgia" pitchFamily="18" charset="0"/>
              <a:cs typeface="Arial" pitchFamily="34" charset="0"/>
            </a:endParaRPr>
          </a:p>
        </p:txBody>
      </p:sp>
      <p:sp>
        <p:nvSpPr>
          <p:cNvPr id="5" name="Rectangle 4"/>
          <p:cNvSpPr/>
          <p:nvPr/>
        </p:nvSpPr>
        <p:spPr>
          <a:xfrm>
            <a:off x="1214414" y="428604"/>
            <a:ext cx="7786742" cy="1692771"/>
          </a:xfrm>
          <a:prstGeom prst="rect">
            <a:avLst/>
          </a:prstGeom>
        </p:spPr>
        <p:txBody>
          <a:bodyPr wrap="square">
            <a:spAutoFit/>
          </a:bodyPr>
          <a:lstStyle/>
          <a:p>
            <a:pPr marL="0" lvl="1" algn="just" eaLnBrk="0" fontAlgn="base" hangingPunct="0">
              <a:spcBef>
                <a:spcPct val="0"/>
              </a:spcBef>
              <a:spcAft>
                <a:spcPct val="0"/>
              </a:spcAft>
            </a:pPr>
            <a:r>
              <a:rPr lang="fr-FR" sz="2600" dirty="0" smtClean="0">
                <a:latin typeface="Georgia" pitchFamily="18" charset="0"/>
                <a:ea typeface="Calibri" pitchFamily="34" charset="0"/>
                <a:cs typeface="Times New Roman" pitchFamily="18" charset="0"/>
              </a:rPr>
              <a:t>8. Utiliser plusieurs techniques d’estimation,</a:t>
            </a:r>
          </a:p>
          <a:p>
            <a:pPr marL="0" lvl="1" algn="just" eaLnBrk="0" fontAlgn="base" hangingPunct="0">
              <a:spcBef>
                <a:spcPct val="0"/>
              </a:spcBef>
              <a:spcAft>
                <a:spcPct val="0"/>
              </a:spcAft>
            </a:pPr>
            <a:r>
              <a:rPr lang="fr-FR" sz="2600" dirty="0" smtClean="0">
                <a:latin typeface="Georgia" pitchFamily="18" charset="0"/>
                <a:cs typeface="Times New Roman" pitchFamily="18" charset="0"/>
              </a:rPr>
              <a:t>9. </a:t>
            </a:r>
            <a:r>
              <a:rPr lang="fr-FR" sz="2600" dirty="0" smtClean="0">
                <a:latin typeface="Georgia" pitchFamily="18" charset="0"/>
                <a:ea typeface="Calibri" pitchFamily="34" charset="0"/>
                <a:cs typeface="Times New Roman" pitchFamily="18" charset="0"/>
              </a:rPr>
              <a:t>Changer de méthodes d’estimation,</a:t>
            </a:r>
            <a:endParaRPr lang="fr-FR" sz="2600" dirty="0" smtClean="0">
              <a:latin typeface="Georgia" pitchFamily="18" charset="0"/>
              <a:cs typeface="Arial" pitchFamily="34" charset="0"/>
            </a:endParaRPr>
          </a:p>
          <a:p>
            <a:pPr marL="0" lvl="1" algn="just" eaLnBrk="0" fontAlgn="base" hangingPunct="0">
              <a:spcBef>
                <a:spcPct val="0"/>
              </a:spcBef>
              <a:spcAft>
                <a:spcPct val="0"/>
              </a:spcAft>
            </a:pPr>
            <a:r>
              <a:rPr lang="fr-FR" sz="2600" dirty="0" smtClean="0">
                <a:latin typeface="Georgia" pitchFamily="18" charset="0"/>
                <a:ea typeface="Calibri" pitchFamily="34" charset="0"/>
                <a:cs typeface="Times New Roman" pitchFamily="18" charset="0"/>
              </a:rPr>
              <a:t>10. Prendre en compte les risques de gestion dans l’estimation.</a:t>
            </a:r>
            <a:endParaRPr lang="fr-FR" sz="2600" dirty="0" smtClean="0">
              <a:latin typeface="Georgia" pitchFamily="18" charset="0"/>
              <a:cs typeface="Arial" pitchFamily="34" charset="0"/>
            </a:endParaRPr>
          </a:p>
        </p:txBody>
      </p:sp>
      <p:sp>
        <p:nvSpPr>
          <p:cNvPr id="6" name="Espace réservé du numéro de diapositive 5"/>
          <p:cNvSpPr>
            <a:spLocks noGrp="1"/>
          </p:cNvSpPr>
          <p:nvPr>
            <p:ph type="sldNum" sz="quarter" idx="12"/>
          </p:nvPr>
        </p:nvSpPr>
        <p:spPr/>
        <p:txBody>
          <a:bodyPr/>
          <a:lstStyle/>
          <a:p>
            <a:fld id="{5EB83F07-1D07-4088-8285-8BF13F67CE94}" type="slidenum">
              <a:rPr lang="fr-FR" sz="1400" b="1" smtClean="0">
                <a:solidFill>
                  <a:schemeClr val="tx2">
                    <a:lumMod val="50000"/>
                  </a:schemeClr>
                </a:solidFill>
                <a:latin typeface="Times New Roman" pitchFamily="18" charset="0"/>
                <a:cs typeface="Times New Roman" pitchFamily="18" charset="0"/>
              </a:rPr>
              <a:pPr/>
              <a:t>9</a:t>
            </a:fld>
            <a:endParaRPr lang="fr-FR" sz="1400" b="1" dirty="0">
              <a:solidFill>
                <a:schemeClr val="tx2">
                  <a:lumMod val="50000"/>
                </a:schemeClr>
              </a:solidFill>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529</TotalTime>
  <Words>5552</Words>
  <Application>Microsoft Office PowerPoint</Application>
  <PresentationFormat>Affichage à l'écran (4:3)</PresentationFormat>
  <Paragraphs>681</Paragraphs>
  <Slides>67</Slides>
  <Notes>1</Notes>
  <HiddenSlides>0</HiddenSlides>
  <MMClips>0</MMClips>
  <ScaleCrop>false</ScaleCrop>
  <HeadingPairs>
    <vt:vector size="4" baseType="variant">
      <vt:variant>
        <vt:lpstr>Thème</vt:lpstr>
      </vt:variant>
      <vt:variant>
        <vt:i4>1</vt:i4>
      </vt:variant>
      <vt:variant>
        <vt:lpstr>Titres des diapositives</vt:lpstr>
      </vt:variant>
      <vt:variant>
        <vt:i4>67</vt:i4>
      </vt:variant>
    </vt:vector>
  </HeadingPairs>
  <TitlesOfParts>
    <vt:vector size="68" baseType="lpstr">
      <vt:lpstr>Solstice</vt:lpstr>
      <vt:lpstr>ESTIMATION DUREE ET COUTS DU PROJET</vt:lpstr>
      <vt:lpstr>INTRODUCTION</vt:lpstr>
      <vt:lpstr>Diapositive 3</vt:lpstr>
      <vt:lpstr>PROCESSUS D’ESTIMATION</vt:lpstr>
      <vt:lpstr>Diapositive 5</vt:lpstr>
      <vt:lpstr>Diapositive 6</vt:lpstr>
      <vt:lpstr>Diapositive 7</vt:lpstr>
      <vt:lpstr>QUELQUES REGLES D’OR POUR L’ESTIMATION</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lpstr>Diapositive 39</vt:lpstr>
      <vt:lpstr>Diapositive 40</vt:lpstr>
      <vt:lpstr>Diapositive 41</vt:lpstr>
      <vt:lpstr>Diapositive 42</vt:lpstr>
      <vt:lpstr>Diapositive 43</vt:lpstr>
      <vt:lpstr>Diapositive 44</vt:lpstr>
      <vt:lpstr>Diapositive 45</vt:lpstr>
      <vt:lpstr>Diapositive 46</vt:lpstr>
      <vt:lpstr>Diapositive 47</vt:lpstr>
      <vt:lpstr>Diapositive 48</vt:lpstr>
      <vt:lpstr>Diapositive 49</vt:lpstr>
      <vt:lpstr>Diapositive 50</vt:lpstr>
      <vt:lpstr>Diapositive 51</vt:lpstr>
      <vt:lpstr>Diapositive 52</vt:lpstr>
      <vt:lpstr>Diapositive 53</vt:lpstr>
      <vt:lpstr>Diapositive 54</vt:lpstr>
      <vt:lpstr>Diapositive 55</vt:lpstr>
      <vt:lpstr>Diapositive 56</vt:lpstr>
      <vt:lpstr>Diapositive 57</vt:lpstr>
      <vt:lpstr>Diapositive 58</vt:lpstr>
      <vt:lpstr>Diapositive 59</vt:lpstr>
      <vt:lpstr>Diapositive 60</vt:lpstr>
      <vt:lpstr>Diapositive 61</vt:lpstr>
      <vt:lpstr>Diapositive 62</vt:lpstr>
      <vt:lpstr>Diapositive 63</vt:lpstr>
      <vt:lpstr>Diapositive 64</vt:lpstr>
      <vt:lpstr>Diapositive 65</vt:lpstr>
      <vt:lpstr>Diapositive 66</vt:lpstr>
      <vt:lpstr>Diapositive 67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DIAGRAMME DE GANTT</dc:title>
  <dc:creator>info</dc:creator>
  <cp:lastModifiedBy>info</cp:lastModifiedBy>
  <cp:revision>24</cp:revision>
  <dcterms:created xsi:type="dcterms:W3CDTF">2019-12-02T08:56:32Z</dcterms:created>
  <dcterms:modified xsi:type="dcterms:W3CDTF">2020-01-19T16:07:30Z</dcterms:modified>
</cp:coreProperties>
</file>