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70" r:id="rId3"/>
    <p:sldId id="271" r:id="rId4"/>
    <p:sldId id="272" r:id="rId5"/>
    <p:sldId id="273" r:id="rId6"/>
    <p:sldId id="274" r:id="rId7"/>
    <p:sldId id="275" r:id="rId8"/>
    <p:sldId id="276" r:id="rId9"/>
    <p:sldId id="277" r:id="rId10"/>
    <p:sldId id="278" r:id="rId11"/>
    <p:sldId id="279" r:id="rId12"/>
    <p:sldId id="280" r:id="rId13"/>
    <p:sldId id="281"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93660E3-6122-443F-9CB6-C9174F0B8C0C}" type="datetimeFigureOut">
              <a:rPr lang="fr-FR" smtClean="0"/>
              <a:pPr/>
              <a:t>28/02/2023</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146705C-D7FE-4985-916E-E85BA4A601FF}"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r>
              <a:rPr lang="fr-FR" smtClean="0"/>
              <a:t>11/29/2016</a:t>
            </a:r>
            <a:endParaRPr lang="en-US"/>
          </a:p>
        </p:txBody>
      </p:sp>
      <p:sp>
        <p:nvSpPr>
          <p:cNvPr id="19" name="Espace réservé du pied de page 18"/>
          <p:cNvSpPr>
            <a:spLocks noGrp="1"/>
          </p:cNvSpPr>
          <p:nvPr>
            <p:ph type="ftr" sz="quarter" idx="11"/>
          </p:nvPr>
        </p:nvSpPr>
        <p:spPr/>
        <p:txBody>
          <a:bodyPr/>
          <a:lstStyle/>
          <a:p>
            <a:r>
              <a:rPr kumimoji="0" lang="en-US" smtClean="0"/>
              <a:t>Publications scientifiques et éthique</a:t>
            </a:r>
            <a:endParaRPr kumimoji="0" lang="en-US"/>
          </a:p>
        </p:txBody>
      </p:sp>
      <p:sp>
        <p:nvSpPr>
          <p:cNvPr id="27" name="Espace réservé du numéro de diapositive 26"/>
          <p:cNvSpPr>
            <a:spLocks noGrp="1"/>
          </p:cNvSpPr>
          <p:nvPr>
            <p:ph type="sldNum" sz="quarter" idx="12"/>
          </p:nvPr>
        </p:nvSpPr>
        <p:spPr/>
        <p:txBody>
          <a:bodyPr/>
          <a:lstStyle/>
          <a:p>
            <a:fld id="{042AED99-7FB4-404E-8A97-64753DCE42EC}" type="slidenum">
              <a:rPr kumimoji="0" lang="en-US" smtClean="0"/>
              <a:pPr/>
              <a:t>‹N°›</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r>
              <a:rPr lang="fr-FR" smtClean="0"/>
              <a:t>11/29/2016</a:t>
            </a:r>
            <a:endParaRPr lang="en-US"/>
          </a:p>
        </p:txBody>
      </p:sp>
      <p:sp>
        <p:nvSpPr>
          <p:cNvPr id="5" name="Espace réservé du pied de page 4"/>
          <p:cNvSpPr>
            <a:spLocks noGrp="1"/>
          </p:cNvSpPr>
          <p:nvPr>
            <p:ph type="ftr" sz="quarter" idx="11"/>
          </p:nvPr>
        </p:nvSpPr>
        <p:spPr/>
        <p:txBody>
          <a:bodyPr/>
          <a:lstStyle/>
          <a:p>
            <a:r>
              <a:rPr kumimoji="0" lang="en-US" smtClean="0"/>
              <a:t>Publications scientifiques et éthique</a:t>
            </a:r>
            <a:endParaRPr kumimoji="0" lang="en-US"/>
          </a:p>
        </p:txBody>
      </p:sp>
      <p:sp>
        <p:nvSpPr>
          <p:cNvPr id="6" name="Espace réservé du numéro de diapositive 5"/>
          <p:cNvSpPr>
            <a:spLocks noGrp="1"/>
          </p:cNvSpPr>
          <p:nvPr>
            <p:ph type="sldNum" sz="quarter" idx="12"/>
          </p:nvPr>
        </p:nvSpPr>
        <p:spPr/>
        <p:txBody>
          <a:bodyPr/>
          <a:lstStyle/>
          <a:p>
            <a:fld id="{042AED99-7FB4-404E-8A97-64753DCE42EC}" type="slidenum">
              <a:rPr kumimoji="0" lang="en-US" smtClean="0"/>
              <a:pPr/>
              <a:t>‹N°›</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r>
              <a:rPr lang="fr-FR" smtClean="0"/>
              <a:t>11/29/2016</a:t>
            </a:r>
            <a:endParaRPr lang="en-US"/>
          </a:p>
        </p:txBody>
      </p:sp>
      <p:sp>
        <p:nvSpPr>
          <p:cNvPr id="5" name="Espace réservé du pied de page 4"/>
          <p:cNvSpPr>
            <a:spLocks noGrp="1"/>
          </p:cNvSpPr>
          <p:nvPr>
            <p:ph type="ftr" sz="quarter" idx="11"/>
          </p:nvPr>
        </p:nvSpPr>
        <p:spPr/>
        <p:txBody>
          <a:bodyPr/>
          <a:lstStyle/>
          <a:p>
            <a:r>
              <a:rPr kumimoji="0" lang="en-US" smtClean="0"/>
              <a:t>Publications scientifiques et éthique</a:t>
            </a:r>
            <a:endParaRPr kumimoji="0" lang="en-US"/>
          </a:p>
        </p:txBody>
      </p:sp>
      <p:sp>
        <p:nvSpPr>
          <p:cNvPr id="6" name="Espace réservé du numéro de diapositive 5"/>
          <p:cNvSpPr>
            <a:spLocks noGrp="1"/>
          </p:cNvSpPr>
          <p:nvPr>
            <p:ph type="sldNum" sz="quarter" idx="12"/>
          </p:nvPr>
        </p:nvSpPr>
        <p:spPr/>
        <p:txBody>
          <a:bodyPr/>
          <a:lstStyle/>
          <a:p>
            <a:fld id="{042AED99-7FB4-404E-8A97-64753DCE42EC}" type="slidenum">
              <a:rPr kumimoji="0" lang="en-US" smtClean="0"/>
              <a:pPr/>
              <a:t>‹N°›</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r>
              <a:rPr lang="fr-FR" smtClean="0"/>
              <a:t>11/29/2016</a:t>
            </a:r>
            <a:endParaRPr lang="en-US"/>
          </a:p>
        </p:txBody>
      </p:sp>
      <p:sp>
        <p:nvSpPr>
          <p:cNvPr id="5" name="Espace réservé du pied de page 4"/>
          <p:cNvSpPr>
            <a:spLocks noGrp="1"/>
          </p:cNvSpPr>
          <p:nvPr>
            <p:ph type="ftr" sz="quarter" idx="11"/>
          </p:nvPr>
        </p:nvSpPr>
        <p:spPr/>
        <p:txBody>
          <a:bodyPr/>
          <a:lstStyle/>
          <a:p>
            <a:r>
              <a:rPr kumimoji="0" lang="en-US" smtClean="0"/>
              <a:t>Publications scientifiques et éthique</a:t>
            </a:r>
            <a:endParaRPr kumimoji="0" lang="en-US"/>
          </a:p>
        </p:txBody>
      </p:sp>
      <p:sp>
        <p:nvSpPr>
          <p:cNvPr id="6" name="Espace réservé du numéro de diapositive 5"/>
          <p:cNvSpPr>
            <a:spLocks noGrp="1"/>
          </p:cNvSpPr>
          <p:nvPr>
            <p:ph type="sldNum" sz="quarter" idx="12"/>
          </p:nvPr>
        </p:nvSpPr>
        <p:spPr/>
        <p:txBody>
          <a:bodyPr/>
          <a:lstStyle/>
          <a:p>
            <a:fld id="{042AED99-7FB4-404E-8A97-64753DCE42EC}" type="slidenum">
              <a:rPr kumimoji="0" lang="en-US" smtClean="0"/>
              <a:pPr/>
              <a:t>‹N°›</a:t>
            </a:fld>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r>
              <a:rPr lang="fr-FR" smtClean="0"/>
              <a:t>11/29/2016</a:t>
            </a:r>
            <a:endParaRPr lang="en-US"/>
          </a:p>
        </p:txBody>
      </p:sp>
      <p:sp>
        <p:nvSpPr>
          <p:cNvPr id="5" name="Espace réservé du pied de page 4"/>
          <p:cNvSpPr>
            <a:spLocks noGrp="1"/>
          </p:cNvSpPr>
          <p:nvPr>
            <p:ph type="ftr" sz="quarter" idx="11"/>
          </p:nvPr>
        </p:nvSpPr>
        <p:spPr/>
        <p:txBody>
          <a:bodyPr/>
          <a:lstStyle/>
          <a:p>
            <a:r>
              <a:rPr kumimoji="0" lang="en-US" smtClean="0"/>
              <a:t>Publications scientifiques et éthique</a:t>
            </a:r>
            <a:endParaRPr kumimoji="0" lang="en-US"/>
          </a:p>
        </p:txBody>
      </p:sp>
      <p:sp>
        <p:nvSpPr>
          <p:cNvPr id="6" name="Espace réservé du numéro de diapositive 5"/>
          <p:cNvSpPr>
            <a:spLocks noGrp="1"/>
          </p:cNvSpPr>
          <p:nvPr>
            <p:ph type="sldNum" sz="quarter" idx="12"/>
          </p:nvPr>
        </p:nvSpPr>
        <p:spPr/>
        <p:txBody>
          <a:bodyPr/>
          <a:lstStyle/>
          <a:p>
            <a:fld id="{042AED99-7FB4-404E-8A97-64753DCE42EC}" type="slidenum">
              <a:rPr kumimoji="0" lang="en-US" smtClean="0"/>
              <a:pPr/>
              <a:t>‹N°›</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r>
              <a:rPr lang="fr-FR" smtClean="0"/>
              <a:t>11/29/2016</a:t>
            </a:r>
            <a:endParaRPr lang="en-US"/>
          </a:p>
        </p:txBody>
      </p:sp>
      <p:sp>
        <p:nvSpPr>
          <p:cNvPr id="6" name="Espace réservé du pied de page 5"/>
          <p:cNvSpPr>
            <a:spLocks noGrp="1"/>
          </p:cNvSpPr>
          <p:nvPr>
            <p:ph type="ftr" sz="quarter" idx="11"/>
          </p:nvPr>
        </p:nvSpPr>
        <p:spPr/>
        <p:txBody>
          <a:bodyPr/>
          <a:lstStyle/>
          <a:p>
            <a:r>
              <a:rPr kumimoji="0" lang="en-US" smtClean="0"/>
              <a:t>Publications scientifiques et éthique</a:t>
            </a:r>
            <a:endParaRPr kumimoji="0" lang="en-US"/>
          </a:p>
        </p:txBody>
      </p:sp>
      <p:sp>
        <p:nvSpPr>
          <p:cNvPr id="7" name="Espace réservé du numéro de diapositive 6"/>
          <p:cNvSpPr>
            <a:spLocks noGrp="1"/>
          </p:cNvSpPr>
          <p:nvPr>
            <p:ph type="sldNum" sz="quarter" idx="12"/>
          </p:nvPr>
        </p:nvSpPr>
        <p:spPr/>
        <p:txBody>
          <a:bodyPr/>
          <a:lstStyle/>
          <a:p>
            <a:fld id="{042AED99-7FB4-404E-8A97-64753DCE42EC}" type="slidenum">
              <a:rPr kumimoji="0" lang="en-US" smtClean="0"/>
              <a:pPr/>
              <a:t>‹N°›</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r>
              <a:rPr lang="fr-FR" smtClean="0"/>
              <a:t>11/29/2016</a:t>
            </a:r>
            <a:endParaRPr lang="en-US"/>
          </a:p>
        </p:txBody>
      </p:sp>
      <p:sp>
        <p:nvSpPr>
          <p:cNvPr id="8" name="Espace réservé du pied de page 7"/>
          <p:cNvSpPr>
            <a:spLocks noGrp="1"/>
          </p:cNvSpPr>
          <p:nvPr>
            <p:ph type="ftr" sz="quarter" idx="11"/>
          </p:nvPr>
        </p:nvSpPr>
        <p:spPr/>
        <p:txBody>
          <a:bodyPr/>
          <a:lstStyle/>
          <a:p>
            <a:r>
              <a:rPr kumimoji="0" lang="en-US" smtClean="0"/>
              <a:t>Publications scientifiques et éthique</a:t>
            </a:r>
            <a:endParaRPr kumimoji="0" lang="en-US" dirty="0"/>
          </a:p>
        </p:txBody>
      </p:sp>
      <p:sp>
        <p:nvSpPr>
          <p:cNvPr id="9" name="Espace réservé du numéro de diapositive 8"/>
          <p:cNvSpPr>
            <a:spLocks noGrp="1"/>
          </p:cNvSpPr>
          <p:nvPr>
            <p:ph type="sldNum" sz="quarter" idx="12"/>
          </p:nvPr>
        </p:nvSpPr>
        <p:spPr/>
        <p:txBody>
          <a:bodyPr/>
          <a:lstStyle/>
          <a:p>
            <a:fld id="{042AED99-7FB4-404E-8A97-64753DCE42EC}" type="slidenum">
              <a:rPr kumimoji="0" lang="en-US" smtClean="0"/>
              <a:pPr/>
              <a:t>‹N°›</a:t>
            </a:fld>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r>
              <a:rPr lang="fr-FR" smtClean="0"/>
              <a:t>11/29/2016</a:t>
            </a:r>
            <a:endParaRPr lang="en-US"/>
          </a:p>
        </p:txBody>
      </p:sp>
      <p:sp>
        <p:nvSpPr>
          <p:cNvPr id="4" name="Espace réservé du pied de page 3"/>
          <p:cNvSpPr>
            <a:spLocks noGrp="1"/>
          </p:cNvSpPr>
          <p:nvPr>
            <p:ph type="ftr" sz="quarter" idx="11"/>
          </p:nvPr>
        </p:nvSpPr>
        <p:spPr/>
        <p:txBody>
          <a:bodyPr/>
          <a:lstStyle/>
          <a:p>
            <a:r>
              <a:rPr kumimoji="0" lang="en-US" smtClean="0"/>
              <a:t>Publications scientifiques et éthique</a:t>
            </a:r>
            <a:endParaRPr kumimoji="0" lang="en-US"/>
          </a:p>
        </p:txBody>
      </p:sp>
      <p:sp>
        <p:nvSpPr>
          <p:cNvPr id="5" name="Espace réservé du numéro de diapositive 4"/>
          <p:cNvSpPr>
            <a:spLocks noGrp="1"/>
          </p:cNvSpPr>
          <p:nvPr>
            <p:ph type="sldNum" sz="quarter" idx="12"/>
          </p:nvPr>
        </p:nvSpPr>
        <p:spPr/>
        <p:txBody>
          <a:bodyPr/>
          <a:lstStyle/>
          <a:p>
            <a:fld id="{042AED99-7FB4-404E-8A97-64753DCE42EC}" type="slidenum">
              <a:rPr kumimoji="0" lang="en-US" smtClean="0"/>
              <a:pPr/>
              <a:t>‹N°›</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r>
              <a:rPr lang="fr-FR" smtClean="0"/>
              <a:t>11/29/2016</a:t>
            </a:r>
            <a:endParaRPr lang="en-US"/>
          </a:p>
        </p:txBody>
      </p:sp>
      <p:sp>
        <p:nvSpPr>
          <p:cNvPr id="3" name="Espace réservé du pied de page 2"/>
          <p:cNvSpPr>
            <a:spLocks noGrp="1"/>
          </p:cNvSpPr>
          <p:nvPr>
            <p:ph type="ftr" sz="quarter" idx="11"/>
          </p:nvPr>
        </p:nvSpPr>
        <p:spPr/>
        <p:txBody>
          <a:bodyPr/>
          <a:lstStyle/>
          <a:p>
            <a:r>
              <a:rPr kumimoji="0" lang="en-US" smtClean="0"/>
              <a:t>Publications scientifiques et éthique</a:t>
            </a:r>
            <a:endParaRPr kumimoji="0" lang="en-US"/>
          </a:p>
        </p:txBody>
      </p:sp>
      <p:sp>
        <p:nvSpPr>
          <p:cNvPr id="4" name="Espace réservé du numéro de diapositive 3"/>
          <p:cNvSpPr>
            <a:spLocks noGrp="1"/>
          </p:cNvSpPr>
          <p:nvPr>
            <p:ph type="sldNum" sz="quarter" idx="12"/>
          </p:nvPr>
        </p:nvSpPr>
        <p:spPr/>
        <p:txBody>
          <a:bodyPr/>
          <a:lstStyle/>
          <a:p>
            <a:fld id="{042AED99-7FB4-404E-8A97-64753DCE42EC}" type="slidenum">
              <a:rPr kumimoji="0" lang="en-US" smtClean="0"/>
              <a:pPr/>
              <a:t>‹N°›</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r>
              <a:rPr lang="fr-FR" smtClean="0"/>
              <a:t>11/29/2016</a:t>
            </a:r>
            <a:endParaRPr lang="en-US"/>
          </a:p>
        </p:txBody>
      </p:sp>
      <p:sp>
        <p:nvSpPr>
          <p:cNvPr id="6" name="Espace réservé du pied de page 5"/>
          <p:cNvSpPr>
            <a:spLocks noGrp="1"/>
          </p:cNvSpPr>
          <p:nvPr>
            <p:ph type="ftr" sz="quarter" idx="11"/>
          </p:nvPr>
        </p:nvSpPr>
        <p:spPr/>
        <p:txBody>
          <a:bodyPr/>
          <a:lstStyle/>
          <a:p>
            <a:r>
              <a:rPr kumimoji="0" lang="en-US" smtClean="0"/>
              <a:t>Publications scientifiques et éthique</a:t>
            </a:r>
            <a:endParaRPr kumimoji="0" lang="en-US"/>
          </a:p>
        </p:txBody>
      </p:sp>
      <p:sp>
        <p:nvSpPr>
          <p:cNvPr id="7" name="Espace réservé du numéro de diapositive 6"/>
          <p:cNvSpPr>
            <a:spLocks noGrp="1"/>
          </p:cNvSpPr>
          <p:nvPr>
            <p:ph type="sldNum" sz="quarter" idx="12"/>
          </p:nvPr>
        </p:nvSpPr>
        <p:spPr/>
        <p:txBody>
          <a:bodyPr/>
          <a:lstStyle/>
          <a:p>
            <a:fld id="{042AED99-7FB4-404E-8A97-64753DCE42EC}" type="slidenum">
              <a:rPr kumimoji="0" lang="en-US" smtClean="0"/>
              <a:pPr/>
              <a:t>‹N°›</a:t>
            </a:fld>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r>
              <a:rPr lang="fr-FR" smtClean="0"/>
              <a:t>11/29/2016</a:t>
            </a:r>
            <a:endParaRPr lang="en-US"/>
          </a:p>
        </p:txBody>
      </p:sp>
      <p:sp>
        <p:nvSpPr>
          <p:cNvPr id="6" name="Espace réservé du pied de page 5"/>
          <p:cNvSpPr>
            <a:spLocks noGrp="1"/>
          </p:cNvSpPr>
          <p:nvPr>
            <p:ph type="ftr" sz="quarter" idx="11"/>
          </p:nvPr>
        </p:nvSpPr>
        <p:spPr/>
        <p:txBody>
          <a:bodyPr/>
          <a:lstStyle/>
          <a:p>
            <a:r>
              <a:rPr kumimoji="0" lang="en-US" smtClean="0"/>
              <a:t>Publications scientifiques et éthique</a:t>
            </a:r>
            <a:endParaRPr kumimoji="0" lang="en-US"/>
          </a:p>
        </p:txBody>
      </p:sp>
      <p:sp>
        <p:nvSpPr>
          <p:cNvPr id="7" name="Espace réservé du numéro de diapositive 6"/>
          <p:cNvSpPr>
            <a:spLocks noGrp="1"/>
          </p:cNvSpPr>
          <p:nvPr>
            <p:ph type="sldNum" sz="quarter" idx="12"/>
          </p:nvPr>
        </p:nvSpPr>
        <p:spPr>
          <a:xfrm>
            <a:off x="8077200" y="6356350"/>
            <a:ext cx="609600" cy="365125"/>
          </a:xfrm>
        </p:spPr>
        <p:txBody>
          <a:bodyPr/>
          <a:lstStyle/>
          <a:p>
            <a:fld id="{042AED99-7FB4-404E-8A97-64753DCE42EC}" type="slidenum">
              <a:rPr kumimoji="0" lang="en-US" smtClean="0"/>
              <a:pPr/>
              <a:t>‹N°›</a:t>
            </a:fld>
            <a:endParaRPr kumimoji="0" lang="en-US"/>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fr-FR" smtClean="0"/>
              <a:t>11/29/2016</a:t>
            </a:r>
            <a:endParaRPr lang="en-US" dirty="0">
              <a:solidFill>
                <a:schemeClr val="tx2">
                  <a:shade val="90000"/>
                </a:schemeClr>
              </a:solidFill>
            </a:endParaRP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lgn="l" eaLnBrk="1" latinLnBrk="0" hangingPunct="1"/>
            <a:r>
              <a:rPr kumimoji="0" lang="en-US" smtClean="0">
                <a:solidFill>
                  <a:schemeClr val="tx2">
                    <a:shade val="90000"/>
                  </a:schemeClr>
                </a:solidFill>
              </a:rPr>
              <a:t>Publications scientifiques et éthique</a:t>
            </a:r>
            <a:endParaRPr kumimoji="0" lang="en-US" dirty="0">
              <a:solidFill>
                <a:schemeClr val="tx2">
                  <a:shade val="90000"/>
                </a:schemeClr>
              </a:solidFill>
            </a:endParaRP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42AED99-7FB4-404E-8A97-64753DCE42EC}" type="slidenum">
              <a:rPr kumimoji="0" lang="en-US" smtClean="0"/>
              <a:pPr/>
              <a:t>‹N°›</a:t>
            </a:fld>
            <a:endParaRPr kumimoji="0" lang="en-US" dirty="0">
              <a:solidFill>
                <a:schemeClr val="tx2">
                  <a:shade val="90000"/>
                </a:schemeClr>
              </a:solidFill>
            </a:endParaRP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42910" y="2928934"/>
            <a:ext cx="7851648" cy="1643074"/>
          </a:xfrm>
        </p:spPr>
        <p:txBody>
          <a:bodyPr>
            <a:normAutofit fontScale="90000"/>
          </a:bodyPr>
          <a:lstStyle/>
          <a:p>
            <a:pPr algn="ctr"/>
            <a:r>
              <a:rPr lang="fr-FR" sz="3600" dirty="0" smtClean="0">
                <a:solidFill>
                  <a:schemeClr val="tx1">
                    <a:lumMod val="95000"/>
                  </a:schemeClr>
                </a:solidFill>
              </a:rPr>
              <a:t/>
            </a:r>
            <a:br>
              <a:rPr lang="fr-FR" sz="3600" dirty="0" smtClean="0">
                <a:solidFill>
                  <a:schemeClr val="tx1">
                    <a:lumMod val="95000"/>
                  </a:schemeClr>
                </a:solidFill>
              </a:rPr>
            </a:br>
            <a:r>
              <a:rPr lang="fr-FR" sz="3600" dirty="0" smtClean="0">
                <a:solidFill>
                  <a:schemeClr val="tx1">
                    <a:lumMod val="95000"/>
                  </a:schemeClr>
                </a:solidFill>
              </a:rPr>
              <a:t/>
            </a:r>
            <a:br>
              <a:rPr lang="fr-FR" sz="3600" dirty="0" smtClean="0">
                <a:solidFill>
                  <a:schemeClr val="tx1">
                    <a:lumMod val="95000"/>
                  </a:schemeClr>
                </a:solidFill>
              </a:rPr>
            </a:br>
            <a:r>
              <a:rPr lang="fr-FR" sz="3200" u="sng" dirty="0" smtClean="0">
                <a:solidFill>
                  <a:schemeClr val="tx1">
                    <a:lumMod val="95000"/>
                  </a:schemeClr>
                </a:solidFill>
              </a:rPr>
              <a:t>M1 : Master Génie Biomédical</a:t>
            </a:r>
            <a:r>
              <a:rPr lang="fr-FR" sz="3200" u="sng" dirty="0" smtClean="0"/>
              <a:t/>
            </a:r>
            <a:br>
              <a:rPr lang="fr-FR" sz="3200" u="sng" dirty="0" smtClean="0"/>
            </a:br>
            <a:r>
              <a:rPr lang="fr-FR" sz="3600" dirty="0" smtClean="0">
                <a:solidFill>
                  <a:schemeClr val="tx1">
                    <a:lumMod val="95000"/>
                  </a:schemeClr>
                </a:solidFill>
              </a:rPr>
              <a:t/>
            </a:r>
            <a:br>
              <a:rPr lang="fr-FR" sz="3600" dirty="0" smtClean="0">
                <a:solidFill>
                  <a:schemeClr val="tx1">
                    <a:lumMod val="95000"/>
                  </a:schemeClr>
                </a:solidFill>
              </a:rPr>
            </a:br>
            <a:r>
              <a:rPr lang="fr-FR" sz="3600" dirty="0" smtClean="0">
                <a:solidFill>
                  <a:schemeClr val="tx1">
                    <a:lumMod val="95000"/>
                  </a:schemeClr>
                </a:solidFill>
              </a:rPr>
              <a:t>Cours : Respect des normes et des règles d’éthique et d’intégrité</a:t>
            </a:r>
            <a:br>
              <a:rPr lang="fr-FR" sz="3600" dirty="0" smtClean="0">
                <a:solidFill>
                  <a:schemeClr val="tx1">
                    <a:lumMod val="95000"/>
                  </a:schemeClr>
                </a:solidFill>
              </a:rPr>
            </a:br>
            <a:r>
              <a:rPr lang="fr-FR" sz="3600" dirty="0" smtClean="0">
                <a:solidFill>
                  <a:schemeClr val="tx1">
                    <a:lumMod val="95000"/>
                  </a:schemeClr>
                </a:solidFill>
              </a:rPr>
              <a:t>Cours 2</a:t>
            </a:r>
            <a:endParaRPr lang="fr-FR" sz="3600" dirty="0">
              <a:solidFill>
                <a:schemeClr val="tx1">
                  <a:lumMod val="95000"/>
                </a:schemeClr>
              </a:solidFill>
            </a:endParaRPr>
          </a:p>
        </p:txBody>
      </p:sp>
      <p:sp>
        <p:nvSpPr>
          <p:cNvPr id="4" name="ZoneTexte 3"/>
          <p:cNvSpPr txBox="1"/>
          <p:nvPr/>
        </p:nvSpPr>
        <p:spPr>
          <a:xfrm>
            <a:off x="642910" y="571480"/>
            <a:ext cx="7715304" cy="2585323"/>
          </a:xfrm>
          <a:prstGeom prst="rect">
            <a:avLst/>
          </a:prstGeom>
          <a:noFill/>
        </p:spPr>
        <p:txBody>
          <a:bodyPr wrap="square" rtlCol="0">
            <a:spAutoFit/>
          </a:bodyPr>
          <a:lstStyle/>
          <a:p>
            <a:pPr algn="ctr"/>
            <a:r>
              <a:rPr lang="fr-FR" b="1" dirty="0" smtClean="0"/>
              <a:t>République Algérienne Démocratique et Populaire</a:t>
            </a:r>
            <a:endParaRPr lang="fr-FR" dirty="0" smtClean="0"/>
          </a:p>
          <a:p>
            <a:pPr algn="ctr"/>
            <a:r>
              <a:rPr lang="fr-FR" b="1" dirty="0" err="1" smtClean="0"/>
              <a:t>Minstère</a:t>
            </a:r>
            <a:r>
              <a:rPr lang="fr-FR" b="1" dirty="0" smtClean="0"/>
              <a:t> de l’enseignement supérieur et de la recherche scientifique</a:t>
            </a:r>
          </a:p>
          <a:p>
            <a:pPr algn="ctr"/>
            <a:endParaRPr lang="fr-FR" b="1" dirty="0" smtClean="0"/>
          </a:p>
          <a:p>
            <a:pPr algn="ctr">
              <a:lnSpc>
                <a:spcPct val="150000"/>
              </a:lnSpc>
            </a:pPr>
            <a:r>
              <a:rPr lang="fr-FR" dirty="0" smtClean="0"/>
              <a:t>Université Abou </a:t>
            </a:r>
            <a:r>
              <a:rPr lang="fr-FR" dirty="0" err="1" smtClean="0"/>
              <a:t>Bekr</a:t>
            </a:r>
            <a:r>
              <a:rPr lang="fr-FR" dirty="0" smtClean="0"/>
              <a:t> </a:t>
            </a:r>
            <a:r>
              <a:rPr lang="fr-FR" dirty="0" err="1" smtClean="0"/>
              <a:t>Belkaid</a:t>
            </a:r>
            <a:endParaRPr lang="fr-FR" dirty="0" smtClean="0"/>
          </a:p>
          <a:p>
            <a:pPr algn="ctr">
              <a:lnSpc>
                <a:spcPct val="150000"/>
              </a:lnSpc>
            </a:pPr>
            <a:r>
              <a:rPr lang="fr-FR" dirty="0" smtClean="0"/>
              <a:t>FACULTE DE TECHNOLOGIE</a:t>
            </a:r>
          </a:p>
          <a:p>
            <a:pPr algn="ctr">
              <a:lnSpc>
                <a:spcPct val="150000"/>
              </a:lnSpc>
            </a:pPr>
            <a:endParaRPr lang="fr-FR" dirty="0" smtClean="0"/>
          </a:p>
          <a:p>
            <a:pPr algn="ctr">
              <a:lnSpc>
                <a:spcPct val="150000"/>
              </a:lnSpc>
            </a:pPr>
            <a:r>
              <a:rPr lang="fr-FR" dirty="0" smtClean="0"/>
              <a:t>Département </a:t>
            </a:r>
            <a:r>
              <a:rPr lang="fr-FR" dirty="0" smtClean="0"/>
              <a:t>Génie Biomédical</a:t>
            </a:r>
            <a:endParaRPr lang="fr-FR" dirty="0"/>
          </a:p>
        </p:txBody>
      </p:sp>
      <p:pic>
        <p:nvPicPr>
          <p:cNvPr id="5" name="Image 4"/>
          <p:cNvPicPr/>
          <p:nvPr/>
        </p:nvPicPr>
        <p:blipFill>
          <a:blip r:embed="rId2"/>
          <a:srcRect/>
          <a:stretch>
            <a:fillRect/>
          </a:stretch>
        </p:blipFill>
        <p:spPr bwMode="auto">
          <a:xfrm>
            <a:off x="857224" y="1361322"/>
            <a:ext cx="791845" cy="996108"/>
          </a:xfrm>
          <a:prstGeom prst="rect">
            <a:avLst/>
          </a:prstGeom>
          <a:noFill/>
          <a:ln w="9525">
            <a:noFill/>
            <a:miter lim="800000"/>
            <a:headEnd/>
            <a:tailEnd/>
          </a:ln>
        </p:spPr>
      </p:pic>
      <p:sp>
        <p:nvSpPr>
          <p:cNvPr id="8" name="Espace réservé du numéro de diapositive 7"/>
          <p:cNvSpPr>
            <a:spLocks noGrp="1"/>
          </p:cNvSpPr>
          <p:nvPr>
            <p:ph type="sldNum" sz="quarter" idx="12"/>
          </p:nvPr>
        </p:nvSpPr>
        <p:spPr/>
        <p:txBody>
          <a:bodyPr/>
          <a:lstStyle/>
          <a:p>
            <a:fld id="{042AED99-7FB4-404E-8A97-64753DCE42EC}" type="slidenum">
              <a:rPr kumimoji="0" lang="en-US" smtClean="0"/>
              <a:pPr/>
              <a:t>1</a:t>
            </a:fld>
            <a:endParaRPr kumimoji="0" lang="en-US"/>
          </a:p>
        </p:txBody>
      </p:sp>
      <p:sp>
        <p:nvSpPr>
          <p:cNvPr id="9" name="ZoneTexte 8"/>
          <p:cNvSpPr txBox="1"/>
          <p:nvPr/>
        </p:nvSpPr>
        <p:spPr>
          <a:xfrm>
            <a:off x="857224" y="4786322"/>
            <a:ext cx="7715304" cy="369332"/>
          </a:xfrm>
          <a:prstGeom prst="rect">
            <a:avLst/>
          </a:prstGeom>
          <a:noFill/>
        </p:spPr>
        <p:txBody>
          <a:bodyPr wrap="square" rtlCol="0">
            <a:spAutoFit/>
          </a:bodyPr>
          <a:lstStyle/>
          <a:p>
            <a:r>
              <a:rPr lang="fr-FR" b="1" dirty="0" smtClean="0"/>
              <a:t>Assuré par: Prof. HADJ SLIMANE </a:t>
            </a:r>
            <a:r>
              <a:rPr lang="fr-FR" b="1" dirty="0" err="1" smtClean="0"/>
              <a:t>Zine</a:t>
            </a:r>
            <a:r>
              <a:rPr lang="fr-FR" b="1" dirty="0" smtClean="0"/>
              <a:t>-Eddine  </a:t>
            </a:r>
            <a:endParaRPr lang="fr-FR"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71472" y="871534"/>
            <a:ext cx="7851648" cy="700078"/>
          </a:xfrm>
        </p:spPr>
        <p:txBody>
          <a:bodyPr>
            <a:normAutofit fontScale="90000"/>
          </a:bodyPr>
          <a:lstStyle/>
          <a:p>
            <a:pPr algn="just"/>
            <a:r>
              <a:rPr lang="fr-FR" sz="4400" dirty="0" smtClean="0"/>
              <a:t>Éthique dans la recherche et la publication (Plagiat)</a:t>
            </a:r>
            <a:endParaRPr lang="fr-FR" sz="4400" dirty="0"/>
          </a:p>
        </p:txBody>
      </p:sp>
      <p:sp>
        <p:nvSpPr>
          <p:cNvPr id="4" name="ZoneTexte 3"/>
          <p:cNvSpPr txBox="1"/>
          <p:nvPr/>
        </p:nvSpPr>
        <p:spPr>
          <a:xfrm>
            <a:off x="500034" y="1785926"/>
            <a:ext cx="8001056" cy="523220"/>
          </a:xfrm>
          <a:prstGeom prst="rect">
            <a:avLst/>
          </a:prstGeom>
          <a:noFill/>
        </p:spPr>
        <p:txBody>
          <a:bodyPr wrap="square" rtlCol="0">
            <a:spAutoFit/>
          </a:bodyPr>
          <a:lstStyle/>
          <a:p>
            <a:pPr algn="just"/>
            <a:endParaRPr lang="fr-FR" sz="2800" dirty="0"/>
          </a:p>
        </p:txBody>
      </p:sp>
      <p:sp>
        <p:nvSpPr>
          <p:cNvPr id="6" name="ZoneTexte 5"/>
          <p:cNvSpPr txBox="1"/>
          <p:nvPr/>
        </p:nvSpPr>
        <p:spPr>
          <a:xfrm>
            <a:off x="642910" y="1785926"/>
            <a:ext cx="7786742" cy="671851"/>
          </a:xfrm>
          <a:prstGeom prst="rect">
            <a:avLst/>
          </a:prstGeom>
          <a:noFill/>
        </p:spPr>
        <p:txBody>
          <a:bodyPr wrap="square" rtlCol="0">
            <a:spAutoFit/>
          </a:bodyPr>
          <a:lstStyle/>
          <a:p>
            <a:pPr algn="just">
              <a:lnSpc>
                <a:spcPct val="150000"/>
              </a:lnSpc>
            </a:pPr>
            <a:r>
              <a:rPr lang="fr-FR" sz="2800" dirty="0" smtClean="0"/>
              <a:t>Actions à ne pas faire:</a:t>
            </a:r>
          </a:p>
        </p:txBody>
      </p:sp>
      <p:sp>
        <p:nvSpPr>
          <p:cNvPr id="7" name="ZoneTexte 6"/>
          <p:cNvSpPr txBox="1"/>
          <p:nvPr/>
        </p:nvSpPr>
        <p:spPr>
          <a:xfrm>
            <a:off x="714348" y="2928934"/>
            <a:ext cx="7786742" cy="1384995"/>
          </a:xfrm>
          <a:prstGeom prst="rect">
            <a:avLst/>
          </a:prstGeom>
          <a:noFill/>
        </p:spPr>
        <p:txBody>
          <a:bodyPr wrap="square" rtlCol="0">
            <a:spAutoFit/>
          </a:bodyPr>
          <a:lstStyle/>
          <a:p>
            <a:pPr algn="just"/>
            <a:r>
              <a:rPr lang="fr-FR" sz="2800" dirty="0" smtClean="0"/>
              <a:t>Reproduire des parties du travail d'un auteur dans un article et le soumettre de nouveau à un document entièrement nouveau.</a:t>
            </a:r>
            <a:endParaRPr lang="fr-FR" sz="2800" dirty="0"/>
          </a:p>
        </p:txBody>
      </p:sp>
      <p:sp>
        <p:nvSpPr>
          <p:cNvPr id="8" name="Espace réservé du numéro de diapositive 7"/>
          <p:cNvSpPr>
            <a:spLocks noGrp="1"/>
          </p:cNvSpPr>
          <p:nvPr>
            <p:ph type="sldNum" sz="quarter" idx="12"/>
          </p:nvPr>
        </p:nvSpPr>
        <p:spPr/>
        <p:txBody>
          <a:bodyPr/>
          <a:lstStyle/>
          <a:p>
            <a:fld id="{042AED99-7FB4-404E-8A97-64753DCE42EC}" type="slidenum">
              <a:rPr kumimoji="0" lang="en-US" smtClean="0"/>
              <a:pPr/>
              <a:t>10</a:t>
            </a:fld>
            <a:endParaRPr kumimoji="0"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71472" y="871534"/>
            <a:ext cx="7851648" cy="700078"/>
          </a:xfrm>
        </p:spPr>
        <p:txBody>
          <a:bodyPr>
            <a:normAutofit fontScale="90000"/>
          </a:bodyPr>
          <a:lstStyle/>
          <a:p>
            <a:pPr algn="just"/>
            <a:r>
              <a:rPr lang="fr-FR" sz="4400" dirty="0" smtClean="0"/>
              <a:t>Éthique dans la recherche et la publication</a:t>
            </a:r>
            <a:endParaRPr lang="fr-FR" sz="4400" dirty="0"/>
          </a:p>
        </p:txBody>
      </p:sp>
      <p:sp>
        <p:nvSpPr>
          <p:cNvPr id="4" name="ZoneTexte 3"/>
          <p:cNvSpPr txBox="1"/>
          <p:nvPr/>
        </p:nvSpPr>
        <p:spPr>
          <a:xfrm>
            <a:off x="500034" y="1785926"/>
            <a:ext cx="8001056" cy="523220"/>
          </a:xfrm>
          <a:prstGeom prst="rect">
            <a:avLst/>
          </a:prstGeom>
          <a:noFill/>
        </p:spPr>
        <p:txBody>
          <a:bodyPr wrap="square" rtlCol="0">
            <a:spAutoFit/>
          </a:bodyPr>
          <a:lstStyle/>
          <a:p>
            <a:pPr algn="just"/>
            <a:endParaRPr lang="fr-FR" sz="2800" dirty="0"/>
          </a:p>
        </p:txBody>
      </p:sp>
      <p:sp>
        <p:nvSpPr>
          <p:cNvPr id="6" name="ZoneTexte 5"/>
          <p:cNvSpPr txBox="1"/>
          <p:nvPr/>
        </p:nvSpPr>
        <p:spPr>
          <a:xfrm>
            <a:off x="642910" y="1785926"/>
            <a:ext cx="7786742" cy="671851"/>
          </a:xfrm>
          <a:prstGeom prst="rect">
            <a:avLst/>
          </a:prstGeom>
          <a:noFill/>
        </p:spPr>
        <p:txBody>
          <a:bodyPr wrap="square" rtlCol="0">
            <a:spAutoFit/>
          </a:bodyPr>
          <a:lstStyle/>
          <a:p>
            <a:pPr algn="just">
              <a:lnSpc>
                <a:spcPct val="150000"/>
              </a:lnSpc>
            </a:pPr>
            <a:r>
              <a:rPr lang="fr-FR" sz="2800" dirty="0" smtClean="0"/>
              <a:t>Actions à ne pas faire:</a:t>
            </a:r>
          </a:p>
        </p:txBody>
      </p:sp>
      <p:sp>
        <p:nvSpPr>
          <p:cNvPr id="7" name="ZoneTexte 6"/>
          <p:cNvSpPr txBox="1"/>
          <p:nvPr/>
        </p:nvSpPr>
        <p:spPr>
          <a:xfrm>
            <a:off x="714348" y="2571744"/>
            <a:ext cx="7786742" cy="2800767"/>
          </a:xfrm>
          <a:prstGeom prst="rect">
            <a:avLst/>
          </a:prstGeom>
          <a:noFill/>
        </p:spPr>
        <p:txBody>
          <a:bodyPr wrap="square" rtlCol="0">
            <a:spAutoFit/>
          </a:bodyPr>
          <a:lstStyle/>
          <a:p>
            <a:endParaRPr lang="fr-FR" sz="2800" dirty="0" smtClean="0"/>
          </a:p>
          <a:p>
            <a:r>
              <a:rPr lang="fr-FR" sz="4000" dirty="0" smtClean="0"/>
              <a:t>Soumission simultanée: Soumettre un article à deux journaux ou plus en même temps.</a:t>
            </a:r>
          </a:p>
          <a:p>
            <a:pPr algn="just"/>
            <a:endParaRPr lang="fr-FR" sz="2800" dirty="0"/>
          </a:p>
        </p:txBody>
      </p:sp>
      <p:sp>
        <p:nvSpPr>
          <p:cNvPr id="8" name="Espace réservé du numéro de diapositive 7"/>
          <p:cNvSpPr>
            <a:spLocks noGrp="1"/>
          </p:cNvSpPr>
          <p:nvPr>
            <p:ph type="sldNum" sz="quarter" idx="12"/>
          </p:nvPr>
        </p:nvSpPr>
        <p:spPr/>
        <p:txBody>
          <a:bodyPr/>
          <a:lstStyle/>
          <a:p>
            <a:fld id="{042AED99-7FB4-404E-8A97-64753DCE42EC}" type="slidenum">
              <a:rPr kumimoji="0" lang="en-US" smtClean="0"/>
              <a:pPr/>
              <a:t>11</a:t>
            </a:fld>
            <a:endParaRPr kumimoji="0"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71472" y="871534"/>
            <a:ext cx="7851648" cy="700078"/>
          </a:xfrm>
        </p:spPr>
        <p:txBody>
          <a:bodyPr>
            <a:normAutofit fontScale="90000"/>
          </a:bodyPr>
          <a:lstStyle/>
          <a:p>
            <a:pPr algn="just"/>
            <a:r>
              <a:rPr lang="fr-FR" sz="4400" dirty="0" smtClean="0"/>
              <a:t>Éthique dans la recherche et la publication</a:t>
            </a:r>
            <a:endParaRPr lang="fr-FR" sz="4400" dirty="0"/>
          </a:p>
        </p:txBody>
      </p:sp>
      <p:sp>
        <p:nvSpPr>
          <p:cNvPr id="4" name="ZoneTexte 3"/>
          <p:cNvSpPr txBox="1"/>
          <p:nvPr/>
        </p:nvSpPr>
        <p:spPr>
          <a:xfrm>
            <a:off x="500034" y="1785926"/>
            <a:ext cx="8001056" cy="523220"/>
          </a:xfrm>
          <a:prstGeom prst="rect">
            <a:avLst/>
          </a:prstGeom>
          <a:noFill/>
        </p:spPr>
        <p:txBody>
          <a:bodyPr wrap="square" rtlCol="0">
            <a:spAutoFit/>
          </a:bodyPr>
          <a:lstStyle/>
          <a:p>
            <a:pPr algn="just"/>
            <a:endParaRPr lang="fr-FR" sz="2800" dirty="0"/>
          </a:p>
        </p:txBody>
      </p:sp>
      <p:sp>
        <p:nvSpPr>
          <p:cNvPr id="6" name="ZoneTexte 5"/>
          <p:cNvSpPr txBox="1"/>
          <p:nvPr/>
        </p:nvSpPr>
        <p:spPr>
          <a:xfrm>
            <a:off x="642910" y="1785926"/>
            <a:ext cx="7786742" cy="671851"/>
          </a:xfrm>
          <a:prstGeom prst="rect">
            <a:avLst/>
          </a:prstGeom>
          <a:noFill/>
        </p:spPr>
        <p:txBody>
          <a:bodyPr wrap="square" rtlCol="0">
            <a:spAutoFit/>
          </a:bodyPr>
          <a:lstStyle/>
          <a:p>
            <a:pPr algn="just">
              <a:lnSpc>
                <a:spcPct val="150000"/>
              </a:lnSpc>
            </a:pPr>
            <a:r>
              <a:rPr lang="fr-FR" sz="2800" dirty="0" smtClean="0"/>
              <a:t>Actions à ne pas faire:</a:t>
            </a:r>
          </a:p>
        </p:txBody>
      </p:sp>
      <p:sp>
        <p:nvSpPr>
          <p:cNvPr id="8" name="ZoneTexte 7"/>
          <p:cNvSpPr txBox="1"/>
          <p:nvPr/>
        </p:nvSpPr>
        <p:spPr>
          <a:xfrm>
            <a:off x="500034" y="2786058"/>
            <a:ext cx="7929618" cy="2862322"/>
          </a:xfrm>
          <a:prstGeom prst="rect">
            <a:avLst/>
          </a:prstGeom>
          <a:noFill/>
        </p:spPr>
        <p:txBody>
          <a:bodyPr wrap="square" rtlCol="0">
            <a:spAutoFit/>
          </a:bodyPr>
          <a:lstStyle/>
          <a:p>
            <a:pPr algn="just"/>
            <a:r>
              <a:rPr lang="fr-FR" sz="3600" dirty="0" smtClean="0"/>
              <a:t>Publication en double: Lorsqu'un auteur soumet un article ou une partie de son propre document qui a déjà été publié dans une autre revue, sans en divulguer d'autres.</a:t>
            </a:r>
            <a:endParaRPr lang="fr-FR" sz="3600" dirty="0"/>
          </a:p>
        </p:txBody>
      </p:sp>
      <p:sp>
        <p:nvSpPr>
          <p:cNvPr id="7" name="Espace réservé du numéro de diapositive 6"/>
          <p:cNvSpPr>
            <a:spLocks noGrp="1"/>
          </p:cNvSpPr>
          <p:nvPr>
            <p:ph type="sldNum" sz="quarter" idx="12"/>
          </p:nvPr>
        </p:nvSpPr>
        <p:spPr/>
        <p:txBody>
          <a:bodyPr/>
          <a:lstStyle/>
          <a:p>
            <a:fld id="{042AED99-7FB4-404E-8A97-64753DCE42EC}" type="slidenum">
              <a:rPr kumimoji="0" lang="en-US" smtClean="0"/>
              <a:pPr/>
              <a:t>12</a:t>
            </a:fld>
            <a:endParaRPr kumimoji="0"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71472" y="871534"/>
            <a:ext cx="7851648" cy="700078"/>
          </a:xfrm>
        </p:spPr>
        <p:txBody>
          <a:bodyPr>
            <a:normAutofit fontScale="90000"/>
          </a:bodyPr>
          <a:lstStyle/>
          <a:p>
            <a:pPr algn="just"/>
            <a:r>
              <a:rPr lang="fr-FR" sz="4400" dirty="0" smtClean="0"/>
              <a:t>Éthique dans la recherche et la publication</a:t>
            </a:r>
            <a:endParaRPr lang="fr-FR" sz="4400" dirty="0"/>
          </a:p>
        </p:txBody>
      </p:sp>
      <p:sp>
        <p:nvSpPr>
          <p:cNvPr id="4" name="ZoneTexte 3"/>
          <p:cNvSpPr txBox="1"/>
          <p:nvPr/>
        </p:nvSpPr>
        <p:spPr>
          <a:xfrm>
            <a:off x="500034" y="1785926"/>
            <a:ext cx="8001056" cy="523220"/>
          </a:xfrm>
          <a:prstGeom prst="rect">
            <a:avLst/>
          </a:prstGeom>
          <a:noFill/>
        </p:spPr>
        <p:txBody>
          <a:bodyPr wrap="square" rtlCol="0">
            <a:spAutoFit/>
          </a:bodyPr>
          <a:lstStyle/>
          <a:p>
            <a:pPr algn="just"/>
            <a:endParaRPr lang="fr-FR" sz="2800" dirty="0"/>
          </a:p>
        </p:txBody>
      </p:sp>
      <p:sp>
        <p:nvSpPr>
          <p:cNvPr id="6" name="ZoneTexte 5"/>
          <p:cNvSpPr txBox="1"/>
          <p:nvPr/>
        </p:nvSpPr>
        <p:spPr>
          <a:xfrm>
            <a:off x="642910" y="1785926"/>
            <a:ext cx="7786742" cy="671851"/>
          </a:xfrm>
          <a:prstGeom prst="rect">
            <a:avLst/>
          </a:prstGeom>
          <a:noFill/>
        </p:spPr>
        <p:txBody>
          <a:bodyPr wrap="square" rtlCol="0">
            <a:spAutoFit/>
          </a:bodyPr>
          <a:lstStyle/>
          <a:p>
            <a:pPr algn="just">
              <a:lnSpc>
                <a:spcPct val="150000"/>
              </a:lnSpc>
            </a:pPr>
            <a:r>
              <a:rPr lang="fr-FR" sz="2800" dirty="0" smtClean="0"/>
              <a:t>Actions à ne pas faire:</a:t>
            </a:r>
          </a:p>
        </p:txBody>
      </p:sp>
      <p:sp>
        <p:nvSpPr>
          <p:cNvPr id="7" name="ZoneTexte 6"/>
          <p:cNvSpPr txBox="1"/>
          <p:nvPr/>
        </p:nvSpPr>
        <p:spPr>
          <a:xfrm>
            <a:off x="714348" y="2857496"/>
            <a:ext cx="8001056" cy="1569660"/>
          </a:xfrm>
          <a:prstGeom prst="rect">
            <a:avLst/>
          </a:prstGeom>
          <a:noFill/>
        </p:spPr>
        <p:txBody>
          <a:bodyPr wrap="square" rtlCol="0">
            <a:spAutoFit/>
          </a:bodyPr>
          <a:lstStyle/>
          <a:p>
            <a:pPr algn="just"/>
            <a:r>
              <a:rPr lang="fr-FR" sz="3200" dirty="0" smtClean="0"/>
              <a:t>Manipulation des données: Modifier intentionnellement, changer ou omettre des données.</a:t>
            </a:r>
            <a:endParaRPr lang="fr-FR" sz="3200" dirty="0"/>
          </a:p>
        </p:txBody>
      </p:sp>
      <p:sp>
        <p:nvSpPr>
          <p:cNvPr id="8" name="Espace réservé du numéro de diapositive 7"/>
          <p:cNvSpPr>
            <a:spLocks noGrp="1"/>
          </p:cNvSpPr>
          <p:nvPr>
            <p:ph type="sldNum" sz="quarter" idx="12"/>
          </p:nvPr>
        </p:nvSpPr>
        <p:spPr/>
        <p:txBody>
          <a:bodyPr/>
          <a:lstStyle/>
          <a:p>
            <a:fld id="{042AED99-7FB4-404E-8A97-64753DCE42EC}" type="slidenum">
              <a:rPr kumimoji="0" lang="en-US" smtClean="0"/>
              <a:pPr/>
              <a:t>13</a:t>
            </a:fld>
            <a:endParaRPr kumimoji="0"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71472" y="871534"/>
            <a:ext cx="7851648" cy="700078"/>
          </a:xfrm>
        </p:spPr>
        <p:txBody>
          <a:bodyPr>
            <a:normAutofit fontScale="90000"/>
          </a:bodyPr>
          <a:lstStyle/>
          <a:p>
            <a:pPr algn="just"/>
            <a:r>
              <a:rPr lang="fr-FR" sz="4400" dirty="0" smtClean="0"/>
              <a:t>Éthique dans la recherche et la publication</a:t>
            </a:r>
            <a:endParaRPr lang="fr-FR" sz="4400" dirty="0"/>
          </a:p>
        </p:txBody>
      </p:sp>
      <p:sp>
        <p:nvSpPr>
          <p:cNvPr id="6" name="ZoneTexte 5"/>
          <p:cNvSpPr txBox="1"/>
          <p:nvPr/>
        </p:nvSpPr>
        <p:spPr>
          <a:xfrm>
            <a:off x="642910" y="2071678"/>
            <a:ext cx="7715304" cy="2062103"/>
          </a:xfrm>
          <a:prstGeom prst="rect">
            <a:avLst/>
          </a:prstGeom>
          <a:noFill/>
        </p:spPr>
        <p:txBody>
          <a:bodyPr wrap="square" rtlCol="0">
            <a:spAutoFit/>
          </a:bodyPr>
          <a:lstStyle/>
          <a:p>
            <a:pPr algn="just"/>
            <a:r>
              <a:rPr lang="fr-FR" sz="3200" dirty="0" smtClean="0"/>
              <a:t>Chaque auteur doit avoir participé à l’élaboration des idées et à la rédaction et doit être en mesure de défendre l’article (en entier). </a:t>
            </a:r>
          </a:p>
        </p:txBody>
      </p:sp>
      <p:sp>
        <p:nvSpPr>
          <p:cNvPr id="4" name="Espace réservé du numéro de diapositive 3"/>
          <p:cNvSpPr>
            <a:spLocks noGrp="1"/>
          </p:cNvSpPr>
          <p:nvPr>
            <p:ph type="sldNum" sz="quarter" idx="12"/>
          </p:nvPr>
        </p:nvSpPr>
        <p:spPr/>
        <p:txBody>
          <a:bodyPr/>
          <a:lstStyle/>
          <a:p>
            <a:fld id="{042AED99-7FB4-404E-8A97-64753DCE42EC}" type="slidenum">
              <a:rPr kumimoji="0" lang="en-US" smtClean="0"/>
              <a:pPr/>
              <a:t>2</a:t>
            </a:fld>
            <a:endParaRPr kumimoji="0"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71472" y="871534"/>
            <a:ext cx="7851648" cy="700078"/>
          </a:xfrm>
        </p:spPr>
        <p:txBody>
          <a:bodyPr>
            <a:normAutofit fontScale="90000"/>
          </a:bodyPr>
          <a:lstStyle/>
          <a:p>
            <a:pPr algn="just"/>
            <a:r>
              <a:rPr lang="fr-FR" sz="4400" dirty="0" smtClean="0"/>
              <a:t>Éthique dans la recherche et la publication</a:t>
            </a:r>
            <a:endParaRPr lang="fr-FR" sz="4400" dirty="0"/>
          </a:p>
        </p:txBody>
      </p:sp>
      <p:sp>
        <p:nvSpPr>
          <p:cNvPr id="9" name="ZoneTexte 8"/>
          <p:cNvSpPr txBox="1"/>
          <p:nvPr/>
        </p:nvSpPr>
        <p:spPr>
          <a:xfrm>
            <a:off x="571472" y="2494658"/>
            <a:ext cx="7858180" cy="1077218"/>
          </a:xfrm>
          <a:prstGeom prst="rect">
            <a:avLst/>
          </a:prstGeom>
          <a:noFill/>
        </p:spPr>
        <p:txBody>
          <a:bodyPr wrap="square" rtlCol="0">
            <a:spAutoFit/>
          </a:bodyPr>
          <a:lstStyle/>
          <a:p>
            <a:pPr algn="just"/>
            <a:r>
              <a:rPr lang="fr-FR" sz="3200" dirty="0" smtClean="0"/>
              <a:t>Ne pas reconnaître la contribution d'une personne est considéré comme malhonnête</a:t>
            </a:r>
            <a:endParaRPr lang="fr-FR" sz="3200" dirty="0"/>
          </a:p>
        </p:txBody>
      </p:sp>
      <p:sp>
        <p:nvSpPr>
          <p:cNvPr id="4" name="Espace réservé du numéro de diapositive 3"/>
          <p:cNvSpPr>
            <a:spLocks noGrp="1"/>
          </p:cNvSpPr>
          <p:nvPr>
            <p:ph type="sldNum" sz="quarter" idx="12"/>
          </p:nvPr>
        </p:nvSpPr>
        <p:spPr/>
        <p:txBody>
          <a:bodyPr/>
          <a:lstStyle/>
          <a:p>
            <a:fld id="{042AED99-7FB4-404E-8A97-64753DCE42EC}" type="slidenum">
              <a:rPr kumimoji="0" lang="en-US" smtClean="0"/>
              <a:pPr/>
              <a:t>3</a:t>
            </a:fld>
            <a:endParaRPr kumimoji="0"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71472" y="871534"/>
            <a:ext cx="7851648" cy="700078"/>
          </a:xfrm>
        </p:spPr>
        <p:txBody>
          <a:bodyPr>
            <a:normAutofit fontScale="90000"/>
          </a:bodyPr>
          <a:lstStyle/>
          <a:p>
            <a:pPr algn="just"/>
            <a:r>
              <a:rPr lang="fr-FR" sz="4400" dirty="0" smtClean="0"/>
              <a:t>Éthique dans la recherche et la publication</a:t>
            </a:r>
            <a:endParaRPr lang="fr-FR" sz="4400" dirty="0"/>
          </a:p>
        </p:txBody>
      </p:sp>
      <p:sp>
        <p:nvSpPr>
          <p:cNvPr id="9" name="ZoneTexte 8"/>
          <p:cNvSpPr txBox="1"/>
          <p:nvPr/>
        </p:nvSpPr>
        <p:spPr>
          <a:xfrm>
            <a:off x="571472" y="1961272"/>
            <a:ext cx="7858180" cy="3539430"/>
          </a:xfrm>
          <a:prstGeom prst="rect">
            <a:avLst/>
          </a:prstGeom>
          <a:noFill/>
        </p:spPr>
        <p:txBody>
          <a:bodyPr wrap="square" rtlCol="0">
            <a:spAutoFit/>
          </a:bodyPr>
          <a:lstStyle/>
          <a:p>
            <a:pPr algn="just"/>
            <a:r>
              <a:rPr lang="fr-FR" sz="3200" dirty="0" smtClean="0"/>
              <a:t>Les écrivains professionnels qui ont participé uniquement à la rédaction du manuscrit et qui n'ont pas eu de rôle dans la conception ou la conduite de l'étude ou de l'interprétation des résultats devraient être identifiés dans la section des remerciements. (</a:t>
            </a:r>
            <a:r>
              <a:rPr lang="fr-FR" sz="3200" b="1" dirty="0" err="1" smtClean="0"/>
              <a:t>Ghost</a:t>
            </a:r>
            <a:r>
              <a:rPr lang="fr-FR" sz="3200" b="1" dirty="0" smtClean="0"/>
              <a:t> </a:t>
            </a:r>
            <a:r>
              <a:rPr lang="fr-FR" sz="3200" b="1" dirty="0" err="1" smtClean="0"/>
              <a:t>Authorship</a:t>
            </a:r>
            <a:r>
              <a:rPr lang="fr-FR" sz="3200" b="1" dirty="0" smtClean="0"/>
              <a:t>)</a:t>
            </a:r>
            <a:endParaRPr lang="fr-FR" sz="3200" dirty="0"/>
          </a:p>
        </p:txBody>
      </p:sp>
      <p:sp>
        <p:nvSpPr>
          <p:cNvPr id="4" name="Espace réservé du numéro de diapositive 3"/>
          <p:cNvSpPr>
            <a:spLocks noGrp="1"/>
          </p:cNvSpPr>
          <p:nvPr>
            <p:ph type="sldNum" sz="quarter" idx="12"/>
          </p:nvPr>
        </p:nvSpPr>
        <p:spPr/>
        <p:txBody>
          <a:bodyPr/>
          <a:lstStyle/>
          <a:p>
            <a:fld id="{042AED99-7FB4-404E-8A97-64753DCE42EC}" type="slidenum">
              <a:rPr kumimoji="0" lang="en-US" smtClean="0"/>
              <a:pPr/>
              <a:t>4</a:t>
            </a:fld>
            <a:endParaRPr kumimoji="0"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71472" y="871534"/>
            <a:ext cx="7851648" cy="700078"/>
          </a:xfrm>
        </p:spPr>
        <p:txBody>
          <a:bodyPr>
            <a:normAutofit fontScale="90000"/>
          </a:bodyPr>
          <a:lstStyle/>
          <a:p>
            <a:pPr algn="just"/>
            <a:r>
              <a:rPr lang="fr-FR" sz="4400" dirty="0" smtClean="0"/>
              <a:t>Éthique dans la recherche et la publication</a:t>
            </a:r>
            <a:endParaRPr lang="fr-FR" sz="4400" dirty="0"/>
          </a:p>
        </p:txBody>
      </p:sp>
      <p:sp>
        <p:nvSpPr>
          <p:cNvPr id="4" name="ZoneTexte 3"/>
          <p:cNvSpPr txBox="1"/>
          <p:nvPr/>
        </p:nvSpPr>
        <p:spPr>
          <a:xfrm>
            <a:off x="500034" y="1785926"/>
            <a:ext cx="8001056" cy="1384995"/>
          </a:xfrm>
          <a:prstGeom prst="rect">
            <a:avLst/>
          </a:prstGeom>
          <a:noFill/>
        </p:spPr>
        <p:txBody>
          <a:bodyPr wrap="square" rtlCol="0">
            <a:spAutoFit/>
          </a:bodyPr>
          <a:lstStyle/>
          <a:p>
            <a:pPr algn="just"/>
            <a:r>
              <a:rPr lang="fr-FR" sz="2800" dirty="0" smtClean="0"/>
              <a:t>Le fait d’inclure un nom particulier afin d’améliorer les chances pour que l’article soit publiée est un acte contraire à l'éthique (</a:t>
            </a:r>
            <a:r>
              <a:rPr lang="fr-FR" sz="2800" b="1" dirty="0" err="1" smtClean="0"/>
              <a:t>Guest</a:t>
            </a:r>
            <a:r>
              <a:rPr lang="fr-FR" sz="2800" b="1" dirty="0" smtClean="0"/>
              <a:t> </a:t>
            </a:r>
            <a:r>
              <a:rPr lang="fr-FR" sz="2800" b="1" dirty="0" err="1" smtClean="0"/>
              <a:t>Authorship</a:t>
            </a:r>
            <a:r>
              <a:rPr lang="fr-FR" sz="2800" b="1" dirty="0" smtClean="0"/>
              <a:t>)</a:t>
            </a:r>
            <a:r>
              <a:rPr lang="fr-FR" sz="2800" dirty="0" smtClean="0"/>
              <a:t>.</a:t>
            </a:r>
            <a:endParaRPr lang="fr-FR" sz="2800" dirty="0"/>
          </a:p>
        </p:txBody>
      </p:sp>
      <p:sp>
        <p:nvSpPr>
          <p:cNvPr id="5" name="Espace réservé du numéro de diapositive 4"/>
          <p:cNvSpPr>
            <a:spLocks noGrp="1"/>
          </p:cNvSpPr>
          <p:nvPr>
            <p:ph type="sldNum" sz="quarter" idx="12"/>
          </p:nvPr>
        </p:nvSpPr>
        <p:spPr/>
        <p:txBody>
          <a:bodyPr/>
          <a:lstStyle/>
          <a:p>
            <a:fld id="{042AED99-7FB4-404E-8A97-64753DCE42EC}" type="slidenum">
              <a:rPr kumimoji="0" lang="en-US" smtClean="0"/>
              <a:pPr/>
              <a:t>5</a:t>
            </a:fld>
            <a:endParaRPr kumimoji="0"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71472" y="871534"/>
            <a:ext cx="7851648" cy="700078"/>
          </a:xfrm>
        </p:spPr>
        <p:txBody>
          <a:bodyPr>
            <a:normAutofit fontScale="90000"/>
          </a:bodyPr>
          <a:lstStyle/>
          <a:p>
            <a:pPr algn="just"/>
            <a:r>
              <a:rPr lang="fr-FR" sz="4400" dirty="0" smtClean="0"/>
              <a:t>Éthique dans la recherche et la publication (Conflit d’intérêt)</a:t>
            </a:r>
            <a:endParaRPr lang="fr-FR" sz="4400" dirty="0"/>
          </a:p>
        </p:txBody>
      </p:sp>
      <p:sp>
        <p:nvSpPr>
          <p:cNvPr id="4" name="ZoneTexte 3"/>
          <p:cNvSpPr txBox="1"/>
          <p:nvPr/>
        </p:nvSpPr>
        <p:spPr>
          <a:xfrm>
            <a:off x="500034" y="1785926"/>
            <a:ext cx="8001056" cy="523220"/>
          </a:xfrm>
          <a:prstGeom prst="rect">
            <a:avLst/>
          </a:prstGeom>
          <a:noFill/>
        </p:spPr>
        <p:txBody>
          <a:bodyPr wrap="square" rtlCol="0">
            <a:spAutoFit/>
          </a:bodyPr>
          <a:lstStyle/>
          <a:p>
            <a:pPr algn="just"/>
            <a:endParaRPr lang="fr-FR" sz="2800" dirty="0"/>
          </a:p>
        </p:txBody>
      </p:sp>
      <p:sp>
        <p:nvSpPr>
          <p:cNvPr id="6" name="ZoneTexte 5"/>
          <p:cNvSpPr txBox="1"/>
          <p:nvPr/>
        </p:nvSpPr>
        <p:spPr>
          <a:xfrm>
            <a:off x="642910" y="2071678"/>
            <a:ext cx="7786742" cy="2246769"/>
          </a:xfrm>
          <a:prstGeom prst="rect">
            <a:avLst/>
          </a:prstGeom>
          <a:noFill/>
        </p:spPr>
        <p:txBody>
          <a:bodyPr wrap="square" rtlCol="0">
            <a:spAutoFit/>
          </a:bodyPr>
          <a:lstStyle/>
          <a:p>
            <a:pPr algn="just"/>
            <a:r>
              <a:rPr lang="fr-FR" sz="2800" dirty="0" smtClean="0"/>
              <a:t>Lorsqu'un un auteur, un rédacteur en chef ou un examinateur a un intérêt ou une croyance financière ou personnelle susceptible d'affecter son objectivité ou d'influer de façon inappropriée sur ses actes.</a:t>
            </a:r>
            <a:endParaRPr lang="fr-FR" sz="2800" dirty="0"/>
          </a:p>
        </p:txBody>
      </p:sp>
      <p:sp>
        <p:nvSpPr>
          <p:cNvPr id="5" name="Espace réservé du numéro de diapositive 4"/>
          <p:cNvSpPr>
            <a:spLocks noGrp="1"/>
          </p:cNvSpPr>
          <p:nvPr>
            <p:ph type="sldNum" sz="quarter" idx="12"/>
          </p:nvPr>
        </p:nvSpPr>
        <p:spPr/>
        <p:txBody>
          <a:bodyPr/>
          <a:lstStyle/>
          <a:p>
            <a:fld id="{042AED99-7FB4-404E-8A97-64753DCE42EC}" type="slidenum">
              <a:rPr kumimoji="0" lang="en-US" smtClean="0"/>
              <a:pPr/>
              <a:t>6</a:t>
            </a:fld>
            <a:endParaRPr kumimoji="0"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71472" y="871534"/>
            <a:ext cx="7851648" cy="700078"/>
          </a:xfrm>
        </p:spPr>
        <p:txBody>
          <a:bodyPr>
            <a:normAutofit fontScale="90000"/>
          </a:bodyPr>
          <a:lstStyle/>
          <a:p>
            <a:pPr algn="just"/>
            <a:r>
              <a:rPr lang="fr-FR" sz="4400" dirty="0" smtClean="0"/>
              <a:t>Éthique dans la recherche et la publication (Plagiat)</a:t>
            </a:r>
            <a:endParaRPr lang="fr-FR" sz="4400" dirty="0"/>
          </a:p>
        </p:txBody>
      </p:sp>
      <p:sp>
        <p:nvSpPr>
          <p:cNvPr id="4" name="ZoneTexte 3"/>
          <p:cNvSpPr txBox="1"/>
          <p:nvPr/>
        </p:nvSpPr>
        <p:spPr>
          <a:xfrm>
            <a:off x="500034" y="1785926"/>
            <a:ext cx="8001056" cy="523220"/>
          </a:xfrm>
          <a:prstGeom prst="rect">
            <a:avLst/>
          </a:prstGeom>
          <a:noFill/>
        </p:spPr>
        <p:txBody>
          <a:bodyPr wrap="square" rtlCol="0">
            <a:spAutoFit/>
          </a:bodyPr>
          <a:lstStyle/>
          <a:p>
            <a:pPr algn="just"/>
            <a:endParaRPr lang="fr-FR" sz="2800" dirty="0"/>
          </a:p>
        </p:txBody>
      </p:sp>
      <p:sp>
        <p:nvSpPr>
          <p:cNvPr id="6" name="ZoneTexte 5"/>
          <p:cNvSpPr txBox="1"/>
          <p:nvPr/>
        </p:nvSpPr>
        <p:spPr>
          <a:xfrm>
            <a:off x="642910" y="2071678"/>
            <a:ext cx="7786742" cy="3903504"/>
          </a:xfrm>
          <a:prstGeom prst="rect">
            <a:avLst/>
          </a:prstGeom>
          <a:noFill/>
        </p:spPr>
        <p:txBody>
          <a:bodyPr wrap="square" rtlCol="0">
            <a:spAutoFit/>
          </a:bodyPr>
          <a:lstStyle/>
          <a:p>
            <a:pPr algn="just">
              <a:lnSpc>
                <a:spcPct val="150000"/>
              </a:lnSpc>
            </a:pPr>
            <a:r>
              <a:rPr lang="fr-FR" sz="2800" dirty="0" smtClean="0"/>
              <a:t>Le plagiat prend des formes différentes, de la copie littérale à paraphraser un autre travail et peut inclure:</a:t>
            </a:r>
          </a:p>
          <a:p>
            <a:pPr algn="just">
              <a:lnSpc>
                <a:spcPct val="150000"/>
              </a:lnSpc>
              <a:buFontTx/>
              <a:buChar char="-"/>
            </a:pPr>
            <a:r>
              <a:rPr lang="fr-FR" sz="2800" dirty="0" smtClean="0"/>
              <a:t>Les données;</a:t>
            </a:r>
          </a:p>
          <a:p>
            <a:pPr algn="just">
              <a:lnSpc>
                <a:spcPct val="150000"/>
              </a:lnSpc>
              <a:buFontTx/>
              <a:buChar char="-"/>
            </a:pPr>
            <a:r>
              <a:rPr lang="fr-FR" sz="2800" dirty="0" smtClean="0"/>
              <a:t> Les mots et les phrases;</a:t>
            </a:r>
          </a:p>
          <a:p>
            <a:pPr algn="just">
              <a:lnSpc>
                <a:spcPct val="150000"/>
              </a:lnSpc>
              <a:buFontTx/>
              <a:buChar char="-"/>
            </a:pPr>
            <a:r>
              <a:rPr lang="fr-FR" sz="2800" dirty="0" smtClean="0"/>
              <a:t> Les idées.</a:t>
            </a:r>
          </a:p>
        </p:txBody>
      </p:sp>
      <p:sp>
        <p:nvSpPr>
          <p:cNvPr id="5" name="Espace réservé du numéro de diapositive 4"/>
          <p:cNvSpPr>
            <a:spLocks noGrp="1"/>
          </p:cNvSpPr>
          <p:nvPr>
            <p:ph type="sldNum" sz="quarter" idx="12"/>
          </p:nvPr>
        </p:nvSpPr>
        <p:spPr/>
        <p:txBody>
          <a:bodyPr/>
          <a:lstStyle/>
          <a:p>
            <a:fld id="{042AED99-7FB4-404E-8A97-64753DCE42EC}" type="slidenum">
              <a:rPr kumimoji="0" lang="en-US" smtClean="0"/>
              <a:pPr/>
              <a:t>7</a:t>
            </a:fld>
            <a:endParaRPr kumimoji="0"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71472" y="871534"/>
            <a:ext cx="7851648" cy="700078"/>
          </a:xfrm>
        </p:spPr>
        <p:txBody>
          <a:bodyPr>
            <a:normAutofit fontScale="90000"/>
          </a:bodyPr>
          <a:lstStyle/>
          <a:p>
            <a:pPr algn="just"/>
            <a:r>
              <a:rPr lang="fr-FR" sz="4400" dirty="0" smtClean="0"/>
              <a:t>Éthique dans la recherche et la publication (Plagiat)</a:t>
            </a:r>
            <a:endParaRPr lang="fr-FR" sz="4400" dirty="0"/>
          </a:p>
        </p:txBody>
      </p:sp>
      <p:sp>
        <p:nvSpPr>
          <p:cNvPr id="4" name="ZoneTexte 3"/>
          <p:cNvSpPr txBox="1"/>
          <p:nvPr/>
        </p:nvSpPr>
        <p:spPr>
          <a:xfrm>
            <a:off x="500034" y="1785926"/>
            <a:ext cx="8001056" cy="523220"/>
          </a:xfrm>
          <a:prstGeom prst="rect">
            <a:avLst/>
          </a:prstGeom>
          <a:noFill/>
        </p:spPr>
        <p:txBody>
          <a:bodyPr wrap="square" rtlCol="0">
            <a:spAutoFit/>
          </a:bodyPr>
          <a:lstStyle/>
          <a:p>
            <a:pPr algn="just"/>
            <a:endParaRPr lang="fr-FR" sz="2800" dirty="0"/>
          </a:p>
        </p:txBody>
      </p:sp>
      <p:sp>
        <p:nvSpPr>
          <p:cNvPr id="6" name="ZoneTexte 5"/>
          <p:cNvSpPr txBox="1"/>
          <p:nvPr/>
        </p:nvSpPr>
        <p:spPr>
          <a:xfrm>
            <a:off x="642910" y="2071678"/>
            <a:ext cx="7786742" cy="3970318"/>
          </a:xfrm>
          <a:prstGeom prst="rect">
            <a:avLst/>
          </a:prstGeom>
          <a:noFill/>
        </p:spPr>
        <p:txBody>
          <a:bodyPr wrap="square" rtlCol="0">
            <a:spAutoFit/>
          </a:bodyPr>
          <a:lstStyle/>
          <a:p>
            <a:pPr algn="just">
              <a:lnSpc>
                <a:spcPct val="150000"/>
              </a:lnSpc>
            </a:pPr>
            <a:r>
              <a:rPr lang="fr-FR" sz="2800" dirty="0" smtClean="0"/>
              <a:t>Le plagiat a différents niveaux de gravité, tels que:</a:t>
            </a:r>
            <a:br>
              <a:rPr lang="fr-FR" sz="2800" dirty="0" smtClean="0"/>
            </a:br>
            <a:r>
              <a:rPr lang="fr-FR" sz="2800" dirty="0" smtClean="0"/>
              <a:t>- Quelle part du travail de quelqu'un a-t-elle prise (quelques lignes, paragraphes,</a:t>
            </a:r>
            <a:br>
              <a:rPr lang="fr-FR" sz="2800" dirty="0" smtClean="0"/>
            </a:br>
            <a:r>
              <a:rPr lang="fr-FR" sz="2800" dirty="0" smtClean="0"/>
              <a:t>Pages, l'article complet?)</a:t>
            </a:r>
          </a:p>
          <a:p>
            <a:pPr algn="just">
              <a:lnSpc>
                <a:spcPct val="150000"/>
              </a:lnSpc>
            </a:pPr>
            <a:r>
              <a:rPr lang="fr-FR" sz="2800" dirty="0" smtClean="0"/>
              <a:t>- Qu'est-ce qui a été copié - résultats, méthodes ou section d'introduction?</a:t>
            </a:r>
          </a:p>
        </p:txBody>
      </p:sp>
      <p:sp>
        <p:nvSpPr>
          <p:cNvPr id="5" name="Espace réservé du numéro de diapositive 4"/>
          <p:cNvSpPr>
            <a:spLocks noGrp="1"/>
          </p:cNvSpPr>
          <p:nvPr>
            <p:ph type="sldNum" sz="quarter" idx="12"/>
          </p:nvPr>
        </p:nvSpPr>
        <p:spPr/>
        <p:txBody>
          <a:bodyPr/>
          <a:lstStyle/>
          <a:p>
            <a:fld id="{042AED99-7FB4-404E-8A97-64753DCE42EC}" type="slidenum">
              <a:rPr kumimoji="0" lang="en-US" smtClean="0"/>
              <a:pPr/>
              <a:t>8</a:t>
            </a:fld>
            <a:endParaRPr kumimoji="0"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71472" y="871534"/>
            <a:ext cx="7851648" cy="700078"/>
          </a:xfrm>
        </p:spPr>
        <p:txBody>
          <a:bodyPr>
            <a:normAutofit fontScale="90000"/>
          </a:bodyPr>
          <a:lstStyle/>
          <a:p>
            <a:pPr algn="just"/>
            <a:r>
              <a:rPr lang="fr-FR" sz="4400" dirty="0" smtClean="0"/>
              <a:t>Éthique dans la recherche et la publication (Plagiat)</a:t>
            </a:r>
            <a:endParaRPr lang="fr-FR" sz="4400" dirty="0"/>
          </a:p>
        </p:txBody>
      </p:sp>
      <p:sp>
        <p:nvSpPr>
          <p:cNvPr id="4" name="ZoneTexte 3"/>
          <p:cNvSpPr txBox="1"/>
          <p:nvPr/>
        </p:nvSpPr>
        <p:spPr>
          <a:xfrm>
            <a:off x="500034" y="1785926"/>
            <a:ext cx="8001056" cy="523220"/>
          </a:xfrm>
          <a:prstGeom prst="rect">
            <a:avLst/>
          </a:prstGeom>
          <a:noFill/>
        </p:spPr>
        <p:txBody>
          <a:bodyPr wrap="square" rtlCol="0">
            <a:spAutoFit/>
          </a:bodyPr>
          <a:lstStyle/>
          <a:p>
            <a:pPr algn="just"/>
            <a:endParaRPr lang="fr-FR" sz="2800" dirty="0"/>
          </a:p>
        </p:txBody>
      </p:sp>
      <p:sp>
        <p:nvSpPr>
          <p:cNvPr id="6" name="ZoneTexte 5"/>
          <p:cNvSpPr txBox="1"/>
          <p:nvPr/>
        </p:nvSpPr>
        <p:spPr>
          <a:xfrm>
            <a:off x="642910" y="1785926"/>
            <a:ext cx="7786742" cy="671851"/>
          </a:xfrm>
          <a:prstGeom prst="rect">
            <a:avLst/>
          </a:prstGeom>
          <a:noFill/>
        </p:spPr>
        <p:txBody>
          <a:bodyPr wrap="square" rtlCol="0">
            <a:spAutoFit/>
          </a:bodyPr>
          <a:lstStyle/>
          <a:p>
            <a:pPr algn="just">
              <a:lnSpc>
                <a:spcPct val="150000"/>
              </a:lnSpc>
            </a:pPr>
            <a:r>
              <a:rPr lang="fr-FR" sz="2800" dirty="0" smtClean="0"/>
              <a:t>Actions à ne pas faire:</a:t>
            </a:r>
          </a:p>
        </p:txBody>
      </p:sp>
      <p:sp>
        <p:nvSpPr>
          <p:cNvPr id="5" name="ZoneTexte 4"/>
          <p:cNvSpPr txBox="1"/>
          <p:nvPr/>
        </p:nvSpPr>
        <p:spPr>
          <a:xfrm>
            <a:off x="642910" y="2571744"/>
            <a:ext cx="7929618" cy="1384995"/>
          </a:xfrm>
          <a:prstGeom prst="rect">
            <a:avLst/>
          </a:prstGeom>
          <a:noFill/>
        </p:spPr>
        <p:txBody>
          <a:bodyPr wrap="square" rtlCol="0">
            <a:spAutoFit/>
          </a:bodyPr>
          <a:lstStyle/>
          <a:p>
            <a:pPr algn="just"/>
            <a:r>
              <a:rPr lang="fr-FR" sz="2800" dirty="0" smtClean="0"/>
              <a:t>Copie littérale du paragraphe, c-à-dire reproduire mot par mot, sans permission et reconnaissance de la source d'origine.</a:t>
            </a:r>
            <a:endParaRPr lang="fr-FR" sz="2800" dirty="0"/>
          </a:p>
        </p:txBody>
      </p:sp>
      <p:sp>
        <p:nvSpPr>
          <p:cNvPr id="9" name="ZoneTexte 8"/>
          <p:cNvSpPr txBox="1"/>
          <p:nvPr/>
        </p:nvSpPr>
        <p:spPr>
          <a:xfrm>
            <a:off x="642910" y="4143380"/>
            <a:ext cx="7929618" cy="1384995"/>
          </a:xfrm>
          <a:prstGeom prst="rect">
            <a:avLst/>
          </a:prstGeom>
          <a:noFill/>
        </p:spPr>
        <p:txBody>
          <a:bodyPr wrap="square" rtlCol="0">
            <a:spAutoFit/>
          </a:bodyPr>
          <a:lstStyle/>
          <a:p>
            <a:pPr algn="just"/>
            <a:r>
              <a:rPr lang="fr-FR" sz="2800" dirty="0" smtClean="0"/>
              <a:t>La copie littérale n'est acceptable que si vous faites référence à la source et placez des guillemets autour du texte copié.</a:t>
            </a:r>
            <a:endParaRPr lang="fr-FR" sz="2800" dirty="0"/>
          </a:p>
        </p:txBody>
      </p:sp>
      <p:sp>
        <p:nvSpPr>
          <p:cNvPr id="7" name="Espace réservé du numéro de diapositive 6"/>
          <p:cNvSpPr>
            <a:spLocks noGrp="1"/>
          </p:cNvSpPr>
          <p:nvPr>
            <p:ph type="sldNum" sz="quarter" idx="12"/>
          </p:nvPr>
        </p:nvSpPr>
        <p:spPr/>
        <p:txBody>
          <a:bodyPr/>
          <a:lstStyle/>
          <a:p>
            <a:fld id="{042AED99-7FB4-404E-8A97-64753DCE42EC}" type="slidenum">
              <a:rPr kumimoji="0" lang="en-US" smtClean="0"/>
              <a:pPr/>
              <a:t>9</a:t>
            </a:fld>
            <a:endParaRPr kumimoji="0" lang="en-US"/>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5503</TotalTime>
  <Words>481</Words>
  <Application>Microsoft Office PowerPoint</Application>
  <PresentationFormat>Affichage à l'écran (4:3)</PresentationFormat>
  <Paragraphs>57</Paragraphs>
  <Slides>13</Slides>
  <Notes>0</Notes>
  <HiddenSlides>0</HiddenSlides>
  <MMClips>0</MMClips>
  <ScaleCrop>false</ScaleCrop>
  <HeadingPairs>
    <vt:vector size="4" baseType="variant">
      <vt:variant>
        <vt:lpstr>Thème</vt:lpstr>
      </vt:variant>
      <vt:variant>
        <vt:i4>1</vt:i4>
      </vt:variant>
      <vt:variant>
        <vt:lpstr>Titres des diapositives</vt:lpstr>
      </vt:variant>
      <vt:variant>
        <vt:i4>13</vt:i4>
      </vt:variant>
    </vt:vector>
  </HeadingPairs>
  <TitlesOfParts>
    <vt:vector size="14" baseType="lpstr">
      <vt:lpstr>Flow</vt:lpstr>
      <vt:lpstr>  M1 : Master Génie Biomédical  Cours : Respect des normes et des règles d’éthique et d’intégrité Cours 2</vt:lpstr>
      <vt:lpstr>Éthique dans la recherche et la publication</vt:lpstr>
      <vt:lpstr>Éthique dans la recherche et la publication</vt:lpstr>
      <vt:lpstr>Éthique dans la recherche et la publication</vt:lpstr>
      <vt:lpstr>Éthique dans la recherche et la publication</vt:lpstr>
      <vt:lpstr>Éthique dans la recherche et la publication (Conflit d’intérêt)</vt:lpstr>
      <vt:lpstr>Éthique dans la recherche et la publication (Plagiat)</vt:lpstr>
      <vt:lpstr>Éthique dans la recherche et la publication (Plagiat)</vt:lpstr>
      <vt:lpstr>Éthique dans la recherche et la publication (Plagiat)</vt:lpstr>
      <vt:lpstr>Éthique dans la recherche et la publication (Plagiat)</vt:lpstr>
      <vt:lpstr>Éthique dans la recherche et la publication</vt:lpstr>
      <vt:lpstr>Éthique dans la recherche et la publication</vt:lpstr>
      <vt:lpstr>Éthique dans la recherche et la publication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Formation Doctorale : 1re année Doctorat LMD  Cours : Publications Scientifiques et éthique</dc:title>
  <dc:creator>zinou</dc:creator>
  <cp:lastModifiedBy>admin</cp:lastModifiedBy>
  <cp:revision>291</cp:revision>
  <dcterms:created xsi:type="dcterms:W3CDTF">2016-11-25T08:13:29Z</dcterms:created>
  <dcterms:modified xsi:type="dcterms:W3CDTF">2023-02-28T18:14:50Z</dcterms:modified>
</cp:coreProperties>
</file>