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Petrona"/>
      <p:regular r:id="rId27"/>
    </p:embeddedFont>
    <p:embeddedFont>
      <p:font typeface="Petrona"/>
      <p:regular r:id="rId28"/>
    </p:embeddedFont>
    <p:embeddedFont>
      <p:font typeface="Petrona"/>
      <p:regular r:id="rId29"/>
    </p:embeddedFont>
    <p:embeddedFont>
      <p:font typeface="Petrona"/>
      <p:regular r:id="rId30"/>
    </p:embeddedFont>
    <p:embeddedFont>
      <p:font typeface="Inter"/>
      <p:regular r:id="rId31"/>
    </p:embeddedFont>
    <p:embeddedFont>
      <p:font typeface="Inter"/>
      <p:regular r:id="rId32"/>
    </p:embeddedFont>
    <p:embeddedFont>
      <p:font typeface="Inter"/>
      <p:regular r:id="rId33"/>
    </p:embeddedFont>
    <p:embeddedFont>
      <p:font typeface="Inter"/>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slideLayout" Target="../slideLayouts/slideLayout11.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slideLayout" Target="../slideLayouts/slideLayout12.xml"/><Relationship Id="rId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slideLayout" Target="../slideLayouts/slideLayout13.xm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slideLayout" Target="../slideLayouts/slideLayout15.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slideLayout" Target="../slideLayouts/slideLayout18.xml"/><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slideLayout" Target="../slideLayouts/slideLayout19.xml"/><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slideLayout" Target="../slideLayouts/slideLayout21.xml"/><Relationship Id="rId5"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5.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785699"/>
            <a:ext cx="7556421" cy="1488519"/>
          </a:xfrm>
          <a:prstGeom prst="rect">
            <a:avLst/>
          </a:prstGeom>
          <a:noFill/>
          <a:ln/>
        </p:spPr>
        <p:txBody>
          <a:bodyPr wrap="squar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Healthcare Marketing in Nonprofit Organizations</a:t>
            </a:r>
            <a:endParaRPr lang="en-US" sz="4650" dirty="0"/>
          </a:p>
        </p:txBody>
      </p:sp>
      <p:sp>
        <p:nvSpPr>
          <p:cNvPr id="4" name="Text 1"/>
          <p:cNvSpPr/>
          <p:nvPr/>
        </p:nvSpPr>
        <p:spPr>
          <a:xfrm>
            <a:off x="793790" y="3614380"/>
            <a:ext cx="7556421" cy="217741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Healthcare organizations, for-profit or not, face growing competition and, with the rise of social media, easier ways for patients to tell others about the service they received. Overcoming this increasingly competitive market and showing the organizations' values to the communities they serve is an area of special interest to healthcare marketers.</a:t>
            </a:r>
            <a:endParaRPr lang="en-US" sz="1750" dirty="0"/>
          </a:p>
        </p:txBody>
      </p:sp>
      <p:sp>
        <p:nvSpPr>
          <p:cNvPr id="5" name="Shape 2"/>
          <p:cNvSpPr/>
          <p:nvPr/>
        </p:nvSpPr>
        <p:spPr>
          <a:xfrm>
            <a:off x="793790" y="6063853"/>
            <a:ext cx="362903" cy="362903"/>
          </a:xfrm>
          <a:prstGeom prst="roundRect">
            <a:avLst>
              <a:gd name="adj" fmla="val 25194296"/>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801410" y="6071473"/>
            <a:ext cx="347663" cy="347663"/>
          </a:xfrm>
          <a:prstGeom prst="rect">
            <a:avLst/>
          </a:prstGeom>
        </p:spPr>
      </p:pic>
      <p:sp>
        <p:nvSpPr>
          <p:cNvPr id="7" name="Text 3"/>
          <p:cNvSpPr/>
          <p:nvPr/>
        </p:nvSpPr>
        <p:spPr>
          <a:xfrm>
            <a:off x="1270040" y="6046946"/>
            <a:ext cx="2016323" cy="396835"/>
          </a:xfrm>
          <a:prstGeom prst="rect">
            <a:avLst/>
          </a:prstGeom>
          <a:noFill/>
          <a:ln/>
        </p:spPr>
        <p:txBody>
          <a:bodyPr wrap="none" lIns="0" tIns="0" rIns="0" bIns="0" rtlCol="0" anchor="t"/>
          <a:lstStyle/>
          <a:p>
            <a:pPr algn="l" indent="0" marL="0">
              <a:lnSpc>
                <a:spcPts val="3100"/>
              </a:lnSpc>
              <a:buNone/>
            </a:pPr>
            <a:r>
              <a:rPr lang="en-US" sz="2200" b="1" dirty="0">
                <a:solidFill>
                  <a:srgbClr val="272525"/>
                </a:solidFill>
                <a:latin typeface="Inter Bold" pitchFamily="34" charset="0"/>
                <a:ea typeface="Inter Bold" pitchFamily="34" charset="-122"/>
                <a:cs typeface="Inter Bold" pitchFamily="34" charset="-120"/>
              </a:rPr>
              <a:t>by Djazia CHIB</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2458"/>
          </a:xfrm>
          <a:prstGeom prst="rect">
            <a:avLst/>
          </a:prstGeom>
        </p:spPr>
      </p:pic>
      <p:sp>
        <p:nvSpPr>
          <p:cNvPr id="3" name="Text 0"/>
          <p:cNvSpPr/>
          <p:nvPr/>
        </p:nvSpPr>
        <p:spPr>
          <a:xfrm>
            <a:off x="6173033" y="539472"/>
            <a:ext cx="6362224" cy="643771"/>
          </a:xfrm>
          <a:prstGeom prst="rect">
            <a:avLst/>
          </a:prstGeom>
          <a:noFill/>
          <a:ln/>
        </p:spPr>
        <p:txBody>
          <a:bodyPr wrap="none" lIns="0" tIns="0" rIns="0" bIns="0" rtlCol="0" anchor="t"/>
          <a:lstStyle/>
          <a:p>
            <a:pPr algn="l" indent="0" marL="0">
              <a:lnSpc>
                <a:spcPts val="5050"/>
              </a:lnSpc>
              <a:buNone/>
            </a:pPr>
            <a:r>
              <a:rPr lang="en-US" sz="4050" b="1" dirty="0">
                <a:solidFill>
                  <a:srgbClr val="000000"/>
                </a:solidFill>
                <a:latin typeface="Petrona Bold" pitchFamily="34" charset="0"/>
                <a:ea typeface="Petrona Bold" pitchFamily="34" charset="-122"/>
                <a:cs typeface="Petrona Bold" pitchFamily="34" charset="-120"/>
              </a:rPr>
              <a:t>Inclusive Planning Process</a:t>
            </a:r>
            <a:endParaRPr lang="en-US" sz="4050" dirty="0"/>
          </a:p>
        </p:txBody>
      </p:sp>
      <p:pic>
        <p:nvPicPr>
          <p:cNvPr id="4" name="Image 1" descr="preencoded.png">    </p:cNvPr>
          <p:cNvPicPr>
            <a:picLocks noChangeAspect="1"/>
          </p:cNvPicPr>
          <p:nvPr/>
        </p:nvPicPr>
        <p:blipFill>
          <a:blip r:embed="rId2"/>
          <a:stretch>
            <a:fillRect/>
          </a:stretch>
        </p:blipFill>
        <p:spPr>
          <a:xfrm>
            <a:off x="6173033" y="1477447"/>
            <a:ext cx="490418" cy="490418"/>
          </a:xfrm>
          <a:prstGeom prst="rect">
            <a:avLst/>
          </a:prstGeom>
        </p:spPr>
      </p:pic>
      <p:sp>
        <p:nvSpPr>
          <p:cNvPr id="5" name="Text 1"/>
          <p:cNvSpPr/>
          <p:nvPr/>
        </p:nvSpPr>
        <p:spPr>
          <a:xfrm>
            <a:off x="6173033" y="2163961"/>
            <a:ext cx="2394109" cy="643652"/>
          </a:xfrm>
          <a:prstGeom prst="rect">
            <a:avLst/>
          </a:prstGeom>
          <a:noFill/>
          <a:ln/>
        </p:spPr>
        <p:txBody>
          <a:bodyPr wrap="square" lIns="0" tIns="0" rIns="0" bIns="0" rtlCol="0" anchor="t"/>
          <a:lstStyle/>
          <a:p>
            <a:pPr algn="l" indent="0" marL="0">
              <a:lnSpc>
                <a:spcPts val="2500"/>
              </a:lnSpc>
              <a:buNone/>
            </a:pPr>
            <a:r>
              <a:rPr lang="en-US" sz="2000" b="1" dirty="0">
                <a:solidFill>
                  <a:srgbClr val="272525"/>
                </a:solidFill>
                <a:latin typeface="Petrona Bold" pitchFamily="34" charset="0"/>
                <a:ea typeface="Petrona Bold" pitchFamily="34" charset="-122"/>
                <a:cs typeface="Petrona Bold" pitchFamily="34" charset="-120"/>
              </a:rPr>
              <a:t>Leadership Involvement</a:t>
            </a:r>
            <a:endParaRPr lang="en-US" sz="2000" dirty="0"/>
          </a:p>
        </p:txBody>
      </p:sp>
      <p:sp>
        <p:nvSpPr>
          <p:cNvPr id="6" name="Text 2"/>
          <p:cNvSpPr/>
          <p:nvPr/>
        </p:nvSpPr>
        <p:spPr>
          <a:xfrm>
            <a:off x="6173033" y="2925247"/>
            <a:ext cx="2394109" cy="941546"/>
          </a:xfrm>
          <a:prstGeom prst="rect">
            <a:avLst/>
          </a:prstGeom>
          <a:noFill/>
          <a:ln/>
        </p:spPr>
        <p:txBody>
          <a:bodyPr wrap="square" lIns="0" tIns="0" rIns="0" bIns="0" rtlCol="0" anchor="t"/>
          <a:lstStyle/>
          <a:p>
            <a:pPr algn="l" indent="0" marL="0">
              <a:lnSpc>
                <a:spcPts val="2450"/>
              </a:lnSpc>
              <a:buNone/>
            </a:pPr>
            <a:r>
              <a:rPr lang="en-US" sz="1500" dirty="0">
                <a:solidFill>
                  <a:srgbClr val="272525"/>
                </a:solidFill>
                <a:latin typeface="Inter" pitchFamily="34" charset="0"/>
                <a:ea typeface="Inter" pitchFamily="34" charset="-122"/>
                <a:cs typeface="Inter" pitchFamily="34" charset="-120"/>
              </a:rPr>
              <a:t>Include appropriate leaders throughout the planning process</a:t>
            </a:r>
            <a:endParaRPr lang="en-US" sz="1500" dirty="0"/>
          </a:p>
        </p:txBody>
      </p:sp>
      <p:pic>
        <p:nvPicPr>
          <p:cNvPr id="7" name="Image 2" descr="preencoded.png">    </p:cNvPr>
          <p:cNvPicPr>
            <a:picLocks noChangeAspect="1"/>
          </p:cNvPicPr>
          <p:nvPr/>
        </p:nvPicPr>
        <p:blipFill>
          <a:blip r:embed="rId3"/>
          <a:stretch>
            <a:fillRect/>
          </a:stretch>
        </p:blipFill>
        <p:spPr>
          <a:xfrm>
            <a:off x="8861346" y="1477447"/>
            <a:ext cx="490418" cy="490418"/>
          </a:xfrm>
          <a:prstGeom prst="rect">
            <a:avLst/>
          </a:prstGeom>
        </p:spPr>
      </p:pic>
      <p:sp>
        <p:nvSpPr>
          <p:cNvPr id="8" name="Text 3"/>
          <p:cNvSpPr/>
          <p:nvPr/>
        </p:nvSpPr>
        <p:spPr>
          <a:xfrm>
            <a:off x="8861346" y="2163961"/>
            <a:ext cx="2394109" cy="321826"/>
          </a:xfrm>
          <a:prstGeom prst="rect">
            <a:avLst/>
          </a:prstGeom>
          <a:noFill/>
          <a:ln/>
        </p:spPr>
        <p:txBody>
          <a:bodyPr wrap="none" lIns="0" tIns="0" rIns="0" bIns="0" rtlCol="0" anchor="t"/>
          <a:lstStyle/>
          <a:p>
            <a:pPr algn="l" indent="0" marL="0">
              <a:lnSpc>
                <a:spcPts val="2500"/>
              </a:lnSpc>
              <a:buNone/>
            </a:pPr>
            <a:r>
              <a:rPr lang="en-US" sz="2000" b="1" dirty="0">
                <a:solidFill>
                  <a:srgbClr val="272525"/>
                </a:solidFill>
                <a:latin typeface="Petrona Bold" pitchFamily="34" charset="0"/>
                <a:ea typeface="Petrona Bold" pitchFamily="34" charset="-122"/>
                <a:cs typeface="Petrona Bold" pitchFamily="34" charset="-120"/>
              </a:rPr>
              <a:t>Stakeholder Input</a:t>
            </a:r>
            <a:endParaRPr lang="en-US" sz="2000" dirty="0"/>
          </a:p>
        </p:txBody>
      </p:sp>
      <p:sp>
        <p:nvSpPr>
          <p:cNvPr id="9" name="Text 4"/>
          <p:cNvSpPr/>
          <p:nvPr/>
        </p:nvSpPr>
        <p:spPr>
          <a:xfrm>
            <a:off x="8861346" y="2603421"/>
            <a:ext cx="2394109" cy="627698"/>
          </a:xfrm>
          <a:prstGeom prst="rect">
            <a:avLst/>
          </a:prstGeom>
          <a:noFill/>
          <a:ln/>
        </p:spPr>
        <p:txBody>
          <a:bodyPr wrap="square" lIns="0" tIns="0" rIns="0" bIns="0" rtlCol="0" anchor="t"/>
          <a:lstStyle/>
          <a:p>
            <a:pPr algn="l" indent="0" marL="0">
              <a:lnSpc>
                <a:spcPts val="2450"/>
              </a:lnSpc>
              <a:buNone/>
            </a:pPr>
            <a:r>
              <a:rPr lang="en-US" sz="1500" dirty="0">
                <a:solidFill>
                  <a:srgbClr val="272525"/>
                </a:solidFill>
                <a:latin typeface="Inter" pitchFamily="34" charset="0"/>
                <a:ea typeface="Inter" pitchFamily="34" charset="-122"/>
                <a:cs typeface="Inter" pitchFamily="34" charset="-120"/>
              </a:rPr>
              <a:t>Gather perspectives from various stakeholders</a:t>
            </a:r>
            <a:endParaRPr lang="en-US" sz="1500" dirty="0"/>
          </a:p>
        </p:txBody>
      </p:sp>
      <p:pic>
        <p:nvPicPr>
          <p:cNvPr id="10" name="Image 3" descr="preencoded.png">    </p:cNvPr>
          <p:cNvPicPr>
            <a:picLocks noChangeAspect="1"/>
          </p:cNvPicPr>
          <p:nvPr/>
        </p:nvPicPr>
        <p:blipFill>
          <a:blip r:embed="rId4"/>
          <a:stretch>
            <a:fillRect/>
          </a:stretch>
        </p:blipFill>
        <p:spPr>
          <a:xfrm>
            <a:off x="11549658" y="1477447"/>
            <a:ext cx="490418" cy="490418"/>
          </a:xfrm>
          <a:prstGeom prst="rect">
            <a:avLst/>
          </a:prstGeom>
        </p:spPr>
      </p:pic>
      <p:sp>
        <p:nvSpPr>
          <p:cNvPr id="11" name="Text 5"/>
          <p:cNvSpPr/>
          <p:nvPr/>
        </p:nvSpPr>
        <p:spPr>
          <a:xfrm>
            <a:off x="11549658" y="2163961"/>
            <a:ext cx="2394109" cy="643652"/>
          </a:xfrm>
          <a:prstGeom prst="rect">
            <a:avLst/>
          </a:prstGeom>
          <a:noFill/>
          <a:ln/>
        </p:spPr>
        <p:txBody>
          <a:bodyPr wrap="square" lIns="0" tIns="0" rIns="0" bIns="0" rtlCol="0" anchor="t"/>
          <a:lstStyle/>
          <a:p>
            <a:pPr algn="l" indent="0" marL="0">
              <a:lnSpc>
                <a:spcPts val="2500"/>
              </a:lnSpc>
              <a:buNone/>
            </a:pPr>
            <a:r>
              <a:rPr lang="en-US" sz="2000" b="1" dirty="0">
                <a:solidFill>
                  <a:srgbClr val="272525"/>
                </a:solidFill>
                <a:latin typeface="Petrona Bold" pitchFamily="34" charset="0"/>
                <a:ea typeface="Petrona Bold" pitchFamily="34" charset="-122"/>
                <a:cs typeface="Petrona Bold" pitchFamily="34" charset="-120"/>
              </a:rPr>
              <a:t>Internal Team Collaboration</a:t>
            </a:r>
            <a:endParaRPr lang="en-US" sz="2000" dirty="0"/>
          </a:p>
        </p:txBody>
      </p:sp>
      <p:sp>
        <p:nvSpPr>
          <p:cNvPr id="12" name="Text 6"/>
          <p:cNvSpPr/>
          <p:nvPr/>
        </p:nvSpPr>
        <p:spPr>
          <a:xfrm>
            <a:off x="11549658" y="2925247"/>
            <a:ext cx="2394109" cy="941546"/>
          </a:xfrm>
          <a:prstGeom prst="rect">
            <a:avLst/>
          </a:prstGeom>
          <a:noFill/>
          <a:ln/>
        </p:spPr>
        <p:txBody>
          <a:bodyPr wrap="square" lIns="0" tIns="0" rIns="0" bIns="0" rtlCol="0" anchor="t"/>
          <a:lstStyle/>
          <a:p>
            <a:pPr algn="l" indent="0" marL="0">
              <a:lnSpc>
                <a:spcPts val="2450"/>
              </a:lnSpc>
              <a:buNone/>
            </a:pPr>
            <a:r>
              <a:rPr lang="en-US" sz="1500" dirty="0">
                <a:solidFill>
                  <a:srgbClr val="272525"/>
                </a:solidFill>
                <a:latin typeface="Inter" pitchFamily="34" charset="0"/>
                <a:ea typeface="Inter" pitchFamily="34" charset="-122"/>
                <a:cs typeface="Inter" pitchFamily="34" charset="-120"/>
              </a:rPr>
              <a:t>Work with an internal team to ensure realistic planning</a:t>
            </a:r>
            <a:endParaRPr lang="en-US" sz="1500" dirty="0"/>
          </a:p>
        </p:txBody>
      </p:sp>
      <p:pic>
        <p:nvPicPr>
          <p:cNvPr id="13" name="Image 4" descr="preencoded.png">    </p:cNvPr>
          <p:cNvPicPr>
            <a:picLocks noChangeAspect="1"/>
          </p:cNvPicPr>
          <p:nvPr/>
        </p:nvPicPr>
        <p:blipFill>
          <a:blip r:embed="rId5"/>
          <a:stretch>
            <a:fillRect/>
          </a:stretch>
        </p:blipFill>
        <p:spPr>
          <a:xfrm>
            <a:off x="6173033" y="4455319"/>
            <a:ext cx="490418" cy="490418"/>
          </a:xfrm>
          <a:prstGeom prst="rect">
            <a:avLst/>
          </a:prstGeom>
        </p:spPr>
      </p:pic>
      <p:sp>
        <p:nvSpPr>
          <p:cNvPr id="14" name="Text 7"/>
          <p:cNvSpPr/>
          <p:nvPr/>
        </p:nvSpPr>
        <p:spPr>
          <a:xfrm>
            <a:off x="6173033" y="5141833"/>
            <a:ext cx="2394109" cy="643652"/>
          </a:xfrm>
          <a:prstGeom prst="rect">
            <a:avLst/>
          </a:prstGeom>
          <a:noFill/>
          <a:ln/>
        </p:spPr>
        <p:txBody>
          <a:bodyPr wrap="square" lIns="0" tIns="0" rIns="0" bIns="0" rtlCol="0" anchor="t"/>
          <a:lstStyle/>
          <a:p>
            <a:pPr algn="l" indent="0" marL="0">
              <a:lnSpc>
                <a:spcPts val="2500"/>
              </a:lnSpc>
              <a:buNone/>
            </a:pPr>
            <a:r>
              <a:rPr lang="en-US" sz="2000" b="1" dirty="0">
                <a:solidFill>
                  <a:srgbClr val="272525"/>
                </a:solidFill>
                <a:latin typeface="Petrona Bold" pitchFamily="34" charset="0"/>
                <a:ea typeface="Petrona Bold" pitchFamily="34" charset="-122"/>
                <a:cs typeface="Petrona Bold" pitchFamily="34" charset="-120"/>
              </a:rPr>
              <a:t>Community Reflection</a:t>
            </a:r>
            <a:endParaRPr lang="en-US" sz="2000" dirty="0"/>
          </a:p>
        </p:txBody>
      </p:sp>
      <p:sp>
        <p:nvSpPr>
          <p:cNvPr id="15" name="Text 8"/>
          <p:cNvSpPr/>
          <p:nvPr/>
        </p:nvSpPr>
        <p:spPr>
          <a:xfrm>
            <a:off x="6173033" y="5903119"/>
            <a:ext cx="2394109" cy="941546"/>
          </a:xfrm>
          <a:prstGeom prst="rect">
            <a:avLst/>
          </a:prstGeom>
          <a:noFill/>
          <a:ln/>
        </p:spPr>
        <p:txBody>
          <a:bodyPr wrap="square" lIns="0" tIns="0" rIns="0" bIns="0" rtlCol="0" anchor="t"/>
          <a:lstStyle/>
          <a:p>
            <a:pPr algn="l" indent="0" marL="0">
              <a:lnSpc>
                <a:spcPts val="2450"/>
              </a:lnSpc>
              <a:buNone/>
            </a:pPr>
            <a:r>
              <a:rPr lang="en-US" sz="1500" dirty="0">
                <a:solidFill>
                  <a:srgbClr val="272525"/>
                </a:solidFill>
                <a:latin typeface="Inter" pitchFamily="34" charset="0"/>
                <a:ea typeface="Inter" pitchFamily="34" charset="-122"/>
                <a:cs typeface="Inter" pitchFamily="34" charset="-120"/>
              </a:rPr>
              <a:t>Ensure the plan realistically reflects the community</a:t>
            </a:r>
            <a:endParaRPr lang="en-US" sz="1500" dirty="0"/>
          </a:p>
        </p:txBody>
      </p:sp>
      <p:sp>
        <p:nvSpPr>
          <p:cNvPr id="16" name="Text 9"/>
          <p:cNvSpPr/>
          <p:nvPr/>
        </p:nvSpPr>
        <p:spPr>
          <a:xfrm>
            <a:off x="6173033" y="7065288"/>
            <a:ext cx="7770733" cy="627698"/>
          </a:xfrm>
          <a:prstGeom prst="rect">
            <a:avLst/>
          </a:prstGeom>
          <a:noFill/>
          <a:ln/>
        </p:spPr>
        <p:txBody>
          <a:bodyPr wrap="square" lIns="0" tIns="0" rIns="0" bIns="0" rtlCol="0" anchor="t"/>
          <a:lstStyle/>
          <a:p>
            <a:pPr algn="l" indent="0" marL="0">
              <a:lnSpc>
                <a:spcPts val="2450"/>
              </a:lnSpc>
              <a:buNone/>
            </a:pPr>
            <a:r>
              <a:rPr lang="en-US" sz="1500" dirty="0">
                <a:solidFill>
                  <a:srgbClr val="272525"/>
                </a:solidFill>
                <a:latin typeface="Inter" pitchFamily="34" charset="0"/>
                <a:ea typeface="Inter" pitchFamily="34" charset="-122"/>
                <a:cs typeface="Inter" pitchFamily="34" charset="-120"/>
              </a:rPr>
              <a:t>Throughout the planning process, it is important to include various perspectives to ensure a comprehensive and effective marketing plan.</a:t>
            </a:r>
            <a:endParaRPr lang="en-US" sz="15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233368"/>
            <a:ext cx="11377017" cy="744260"/>
          </a:xfrm>
          <a:prstGeom prst="rect">
            <a:avLst/>
          </a:prstGeom>
          <a:noFill/>
          <a:ln/>
        </p:spPr>
        <p:txBody>
          <a:bodyPr wrap="non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Key Stakeholders in Nonprofit Healthcare</a:t>
            </a:r>
            <a:endParaRPr lang="en-US" sz="4650" dirty="0"/>
          </a:p>
        </p:txBody>
      </p:sp>
      <p:sp>
        <p:nvSpPr>
          <p:cNvPr id="3" name="Text 1"/>
          <p:cNvSpPr/>
          <p:nvPr/>
        </p:nvSpPr>
        <p:spPr>
          <a:xfrm>
            <a:off x="2055614" y="2689027"/>
            <a:ext cx="2977039" cy="372070"/>
          </a:xfrm>
          <a:prstGeom prst="rect">
            <a:avLst/>
          </a:prstGeom>
          <a:noFill/>
          <a:ln/>
        </p:spPr>
        <p:txBody>
          <a:bodyPr wrap="none" lIns="0" tIns="0" rIns="0" bIns="0" rtlCol="0" anchor="t"/>
          <a:lstStyle/>
          <a:p>
            <a:pPr algn="r"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Patients</a:t>
            </a:r>
            <a:endParaRPr lang="en-US" sz="2300" dirty="0"/>
          </a:p>
        </p:txBody>
      </p:sp>
      <p:sp>
        <p:nvSpPr>
          <p:cNvPr id="4" name="Text 2"/>
          <p:cNvSpPr/>
          <p:nvPr/>
        </p:nvSpPr>
        <p:spPr>
          <a:xfrm>
            <a:off x="793790" y="3197185"/>
            <a:ext cx="4238863" cy="1088708"/>
          </a:xfrm>
          <a:prstGeom prst="rect">
            <a:avLst/>
          </a:prstGeom>
          <a:noFill/>
          <a:ln/>
        </p:spPr>
        <p:txBody>
          <a:bodyPr wrap="square" lIns="0" tIns="0" rIns="0" bIns="0" rtlCol="0" anchor="t"/>
          <a:lstStyle/>
          <a:p>
            <a:pPr algn="r" indent="0" marL="0">
              <a:lnSpc>
                <a:spcPts val="2850"/>
              </a:lnSpc>
              <a:buNone/>
            </a:pPr>
            <a:r>
              <a:rPr lang="en-US" sz="1750" dirty="0">
                <a:solidFill>
                  <a:srgbClr val="272525"/>
                </a:solidFill>
                <a:latin typeface="Inter" pitchFamily="34" charset="0"/>
                <a:ea typeface="Inter" pitchFamily="34" charset="-122"/>
                <a:cs typeface="Inter" pitchFamily="34" charset="-120"/>
              </a:rPr>
              <a:t>Primary stakeholders in the delivery of healthcare, providing revenue for care and services</a:t>
            </a:r>
            <a:endParaRPr lang="en-US" sz="1750" dirty="0"/>
          </a:p>
        </p:txBody>
      </p:sp>
      <p:pic>
        <p:nvPicPr>
          <p:cNvPr id="5" name="Image 0" descr="preencoded.png">    </p:cNvPr>
          <p:cNvPicPr>
            <a:picLocks noChangeAspect="1"/>
          </p:cNvPicPr>
          <p:nvPr/>
        </p:nvPicPr>
        <p:blipFill>
          <a:blip r:embed="rId1"/>
          <a:stretch>
            <a:fillRect/>
          </a:stretch>
        </p:blipFill>
        <p:spPr>
          <a:xfrm>
            <a:off x="5032653" y="2431256"/>
            <a:ext cx="4564975" cy="4564975"/>
          </a:xfrm>
          <a:prstGeom prst="rect">
            <a:avLst/>
          </a:prstGeom>
        </p:spPr>
      </p:pic>
      <p:sp>
        <p:nvSpPr>
          <p:cNvPr id="6" name="Text 3"/>
          <p:cNvSpPr/>
          <p:nvPr/>
        </p:nvSpPr>
        <p:spPr>
          <a:xfrm>
            <a:off x="6324362" y="3683198"/>
            <a:ext cx="318968" cy="398621"/>
          </a:xfrm>
          <a:prstGeom prst="rect">
            <a:avLst/>
          </a:prstGeom>
          <a:noFill/>
          <a:ln/>
        </p:spPr>
        <p:txBody>
          <a:bodyPr wrap="none" lIns="0" tIns="0" rIns="0" bIns="0" rtlCol="0" anchor="t"/>
          <a:lstStyle/>
          <a:p>
            <a:pPr algn="l" indent="0" marL="0">
              <a:lnSpc>
                <a:spcPts val="4000"/>
              </a:lnSpc>
              <a:buNone/>
            </a:pPr>
            <a:r>
              <a:rPr lang="en-US" sz="2500" b="1" dirty="0">
                <a:solidFill>
                  <a:srgbClr val="272525"/>
                </a:solidFill>
                <a:latin typeface="Petrona Bold" pitchFamily="34" charset="0"/>
                <a:ea typeface="Petrona Bold" pitchFamily="34" charset="-122"/>
                <a:cs typeface="Petrona Bold" pitchFamily="34" charset="-120"/>
              </a:rPr>
              <a:t>1</a:t>
            </a:r>
            <a:endParaRPr lang="en-US" sz="2500" dirty="0"/>
          </a:p>
        </p:txBody>
      </p:sp>
      <p:sp>
        <p:nvSpPr>
          <p:cNvPr id="7" name="Text 4"/>
          <p:cNvSpPr/>
          <p:nvPr/>
        </p:nvSpPr>
        <p:spPr>
          <a:xfrm>
            <a:off x="9597628" y="2870478"/>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Donors</a:t>
            </a:r>
            <a:endParaRPr lang="en-US" sz="2300" dirty="0"/>
          </a:p>
        </p:txBody>
      </p:sp>
      <p:sp>
        <p:nvSpPr>
          <p:cNvPr id="8" name="Text 5"/>
          <p:cNvSpPr/>
          <p:nvPr/>
        </p:nvSpPr>
        <p:spPr>
          <a:xfrm>
            <a:off x="9597628" y="3378637"/>
            <a:ext cx="4238982"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Provide financial resources to keep the organization functioning</a:t>
            </a:r>
            <a:endParaRPr lang="en-US" sz="1750" dirty="0"/>
          </a:p>
        </p:txBody>
      </p:sp>
      <p:pic>
        <p:nvPicPr>
          <p:cNvPr id="9" name="Image 1" descr="preencoded.png">    </p:cNvPr>
          <p:cNvPicPr>
            <a:picLocks noChangeAspect="1"/>
          </p:cNvPicPr>
          <p:nvPr/>
        </p:nvPicPr>
        <p:blipFill>
          <a:blip r:embed="rId2"/>
          <a:stretch>
            <a:fillRect/>
          </a:stretch>
        </p:blipFill>
        <p:spPr>
          <a:xfrm>
            <a:off x="5032653" y="2431256"/>
            <a:ext cx="4564975" cy="4564975"/>
          </a:xfrm>
          <a:prstGeom prst="rect">
            <a:avLst/>
          </a:prstGeom>
        </p:spPr>
      </p:pic>
      <p:sp>
        <p:nvSpPr>
          <p:cNvPr id="10" name="Text 6"/>
          <p:cNvSpPr/>
          <p:nvPr/>
        </p:nvSpPr>
        <p:spPr>
          <a:xfrm>
            <a:off x="7986713" y="3683198"/>
            <a:ext cx="318968" cy="398621"/>
          </a:xfrm>
          <a:prstGeom prst="rect">
            <a:avLst/>
          </a:prstGeom>
          <a:noFill/>
          <a:ln/>
        </p:spPr>
        <p:txBody>
          <a:bodyPr wrap="none" lIns="0" tIns="0" rIns="0" bIns="0" rtlCol="0" anchor="t"/>
          <a:lstStyle/>
          <a:p>
            <a:pPr algn="l" indent="0" marL="0">
              <a:lnSpc>
                <a:spcPts val="4000"/>
              </a:lnSpc>
              <a:buNone/>
            </a:pPr>
            <a:r>
              <a:rPr lang="en-US" sz="2500" b="1" dirty="0">
                <a:solidFill>
                  <a:srgbClr val="272525"/>
                </a:solidFill>
                <a:latin typeface="Petrona Bold" pitchFamily="34" charset="0"/>
                <a:ea typeface="Petrona Bold" pitchFamily="34" charset="-122"/>
                <a:cs typeface="Petrona Bold" pitchFamily="34" charset="-120"/>
              </a:rPr>
              <a:t>2</a:t>
            </a:r>
            <a:endParaRPr lang="en-US" sz="2500" dirty="0"/>
          </a:p>
        </p:txBody>
      </p:sp>
      <p:sp>
        <p:nvSpPr>
          <p:cNvPr id="11" name="Text 7"/>
          <p:cNvSpPr/>
          <p:nvPr/>
        </p:nvSpPr>
        <p:spPr>
          <a:xfrm>
            <a:off x="9597628" y="5323046"/>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Volunteers</a:t>
            </a:r>
            <a:endParaRPr lang="en-US" sz="2300" dirty="0"/>
          </a:p>
        </p:txBody>
      </p:sp>
      <p:sp>
        <p:nvSpPr>
          <p:cNvPr id="12" name="Text 8"/>
          <p:cNvSpPr/>
          <p:nvPr/>
        </p:nvSpPr>
        <p:spPr>
          <a:xfrm>
            <a:off x="9597628" y="5831205"/>
            <a:ext cx="4238982"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Offer their time to support the organization's operations</a:t>
            </a:r>
            <a:endParaRPr lang="en-US" sz="1750" dirty="0"/>
          </a:p>
        </p:txBody>
      </p:sp>
      <p:pic>
        <p:nvPicPr>
          <p:cNvPr id="13" name="Image 2" descr="preencoded.png">    </p:cNvPr>
          <p:cNvPicPr>
            <a:picLocks noChangeAspect="1"/>
          </p:cNvPicPr>
          <p:nvPr/>
        </p:nvPicPr>
        <p:blipFill>
          <a:blip r:embed="rId3"/>
          <a:stretch>
            <a:fillRect/>
          </a:stretch>
        </p:blipFill>
        <p:spPr>
          <a:xfrm>
            <a:off x="5032653" y="2431256"/>
            <a:ext cx="4564975" cy="4564975"/>
          </a:xfrm>
          <a:prstGeom prst="rect">
            <a:avLst/>
          </a:prstGeom>
        </p:spPr>
      </p:pic>
      <p:sp>
        <p:nvSpPr>
          <p:cNvPr id="14" name="Text 9"/>
          <p:cNvSpPr/>
          <p:nvPr/>
        </p:nvSpPr>
        <p:spPr>
          <a:xfrm>
            <a:off x="7986713" y="5345549"/>
            <a:ext cx="318968" cy="398621"/>
          </a:xfrm>
          <a:prstGeom prst="rect">
            <a:avLst/>
          </a:prstGeom>
          <a:noFill/>
          <a:ln/>
        </p:spPr>
        <p:txBody>
          <a:bodyPr wrap="none" lIns="0" tIns="0" rIns="0" bIns="0" rtlCol="0" anchor="t"/>
          <a:lstStyle/>
          <a:p>
            <a:pPr algn="l" indent="0" marL="0">
              <a:lnSpc>
                <a:spcPts val="4000"/>
              </a:lnSpc>
              <a:buNone/>
            </a:pPr>
            <a:r>
              <a:rPr lang="en-US" sz="2500" b="1" dirty="0">
                <a:solidFill>
                  <a:srgbClr val="272525"/>
                </a:solidFill>
                <a:latin typeface="Petrona Bold" pitchFamily="34" charset="0"/>
                <a:ea typeface="Petrona Bold" pitchFamily="34" charset="-122"/>
                <a:cs typeface="Petrona Bold" pitchFamily="34" charset="-120"/>
              </a:rPr>
              <a:t>3</a:t>
            </a:r>
            <a:endParaRPr lang="en-US" sz="2500" dirty="0"/>
          </a:p>
        </p:txBody>
      </p:sp>
      <p:sp>
        <p:nvSpPr>
          <p:cNvPr id="15" name="Text 10"/>
          <p:cNvSpPr/>
          <p:nvPr/>
        </p:nvSpPr>
        <p:spPr>
          <a:xfrm>
            <a:off x="2055614" y="5141595"/>
            <a:ext cx="2977039" cy="372070"/>
          </a:xfrm>
          <a:prstGeom prst="rect">
            <a:avLst/>
          </a:prstGeom>
          <a:noFill/>
          <a:ln/>
        </p:spPr>
        <p:txBody>
          <a:bodyPr wrap="none" lIns="0" tIns="0" rIns="0" bIns="0" rtlCol="0" anchor="t"/>
          <a:lstStyle/>
          <a:p>
            <a:pPr algn="r"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Community Partners</a:t>
            </a:r>
            <a:endParaRPr lang="en-US" sz="2300" dirty="0"/>
          </a:p>
        </p:txBody>
      </p:sp>
      <p:sp>
        <p:nvSpPr>
          <p:cNvPr id="16" name="Text 11"/>
          <p:cNvSpPr/>
          <p:nvPr/>
        </p:nvSpPr>
        <p:spPr>
          <a:xfrm>
            <a:off x="793790" y="5649754"/>
            <a:ext cx="4238863" cy="1088708"/>
          </a:xfrm>
          <a:prstGeom prst="rect">
            <a:avLst/>
          </a:prstGeom>
          <a:noFill/>
          <a:ln/>
        </p:spPr>
        <p:txBody>
          <a:bodyPr wrap="square" lIns="0" tIns="0" rIns="0" bIns="0" rtlCol="0" anchor="t"/>
          <a:lstStyle/>
          <a:p>
            <a:pPr algn="r" indent="0" marL="0">
              <a:lnSpc>
                <a:spcPts val="2850"/>
              </a:lnSpc>
              <a:buNone/>
            </a:pPr>
            <a:r>
              <a:rPr lang="en-US" sz="1750" dirty="0">
                <a:solidFill>
                  <a:srgbClr val="272525"/>
                </a:solidFill>
                <a:latin typeface="Inter" pitchFamily="34" charset="0"/>
                <a:ea typeface="Inter" pitchFamily="34" charset="-122"/>
                <a:cs typeface="Inter" pitchFamily="34" charset="-120"/>
              </a:rPr>
              <a:t>Other organizations providing health and social services that can form valuable partnerships</a:t>
            </a:r>
            <a:endParaRPr lang="en-US" sz="1750" dirty="0"/>
          </a:p>
        </p:txBody>
      </p:sp>
      <p:pic>
        <p:nvPicPr>
          <p:cNvPr id="17" name="Image 3" descr="preencoded.png">    </p:cNvPr>
          <p:cNvPicPr>
            <a:picLocks noChangeAspect="1"/>
          </p:cNvPicPr>
          <p:nvPr/>
        </p:nvPicPr>
        <p:blipFill>
          <a:blip r:embed="rId4"/>
          <a:stretch>
            <a:fillRect/>
          </a:stretch>
        </p:blipFill>
        <p:spPr>
          <a:xfrm>
            <a:off x="5032653" y="2431256"/>
            <a:ext cx="4564975" cy="4564975"/>
          </a:xfrm>
          <a:prstGeom prst="rect">
            <a:avLst/>
          </a:prstGeom>
        </p:spPr>
      </p:pic>
      <p:sp>
        <p:nvSpPr>
          <p:cNvPr id="18" name="Text 12"/>
          <p:cNvSpPr/>
          <p:nvPr/>
        </p:nvSpPr>
        <p:spPr>
          <a:xfrm>
            <a:off x="6324362" y="5345549"/>
            <a:ext cx="318968" cy="398621"/>
          </a:xfrm>
          <a:prstGeom prst="rect">
            <a:avLst/>
          </a:prstGeom>
          <a:noFill/>
          <a:ln/>
        </p:spPr>
        <p:txBody>
          <a:bodyPr wrap="none" lIns="0" tIns="0" rIns="0" bIns="0" rtlCol="0" anchor="t"/>
          <a:lstStyle/>
          <a:p>
            <a:pPr algn="l" indent="0" marL="0">
              <a:lnSpc>
                <a:spcPts val="4000"/>
              </a:lnSpc>
              <a:buNone/>
            </a:pPr>
            <a:r>
              <a:rPr lang="en-US" sz="2500" b="1" dirty="0">
                <a:solidFill>
                  <a:srgbClr val="272525"/>
                </a:solidFill>
                <a:latin typeface="Petrona Bold" pitchFamily="34" charset="0"/>
                <a:ea typeface="Petrona Bold" pitchFamily="34" charset="-122"/>
                <a:cs typeface="Petrona Bold" pitchFamily="34" charset="-120"/>
              </a:rPr>
              <a:t>4</a:t>
            </a:r>
            <a:endParaRPr lang="en-US" sz="2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32616"/>
          </a:xfrm>
          <a:prstGeom prst="rect">
            <a:avLst/>
          </a:prstGeom>
        </p:spPr>
      </p:pic>
      <p:sp>
        <p:nvSpPr>
          <p:cNvPr id="3" name="Text 0"/>
          <p:cNvSpPr/>
          <p:nvPr/>
        </p:nvSpPr>
        <p:spPr>
          <a:xfrm>
            <a:off x="793075" y="3455789"/>
            <a:ext cx="9685020" cy="743545"/>
          </a:xfrm>
          <a:prstGeom prst="rect">
            <a:avLst/>
          </a:prstGeom>
          <a:noFill/>
          <a:ln/>
        </p:spPr>
        <p:txBody>
          <a:bodyPr wrap="non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Building Stakeholder Relationships</a:t>
            </a:r>
            <a:endParaRPr lang="en-US" sz="4650" dirty="0"/>
          </a:p>
        </p:txBody>
      </p:sp>
      <p:pic>
        <p:nvPicPr>
          <p:cNvPr id="4" name="Image 1" descr="preencoded.png">    </p:cNvPr>
          <p:cNvPicPr>
            <a:picLocks noChangeAspect="1"/>
          </p:cNvPicPr>
          <p:nvPr/>
        </p:nvPicPr>
        <p:blipFill>
          <a:blip r:embed="rId2"/>
          <a:stretch>
            <a:fillRect/>
          </a:stretch>
        </p:blipFill>
        <p:spPr>
          <a:xfrm>
            <a:off x="793075" y="4539258"/>
            <a:ext cx="3261003" cy="906423"/>
          </a:xfrm>
          <a:prstGeom prst="rect">
            <a:avLst/>
          </a:prstGeom>
        </p:spPr>
      </p:pic>
      <p:sp>
        <p:nvSpPr>
          <p:cNvPr id="5" name="Text 1"/>
          <p:cNvSpPr/>
          <p:nvPr/>
        </p:nvSpPr>
        <p:spPr>
          <a:xfrm>
            <a:off x="1019651" y="5785604"/>
            <a:ext cx="2807851" cy="371713"/>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Trust</a:t>
            </a:r>
            <a:endParaRPr lang="en-US" sz="2300" dirty="0"/>
          </a:p>
        </p:txBody>
      </p:sp>
      <p:sp>
        <p:nvSpPr>
          <p:cNvPr id="6" name="Text 2"/>
          <p:cNvSpPr/>
          <p:nvPr/>
        </p:nvSpPr>
        <p:spPr>
          <a:xfrm>
            <a:off x="1019651" y="6293287"/>
            <a:ext cx="2807851" cy="1087279"/>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Establish trust as the foundation of all stakeholder relationships</a:t>
            </a:r>
            <a:endParaRPr lang="en-US" sz="1750" dirty="0"/>
          </a:p>
        </p:txBody>
      </p:sp>
      <p:pic>
        <p:nvPicPr>
          <p:cNvPr id="7" name="Image 2" descr="preencoded.png">    </p:cNvPr>
          <p:cNvPicPr>
            <a:picLocks noChangeAspect="1"/>
          </p:cNvPicPr>
          <p:nvPr/>
        </p:nvPicPr>
        <p:blipFill>
          <a:blip r:embed="rId3"/>
          <a:stretch>
            <a:fillRect/>
          </a:stretch>
        </p:blipFill>
        <p:spPr>
          <a:xfrm>
            <a:off x="4054078" y="4539258"/>
            <a:ext cx="3261122" cy="906423"/>
          </a:xfrm>
          <a:prstGeom prst="rect">
            <a:avLst/>
          </a:prstGeom>
        </p:spPr>
      </p:pic>
      <p:sp>
        <p:nvSpPr>
          <p:cNvPr id="8" name="Text 3"/>
          <p:cNvSpPr/>
          <p:nvPr/>
        </p:nvSpPr>
        <p:spPr>
          <a:xfrm>
            <a:off x="4280654" y="5785604"/>
            <a:ext cx="2807970" cy="371713"/>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Transparency</a:t>
            </a:r>
            <a:endParaRPr lang="en-US" sz="2300" dirty="0"/>
          </a:p>
        </p:txBody>
      </p:sp>
      <p:sp>
        <p:nvSpPr>
          <p:cNvPr id="9" name="Text 4"/>
          <p:cNvSpPr/>
          <p:nvPr/>
        </p:nvSpPr>
        <p:spPr>
          <a:xfrm>
            <a:off x="4280654" y="6293287"/>
            <a:ext cx="2807970" cy="1087279"/>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Maintain transparency in all communications and operations</a:t>
            </a:r>
            <a:endParaRPr lang="en-US" sz="1750" dirty="0"/>
          </a:p>
        </p:txBody>
      </p:sp>
      <p:pic>
        <p:nvPicPr>
          <p:cNvPr id="10" name="Image 3" descr="preencoded.png">    </p:cNvPr>
          <p:cNvPicPr>
            <a:picLocks noChangeAspect="1"/>
          </p:cNvPicPr>
          <p:nvPr/>
        </p:nvPicPr>
        <p:blipFill>
          <a:blip r:embed="rId4"/>
          <a:stretch>
            <a:fillRect/>
          </a:stretch>
        </p:blipFill>
        <p:spPr>
          <a:xfrm>
            <a:off x="7315200" y="4539258"/>
            <a:ext cx="3261003" cy="906423"/>
          </a:xfrm>
          <a:prstGeom prst="rect">
            <a:avLst/>
          </a:prstGeom>
        </p:spPr>
      </p:pic>
      <p:sp>
        <p:nvSpPr>
          <p:cNvPr id="11" name="Text 5"/>
          <p:cNvSpPr/>
          <p:nvPr/>
        </p:nvSpPr>
        <p:spPr>
          <a:xfrm>
            <a:off x="7541776" y="5785604"/>
            <a:ext cx="2807851" cy="371713"/>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Engagement</a:t>
            </a:r>
            <a:endParaRPr lang="en-US" sz="2300" dirty="0"/>
          </a:p>
        </p:txBody>
      </p:sp>
      <p:sp>
        <p:nvSpPr>
          <p:cNvPr id="12" name="Text 6"/>
          <p:cNvSpPr/>
          <p:nvPr/>
        </p:nvSpPr>
        <p:spPr>
          <a:xfrm>
            <a:off x="7541776" y="6293287"/>
            <a:ext cx="2807851" cy="1087279"/>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Actively engage stakeholders in organizational processes</a:t>
            </a:r>
            <a:endParaRPr lang="en-US" sz="1750" dirty="0"/>
          </a:p>
        </p:txBody>
      </p:sp>
      <p:pic>
        <p:nvPicPr>
          <p:cNvPr id="13" name="Image 4" descr="preencoded.png">    </p:cNvPr>
          <p:cNvPicPr>
            <a:picLocks noChangeAspect="1"/>
          </p:cNvPicPr>
          <p:nvPr/>
        </p:nvPicPr>
        <p:blipFill>
          <a:blip r:embed="rId5"/>
          <a:stretch>
            <a:fillRect/>
          </a:stretch>
        </p:blipFill>
        <p:spPr>
          <a:xfrm>
            <a:off x="10576203" y="4539258"/>
            <a:ext cx="3261122" cy="906423"/>
          </a:xfrm>
          <a:prstGeom prst="rect">
            <a:avLst/>
          </a:prstGeom>
        </p:spPr>
      </p:pic>
      <p:sp>
        <p:nvSpPr>
          <p:cNvPr id="14" name="Text 7"/>
          <p:cNvSpPr/>
          <p:nvPr/>
        </p:nvSpPr>
        <p:spPr>
          <a:xfrm>
            <a:off x="10802779" y="5785604"/>
            <a:ext cx="2807970" cy="371713"/>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Feedback</a:t>
            </a:r>
            <a:endParaRPr lang="en-US" sz="2300" dirty="0"/>
          </a:p>
        </p:txBody>
      </p:sp>
      <p:sp>
        <p:nvSpPr>
          <p:cNvPr id="15" name="Text 8"/>
          <p:cNvSpPr/>
          <p:nvPr/>
        </p:nvSpPr>
        <p:spPr>
          <a:xfrm>
            <a:off x="10802779" y="6293287"/>
            <a:ext cx="2807970" cy="724853"/>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Regularly solicit and act on stakeholder feedback</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03501" y="485299"/>
            <a:ext cx="7909798" cy="1157288"/>
          </a:xfrm>
          <a:prstGeom prst="rect">
            <a:avLst/>
          </a:prstGeom>
          <a:noFill/>
          <a:ln/>
        </p:spPr>
        <p:txBody>
          <a:bodyPr wrap="square" lIns="0" tIns="0" rIns="0" bIns="0" rtlCol="0" anchor="t"/>
          <a:lstStyle/>
          <a:p>
            <a:pPr algn="l" indent="0" marL="0">
              <a:lnSpc>
                <a:spcPts val="4550"/>
              </a:lnSpc>
              <a:buNone/>
            </a:pPr>
            <a:r>
              <a:rPr lang="en-US" sz="3600" b="1" dirty="0">
                <a:solidFill>
                  <a:srgbClr val="000000"/>
                </a:solidFill>
                <a:latin typeface="Petrona Bold" pitchFamily="34" charset="0"/>
                <a:ea typeface="Petrona Bold" pitchFamily="34" charset="-122"/>
                <a:cs typeface="Petrona Bold" pitchFamily="34" charset="-120"/>
              </a:rPr>
              <a:t>Communication Strategies for Stakeholder Engagement</a:t>
            </a:r>
            <a:endParaRPr lang="en-US" sz="3600" dirty="0"/>
          </a:p>
        </p:txBody>
      </p:sp>
      <p:sp>
        <p:nvSpPr>
          <p:cNvPr id="4" name="Shape 1"/>
          <p:cNvSpPr/>
          <p:nvPr/>
        </p:nvSpPr>
        <p:spPr>
          <a:xfrm>
            <a:off x="6103501" y="1907024"/>
            <a:ext cx="7909798" cy="1327071"/>
          </a:xfrm>
          <a:prstGeom prst="roundRect">
            <a:avLst>
              <a:gd name="adj" fmla="val 5581"/>
            </a:avLst>
          </a:prstGeom>
          <a:solidFill>
            <a:srgbClr val="CCEEFF"/>
          </a:solidFill>
          <a:ln w="7620">
            <a:solidFill>
              <a:srgbClr val="B2D4E5"/>
            </a:solidFill>
            <a:prstDash val="solid"/>
          </a:ln>
        </p:spPr>
      </p:sp>
      <p:sp>
        <p:nvSpPr>
          <p:cNvPr id="5" name="Text 2"/>
          <p:cNvSpPr/>
          <p:nvPr/>
        </p:nvSpPr>
        <p:spPr>
          <a:xfrm>
            <a:off x="6287453" y="2090976"/>
            <a:ext cx="2853571" cy="289322"/>
          </a:xfrm>
          <a:prstGeom prst="rect">
            <a:avLst/>
          </a:prstGeom>
          <a:noFill/>
          <a:ln/>
        </p:spPr>
        <p:txBody>
          <a:bodyPr wrap="none" lIns="0" tIns="0" rIns="0" bIns="0" rtlCol="0" anchor="t"/>
          <a:lstStyle/>
          <a:p>
            <a:pPr algn="l" indent="0" marL="0">
              <a:lnSpc>
                <a:spcPts val="2250"/>
              </a:lnSpc>
              <a:buNone/>
            </a:pPr>
            <a:r>
              <a:rPr lang="en-US" sz="1800" b="1" dirty="0">
                <a:solidFill>
                  <a:srgbClr val="272525"/>
                </a:solidFill>
                <a:latin typeface="Petrona Bold" pitchFamily="34" charset="0"/>
                <a:ea typeface="Petrona Bold" pitchFamily="34" charset="-122"/>
                <a:cs typeface="Petrona Bold" pitchFamily="34" charset="-120"/>
              </a:rPr>
              <a:t>Corporate Communication</a:t>
            </a:r>
            <a:endParaRPr lang="en-US" sz="1800" dirty="0"/>
          </a:p>
        </p:txBody>
      </p:sp>
      <p:sp>
        <p:nvSpPr>
          <p:cNvPr id="6" name="Text 3"/>
          <p:cNvSpPr/>
          <p:nvPr/>
        </p:nvSpPr>
        <p:spPr>
          <a:xfrm>
            <a:off x="6287453" y="2486025"/>
            <a:ext cx="7541895" cy="564118"/>
          </a:xfrm>
          <a:prstGeom prst="rect">
            <a:avLst/>
          </a:prstGeom>
          <a:noFill/>
          <a:ln/>
        </p:spPr>
        <p:txBody>
          <a:bodyPr wrap="square" lIns="0" tIns="0" rIns="0" bIns="0" rtlCol="0" anchor="t"/>
          <a:lstStyle/>
          <a:p>
            <a:pPr algn="l" indent="0" marL="0">
              <a:lnSpc>
                <a:spcPts val="2200"/>
              </a:lnSpc>
              <a:buNone/>
            </a:pPr>
            <a:r>
              <a:rPr lang="en-US" sz="1350" dirty="0">
                <a:solidFill>
                  <a:srgbClr val="272525"/>
                </a:solidFill>
                <a:latin typeface="Inter" pitchFamily="34" charset="0"/>
                <a:ea typeface="Inter" pitchFamily="34" charset="-122"/>
                <a:cs typeface="Inter" pitchFamily="34" charset="-120"/>
              </a:rPr>
              <a:t>Regular exchange of dialogue with the organization's stakeholders, ensuring that communication reflects the values and objectives of the organization.</a:t>
            </a:r>
            <a:endParaRPr lang="en-US" sz="1350" dirty="0"/>
          </a:p>
        </p:txBody>
      </p:sp>
      <p:sp>
        <p:nvSpPr>
          <p:cNvPr id="7" name="Shape 4"/>
          <p:cNvSpPr/>
          <p:nvPr/>
        </p:nvSpPr>
        <p:spPr>
          <a:xfrm>
            <a:off x="6103501" y="3410426"/>
            <a:ext cx="7909798" cy="1327071"/>
          </a:xfrm>
          <a:prstGeom prst="roundRect">
            <a:avLst>
              <a:gd name="adj" fmla="val 5581"/>
            </a:avLst>
          </a:prstGeom>
          <a:solidFill>
            <a:srgbClr val="CCEEFF"/>
          </a:solidFill>
          <a:ln w="7620">
            <a:solidFill>
              <a:srgbClr val="B2D4E5"/>
            </a:solidFill>
            <a:prstDash val="solid"/>
          </a:ln>
        </p:spPr>
      </p:sp>
      <p:sp>
        <p:nvSpPr>
          <p:cNvPr id="8" name="Text 5"/>
          <p:cNvSpPr/>
          <p:nvPr/>
        </p:nvSpPr>
        <p:spPr>
          <a:xfrm>
            <a:off x="6287453" y="3594378"/>
            <a:ext cx="3031927" cy="289322"/>
          </a:xfrm>
          <a:prstGeom prst="rect">
            <a:avLst/>
          </a:prstGeom>
          <a:noFill/>
          <a:ln/>
        </p:spPr>
        <p:txBody>
          <a:bodyPr wrap="none" lIns="0" tIns="0" rIns="0" bIns="0" rtlCol="0" anchor="t"/>
          <a:lstStyle/>
          <a:p>
            <a:pPr algn="l" indent="0" marL="0">
              <a:lnSpc>
                <a:spcPts val="2250"/>
              </a:lnSpc>
              <a:buNone/>
            </a:pPr>
            <a:r>
              <a:rPr lang="en-US" sz="1800" b="1" dirty="0">
                <a:solidFill>
                  <a:srgbClr val="272525"/>
                </a:solidFill>
                <a:latin typeface="Petrona Bold" pitchFamily="34" charset="0"/>
                <a:ea typeface="Petrona Bold" pitchFamily="34" charset="-122"/>
                <a:cs typeface="Petrona Bold" pitchFamily="34" charset="-120"/>
              </a:rPr>
              <a:t>Need-based Communication</a:t>
            </a:r>
            <a:endParaRPr lang="en-US" sz="1800" dirty="0"/>
          </a:p>
        </p:txBody>
      </p:sp>
      <p:sp>
        <p:nvSpPr>
          <p:cNvPr id="9" name="Text 6"/>
          <p:cNvSpPr/>
          <p:nvPr/>
        </p:nvSpPr>
        <p:spPr>
          <a:xfrm>
            <a:off x="6287453" y="3989427"/>
            <a:ext cx="7541895" cy="564118"/>
          </a:xfrm>
          <a:prstGeom prst="rect">
            <a:avLst/>
          </a:prstGeom>
          <a:noFill/>
          <a:ln/>
        </p:spPr>
        <p:txBody>
          <a:bodyPr wrap="square" lIns="0" tIns="0" rIns="0" bIns="0" rtlCol="0" anchor="t"/>
          <a:lstStyle/>
          <a:p>
            <a:pPr algn="l" indent="0" marL="0">
              <a:lnSpc>
                <a:spcPts val="2200"/>
              </a:lnSpc>
              <a:buNone/>
            </a:pPr>
            <a:r>
              <a:rPr lang="en-US" sz="1350" dirty="0">
                <a:solidFill>
                  <a:srgbClr val="272525"/>
                </a:solidFill>
                <a:latin typeface="Inter" pitchFamily="34" charset="0"/>
                <a:ea typeface="Inter" pitchFamily="34" charset="-122"/>
                <a:cs typeface="Inter" pitchFamily="34" charset="-120"/>
              </a:rPr>
              <a:t>Exchange of useful information with stakeholders increases the credibility and legitimacy of the organization.</a:t>
            </a:r>
            <a:endParaRPr lang="en-US" sz="1350" dirty="0"/>
          </a:p>
        </p:txBody>
      </p:sp>
      <p:sp>
        <p:nvSpPr>
          <p:cNvPr id="10" name="Shape 7"/>
          <p:cNvSpPr/>
          <p:nvPr/>
        </p:nvSpPr>
        <p:spPr>
          <a:xfrm>
            <a:off x="6103501" y="4913828"/>
            <a:ext cx="7909798" cy="1327071"/>
          </a:xfrm>
          <a:prstGeom prst="roundRect">
            <a:avLst>
              <a:gd name="adj" fmla="val 5581"/>
            </a:avLst>
          </a:prstGeom>
          <a:solidFill>
            <a:srgbClr val="CCEEFF"/>
          </a:solidFill>
          <a:ln w="7620">
            <a:solidFill>
              <a:srgbClr val="B2D4E5"/>
            </a:solidFill>
            <a:prstDash val="solid"/>
          </a:ln>
        </p:spPr>
      </p:sp>
      <p:sp>
        <p:nvSpPr>
          <p:cNvPr id="11" name="Text 8"/>
          <p:cNvSpPr/>
          <p:nvPr/>
        </p:nvSpPr>
        <p:spPr>
          <a:xfrm>
            <a:off x="6287453" y="5097780"/>
            <a:ext cx="3234809" cy="289322"/>
          </a:xfrm>
          <a:prstGeom prst="rect">
            <a:avLst/>
          </a:prstGeom>
          <a:noFill/>
          <a:ln/>
        </p:spPr>
        <p:txBody>
          <a:bodyPr wrap="none" lIns="0" tIns="0" rIns="0" bIns="0" rtlCol="0" anchor="t"/>
          <a:lstStyle/>
          <a:p>
            <a:pPr algn="l" indent="0" marL="0">
              <a:lnSpc>
                <a:spcPts val="2250"/>
              </a:lnSpc>
              <a:buNone/>
            </a:pPr>
            <a:r>
              <a:rPr lang="en-US" sz="1800" b="1" dirty="0">
                <a:solidFill>
                  <a:srgbClr val="272525"/>
                </a:solidFill>
                <a:latin typeface="Petrona Bold" pitchFamily="34" charset="0"/>
                <a:ea typeface="Petrona Bold" pitchFamily="34" charset="-122"/>
                <a:cs typeface="Petrona Bold" pitchFamily="34" charset="-120"/>
              </a:rPr>
              <a:t>Multi-layered Communication</a:t>
            </a:r>
            <a:endParaRPr lang="en-US" sz="1800" dirty="0"/>
          </a:p>
        </p:txBody>
      </p:sp>
      <p:sp>
        <p:nvSpPr>
          <p:cNvPr id="12" name="Text 9"/>
          <p:cNvSpPr/>
          <p:nvPr/>
        </p:nvSpPr>
        <p:spPr>
          <a:xfrm>
            <a:off x="6287453" y="5492829"/>
            <a:ext cx="7541895" cy="564118"/>
          </a:xfrm>
          <a:prstGeom prst="rect">
            <a:avLst/>
          </a:prstGeom>
          <a:noFill/>
          <a:ln/>
        </p:spPr>
        <p:txBody>
          <a:bodyPr wrap="square" lIns="0" tIns="0" rIns="0" bIns="0" rtlCol="0" anchor="t"/>
          <a:lstStyle/>
          <a:p>
            <a:pPr algn="l" indent="0" marL="0">
              <a:lnSpc>
                <a:spcPts val="2200"/>
              </a:lnSpc>
              <a:buNone/>
            </a:pPr>
            <a:r>
              <a:rPr lang="en-US" sz="1350" dirty="0">
                <a:solidFill>
                  <a:srgbClr val="272525"/>
                </a:solidFill>
                <a:latin typeface="Inter" pitchFamily="34" charset="0"/>
                <a:ea typeface="Inter" pitchFamily="34" charset="-122"/>
                <a:cs typeface="Inter" pitchFamily="34" charset="-120"/>
              </a:rPr>
              <a:t>Communicate directly with stakeholders at various levels and teach them about ongoing and planned activities.</a:t>
            </a:r>
            <a:endParaRPr lang="en-US" sz="1350" dirty="0"/>
          </a:p>
        </p:txBody>
      </p:sp>
      <p:sp>
        <p:nvSpPr>
          <p:cNvPr id="13" name="Shape 10"/>
          <p:cNvSpPr/>
          <p:nvPr/>
        </p:nvSpPr>
        <p:spPr>
          <a:xfrm>
            <a:off x="6103501" y="6417231"/>
            <a:ext cx="7909798" cy="1327071"/>
          </a:xfrm>
          <a:prstGeom prst="roundRect">
            <a:avLst>
              <a:gd name="adj" fmla="val 5581"/>
            </a:avLst>
          </a:prstGeom>
          <a:solidFill>
            <a:srgbClr val="CCEEFF"/>
          </a:solidFill>
          <a:ln w="7620">
            <a:solidFill>
              <a:srgbClr val="B2D4E5"/>
            </a:solidFill>
            <a:prstDash val="solid"/>
          </a:ln>
        </p:spPr>
      </p:sp>
      <p:sp>
        <p:nvSpPr>
          <p:cNvPr id="14" name="Text 11"/>
          <p:cNvSpPr/>
          <p:nvPr/>
        </p:nvSpPr>
        <p:spPr>
          <a:xfrm>
            <a:off x="6287453" y="6601182"/>
            <a:ext cx="2627114" cy="289322"/>
          </a:xfrm>
          <a:prstGeom prst="rect">
            <a:avLst/>
          </a:prstGeom>
          <a:noFill/>
          <a:ln/>
        </p:spPr>
        <p:txBody>
          <a:bodyPr wrap="none" lIns="0" tIns="0" rIns="0" bIns="0" rtlCol="0" anchor="t"/>
          <a:lstStyle/>
          <a:p>
            <a:pPr algn="l" indent="0" marL="0">
              <a:lnSpc>
                <a:spcPts val="2250"/>
              </a:lnSpc>
              <a:buNone/>
            </a:pPr>
            <a:r>
              <a:rPr lang="en-US" sz="1800" b="1" dirty="0">
                <a:solidFill>
                  <a:srgbClr val="272525"/>
                </a:solidFill>
                <a:latin typeface="Petrona Bold" pitchFamily="34" charset="0"/>
                <a:ea typeface="Petrona Bold" pitchFamily="34" charset="-122"/>
                <a:cs typeface="Petrona Bold" pitchFamily="34" charset="-120"/>
              </a:rPr>
              <a:t>Community Engagement</a:t>
            </a:r>
            <a:endParaRPr lang="en-US" sz="1800" dirty="0"/>
          </a:p>
        </p:txBody>
      </p:sp>
      <p:sp>
        <p:nvSpPr>
          <p:cNvPr id="15" name="Text 12"/>
          <p:cNvSpPr/>
          <p:nvPr/>
        </p:nvSpPr>
        <p:spPr>
          <a:xfrm>
            <a:off x="6287453" y="6996232"/>
            <a:ext cx="7541895" cy="564118"/>
          </a:xfrm>
          <a:prstGeom prst="rect">
            <a:avLst/>
          </a:prstGeom>
          <a:noFill/>
          <a:ln/>
        </p:spPr>
        <p:txBody>
          <a:bodyPr wrap="square" lIns="0" tIns="0" rIns="0" bIns="0" rtlCol="0" anchor="t"/>
          <a:lstStyle/>
          <a:p>
            <a:pPr algn="l" indent="0" marL="0">
              <a:lnSpc>
                <a:spcPts val="2200"/>
              </a:lnSpc>
              <a:buNone/>
            </a:pPr>
            <a:r>
              <a:rPr lang="en-US" sz="1350" dirty="0">
                <a:solidFill>
                  <a:srgbClr val="272525"/>
                </a:solidFill>
                <a:latin typeface="Inter" pitchFamily="34" charset="0"/>
                <a:ea typeface="Inter" pitchFamily="34" charset="-122"/>
                <a:cs typeface="Inter" pitchFamily="34" charset="-120"/>
              </a:rPr>
              <a:t>Co-organizing and hosting community meetings, workshops, and discussion groups for more inclusive communication.</a:t>
            </a:r>
            <a:endParaRPr lang="en-US" sz="13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00207" y="739259"/>
            <a:ext cx="7743587" cy="1312783"/>
          </a:xfrm>
          <a:prstGeom prst="rect">
            <a:avLst/>
          </a:prstGeom>
          <a:noFill/>
          <a:ln/>
        </p:spPr>
        <p:txBody>
          <a:bodyPr wrap="square" lIns="0" tIns="0" rIns="0" bIns="0" rtlCol="0" anchor="t"/>
          <a:lstStyle/>
          <a:p>
            <a:pPr algn="l" indent="0" marL="0">
              <a:lnSpc>
                <a:spcPts val="5150"/>
              </a:lnSpc>
              <a:buNone/>
            </a:pPr>
            <a:r>
              <a:rPr lang="en-US" sz="4100" b="1" dirty="0">
                <a:solidFill>
                  <a:srgbClr val="000000"/>
                </a:solidFill>
                <a:latin typeface="Petrona Bold" pitchFamily="34" charset="0"/>
                <a:ea typeface="Petrona Bold" pitchFamily="34" charset="-122"/>
                <a:cs typeface="Petrona Bold" pitchFamily="34" charset="-120"/>
              </a:rPr>
              <a:t>Digital Marketing Tools for Nonprofit Healthcare</a:t>
            </a:r>
            <a:endParaRPr lang="en-US" sz="4100" dirty="0"/>
          </a:p>
        </p:txBody>
      </p:sp>
      <p:pic>
        <p:nvPicPr>
          <p:cNvPr id="4" name="Image 1" descr="preencoded.png">    </p:cNvPr>
          <p:cNvPicPr>
            <a:picLocks noChangeAspect="1"/>
          </p:cNvPicPr>
          <p:nvPr/>
        </p:nvPicPr>
        <p:blipFill>
          <a:blip r:embed="rId2"/>
          <a:stretch>
            <a:fillRect/>
          </a:stretch>
        </p:blipFill>
        <p:spPr>
          <a:xfrm>
            <a:off x="700207" y="2352080"/>
            <a:ext cx="500182" cy="500182"/>
          </a:xfrm>
          <a:prstGeom prst="rect">
            <a:avLst/>
          </a:prstGeom>
        </p:spPr>
      </p:pic>
      <p:sp>
        <p:nvSpPr>
          <p:cNvPr id="5" name="Text 1"/>
          <p:cNvSpPr/>
          <p:nvPr/>
        </p:nvSpPr>
        <p:spPr>
          <a:xfrm>
            <a:off x="700207" y="3052286"/>
            <a:ext cx="2381131" cy="328255"/>
          </a:xfrm>
          <a:prstGeom prst="rect">
            <a:avLst/>
          </a:prstGeom>
          <a:noFill/>
          <a:ln/>
        </p:spPr>
        <p:txBody>
          <a:bodyPr wrap="none" lIns="0" tIns="0" rIns="0" bIns="0" rtlCol="0" anchor="t"/>
          <a:lstStyle/>
          <a:p>
            <a:pPr algn="l" indent="0" marL="0">
              <a:lnSpc>
                <a:spcPts val="2550"/>
              </a:lnSpc>
              <a:buNone/>
            </a:pPr>
            <a:r>
              <a:rPr lang="en-US" sz="2050" b="1" dirty="0">
                <a:solidFill>
                  <a:srgbClr val="272525"/>
                </a:solidFill>
                <a:latin typeface="Petrona Bold" pitchFamily="34" charset="0"/>
                <a:ea typeface="Petrona Bold" pitchFamily="34" charset="-122"/>
                <a:cs typeface="Petrona Bold" pitchFamily="34" charset="-120"/>
              </a:rPr>
              <a:t>Social Media</a:t>
            </a:r>
            <a:endParaRPr lang="en-US" sz="2050" dirty="0"/>
          </a:p>
        </p:txBody>
      </p:sp>
      <p:sp>
        <p:nvSpPr>
          <p:cNvPr id="6" name="Text 2"/>
          <p:cNvSpPr/>
          <p:nvPr/>
        </p:nvSpPr>
        <p:spPr>
          <a:xfrm>
            <a:off x="700207" y="3500557"/>
            <a:ext cx="2381131" cy="960477"/>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Utilize social media ads and influencers for targeted outreach</a:t>
            </a:r>
            <a:endParaRPr lang="en-US" sz="1550" dirty="0"/>
          </a:p>
        </p:txBody>
      </p:sp>
      <p:pic>
        <p:nvPicPr>
          <p:cNvPr id="7" name="Image 2" descr="preencoded.png">    </p:cNvPr>
          <p:cNvPicPr>
            <a:picLocks noChangeAspect="1"/>
          </p:cNvPicPr>
          <p:nvPr/>
        </p:nvPicPr>
        <p:blipFill>
          <a:blip r:embed="rId3"/>
          <a:stretch>
            <a:fillRect/>
          </a:stretch>
        </p:blipFill>
        <p:spPr>
          <a:xfrm>
            <a:off x="3381375" y="2352080"/>
            <a:ext cx="500182" cy="500182"/>
          </a:xfrm>
          <a:prstGeom prst="rect">
            <a:avLst/>
          </a:prstGeom>
        </p:spPr>
      </p:pic>
      <p:sp>
        <p:nvSpPr>
          <p:cNvPr id="8" name="Text 3"/>
          <p:cNvSpPr/>
          <p:nvPr/>
        </p:nvSpPr>
        <p:spPr>
          <a:xfrm>
            <a:off x="3381375" y="3052286"/>
            <a:ext cx="2381131" cy="328255"/>
          </a:xfrm>
          <a:prstGeom prst="rect">
            <a:avLst/>
          </a:prstGeom>
          <a:noFill/>
          <a:ln/>
        </p:spPr>
        <p:txBody>
          <a:bodyPr wrap="none" lIns="0" tIns="0" rIns="0" bIns="0" rtlCol="0" anchor="t"/>
          <a:lstStyle/>
          <a:p>
            <a:pPr algn="l" indent="0" marL="0">
              <a:lnSpc>
                <a:spcPts val="2550"/>
              </a:lnSpc>
              <a:buNone/>
            </a:pPr>
            <a:r>
              <a:rPr lang="en-US" sz="2050" b="1" dirty="0">
                <a:solidFill>
                  <a:srgbClr val="272525"/>
                </a:solidFill>
                <a:latin typeface="Petrona Bold" pitchFamily="34" charset="0"/>
                <a:ea typeface="Petrona Bold" pitchFamily="34" charset="-122"/>
                <a:cs typeface="Petrona Bold" pitchFamily="34" charset="-120"/>
              </a:rPr>
              <a:t>Websites</a:t>
            </a:r>
            <a:endParaRPr lang="en-US" sz="2050" dirty="0"/>
          </a:p>
        </p:txBody>
      </p:sp>
      <p:sp>
        <p:nvSpPr>
          <p:cNvPr id="9" name="Text 4"/>
          <p:cNvSpPr/>
          <p:nvPr/>
        </p:nvSpPr>
        <p:spPr>
          <a:xfrm>
            <a:off x="3381375" y="3500557"/>
            <a:ext cx="2381131" cy="640318"/>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Develop informative and user-friendly websites</a:t>
            </a:r>
            <a:endParaRPr lang="en-US" sz="1550" dirty="0"/>
          </a:p>
        </p:txBody>
      </p:sp>
      <p:pic>
        <p:nvPicPr>
          <p:cNvPr id="10" name="Image 3" descr="preencoded.png">    </p:cNvPr>
          <p:cNvPicPr>
            <a:picLocks noChangeAspect="1"/>
          </p:cNvPicPr>
          <p:nvPr/>
        </p:nvPicPr>
        <p:blipFill>
          <a:blip r:embed="rId4"/>
          <a:stretch>
            <a:fillRect/>
          </a:stretch>
        </p:blipFill>
        <p:spPr>
          <a:xfrm>
            <a:off x="6062543" y="2352080"/>
            <a:ext cx="500182" cy="500182"/>
          </a:xfrm>
          <a:prstGeom prst="rect">
            <a:avLst/>
          </a:prstGeom>
        </p:spPr>
      </p:pic>
      <p:sp>
        <p:nvSpPr>
          <p:cNvPr id="11" name="Text 5"/>
          <p:cNvSpPr/>
          <p:nvPr/>
        </p:nvSpPr>
        <p:spPr>
          <a:xfrm>
            <a:off x="6062543" y="3052286"/>
            <a:ext cx="2381131" cy="328255"/>
          </a:xfrm>
          <a:prstGeom prst="rect">
            <a:avLst/>
          </a:prstGeom>
          <a:noFill/>
          <a:ln/>
        </p:spPr>
        <p:txBody>
          <a:bodyPr wrap="none" lIns="0" tIns="0" rIns="0" bIns="0" rtlCol="0" anchor="t"/>
          <a:lstStyle/>
          <a:p>
            <a:pPr algn="l" indent="0" marL="0">
              <a:lnSpc>
                <a:spcPts val="2550"/>
              </a:lnSpc>
              <a:buNone/>
            </a:pPr>
            <a:r>
              <a:rPr lang="en-US" sz="2050" b="1" dirty="0">
                <a:solidFill>
                  <a:srgbClr val="272525"/>
                </a:solidFill>
                <a:latin typeface="Petrona Bold" pitchFamily="34" charset="0"/>
                <a:ea typeface="Petrona Bold" pitchFamily="34" charset="-122"/>
                <a:cs typeface="Petrona Bold" pitchFamily="34" charset="-120"/>
              </a:rPr>
              <a:t>Email Campaigns</a:t>
            </a:r>
            <a:endParaRPr lang="en-US" sz="2050" dirty="0"/>
          </a:p>
        </p:txBody>
      </p:sp>
      <p:sp>
        <p:nvSpPr>
          <p:cNvPr id="12" name="Text 6"/>
          <p:cNvSpPr/>
          <p:nvPr/>
        </p:nvSpPr>
        <p:spPr>
          <a:xfrm>
            <a:off x="6062543" y="3500557"/>
            <a:ext cx="2381131" cy="960477"/>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Create targeted email campaigns for different stakeholder groups</a:t>
            </a:r>
            <a:endParaRPr lang="en-US" sz="1550" dirty="0"/>
          </a:p>
        </p:txBody>
      </p:sp>
      <p:pic>
        <p:nvPicPr>
          <p:cNvPr id="13" name="Image 4" descr="preencoded.png">    </p:cNvPr>
          <p:cNvPicPr>
            <a:picLocks noChangeAspect="1"/>
          </p:cNvPicPr>
          <p:nvPr/>
        </p:nvPicPr>
        <p:blipFill>
          <a:blip r:embed="rId5"/>
          <a:stretch>
            <a:fillRect/>
          </a:stretch>
        </p:blipFill>
        <p:spPr>
          <a:xfrm>
            <a:off x="700207" y="5061228"/>
            <a:ext cx="500182" cy="500182"/>
          </a:xfrm>
          <a:prstGeom prst="rect">
            <a:avLst/>
          </a:prstGeom>
        </p:spPr>
      </p:pic>
      <p:sp>
        <p:nvSpPr>
          <p:cNvPr id="14" name="Text 7"/>
          <p:cNvSpPr/>
          <p:nvPr/>
        </p:nvSpPr>
        <p:spPr>
          <a:xfrm>
            <a:off x="700207" y="5761434"/>
            <a:ext cx="2381131" cy="328255"/>
          </a:xfrm>
          <a:prstGeom prst="rect">
            <a:avLst/>
          </a:prstGeom>
          <a:noFill/>
          <a:ln/>
        </p:spPr>
        <p:txBody>
          <a:bodyPr wrap="none" lIns="0" tIns="0" rIns="0" bIns="0" rtlCol="0" anchor="t"/>
          <a:lstStyle/>
          <a:p>
            <a:pPr algn="l" indent="0" marL="0">
              <a:lnSpc>
                <a:spcPts val="2550"/>
              </a:lnSpc>
              <a:buNone/>
            </a:pPr>
            <a:r>
              <a:rPr lang="en-US" sz="2050" b="1" dirty="0">
                <a:solidFill>
                  <a:srgbClr val="272525"/>
                </a:solidFill>
                <a:latin typeface="Petrona Bold" pitchFamily="34" charset="0"/>
                <a:ea typeface="Petrona Bold" pitchFamily="34" charset="-122"/>
                <a:cs typeface="Petrona Bold" pitchFamily="34" charset="-120"/>
              </a:rPr>
              <a:t>Mobile Apps</a:t>
            </a:r>
            <a:endParaRPr lang="en-US" sz="2050" dirty="0"/>
          </a:p>
        </p:txBody>
      </p:sp>
      <p:sp>
        <p:nvSpPr>
          <p:cNvPr id="15" name="Text 8"/>
          <p:cNvSpPr/>
          <p:nvPr/>
        </p:nvSpPr>
        <p:spPr>
          <a:xfrm>
            <a:off x="700207" y="6209705"/>
            <a:ext cx="2381131" cy="1280636"/>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Develop mobile applications for easy access to health information and services</a:t>
            </a:r>
            <a:endParaRPr lang="en-US" sz="15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73073" y="609481"/>
            <a:ext cx="9927074" cy="724733"/>
          </a:xfrm>
          <a:prstGeom prst="rect">
            <a:avLst/>
          </a:prstGeom>
          <a:noFill/>
          <a:ln/>
        </p:spPr>
        <p:txBody>
          <a:bodyPr wrap="none" lIns="0" tIns="0" rIns="0" bIns="0" rtlCol="0" anchor="t"/>
          <a:lstStyle/>
          <a:p>
            <a:pPr algn="l" indent="0" marL="0">
              <a:lnSpc>
                <a:spcPts val="5700"/>
              </a:lnSpc>
              <a:buNone/>
            </a:pPr>
            <a:r>
              <a:rPr lang="en-US" sz="4550" b="1" dirty="0">
                <a:solidFill>
                  <a:srgbClr val="000000"/>
                </a:solidFill>
                <a:latin typeface="Petrona Bold" pitchFamily="34" charset="0"/>
                <a:ea typeface="Petrona Bold" pitchFamily="34" charset="-122"/>
                <a:cs typeface="Petrona Bold" pitchFamily="34" charset="-120"/>
              </a:rPr>
              <a:t>Effective Digital Marketing Strategies</a:t>
            </a:r>
            <a:endParaRPr lang="en-US" sz="4550" dirty="0"/>
          </a:p>
        </p:txBody>
      </p:sp>
      <p:sp>
        <p:nvSpPr>
          <p:cNvPr id="3" name="Shape 1"/>
          <p:cNvSpPr/>
          <p:nvPr/>
        </p:nvSpPr>
        <p:spPr>
          <a:xfrm>
            <a:off x="773073" y="1775936"/>
            <a:ext cx="1635442" cy="1289923"/>
          </a:xfrm>
          <a:prstGeom prst="roundRect">
            <a:avLst>
              <a:gd name="adj" fmla="val 7192"/>
            </a:avLst>
          </a:prstGeom>
          <a:solidFill>
            <a:srgbClr val="CCEEFF"/>
          </a:solidFill>
          <a:ln w="7620">
            <a:solidFill>
              <a:srgbClr val="B2D4E5"/>
            </a:solidFill>
            <a:prstDash val="solid"/>
          </a:ln>
        </p:spPr>
      </p:sp>
      <p:sp>
        <p:nvSpPr>
          <p:cNvPr id="4" name="Text 2"/>
          <p:cNvSpPr/>
          <p:nvPr/>
        </p:nvSpPr>
        <p:spPr>
          <a:xfrm>
            <a:off x="1435417" y="2226707"/>
            <a:ext cx="310634" cy="388263"/>
          </a:xfrm>
          <a:prstGeom prst="rect">
            <a:avLst/>
          </a:prstGeom>
          <a:noFill/>
          <a:ln/>
        </p:spPr>
        <p:txBody>
          <a:bodyPr wrap="none" lIns="0" tIns="0" rIns="0" bIns="0" rtlCol="0" anchor="t"/>
          <a:lstStyle/>
          <a:p>
            <a:pPr algn="ctr" indent="0" marL="0">
              <a:lnSpc>
                <a:spcPts val="3900"/>
              </a:lnSpc>
              <a:buNone/>
            </a:pPr>
            <a:r>
              <a:rPr lang="en-US" sz="2400" b="1" dirty="0">
                <a:solidFill>
                  <a:srgbClr val="272525"/>
                </a:solidFill>
                <a:latin typeface="Petrona Bold" pitchFamily="34" charset="0"/>
                <a:ea typeface="Petrona Bold" pitchFamily="34" charset="-122"/>
                <a:cs typeface="Petrona Bold" pitchFamily="34" charset="-120"/>
              </a:rPr>
              <a:t>1</a:t>
            </a:r>
            <a:endParaRPr lang="en-US" sz="2400" dirty="0"/>
          </a:p>
        </p:txBody>
      </p:sp>
      <p:sp>
        <p:nvSpPr>
          <p:cNvPr id="5" name="Text 3"/>
          <p:cNvSpPr/>
          <p:nvPr/>
        </p:nvSpPr>
        <p:spPr>
          <a:xfrm>
            <a:off x="2629376" y="1996797"/>
            <a:ext cx="4017764" cy="362307"/>
          </a:xfrm>
          <a:prstGeom prst="rect">
            <a:avLst/>
          </a:prstGeom>
          <a:noFill/>
          <a:ln/>
        </p:spPr>
        <p:txBody>
          <a:bodyPr wrap="none" lIns="0" tIns="0" rIns="0" bIns="0" rtlCol="0" anchor="t"/>
          <a:lstStyle/>
          <a:p>
            <a:pPr algn="l" indent="0" marL="0">
              <a:lnSpc>
                <a:spcPts val="2850"/>
              </a:lnSpc>
              <a:buNone/>
            </a:pPr>
            <a:r>
              <a:rPr lang="en-US" sz="2250" b="1" dirty="0">
                <a:solidFill>
                  <a:srgbClr val="272525"/>
                </a:solidFill>
                <a:latin typeface="Petrona Bold" pitchFamily="34" charset="0"/>
                <a:ea typeface="Petrona Bold" pitchFamily="34" charset="-122"/>
                <a:cs typeface="Petrona Bold" pitchFamily="34" charset="-120"/>
              </a:rPr>
              <a:t>Understand Target Population</a:t>
            </a:r>
            <a:endParaRPr lang="en-US" sz="2250" dirty="0"/>
          </a:p>
        </p:txBody>
      </p:sp>
      <p:sp>
        <p:nvSpPr>
          <p:cNvPr id="6" name="Text 4"/>
          <p:cNvSpPr/>
          <p:nvPr/>
        </p:nvSpPr>
        <p:spPr>
          <a:xfrm>
            <a:off x="2629376" y="2491621"/>
            <a:ext cx="5699998" cy="353378"/>
          </a:xfrm>
          <a:prstGeom prst="rect">
            <a:avLst/>
          </a:prstGeom>
          <a:noFill/>
          <a:ln/>
        </p:spPr>
        <p:txBody>
          <a:bodyPr wrap="none" lIns="0" tIns="0" rIns="0" bIns="0" rtlCol="0" anchor="t"/>
          <a:lstStyle/>
          <a:p>
            <a:pPr algn="l" indent="0" marL="0">
              <a:lnSpc>
                <a:spcPts val="2750"/>
              </a:lnSpc>
              <a:buNone/>
            </a:pPr>
            <a:r>
              <a:rPr lang="en-US" sz="1700" dirty="0">
                <a:solidFill>
                  <a:srgbClr val="272525"/>
                </a:solidFill>
                <a:latin typeface="Inter" pitchFamily="34" charset="0"/>
                <a:ea typeface="Inter" pitchFamily="34" charset="-122"/>
                <a:cs typeface="Inter" pitchFamily="34" charset="-120"/>
              </a:rPr>
              <a:t>Develop a strong understanding of the target audience</a:t>
            </a:r>
            <a:endParaRPr lang="en-US" sz="1700" dirty="0"/>
          </a:p>
        </p:txBody>
      </p:sp>
      <p:sp>
        <p:nvSpPr>
          <p:cNvPr id="7" name="Shape 5"/>
          <p:cNvSpPr/>
          <p:nvPr/>
        </p:nvSpPr>
        <p:spPr>
          <a:xfrm>
            <a:off x="2518886" y="3050619"/>
            <a:ext cx="11228070" cy="15240"/>
          </a:xfrm>
          <a:prstGeom prst="roundRect">
            <a:avLst>
              <a:gd name="adj" fmla="val 608772"/>
            </a:avLst>
          </a:prstGeom>
          <a:solidFill>
            <a:srgbClr val="B2D4E5"/>
          </a:solidFill>
          <a:ln/>
        </p:spPr>
      </p:sp>
      <p:sp>
        <p:nvSpPr>
          <p:cNvPr id="8" name="Shape 6"/>
          <p:cNvSpPr/>
          <p:nvPr/>
        </p:nvSpPr>
        <p:spPr>
          <a:xfrm>
            <a:off x="773073" y="3176230"/>
            <a:ext cx="3271004" cy="1289923"/>
          </a:xfrm>
          <a:prstGeom prst="roundRect">
            <a:avLst>
              <a:gd name="adj" fmla="val 7192"/>
            </a:avLst>
          </a:prstGeom>
          <a:solidFill>
            <a:srgbClr val="CCEEFF"/>
          </a:solidFill>
          <a:ln w="7620">
            <a:solidFill>
              <a:srgbClr val="B2D4E5"/>
            </a:solidFill>
            <a:prstDash val="solid"/>
          </a:ln>
        </p:spPr>
      </p:sp>
      <p:sp>
        <p:nvSpPr>
          <p:cNvPr id="9" name="Text 7"/>
          <p:cNvSpPr/>
          <p:nvPr/>
        </p:nvSpPr>
        <p:spPr>
          <a:xfrm>
            <a:off x="2253258" y="3627001"/>
            <a:ext cx="310634" cy="388263"/>
          </a:xfrm>
          <a:prstGeom prst="rect">
            <a:avLst/>
          </a:prstGeom>
          <a:noFill/>
          <a:ln/>
        </p:spPr>
        <p:txBody>
          <a:bodyPr wrap="none" lIns="0" tIns="0" rIns="0" bIns="0" rtlCol="0" anchor="t"/>
          <a:lstStyle/>
          <a:p>
            <a:pPr algn="ctr" indent="0" marL="0">
              <a:lnSpc>
                <a:spcPts val="3900"/>
              </a:lnSpc>
              <a:buNone/>
            </a:pPr>
            <a:r>
              <a:rPr lang="en-US" sz="2400" b="1" dirty="0">
                <a:solidFill>
                  <a:srgbClr val="272525"/>
                </a:solidFill>
                <a:latin typeface="Petrona Bold" pitchFamily="34" charset="0"/>
                <a:ea typeface="Petrona Bold" pitchFamily="34" charset="-122"/>
                <a:cs typeface="Petrona Bold" pitchFamily="34" charset="-120"/>
              </a:rPr>
              <a:t>2</a:t>
            </a:r>
            <a:endParaRPr lang="en-US" sz="2400" dirty="0"/>
          </a:p>
        </p:txBody>
      </p:sp>
      <p:sp>
        <p:nvSpPr>
          <p:cNvPr id="10" name="Text 8"/>
          <p:cNvSpPr/>
          <p:nvPr/>
        </p:nvSpPr>
        <p:spPr>
          <a:xfrm>
            <a:off x="4264938" y="3397091"/>
            <a:ext cx="3910370" cy="362307"/>
          </a:xfrm>
          <a:prstGeom prst="rect">
            <a:avLst/>
          </a:prstGeom>
          <a:noFill/>
          <a:ln/>
        </p:spPr>
        <p:txBody>
          <a:bodyPr wrap="none" lIns="0" tIns="0" rIns="0" bIns="0" rtlCol="0" anchor="t"/>
          <a:lstStyle/>
          <a:p>
            <a:pPr algn="l" indent="0" marL="0">
              <a:lnSpc>
                <a:spcPts val="2850"/>
              </a:lnSpc>
              <a:buNone/>
            </a:pPr>
            <a:r>
              <a:rPr lang="en-US" sz="2250" b="1" dirty="0">
                <a:solidFill>
                  <a:srgbClr val="272525"/>
                </a:solidFill>
                <a:latin typeface="Petrona Bold" pitchFamily="34" charset="0"/>
                <a:ea typeface="Petrona Bold" pitchFamily="34" charset="-122"/>
                <a:cs typeface="Petrona Bold" pitchFamily="34" charset="-120"/>
              </a:rPr>
              <a:t>Clear Objectives and Message</a:t>
            </a:r>
            <a:endParaRPr lang="en-US" sz="2250" dirty="0"/>
          </a:p>
        </p:txBody>
      </p:sp>
      <p:sp>
        <p:nvSpPr>
          <p:cNvPr id="11" name="Text 9"/>
          <p:cNvSpPr/>
          <p:nvPr/>
        </p:nvSpPr>
        <p:spPr>
          <a:xfrm>
            <a:off x="4264938" y="3891915"/>
            <a:ext cx="5529501" cy="353378"/>
          </a:xfrm>
          <a:prstGeom prst="rect">
            <a:avLst/>
          </a:prstGeom>
          <a:noFill/>
          <a:ln/>
        </p:spPr>
        <p:txBody>
          <a:bodyPr wrap="none" lIns="0" tIns="0" rIns="0" bIns="0" rtlCol="0" anchor="t"/>
          <a:lstStyle/>
          <a:p>
            <a:pPr algn="l" indent="0" marL="0">
              <a:lnSpc>
                <a:spcPts val="2750"/>
              </a:lnSpc>
              <a:buNone/>
            </a:pPr>
            <a:r>
              <a:rPr lang="en-US" sz="1700" dirty="0">
                <a:solidFill>
                  <a:srgbClr val="272525"/>
                </a:solidFill>
                <a:latin typeface="Inter" pitchFamily="34" charset="0"/>
                <a:ea typeface="Inter" pitchFamily="34" charset="-122"/>
                <a:cs typeface="Inter" pitchFamily="34" charset="-120"/>
              </a:rPr>
              <a:t>Establish clear goals and craft a compelling message</a:t>
            </a:r>
            <a:endParaRPr lang="en-US" sz="1700" dirty="0"/>
          </a:p>
        </p:txBody>
      </p:sp>
      <p:sp>
        <p:nvSpPr>
          <p:cNvPr id="12" name="Shape 10"/>
          <p:cNvSpPr/>
          <p:nvPr/>
        </p:nvSpPr>
        <p:spPr>
          <a:xfrm>
            <a:off x="4154448" y="4450913"/>
            <a:ext cx="9592508" cy="15240"/>
          </a:xfrm>
          <a:prstGeom prst="roundRect">
            <a:avLst>
              <a:gd name="adj" fmla="val 608772"/>
            </a:avLst>
          </a:prstGeom>
          <a:solidFill>
            <a:srgbClr val="B2D4E5"/>
          </a:solidFill>
          <a:ln/>
        </p:spPr>
      </p:sp>
      <p:sp>
        <p:nvSpPr>
          <p:cNvPr id="13" name="Shape 11"/>
          <p:cNvSpPr/>
          <p:nvPr/>
        </p:nvSpPr>
        <p:spPr>
          <a:xfrm>
            <a:off x="773073" y="4576524"/>
            <a:ext cx="4906566" cy="1289923"/>
          </a:xfrm>
          <a:prstGeom prst="roundRect">
            <a:avLst>
              <a:gd name="adj" fmla="val 7192"/>
            </a:avLst>
          </a:prstGeom>
          <a:solidFill>
            <a:srgbClr val="CCEEFF"/>
          </a:solidFill>
          <a:ln w="7620">
            <a:solidFill>
              <a:srgbClr val="B2D4E5"/>
            </a:solidFill>
            <a:prstDash val="solid"/>
          </a:ln>
        </p:spPr>
      </p:sp>
      <p:sp>
        <p:nvSpPr>
          <p:cNvPr id="14" name="Text 12"/>
          <p:cNvSpPr/>
          <p:nvPr/>
        </p:nvSpPr>
        <p:spPr>
          <a:xfrm>
            <a:off x="3070979" y="5027295"/>
            <a:ext cx="310634" cy="388263"/>
          </a:xfrm>
          <a:prstGeom prst="rect">
            <a:avLst/>
          </a:prstGeom>
          <a:noFill/>
          <a:ln/>
        </p:spPr>
        <p:txBody>
          <a:bodyPr wrap="none" lIns="0" tIns="0" rIns="0" bIns="0" rtlCol="0" anchor="t"/>
          <a:lstStyle/>
          <a:p>
            <a:pPr algn="ctr" indent="0" marL="0">
              <a:lnSpc>
                <a:spcPts val="3900"/>
              </a:lnSpc>
              <a:buNone/>
            </a:pPr>
            <a:r>
              <a:rPr lang="en-US" sz="2400" b="1" dirty="0">
                <a:solidFill>
                  <a:srgbClr val="272525"/>
                </a:solidFill>
                <a:latin typeface="Petrona Bold" pitchFamily="34" charset="0"/>
                <a:ea typeface="Petrona Bold" pitchFamily="34" charset="-122"/>
                <a:cs typeface="Petrona Bold" pitchFamily="34" charset="-120"/>
              </a:rPr>
              <a:t>3</a:t>
            </a:r>
            <a:endParaRPr lang="en-US" sz="2400" dirty="0"/>
          </a:p>
        </p:txBody>
      </p:sp>
      <p:sp>
        <p:nvSpPr>
          <p:cNvPr id="15" name="Text 13"/>
          <p:cNvSpPr/>
          <p:nvPr/>
        </p:nvSpPr>
        <p:spPr>
          <a:xfrm>
            <a:off x="5900499" y="4797385"/>
            <a:ext cx="2899172" cy="362307"/>
          </a:xfrm>
          <a:prstGeom prst="rect">
            <a:avLst/>
          </a:prstGeom>
          <a:noFill/>
          <a:ln/>
        </p:spPr>
        <p:txBody>
          <a:bodyPr wrap="none" lIns="0" tIns="0" rIns="0" bIns="0" rtlCol="0" anchor="t"/>
          <a:lstStyle/>
          <a:p>
            <a:pPr algn="l" indent="0" marL="0">
              <a:lnSpc>
                <a:spcPts val="2850"/>
              </a:lnSpc>
              <a:buNone/>
            </a:pPr>
            <a:r>
              <a:rPr lang="en-US" sz="2250" b="1" dirty="0">
                <a:solidFill>
                  <a:srgbClr val="272525"/>
                </a:solidFill>
                <a:latin typeface="Petrona Bold" pitchFamily="34" charset="0"/>
                <a:ea typeface="Petrona Bold" pitchFamily="34" charset="-122"/>
                <a:cs typeface="Petrona Bold" pitchFamily="34" charset="-120"/>
              </a:rPr>
              <a:t>Strategic Tactics</a:t>
            </a:r>
            <a:endParaRPr lang="en-US" sz="2250" dirty="0"/>
          </a:p>
        </p:txBody>
      </p:sp>
      <p:sp>
        <p:nvSpPr>
          <p:cNvPr id="16" name="Text 14"/>
          <p:cNvSpPr/>
          <p:nvPr/>
        </p:nvSpPr>
        <p:spPr>
          <a:xfrm>
            <a:off x="5900499" y="5292209"/>
            <a:ext cx="7137797" cy="353378"/>
          </a:xfrm>
          <a:prstGeom prst="rect">
            <a:avLst/>
          </a:prstGeom>
          <a:noFill/>
          <a:ln/>
        </p:spPr>
        <p:txBody>
          <a:bodyPr wrap="none" lIns="0" tIns="0" rIns="0" bIns="0" rtlCol="0" anchor="t"/>
          <a:lstStyle/>
          <a:p>
            <a:pPr algn="l" indent="0" marL="0">
              <a:lnSpc>
                <a:spcPts val="2750"/>
              </a:lnSpc>
              <a:buNone/>
            </a:pPr>
            <a:r>
              <a:rPr lang="en-US" sz="1700" dirty="0">
                <a:solidFill>
                  <a:srgbClr val="272525"/>
                </a:solidFill>
                <a:latin typeface="Inter" pitchFamily="34" charset="0"/>
                <a:ea typeface="Inter" pitchFamily="34" charset="-122"/>
                <a:cs typeface="Inter" pitchFamily="34" charset="-120"/>
              </a:rPr>
              <a:t>Implement tactics to ensure the message reaches the right audience</a:t>
            </a:r>
            <a:endParaRPr lang="en-US" sz="1700" dirty="0"/>
          </a:p>
        </p:txBody>
      </p:sp>
      <p:sp>
        <p:nvSpPr>
          <p:cNvPr id="17" name="Shape 15"/>
          <p:cNvSpPr/>
          <p:nvPr/>
        </p:nvSpPr>
        <p:spPr>
          <a:xfrm>
            <a:off x="5790009" y="5851208"/>
            <a:ext cx="7956947" cy="15240"/>
          </a:xfrm>
          <a:prstGeom prst="roundRect">
            <a:avLst>
              <a:gd name="adj" fmla="val 608772"/>
            </a:avLst>
          </a:prstGeom>
          <a:solidFill>
            <a:srgbClr val="B2D4E5"/>
          </a:solidFill>
          <a:ln/>
        </p:spPr>
      </p:sp>
      <p:sp>
        <p:nvSpPr>
          <p:cNvPr id="18" name="Shape 16"/>
          <p:cNvSpPr/>
          <p:nvPr/>
        </p:nvSpPr>
        <p:spPr>
          <a:xfrm>
            <a:off x="773073" y="5976818"/>
            <a:ext cx="6542127" cy="1643301"/>
          </a:xfrm>
          <a:prstGeom prst="roundRect">
            <a:avLst>
              <a:gd name="adj" fmla="val 5646"/>
            </a:avLst>
          </a:prstGeom>
          <a:solidFill>
            <a:srgbClr val="CCEEFF"/>
          </a:solidFill>
          <a:ln w="7620">
            <a:solidFill>
              <a:srgbClr val="B2D4E5"/>
            </a:solidFill>
            <a:prstDash val="solid"/>
          </a:ln>
        </p:spPr>
      </p:sp>
      <p:sp>
        <p:nvSpPr>
          <p:cNvPr id="19" name="Text 17"/>
          <p:cNvSpPr/>
          <p:nvPr/>
        </p:nvSpPr>
        <p:spPr>
          <a:xfrm>
            <a:off x="3888819" y="6604278"/>
            <a:ext cx="310634" cy="388263"/>
          </a:xfrm>
          <a:prstGeom prst="rect">
            <a:avLst/>
          </a:prstGeom>
          <a:noFill/>
          <a:ln/>
        </p:spPr>
        <p:txBody>
          <a:bodyPr wrap="none" lIns="0" tIns="0" rIns="0" bIns="0" rtlCol="0" anchor="t"/>
          <a:lstStyle/>
          <a:p>
            <a:pPr algn="ctr" indent="0" marL="0">
              <a:lnSpc>
                <a:spcPts val="3900"/>
              </a:lnSpc>
              <a:buNone/>
            </a:pPr>
            <a:r>
              <a:rPr lang="en-US" sz="2400" b="1" dirty="0">
                <a:solidFill>
                  <a:srgbClr val="272525"/>
                </a:solidFill>
                <a:latin typeface="Petrona Bold" pitchFamily="34" charset="0"/>
                <a:ea typeface="Petrona Bold" pitchFamily="34" charset="-122"/>
                <a:cs typeface="Petrona Bold" pitchFamily="34" charset="-120"/>
              </a:rPr>
              <a:t>4</a:t>
            </a:r>
            <a:endParaRPr lang="en-US" sz="2400" dirty="0"/>
          </a:p>
        </p:txBody>
      </p:sp>
      <p:sp>
        <p:nvSpPr>
          <p:cNvPr id="20" name="Text 18"/>
          <p:cNvSpPr/>
          <p:nvPr/>
        </p:nvSpPr>
        <p:spPr>
          <a:xfrm>
            <a:off x="7536061" y="6197679"/>
            <a:ext cx="2899172" cy="362307"/>
          </a:xfrm>
          <a:prstGeom prst="rect">
            <a:avLst/>
          </a:prstGeom>
          <a:noFill/>
          <a:ln/>
        </p:spPr>
        <p:txBody>
          <a:bodyPr wrap="none" lIns="0" tIns="0" rIns="0" bIns="0" rtlCol="0" anchor="t"/>
          <a:lstStyle/>
          <a:p>
            <a:pPr algn="l" indent="0" marL="0">
              <a:lnSpc>
                <a:spcPts val="2850"/>
              </a:lnSpc>
              <a:buNone/>
            </a:pPr>
            <a:r>
              <a:rPr lang="en-US" sz="2250" b="1" dirty="0">
                <a:solidFill>
                  <a:srgbClr val="272525"/>
                </a:solidFill>
                <a:latin typeface="Petrona Bold" pitchFamily="34" charset="0"/>
                <a:ea typeface="Petrona Bold" pitchFamily="34" charset="-122"/>
                <a:cs typeface="Petrona Bold" pitchFamily="34" charset="-120"/>
              </a:rPr>
              <a:t>Compelling Content</a:t>
            </a:r>
            <a:endParaRPr lang="en-US" sz="2250" dirty="0"/>
          </a:p>
        </p:txBody>
      </p:sp>
      <p:sp>
        <p:nvSpPr>
          <p:cNvPr id="21" name="Text 19"/>
          <p:cNvSpPr/>
          <p:nvPr/>
        </p:nvSpPr>
        <p:spPr>
          <a:xfrm>
            <a:off x="7536061" y="6692503"/>
            <a:ext cx="6100405" cy="706755"/>
          </a:xfrm>
          <a:prstGeom prst="rect">
            <a:avLst/>
          </a:prstGeom>
          <a:noFill/>
          <a:ln/>
        </p:spPr>
        <p:txBody>
          <a:bodyPr wrap="square" lIns="0" tIns="0" rIns="0" bIns="0" rtlCol="0" anchor="t"/>
          <a:lstStyle/>
          <a:p>
            <a:pPr algn="l" indent="0" marL="0">
              <a:lnSpc>
                <a:spcPts val="2750"/>
              </a:lnSpc>
              <a:buNone/>
            </a:pPr>
            <a:r>
              <a:rPr lang="en-US" sz="1700" dirty="0">
                <a:solidFill>
                  <a:srgbClr val="272525"/>
                </a:solidFill>
                <a:latin typeface="Inter" pitchFamily="34" charset="0"/>
                <a:ea typeface="Inter" pitchFamily="34" charset="-122"/>
                <a:cs typeface="Inter" pitchFamily="34" charset="-120"/>
              </a:rPr>
              <a:t>Create content that resonates with audience needs and calls for specific action</a:t>
            </a:r>
            <a:endParaRPr lang="en-US" sz="17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2145863"/>
            <a:ext cx="9654183" cy="744260"/>
          </a:xfrm>
          <a:prstGeom prst="rect">
            <a:avLst/>
          </a:prstGeom>
          <a:noFill/>
          <a:ln/>
        </p:spPr>
        <p:txBody>
          <a:bodyPr wrap="non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Measuring Marketing Effectiveness</a:t>
            </a:r>
            <a:endParaRPr lang="en-US" sz="4650" dirty="0"/>
          </a:p>
        </p:txBody>
      </p:sp>
      <p:sp>
        <p:nvSpPr>
          <p:cNvPr id="3" name="Text 1"/>
          <p:cNvSpPr/>
          <p:nvPr/>
        </p:nvSpPr>
        <p:spPr>
          <a:xfrm>
            <a:off x="793790" y="3457099"/>
            <a:ext cx="2845594" cy="372070"/>
          </a:xfrm>
          <a:prstGeom prst="rect">
            <a:avLst/>
          </a:prstGeom>
          <a:noFill/>
          <a:ln/>
        </p:spPr>
        <p:txBody>
          <a:bodyPr wrap="non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Establish Metrics</a:t>
            </a:r>
            <a:endParaRPr lang="en-US" sz="2300" dirty="0"/>
          </a:p>
        </p:txBody>
      </p:sp>
      <p:sp>
        <p:nvSpPr>
          <p:cNvPr id="4" name="Text 2"/>
          <p:cNvSpPr/>
          <p:nvPr/>
        </p:nvSpPr>
        <p:spPr>
          <a:xfrm>
            <a:off x="793790" y="4055983"/>
            <a:ext cx="2845594" cy="1451610"/>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Set predefined benchmarks or performance measures to track over time</a:t>
            </a:r>
            <a:endParaRPr lang="en-US" sz="1750" dirty="0"/>
          </a:p>
        </p:txBody>
      </p:sp>
      <p:sp>
        <p:nvSpPr>
          <p:cNvPr id="5" name="Text 3"/>
          <p:cNvSpPr/>
          <p:nvPr/>
        </p:nvSpPr>
        <p:spPr>
          <a:xfrm>
            <a:off x="4200406" y="3457099"/>
            <a:ext cx="2845594" cy="744141"/>
          </a:xfrm>
          <a:prstGeom prst="rect">
            <a:avLst/>
          </a:prstGeom>
          <a:noFill/>
          <a:ln/>
        </p:spPr>
        <p:txBody>
          <a:bodyPr wrap="squar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Qualitative Evaluations</a:t>
            </a:r>
            <a:endParaRPr lang="en-US" sz="2300" dirty="0"/>
          </a:p>
        </p:txBody>
      </p:sp>
      <p:sp>
        <p:nvSpPr>
          <p:cNvPr id="6" name="Text 4"/>
          <p:cNvSpPr/>
          <p:nvPr/>
        </p:nvSpPr>
        <p:spPr>
          <a:xfrm>
            <a:off x="4200406" y="4428053"/>
            <a:ext cx="2845594" cy="1451610"/>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Conduct surveys, focus groups, or gather direct feedback from patients or clients</a:t>
            </a:r>
            <a:endParaRPr lang="en-US" sz="1750" dirty="0"/>
          </a:p>
        </p:txBody>
      </p:sp>
      <p:sp>
        <p:nvSpPr>
          <p:cNvPr id="7" name="Text 5"/>
          <p:cNvSpPr/>
          <p:nvPr/>
        </p:nvSpPr>
        <p:spPr>
          <a:xfrm>
            <a:off x="7607022" y="3457099"/>
            <a:ext cx="2845594" cy="744141"/>
          </a:xfrm>
          <a:prstGeom prst="rect">
            <a:avLst/>
          </a:prstGeom>
          <a:noFill/>
          <a:ln/>
        </p:spPr>
        <p:txBody>
          <a:bodyPr wrap="squar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Quantitative Measures</a:t>
            </a:r>
            <a:endParaRPr lang="en-US" sz="2300" dirty="0"/>
          </a:p>
        </p:txBody>
      </p:sp>
      <p:sp>
        <p:nvSpPr>
          <p:cNvPr id="8" name="Text 6"/>
          <p:cNvSpPr/>
          <p:nvPr/>
        </p:nvSpPr>
        <p:spPr>
          <a:xfrm>
            <a:off x="7607022" y="4428053"/>
            <a:ext cx="2845594" cy="1088708"/>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Track elements such as increased website visits or incoming calls</a:t>
            </a:r>
            <a:endParaRPr lang="en-US" sz="1750" dirty="0"/>
          </a:p>
        </p:txBody>
      </p:sp>
      <p:sp>
        <p:nvSpPr>
          <p:cNvPr id="9" name="Text 7"/>
          <p:cNvSpPr/>
          <p:nvPr/>
        </p:nvSpPr>
        <p:spPr>
          <a:xfrm>
            <a:off x="11013638" y="3457099"/>
            <a:ext cx="2845594" cy="744141"/>
          </a:xfrm>
          <a:prstGeom prst="rect">
            <a:avLst/>
          </a:prstGeom>
          <a:noFill/>
          <a:ln/>
        </p:spPr>
        <p:txBody>
          <a:bodyPr wrap="squar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Stakeholder Feedback</a:t>
            </a:r>
            <a:endParaRPr lang="en-US" sz="2300" dirty="0"/>
          </a:p>
        </p:txBody>
      </p:sp>
      <p:sp>
        <p:nvSpPr>
          <p:cNvPr id="10" name="Text 8"/>
          <p:cNvSpPr/>
          <p:nvPr/>
        </p:nvSpPr>
        <p:spPr>
          <a:xfrm>
            <a:off x="11013638" y="4428053"/>
            <a:ext cx="2845594" cy="1088708"/>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Gather and analyze feedback from potential customers or patrons</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861179"/>
            <a:ext cx="13042821" cy="1488519"/>
          </a:xfrm>
          <a:prstGeom prst="rect">
            <a:avLst/>
          </a:prstGeom>
          <a:noFill/>
          <a:ln/>
        </p:spPr>
        <p:txBody>
          <a:bodyPr wrap="squar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Ethical Considerations in Healthcare Marketing</a:t>
            </a:r>
            <a:endParaRPr lang="en-US" sz="4650" dirty="0"/>
          </a:p>
        </p:txBody>
      </p:sp>
      <p:sp>
        <p:nvSpPr>
          <p:cNvPr id="3" name="Text 1"/>
          <p:cNvSpPr/>
          <p:nvPr/>
        </p:nvSpPr>
        <p:spPr>
          <a:xfrm>
            <a:off x="1715453" y="3242429"/>
            <a:ext cx="2977039" cy="372070"/>
          </a:xfrm>
          <a:prstGeom prst="rect">
            <a:avLst/>
          </a:prstGeom>
          <a:noFill/>
          <a:ln/>
        </p:spPr>
        <p:txBody>
          <a:bodyPr wrap="none" lIns="0" tIns="0" rIns="0" bIns="0" rtlCol="0" anchor="t"/>
          <a:lstStyle/>
          <a:p>
            <a:pPr algn="r"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Honesty</a:t>
            </a:r>
            <a:endParaRPr lang="en-US" sz="2300" dirty="0"/>
          </a:p>
        </p:txBody>
      </p:sp>
      <p:sp>
        <p:nvSpPr>
          <p:cNvPr id="4" name="Text 2"/>
          <p:cNvSpPr/>
          <p:nvPr/>
        </p:nvSpPr>
        <p:spPr>
          <a:xfrm>
            <a:off x="793790" y="3750588"/>
            <a:ext cx="3898702" cy="725805"/>
          </a:xfrm>
          <a:prstGeom prst="rect">
            <a:avLst/>
          </a:prstGeom>
          <a:noFill/>
          <a:ln/>
        </p:spPr>
        <p:txBody>
          <a:bodyPr wrap="square" lIns="0" tIns="0" rIns="0" bIns="0" rtlCol="0" anchor="t"/>
          <a:lstStyle/>
          <a:p>
            <a:pPr algn="r" indent="0" marL="0">
              <a:lnSpc>
                <a:spcPts val="2850"/>
              </a:lnSpc>
              <a:buNone/>
            </a:pPr>
            <a:r>
              <a:rPr lang="en-US" sz="1750" dirty="0">
                <a:solidFill>
                  <a:srgbClr val="272525"/>
                </a:solidFill>
                <a:latin typeface="Inter" pitchFamily="34" charset="0"/>
                <a:ea typeface="Inter" pitchFamily="34" charset="-122"/>
                <a:cs typeface="Inter" pitchFamily="34" charset="-120"/>
              </a:rPr>
              <a:t>Maintain honesty in all marketing communications</a:t>
            </a:r>
            <a:endParaRPr lang="en-US" sz="1750" dirty="0"/>
          </a:p>
        </p:txBody>
      </p:sp>
      <p:pic>
        <p:nvPicPr>
          <p:cNvPr id="5" name="Image 0" descr="preencoded.png">    </p:cNvPr>
          <p:cNvPicPr>
            <a:picLocks noChangeAspect="1"/>
          </p:cNvPicPr>
          <p:nvPr/>
        </p:nvPicPr>
        <p:blipFill>
          <a:blip r:embed="rId1"/>
          <a:stretch>
            <a:fillRect/>
          </a:stretch>
        </p:blipFill>
        <p:spPr>
          <a:xfrm>
            <a:off x="5032653" y="2803327"/>
            <a:ext cx="4564975" cy="4564975"/>
          </a:xfrm>
          <a:prstGeom prst="rect">
            <a:avLst/>
          </a:prstGeom>
        </p:spPr>
      </p:pic>
      <p:sp>
        <p:nvSpPr>
          <p:cNvPr id="6" name="Text 3"/>
          <p:cNvSpPr/>
          <p:nvPr/>
        </p:nvSpPr>
        <p:spPr>
          <a:xfrm>
            <a:off x="6033492" y="3726180"/>
            <a:ext cx="339328" cy="424220"/>
          </a:xfrm>
          <a:prstGeom prst="rect">
            <a:avLst/>
          </a:prstGeom>
          <a:noFill/>
          <a:ln/>
        </p:spPr>
        <p:txBody>
          <a:bodyPr wrap="none" lIns="0" tIns="0" rIns="0" bIns="0" rtlCol="0" anchor="t"/>
          <a:lstStyle/>
          <a:p>
            <a:pPr algn="l" indent="0" marL="0">
              <a:lnSpc>
                <a:spcPts val="4250"/>
              </a:lnSpc>
              <a:buNone/>
            </a:pPr>
            <a:r>
              <a:rPr lang="en-US" sz="2650" b="1" dirty="0">
                <a:solidFill>
                  <a:srgbClr val="272525"/>
                </a:solidFill>
                <a:latin typeface="Petrona Bold" pitchFamily="34" charset="0"/>
                <a:ea typeface="Petrona Bold" pitchFamily="34" charset="-122"/>
                <a:cs typeface="Petrona Bold" pitchFamily="34" charset="-120"/>
              </a:rPr>
              <a:t>1</a:t>
            </a:r>
            <a:endParaRPr lang="en-US" sz="2650" dirty="0"/>
          </a:p>
        </p:txBody>
      </p:sp>
      <p:sp>
        <p:nvSpPr>
          <p:cNvPr id="7" name="Text 4"/>
          <p:cNvSpPr/>
          <p:nvPr/>
        </p:nvSpPr>
        <p:spPr>
          <a:xfrm>
            <a:off x="9937790" y="2833688"/>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Integrity</a:t>
            </a:r>
            <a:endParaRPr lang="en-US" sz="2300" dirty="0"/>
          </a:p>
        </p:txBody>
      </p:sp>
      <p:sp>
        <p:nvSpPr>
          <p:cNvPr id="8" name="Text 5"/>
          <p:cNvSpPr/>
          <p:nvPr/>
        </p:nvSpPr>
        <p:spPr>
          <a:xfrm>
            <a:off x="9937790" y="3341846"/>
            <a:ext cx="3898821"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Uphold organizational integrity in marketing practices</a:t>
            </a:r>
            <a:endParaRPr lang="en-US" sz="1750" dirty="0"/>
          </a:p>
        </p:txBody>
      </p:sp>
      <p:pic>
        <p:nvPicPr>
          <p:cNvPr id="9" name="Image 1" descr="preencoded.png">    </p:cNvPr>
          <p:cNvPicPr>
            <a:picLocks noChangeAspect="1"/>
          </p:cNvPicPr>
          <p:nvPr/>
        </p:nvPicPr>
        <p:blipFill>
          <a:blip r:embed="rId2"/>
          <a:stretch>
            <a:fillRect/>
          </a:stretch>
        </p:blipFill>
        <p:spPr>
          <a:xfrm>
            <a:off x="5032653" y="2803327"/>
            <a:ext cx="4564975" cy="4564975"/>
          </a:xfrm>
          <a:prstGeom prst="rect">
            <a:avLst/>
          </a:prstGeom>
        </p:spPr>
      </p:pic>
      <p:sp>
        <p:nvSpPr>
          <p:cNvPr id="10" name="Text 6"/>
          <p:cNvSpPr/>
          <p:nvPr/>
        </p:nvSpPr>
        <p:spPr>
          <a:xfrm>
            <a:off x="7893010" y="3461504"/>
            <a:ext cx="339328" cy="424220"/>
          </a:xfrm>
          <a:prstGeom prst="rect">
            <a:avLst/>
          </a:prstGeom>
          <a:noFill/>
          <a:ln/>
        </p:spPr>
        <p:txBody>
          <a:bodyPr wrap="none" lIns="0" tIns="0" rIns="0" bIns="0" rtlCol="0" anchor="t"/>
          <a:lstStyle/>
          <a:p>
            <a:pPr algn="l" indent="0" marL="0">
              <a:lnSpc>
                <a:spcPts val="4250"/>
              </a:lnSpc>
              <a:buNone/>
            </a:pPr>
            <a:r>
              <a:rPr lang="en-US" sz="2650" b="1" dirty="0">
                <a:solidFill>
                  <a:srgbClr val="272525"/>
                </a:solidFill>
                <a:latin typeface="Petrona Bold" pitchFamily="34" charset="0"/>
                <a:ea typeface="Petrona Bold" pitchFamily="34" charset="-122"/>
                <a:cs typeface="Petrona Bold" pitchFamily="34" charset="-120"/>
              </a:rPr>
              <a:t>2</a:t>
            </a:r>
            <a:endParaRPr lang="en-US" sz="2650" dirty="0"/>
          </a:p>
        </p:txBody>
      </p:sp>
      <p:sp>
        <p:nvSpPr>
          <p:cNvPr id="11" name="Text 7"/>
          <p:cNvSpPr/>
          <p:nvPr/>
        </p:nvSpPr>
        <p:spPr>
          <a:xfrm>
            <a:off x="10051256" y="4468773"/>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Accountability</a:t>
            </a:r>
            <a:endParaRPr lang="en-US" sz="2300" dirty="0"/>
          </a:p>
        </p:txBody>
      </p:sp>
      <p:sp>
        <p:nvSpPr>
          <p:cNvPr id="12" name="Text 8"/>
          <p:cNvSpPr/>
          <p:nvPr/>
        </p:nvSpPr>
        <p:spPr>
          <a:xfrm>
            <a:off x="10051256" y="4976932"/>
            <a:ext cx="3785354"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Be accountable for marketing actions and outcomes</a:t>
            </a:r>
            <a:endParaRPr lang="en-US" sz="1750" dirty="0"/>
          </a:p>
        </p:txBody>
      </p:sp>
      <p:pic>
        <p:nvPicPr>
          <p:cNvPr id="13" name="Image 2" descr="preencoded.png">    </p:cNvPr>
          <p:cNvPicPr>
            <a:picLocks noChangeAspect="1"/>
          </p:cNvPicPr>
          <p:nvPr/>
        </p:nvPicPr>
        <p:blipFill>
          <a:blip r:embed="rId3"/>
          <a:stretch>
            <a:fillRect/>
          </a:stretch>
        </p:blipFill>
        <p:spPr>
          <a:xfrm>
            <a:off x="5032653" y="2803327"/>
            <a:ext cx="4564975" cy="4564975"/>
          </a:xfrm>
          <a:prstGeom prst="rect">
            <a:avLst/>
          </a:prstGeom>
        </p:spPr>
      </p:pic>
      <p:sp>
        <p:nvSpPr>
          <p:cNvPr id="14" name="Text 9"/>
          <p:cNvSpPr/>
          <p:nvPr/>
        </p:nvSpPr>
        <p:spPr>
          <a:xfrm>
            <a:off x="8719423" y="5148263"/>
            <a:ext cx="339328" cy="424220"/>
          </a:xfrm>
          <a:prstGeom prst="rect">
            <a:avLst/>
          </a:prstGeom>
          <a:noFill/>
          <a:ln/>
        </p:spPr>
        <p:txBody>
          <a:bodyPr wrap="none" lIns="0" tIns="0" rIns="0" bIns="0" rtlCol="0" anchor="t"/>
          <a:lstStyle/>
          <a:p>
            <a:pPr algn="l" indent="0" marL="0">
              <a:lnSpc>
                <a:spcPts val="4250"/>
              </a:lnSpc>
              <a:buNone/>
            </a:pPr>
            <a:r>
              <a:rPr lang="en-US" sz="2650" b="1" dirty="0">
                <a:solidFill>
                  <a:srgbClr val="272525"/>
                </a:solidFill>
                <a:latin typeface="Petrona Bold" pitchFamily="34" charset="0"/>
                <a:ea typeface="Petrona Bold" pitchFamily="34" charset="-122"/>
                <a:cs typeface="Petrona Bold" pitchFamily="34" charset="-120"/>
              </a:rPr>
              <a:t>3</a:t>
            </a:r>
            <a:endParaRPr lang="en-US" sz="2650" dirty="0"/>
          </a:p>
        </p:txBody>
      </p:sp>
      <p:sp>
        <p:nvSpPr>
          <p:cNvPr id="15" name="Text 10"/>
          <p:cNvSpPr/>
          <p:nvPr/>
        </p:nvSpPr>
        <p:spPr>
          <a:xfrm>
            <a:off x="9937790" y="6103858"/>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Respect</a:t>
            </a:r>
            <a:endParaRPr lang="en-US" sz="2300" dirty="0"/>
          </a:p>
        </p:txBody>
      </p:sp>
      <p:sp>
        <p:nvSpPr>
          <p:cNvPr id="16" name="Text 11"/>
          <p:cNvSpPr/>
          <p:nvPr/>
        </p:nvSpPr>
        <p:spPr>
          <a:xfrm>
            <a:off x="9937790" y="6612017"/>
            <a:ext cx="3898821"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Show respect for users' privacy and self-determination</a:t>
            </a:r>
            <a:endParaRPr lang="en-US" sz="1750" dirty="0"/>
          </a:p>
        </p:txBody>
      </p:sp>
      <p:pic>
        <p:nvPicPr>
          <p:cNvPr id="17" name="Image 3" descr="preencoded.png">    </p:cNvPr>
          <p:cNvPicPr>
            <a:picLocks noChangeAspect="1"/>
          </p:cNvPicPr>
          <p:nvPr/>
        </p:nvPicPr>
        <p:blipFill>
          <a:blip r:embed="rId4"/>
          <a:stretch>
            <a:fillRect/>
          </a:stretch>
        </p:blipFill>
        <p:spPr>
          <a:xfrm>
            <a:off x="5032653" y="2803327"/>
            <a:ext cx="4564975" cy="4564975"/>
          </a:xfrm>
          <a:prstGeom prst="rect">
            <a:avLst/>
          </a:prstGeom>
        </p:spPr>
      </p:pic>
      <p:sp>
        <p:nvSpPr>
          <p:cNvPr id="18" name="Text 12"/>
          <p:cNvSpPr/>
          <p:nvPr/>
        </p:nvSpPr>
        <p:spPr>
          <a:xfrm>
            <a:off x="7370564" y="6455331"/>
            <a:ext cx="339328" cy="424220"/>
          </a:xfrm>
          <a:prstGeom prst="rect">
            <a:avLst/>
          </a:prstGeom>
          <a:noFill/>
          <a:ln/>
        </p:spPr>
        <p:txBody>
          <a:bodyPr wrap="none" lIns="0" tIns="0" rIns="0" bIns="0" rtlCol="0" anchor="t"/>
          <a:lstStyle/>
          <a:p>
            <a:pPr algn="l" indent="0" marL="0">
              <a:lnSpc>
                <a:spcPts val="4250"/>
              </a:lnSpc>
              <a:buNone/>
            </a:pPr>
            <a:r>
              <a:rPr lang="en-US" sz="2650" b="1" dirty="0">
                <a:solidFill>
                  <a:srgbClr val="272525"/>
                </a:solidFill>
                <a:latin typeface="Petrona Bold" pitchFamily="34" charset="0"/>
                <a:ea typeface="Petrona Bold" pitchFamily="34" charset="-122"/>
                <a:cs typeface="Petrona Bold" pitchFamily="34" charset="-120"/>
              </a:rPr>
              <a:t>4</a:t>
            </a:r>
            <a:endParaRPr lang="en-US" sz="2650" dirty="0"/>
          </a:p>
        </p:txBody>
      </p:sp>
      <p:sp>
        <p:nvSpPr>
          <p:cNvPr id="19" name="Text 13"/>
          <p:cNvSpPr/>
          <p:nvPr/>
        </p:nvSpPr>
        <p:spPr>
          <a:xfrm>
            <a:off x="1715453" y="5694997"/>
            <a:ext cx="2977039" cy="372070"/>
          </a:xfrm>
          <a:prstGeom prst="rect">
            <a:avLst/>
          </a:prstGeom>
          <a:noFill/>
          <a:ln/>
        </p:spPr>
        <p:txBody>
          <a:bodyPr wrap="none" lIns="0" tIns="0" rIns="0" bIns="0" rtlCol="0" anchor="t"/>
          <a:lstStyle/>
          <a:p>
            <a:pPr algn="r"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Equity</a:t>
            </a:r>
            <a:endParaRPr lang="en-US" sz="2300" dirty="0"/>
          </a:p>
        </p:txBody>
      </p:sp>
      <p:sp>
        <p:nvSpPr>
          <p:cNvPr id="20" name="Text 14"/>
          <p:cNvSpPr/>
          <p:nvPr/>
        </p:nvSpPr>
        <p:spPr>
          <a:xfrm>
            <a:off x="793790" y="6203156"/>
            <a:ext cx="3898702" cy="725805"/>
          </a:xfrm>
          <a:prstGeom prst="rect">
            <a:avLst/>
          </a:prstGeom>
          <a:noFill/>
          <a:ln/>
        </p:spPr>
        <p:txBody>
          <a:bodyPr wrap="square" lIns="0" tIns="0" rIns="0" bIns="0" rtlCol="0" anchor="t"/>
          <a:lstStyle/>
          <a:p>
            <a:pPr algn="r" indent="0" marL="0">
              <a:lnSpc>
                <a:spcPts val="2850"/>
              </a:lnSpc>
              <a:buNone/>
            </a:pPr>
            <a:r>
              <a:rPr lang="en-US" sz="1750" dirty="0">
                <a:solidFill>
                  <a:srgbClr val="272525"/>
                </a:solidFill>
                <a:latin typeface="Inter" pitchFamily="34" charset="0"/>
                <a:ea typeface="Inter" pitchFamily="34" charset="-122"/>
                <a:cs typeface="Inter" pitchFamily="34" charset="-120"/>
              </a:rPr>
              <a:t>Ensure equitable treatment in marketing efforts</a:t>
            </a:r>
            <a:endParaRPr lang="en-US" sz="1750" dirty="0"/>
          </a:p>
        </p:txBody>
      </p:sp>
      <p:pic>
        <p:nvPicPr>
          <p:cNvPr id="21" name="Image 4" descr="preencoded.png">    </p:cNvPr>
          <p:cNvPicPr>
            <a:picLocks noChangeAspect="1"/>
          </p:cNvPicPr>
          <p:nvPr/>
        </p:nvPicPr>
        <p:blipFill>
          <a:blip r:embed="rId5"/>
          <a:stretch>
            <a:fillRect/>
          </a:stretch>
        </p:blipFill>
        <p:spPr>
          <a:xfrm>
            <a:off x="5032653" y="2803327"/>
            <a:ext cx="4564975" cy="4564975"/>
          </a:xfrm>
          <a:prstGeom prst="rect">
            <a:avLst/>
          </a:prstGeom>
        </p:spPr>
      </p:pic>
      <p:sp>
        <p:nvSpPr>
          <p:cNvPr id="22" name="Text 15"/>
          <p:cNvSpPr/>
          <p:nvPr/>
        </p:nvSpPr>
        <p:spPr>
          <a:xfrm>
            <a:off x="5710595" y="5576530"/>
            <a:ext cx="339328" cy="424220"/>
          </a:xfrm>
          <a:prstGeom prst="rect">
            <a:avLst/>
          </a:prstGeom>
          <a:noFill/>
          <a:ln/>
        </p:spPr>
        <p:txBody>
          <a:bodyPr wrap="none" lIns="0" tIns="0" rIns="0" bIns="0" rtlCol="0" anchor="t"/>
          <a:lstStyle/>
          <a:p>
            <a:pPr algn="l" indent="0" marL="0">
              <a:lnSpc>
                <a:spcPts val="4250"/>
              </a:lnSpc>
              <a:buNone/>
            </a:pPr>
            <a:r>
              <a:rPr lang="en-US" sz="2650" b="1" dirty="0">
                <a:solidFill>
                  <a:srgbClr val="272525"/>
                </a:solidFill>
                <a:latin typeface="Petrona Bold" pitchFamily="34" charset="0"/>
                <a:ea typeface="Petrona Bold" pitchFamily="34" charset="-122"/>
                <a:cs typeface="Petrona Bold" pitchFamily="34" charset="-120"/>
              </a:rPr>
              <a:t>5</a:t>
            </a:r>
            <a:endParaRPr lang="en-US" sz="26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73986" y="540663"/>
            <a:ext cx="7768828" cy="1289447"/>
          </a:xfrm>
          <a:prstGeom prst="rect">
            <a:avLst/>
          </a:prstGeom>
          <a:noFill/>
          <a:ln/>
        </p:spPr>
        <p:txBody>
          <a:bodyPr wrap="square" lIns="0" tIns="0" rIns="0" bIns="0" rtlCol="0" anchor="t"/>
          <a:lstStyle/>
          <a:p>
            <a:pPr algn="l" indent="0" marL="0">
              <a:lnSpc>
                <a:spcPts val="5050"/>
              </a:lnSpc>
              <a:buNone/>
            </a:pPr>
            <a:r>
              <a:rPr lang="en-US" sz="4050" b="1" dirty="0">
                <a:solidFill>
                  <a:srgbClr val="000000"/>
                </a:solidFill>
                <a:latin typeface="Petrona Bold" pitchFamily="34" charset="0"/>
                <a:ea typeface="Petrona Bold" pitchFamily="34" charset="-122"/>
                <a:cs typeface="Petrona Bold" pitchFamily="34" charset="-120"/>
              </a:rPr>
              <a:t>Challenges in Ethical Healthcare Marketing</a:t>
            </a:r>
            <a:endParaRPr lang="en-US" sz="4050" dirty="0"/>
          </a:p>
        </p:txBody>
      </p:sp>
      <p:pic>
        <p:nvPicPr>
          <p:cNvPr id="4" name="Image 1" descr="preencoded.png">    </p:cNvPr>
          <p:cNvPicPr>
            <a:picLocks noChangeAspect="1"/>
          </p:cNvPicPr>
          <p:nvPr/>
        </p:nvPicPr>
        <p:blipFill>
          <a:blip r:embed="rId2"/>
          <a:stretch>
            <a:fillRect/>
          </a:stretch>
        </p:blipFill>
        <p:spPr>
          <a:xfrm>
            <a:off x="6173986" y="2124789"/>
            <a:ext cx="982385" cy="1178838"/>
          </a:xfrm>
          <a:prstGeom prst="rect">
            <a:avLst/>
          </a:prstGeom>
        </p:spPr>
      </p:pic>
      <p:sp>
        <p:nvSpPr>
          <p:cNvPr id="5" name="Text 1"/>
          <p:cNvSpPr/>
          <p:nvPr/>
        </p:nvSpPr>
        <p:spPr>
          <a:xfrm>
            <a:off x="7451050" y="2321243"/>
            <a:ext cx="2594967" cy="322302"/>
          </a:xfrm>
          <a:prstGeom prst="rect">
            <a:avLst/>
          </a:prstGeom>
          <a:noFill/>
          <a:ln/>
        </p:spPr>
        <p:txBody>
          <a:bodyPr wrap="none" lIns="0" tIns="0" rIns="0" bIns="0" rtlCol="0" anchor="t"/>
          <a:lstStyle/>
          <a:p>
            <a:pPr algn="l" indent="0" marL="0">
              <a:lnSpc>
                <a:spcPts val="2500"/>
              </a:lnSpc>
              <a:buNone/>
            </a:pPr>
            <a:r>
              <a:rPr lang="en-US" sz="2000" b="1" dirty="0">
                <a:solidFill>
                  <a:srgbClr val="272525"/>
                </a:solidFill>
                <a:latin typeface="Petrona Bold" pitchFamily="34" charset="0"/>
                <a:ea typeface="Petrona Bold" pitchFamily="34" charset="-122"/>
                <a:cs typeface="Petrona Bold" pitchFamily="34" charset="-120"/>
              </a:rPr>
              <a:t>Sensitive Information</a:t>
            </a:r>
            <a:endParaRPr lang="en-US" sz="2000" dirty="0"/>
          </a:p>
        </p:txBody>
      </p:sp>
      <p:sp>
        <p:nvSpPr>
          <p:cNvPr id="6" name="Text 2"/>
          <p:cNvSpPr/>
          <p:nvPr/>
        </p:nvSpPr>
        <p:spPr>
          <a:xfrm>
            <a:off x="7451050" y="2761417"/>
            <a:ext cx="6491764" cy="314325"/>
          </a:xfrm>
          <a:prstGeom prst="rect">
            <a:avLst/>
          </a:prstGeom>
          <a:noFill/>
          <a:ln/>
        </p:spPr>
        <p:txBody>
          <a:bodyPr wrap="none" lIns="0" tIns="0" rIns="0" bIns="0" rtlCol="0" anchor="t"/>
          <a:lstStyle/>
          <a:p>
            <a:pPr algn="l" indent="0" marL="0">
              <a:lnSpc>
                <a:spcPts val="2450"/>
              </a:lnSpc>
              <a:buNone/>
            </a:pPr>
            <a:r>
              <a:rPr lang="en-US" sz="1500" dirty="0">
                <a:solidFill>
                  <a:srgbClr val="272525"/>
                </a:solidFill>
                <a:latin typeface="Inter" pitchFamily="34" charset="0"/>
                <a:ea typeface="Inter" pitchFamily="34" charset="-122"/>
                <a:cs typeface="Inter" pitchFamily="34" charset="-120"/>
              </a:rPr>
              <a:t>Healthcare services often involve suffering, fear, and privacy issues</a:t>
            </a:r>
            <a:endParaRPr lang="en-US" sz="1500" dirty="0"/>
          </a:p>
        </p:txBody>
      </p:sp>
      <p:pic>
        <p:nvPicPr>
          <p:cNvPr id="7" name="Image 2" descr="preencoded.png">    </p:cNvPr>
          <p:cNvPicPr>
            <a:picLocks noChangeAspect="1"/>
          </p:cNvPicPr>
          <p:nvPr/>
        </p:nvPicPr>
        <p:blipFill>
          <a:blip r:embed="rId3"/>
          <a:stretch>
            <a:fillRect/>
          </a:stretch>
        </p:blipFill>
        <p:spPr>
          <a:xfrm>
            <a:off x="6173986" y="3303627"/>
            <a:ext cx="982385" cy="1461730"/>
          </a:xfrm>
          <a:prstGeom prst="rect">
            <a:avLst/>
          </a:prstGeom>
        </p:spPr>
      </p:pic>
      <p:sp>
        <p:nvSpPr>
          <p:cNvPr id="8" name="Text 3"/>
          <p:cNvSpPr/>
          <p:nvPr/>
        </p:nvSpPr>
        <p:spPr>
          <a:xfrm>
            <a:off x="7451050" y="3500080"/>
            <a:ext cx="2782133" cy="322302"/>
          </a:xfrm>
          <a:prstGeom prst="rect">
            <a:avLst/>
          </a:prstGeom>
          <a:noFill/>
          <a:ln/>
        </p:spPr>
        <p:txBody>
          <a:bodyPr wrap="none" lIns="0" tIns="0" rIns="0" bIns="0" rtlCol="0" anchor="t"/>
          <a:lstStyle/>
          <a:p>
            <a:pPr algn="l" indent="0" marL="0">
              <a:lnSpc>
                <a:spcPts val="2500"/>
              </a:lnSpc>
              <a:buNone/>
            </a:pPr>
            <a:r>
              <a:rPr lang="en-US" sz="2000" b="1" dirty="0">
                <a:solidFill>
                  <a:srgbClr val="272525"/>
                </a:solidFill>
                <a:latin typeface="Petrona Bold" pitchFamily="34" charset="0"/>
                <a:ea typeface="Petrona Bold" pitchFamily="34" charset="-122"/>
                <a:cs typeface="Petrona Bold" pitchFamily="34" charset="-120"/>
              </a:rPr>
              <a:t>Vulnerable Populations</a:t>
            </a:r>
            <a:endParaRPr lang="en-US" sz="2000" dirty="0"/>
          </a:p>
        </p:txBody>
      </p:sp>
      <p:sp>
        <p:nvSpPr>
          <p:cNvPr id="9" name="Text 4"/>
          <p:cNvSpPr/>
          <p:nvPr/>
        </p:nvSpPr>
        <p:spPr>
          <a:xfrm>
            <a:off x="7451050" y="3940254"/>
            <a:ext cx="6491764" cy="628650"/>
          </a:xfrm>
          <a:prstGeom prst="rect">
            <a:avLst/>
          </a:prstGeom>
          <a:noFill/>
          <a:ln/>
        </p:spPr>
        <p:txBody>
          <a:bodyPr wrap="square" lIns="0" tIns="0" rIns="0" bIns="0" rtlCol="0" anchor="t"/>
          <a:lstStyle/>
          <a:p>
            <a:pPr algn="l" indent="0" marL="0">
              <a:lnSpc>
                <a:spcPts val="2450"/>
              </a:lnSpc>
              <a:buNone/>
            </a:pPr>
            <a:r>
              <a:rPr lang="en-US" sz="1500" dirty="0">
                <a:solidFill>
                  <a:srgbClr val="272525"/>
                </a:solidFill>
                <a:latin typeface="Inter" pitchFamily="34" charset="0"/>
                <a:ea typeface="Inter" pitchFamily="34" charset="-122"/>
                <a:cs typeface="Inter" pitchFamily="34" charset="-120"/>
              </a:rPr>
              <a:t>Many users are poor and elderly people who could have difficulties understanding the language and offers of health services</a:t>
            </a:r>
            <a:endParaRPr lang="en-US" sz="1500" dirty="0"/>
          </a:p>
        </p:txBody>
      </p:sp>
      <p:pic>
        <p:nvPicPr>
          <p:cNvPr id="10" name="Image 3" descr="preencoded.png">    </p:cNvPr>
          <p:cNvPicPr>
            <a:picLocks noChangeAspect="1"/>
          </p:cNvPicPr>
          <p:nvPr/>
        </p:nvPicPr>
        <p:blipFill>
          <a:blip r:embed="rId4"/>
          <a:stretch>
            <a:fillRect/>
          </a:stretch>
        </p:blipFill>
        <p:spPr>
          <a:xfrm>
            <a:off x="6173986" y="4765358"/>
            <a:ext cx="982385" cy="1461730"/>
          </a:xfrm>
          <a:prstGeom prst="rect">
            <a:avLst/>
          </a:prstGeom>
        </p:spPr>
      </p:pic>
      <p:sp>
        <p:nvSpPr>
          <p:cNvPr id="11" name="Text 5"/>
          <p:cNvSpPr/>
          <p:nvPr/>
        </p:nvSpPr>
        <p:spPr>
          <a:xfrm>
            <a:off x="7451050" y="4961811"/>
            <a:ext cx="2578775" cy="322302"/>
          </a:xfrm>
          <a:prstGeom prst="rect">
            <a:avLst/>
          </a:prstGeom>
          <a:noFill/>
          <a:ln/>
        </p:spPr>
        <p:txBody>
          <a:bodyPr wrap="none" lIns="0" tIns="0" rIns="0" bIns="0" rtlCol="0" anchor="t"/>
          <a:lstStyle/>
          <a:p>
            <a:pPr algn="l" indent="0" marL="0">
              <a:lnSpc>
                <a:spcPts val="2500"/>
              </a:lnSpc>
              <a:buNone/>
            </a:pPr>
            <a:r>
              <a:rPr lang="en-US" sz="2000" b="1" dirty="0">
                <a:solidFill>
                  <a:srgbClr val="272525"/>
                </a:solidFill>
                <a:latin typeface="Petrona Bold" pitchFamily="34" charset="0"/>
                <a:ea typeface="Petrona Bold" pitchFamily="34" charset="-122"/>
                <a:cs typeface="Petrona Bold" pitchFamily="34" charset="-120"/>
              </a:rPr>
              <a:t>Informed Consent</a:t>
            </a:r>
            <a:endParaRPr lang="en-US" sz="2000" dirty="0"/>
          </a:p>
        </p:txBody>
      </p:sp>
      <p:sp>
        <p:nvSpPr>
          <p:cNvPr id="12" name="Text 6"/>
          <p:cNvSpPr/>
          <p:nvPr/>
        </p:nvSpPr>
        <p:spPr>
          <a:xfrm>
            <a:off x="7451050" y="5401985"/>
            <a:ext cx="6491764" cy="628650"/>
          </a:xfrm>
          <a:prstGeom prst="rect">
            <a:avLst/>
          </a:prstGeom>
          <a:noFill/>
          <a:ln/>
        </p:spPr>
        <p:txBody>
          <a:bodyPr wrap="square" lIns="0" tIns="0" rIns="0" bIns="0" rtlCol="0" anchor="t"/>
          <a:lstStyle/>
          <a:p>
            <a:pPr algn="l" indent="0" marL="0">
              <a:lnSpc>
                <a:spcPts val="2450"/>
              </a:lnSpc>
              <a:buNone/>
            </a:pPr>
            <a:r>
              <a:rPr lang="en-US" sz="1500" dirty="0">
                <a:solidFill>
                  <a:srgbClr val="272525"/>
                </a:solidFill>
                <a:latin typeface="Inter" pitchFamily="34" charset="0"/>
                <a:ea typeface="Inter" pitchFamily="34" charset="-122"/>
                <a:cs typeface="Inter" pitchFamily="34" charset="-120"/>
              </a:rPr>
              <a:t>Ensuring true informed consent when documenting or communicating about users</a:t>
            </a:r>
            <a:endParaRPr lang="en-US" sz="1500" dirty="0"/>
          </a:p>
        </p:txBody>
      </p:sp>
      <p:pic>
        <p:nvPicPr>
          <p:cNvPr id="13" name="Image 4" descr="preencoded.png">    </p:cNvPr>
          <p:cNvPicPr>
            <a:picLocks noChangeAspect="1"/>
          </p:cNvPicPr>
          <p:nvPr/>
        </p:nvPicPr>
        <p:blipFill>
          <a:blip r:embed="rId5"/>
          <a:stretch>
            <a:fillRect/>
          </a:stretch>
        </p:blipFill>
        <p:spPr>
          <a:xfrm>
            <a:off x="6173986" y="6227088"/>
            <a:ext cx="982385" cy="1461730"/>
          </a:xfrm>
          <a:prstGeom prst="rect">
            <a:avLst/>
          </a:prstGeom>
        </p:spPr>
      </p:pic>
      <p:sp>
        <p:nvSpPr>
          <p:cNvPr id="14" name="Text 7"/>
          <p:cNvSpPr/>
          <p:nvPr/>
        </p:nvSpPr>
        <p:spPr>
          <a:xfrm>
            <a:off x="7451050" y="6423541"/>
            <a:ext cx="2814638" cy="322302"/>
          </a:xfrm>
          <a:prstGeom prst="rect">
            <a:avLst/>
          </a:prstGeom>
          <a:noFill/>
          <a:ln/>
        </p:spPr>
        <p:txBody>
          <a:bodyPr wrap="none" lIns="0" tIns="0" rIns="0" bIns="0" rtlCol="0" anchor="t"/>
          <a:lstStyle/>
          <a:p>
            <a:pPr algn="l" indent="0" marL="0">
              <a:lnSpc>
                <a:spcPts val="2500"/>
              </a:lnSpc>
              <a:buNone/>
            </a:pPr>
            <a:r>
              <a:rPr lang="en-US" sz="2000" b="1" dirty="0">
                <a:solidFill>
                  <a:srgbClr val="272525"/>
                </a:solidFill>
                <a:latin typeface="Petrona Bold" pitchFamily="34" charset="0"/>
                <a:ea typeface="Petrona Bold" pitchFamily="34" charset="-122"/>
                <a:cs typeface="Petrona Bold" pitchFamily="34" charset="-120"/>
              </a:rPr>
              <a:t>Maintaining Credibility</a:t>
            </a:r>
            <a:endParaRPr lang="en-US" sz="2000" dirty="0"/>
          </a:p>
        </p:txBody>
      </p:sp>
      <p:sp>
        <p:nvSpPr>
          <p:cNvPr id="15" name="Text 8"/>
          <p:cNvSpPr/>
          <p:nvPr/>
        </p:nvSpPr>
        <p:spPr>
          <a:xfrm>
            <a:off x="7451050" y="6863715"/>
            <a:ext cx="6491764" cy="628650"/>
          </a:xfrm>
          <a:prstGeom prst="rect">
            <a:avLst/>
          </a:prstGeom>
          <a:noFill/>
          <a:ln/>
        </p:spPr>
        <p:txBody>
          <a:bodyPr wrap="square" lIns="0" tIns="0" rIns="0" bIns="0" rtlCol="0" anchor="t"/>
          <a:lstStyle/>
          <a:p>
            <a:pPr algn="l" indent="0" marL="0">
              <a:lnSpc>
                <a:spcPts val="2450"/>
              </a:lnSpc>
              <a:buNone/>
            </a:pPr>
            <a:r>
              <a:rPr lang="en-US" sz="1500" dirty="0">
                <a:solidFill>
                  <a:srgbClr val="272525"/>
                </a:solidFill>
                <a:latin typeface="Inter" pitchFamily="34" charset="0"/>
                <a:ea typeface="Inter" pitchFamily="34" charset="-122"/>
                <a:cs typeface="Inter" pitchFamily="34" charset="-120"/>
              </a:rPr>
              <a:t>Avoiding misuse of language or omission of necessary information that may erode trust and credibility</a:t>
            </a:r>
            <a:endParaRPr lang="en-US" sz="15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7339"/>
          </a:xfrm>
          <a:prstGeom prst="rect">
            <a:avLst/>
          </a:prstGeom>
        </p:spPr>
      </p:pic>
      <p:sp>
        <p:nvSpPr>
          <p:cNvPr id="3" name="Text 0"/>
          <p:cNvSpPr/>
          <p:nvPr/>
        </p:nvSpPr>
        <p:spPr>
          <a:xfrm>
            <a:off x="6126361" y="502801"/>
            <a:ext cx="7864078" cy="1199674"/>
          </a:xfrm>
          <a:prstGeom prst="rect">
            <a:avLst/>
          </a:prstGeom>
          <a:noFill/>
          <a:ln/>
        </p:spPr>
        <p:txBody>
          <a:bodyPr wrap="square" lIns="0" tIns="0" rIns="0" bIns="0" rtlCol="0" anchor="t"/>
          <a:lstStyle/>
          <a:p>
            <a:pPr algn="l" indent="0" marL="0">
              <a:lnSpc>
                <a:spcPts val="4700"/>
              </a:lnSpc>
              <a:buNone/>
            </a:pPr>
            <a:r>
              <a:rPr lang="en-US" sz="3750" b="1" dirty="0">
                <a:solidFill>
                  <a:srgbClr val="000000"/>
                </a:solidFill>
                <a:latin typeface="Petrona Bold" pitchFamily="34" charset="0"/>
                <a:ea typeface="Petrona Bold" pitchFamily="34" charset="-122"/>
                <a:cs typeface="Petrona Bold" pitchFamily="34" charset="-120"/>
              </a:rPr>
              <a:t>Best Practices in Healthcare Marketing</a:t>
            </a:r>
            <a:endParaRPr lang="en-US" sz="3750" dirty="0"/>
          </a:p>
        </p:txBody>
      </p:sp>
      <p:sp>
        <p:nvSpPr>
          <p:cNvPr id="4" name="Shape 1"/>
          <p:cNvSpPr/>
          <p:nvPr/>
        </p:nvSpPr>
        <p:spPr>
          <a:xfrm>
            <a:off x="6126361" y="1976676"/>
            <a:ext cx="7864078" cy="1375529"/>
          </a:xfrm>
          <a:prstGeom prst="roundRect">
            <a:avLst>
              <a:gd name="adj" fmla="val 5583"/>
            </a:avLst>
          </a:prstGeom>
          <a:solidFill>
            <a:srgbClr val="CCEEFF"/>
          </a:solidFill>
          <a:ln w="7620">
            <a:solidFill>
              <a:srgbClr val="B2D4E5"/>
            </a:solidFill>
            <a:prstDash val="solid"/>
          </a:ln>
        </p:spPr>
      </p:sp>
      <p:sp>
        <p:nvSpPr>
          <p:cNvPr id="5" name="Text 2"/>
          <p:cNvSpPr/>
          <p:nvPr/>
        </p:nvSpPr>
        <p:spPr>
          <a:xfrm>
            <a:off x="6316742" y="2167057"/>
            <a:ext cx="2717721" cy="300038"/>
          </a:xfrm>
          <a:prstGeom prst="rect">
            <a:avLst/>
          </a:prstGeom>
          <a:noFill/>
          <a:ln/>
        </p:spPr>
        <p:txBody>
          <a:bodyPr wrap="none" lIns="0" tIns="0" rIns="0" bIns="0" rtlCol="0" anchor="t"/>
          <a:lstStyle/>
          <a:p>
            <a:pPr algn="l" indent="0" marL="0">
              <a:lnSpc>
                <a:spcPts val="2350"/>
              </a:lnSpc>
              <a:buNone/>
            </a:pPr>
            <a:r>
              <a:rPr lang="en-US" sz="1850" b="1" dirty="0">
                <a:solidFill>
                  <a:srgbClr val="272525"/>
                </a:solidFill>
                <a:latin typeface="Petrona Bold" pitchFamily="34" charset="0"/>
                <a:ea typeface="Petrona Bold" pitchFamily="34" charset="-122"/>
                <a:cs typeface="Petrona Bold" pitchFamily="34" charset="-120"/>
              </a:rPr>
              <a:t>Multicultural Sensitivity</a:t>
            </a:r>
            <a:endParaRPr lang="en-US" sz="1850" dirty="0"/>
          </a:p>
        </p:txBody>
      </p:sp>
      <p:sp>
        <p:nvSpPr>
          <p:cNvPr id="6" name="Text 3"/>
          <p:cNvSpPr/>
          <p:nvPr/>
        </p:nvSpPr>
        <p:spPr>
          <a:xfrm>
            <a:off x="6316742" y="2576751"/>
            <a:ext cx="7483316" cy="585073"/>
          </a:xfrm>
          <a:prstGeom prst="rect">
            <a:avLst/>
          </a:prstGeom>
          <a:noFill/>
          <a:ln/>
        </p:spPr>
        <p:txBody>
          <a:bodyPr wrap="square" lIns="0" tIns="0" rIns="0" bIns="0" rtlCol="0" anchor="t"/>
          <a:lstStyle/>
          <a:p>
            <a:pPr algn="l" indent="0" marL="0">
              <a:lnSpc>
                <a:spcPts val="2300"/>
              </a:lnSpc>
              <a:buNone/>
            </a:pPr>
            <a:r>
              <a:rPr lang="en-US" sz="1400" dirty="0">
                <a:solidFill>
                  <a:srgbClr val="272525"/>
                </a:solidFill>
                <a:latin typeface="Inter" pitchFamily="34" charset="0"/>
                <a:ea typeface="Inter" pitchFamily="34" charset="-122"/>
                <a:cs typeface="Inter" pitchFamily="34" charset="-120"/>
              </a:rPr>
              <a:t>Produce advertising and public relations copy with great sensitivity to multicultural issues</a:t>
            </a:r>
            <a:endParaRPr lang="en-US" sz="1400" dirty="0"/>
          </a:p>
        </p:txBody>
      </p:sp>
      <p:sp>
        <p:nvSpPr>
          <p:cNvPr id="7" name="Shape 4"/>
          <p:cNvSpPr/>
          <p:nvPr/>
        </p:nvSpPr>
        <p:spPr>
          <a:xfrm>
            <a:off x="6126361" y="3534966"/>
            <a:ext cx="7864078" cy="1375529"/>
          </a:xfrm>
          <a:prstGeom prst="roundRect">
            <a:avLst>
              <a:gd name="adj" fmla="val 5583"/>
            </a:avLst>
          </a:prstGeom>
          <a:solidFill>
            <a:srgbClr val="CCEEFF"/>
          </a:solidFill>
          <a:ln w="7620">
            <a:solidFill>
              <a:srgbClr val="B2D4E5"/>
            </a:solidFill>
            <a:prstDash val="solid"/>
          </a:ln>
        </p:spPr>
      </p:sp>
      <p:sp>
        <p:nvSpPr>
          <p:cNvPr id="8" name="Text 5"/>
          <p:cNvSpPr/>
          <p:nvPr/>
        </p:nvSpPr>
        <p:spPr>
          <a:xfrm>
            <a:off x="6316742" y="3725347"/>
            <a:ext cx="2399824" cy="300038"/>
          </a:xfrm>
          <a:prstGeom prst="rect">
            <a:avLst/>
          </a:prstGeom>
          <a:noFill/>
          <a:ln/>
        </p:spPr>
        <p:txBody>
          <a:bodyPr wrap="none" lIns="0" tIns="0" rIns="0" bIns="0" rtlCol="0" anchor="t"/>
          <a:lstStyle/>
          <a:p>
            <a:pPr algn="l" indent="0" marL="0">
              <a:lnSpc>
                <a:spcPts val="2350"/>
              </a:lnSpc>
              <a:buNone/>
            </a:pPr>
            <a:r>
              <a:rPr lang="en-US" sz="1850" b="1" dirty="0">
                <a:solidFill>
                  <a:srgbClr val="272525"/>
                </a:solidFill>
                <a:latin typeface="Petrona Bold" pitchFamily="34" charset="0"/>
                <a:ea typeface="Petrona Bold" pitchFamily="34" charset="-122"/>
                <a:cs typeface="Petrona Bold" pitchFamily="34" charset="-120"/>
              </a:rPr>
              <a:t>Senior Market Focus</a:t>
            </a:r>
            <a:endParaRPr lang="en-US" sz="1850" dirty="0"/>
          </a:p>
        </p:txBody>
      </p:sp>
      <p:sp>
        <p:nvSpPr>
          <p:cNvPr id="9" name="Text 6"/>
          <p:cNvSpPr/>
          <p:nvPr/>
        </p:nvSpPr>
        <p:spPr>
          <a:xfrm>
            <a:off x="6316742" y="4135041"/>
            <a:ext cx="7483316" cy="585073"/>
          </a:xfrm>
          <a:prstGeom prst="rect">
            <a:avLst/>
          </a:prstGeom>
          <a:noFill/>
          <a:ln/>
        </p:spPr>
        <p:txBody>
          <a:bodyPr wrap="square" lIns="0" tIns="0" rIns="0" bIns="0" rtlCol="0" anchor="t"/>
          <a:lstStyle/>
          <a:p>
            <a:pPr algn="l" indent="0" marL="0">
              <a:lnSpc>
                <a:spcPts val="2300"/>
              </a:lnSpc>
              <a:buNone/>
            </a:pPr>
            <a:r>
              <a:rPr lang="en-US" sz="1400" dirty="0">
                <a:solidFill>
                  <a:srgbClr val="272525"/>
                </a:solidFill>
                <a:latin typeface="Inter" pitchFamily="34" charset="0"/>
                <a:ea typeface="Inter" pitchFamily="34" charset="-122"/>
                <a:cs typeface="Inter" pitchFamily="34" charset="-120"/>
              </a:rPr>
              <a:t>Tailor marketing programs to meet the health and mental well-being of a wide range of older Americans</a:t>
            </a:r>
            <a:endParaRPr lang="en-US" sz="1400" dirty="0"/>
          </a:p>
        </p:txBody>
      </p:sp>
      <p:sp>
        <p:nvSpPr>
          <p:cNvPr id="10" name="Shape 7"/>
          <p:cNvSpPr/>
          <p:nvPr/>
        </p:nvSpPr>
        <p:spPr>
          <a:xfrm>
            <a:off x="6126361" y="5093256"/>
            <a:ext cx="7864078" cy="1082993"/>
          </a:xfrm>
          <a:prstGeom prst="roundRect">
            <a:avLst>
              <a:gd name="adj" fmla="val 7091"/>
            </a:avLst>
          </a:prstGeom>
          <a:solidFill>
            <a:srgbClr val="CCEEFF"/>
          </a:solidFill>
          <a:ln w="7620">
            <a:solidFill>
              <a:srgbClr val="B2D4E5"/>
            </a:solidFill>
            <a:prstDash val="solid"/>
          </a:ln>
        </p:spPr>
      </p:sp>
      <p:sp>
        <p:nvSpPr>
          <p:cNvPr id="11" name="Text 8"/>
          <p:cNvSpPr/>
          <p:nvPr/>
        </p:nvSpPr>
        <p:spPr>
          <a:xfrm>
            <a:off x="6316742" y="5283637"/>
            <a:ext cx="2526030" cy="300038"/>
          </a:xfrm>
          <a:prstGeom prst="rect">
            <a:avLst/>
          </a:prstGeom>
          <a:noFill/>
          <a:ln/>
        </p:spPr>
        <p:txBody>
          <a:bodyPr wrap="none" lIns="0" tIns="0" rIns="0" bIns="0" rtlCol="0" anchor="t"/>
          <a:lstStyle/>
          <a:p>
            <a:pPr algn="l" indent="0" marL="0">
              <a:lnSpc>
                <a:spcPts val="2350"/>
              </a:lnSpc>
              <a:buNone/>
            </a:pPr>
            <a:r>
              <a:rPr lang="en-US" sz="1850" b="1" dirty="0">
                <a:solidFill>
                  <a:srgbClr val="272525"/>
                </a:solidFill>
                <a:latin typeface="Petrona Bold" pitchFamily="34" charset="0"/>
                <a:ea typeface="Petrona Bold" pitchFamily="34" charset="-122"/>
                <a:cs typeface="Petrona Bold" pitchFamily="34" charset="-120"/>
              </a:rPr>
              <a:t>Innovative Approaches</a:t>
            </a:r>
            <a:endParaRPr lang="en-US" sz="1850" dirty="0"/>
          </a:p>
        </p:txBody>
      </p:sp>
      <p:sp>
        <p:nvSpPr>
          <p:cNvPr id="12" name="Text 9"/>
          <p:cNvSpPr/>
          <p:nvPr/>
        </p:nvSpPr>
        <p:spPr>
          <a:xfrm>
            <a:off x="6316742" y="5693331"/>
            <a:ext cx="7483316" cy="292537"/>
          </a:xfrm>
          <a:prstGeom prst="rect">
            <a:avLst/>
          </a:prstGeom>
          <a:noFill/>
          <a:ln/>
        </p:spPr>
        <p:txBody>
          <a:bodyPr wrap="none" lIns="0" tIns="0" rIns="0" bIns="0" rtlCol="0" anchor="t"/>
          <a:lstStyle/>
          <a:p>
            <a:pPr algn="l" indent="0" marL="0">
              <a:lnSpc>
                <a:spcPts val="2300"/>
              </a:lnSpc>
              <a:buNone/>
            </a:pPr>
            <a:r>
              <a:rPr lang="en-US" sz="1400" dirty="0">
                <a:solidFill>
                  <a:srgbClr val="272525"/>
                </a:solidFill>
                <a:latin typeface="Inter" pitchFamily="34" charset="0"/>
                <a:ea typeface="Inter" pitchFamily="34" charset="-122"/>
                <a:cs typeface="Inter" pitchFamily="34" charset="-120"/>
              </a:rPr>
              <a:t>Take risks with innovative programs and marketing concepts</a:t>
            </a:r>
            <a:endParaRPr lang="en-US" sz="1400" dirty="0"/>
          </a:p>
        </p:txBody>
      </p:sp>
      <p:sp>
        <p:nvSpPr>
          <p:cNvPr id="13" name="Shape 10"/>
          <p:cNvSpPr/>
          <p:nvPr/>
        </p:nvSpPr>
        <p:spPr>
          <a:xfrm>
            <a:off x="6126361" y="6359009"/>
            <a:ext cx="7864078" cy="1375529"/>
          </a:xfrm>
          <a:prstGeom prst="roundRect">
            <a:avLst>
              <a:gd name="adj" fmla="val 5583"/>
            </a:avLst>
          </a:prstGeom>
          <a:solidFill>
            <a:srgbClr val="CCEEFF"/>
          </a:solidFill>
          <a:ln w="7620">
            <a:solidFill>
              <a:srgbClr val="B2D4E5"/>
            </a:solidFill>
            <a:prstDash val="solid"/>
          </a:ln>
        </p:spPr>
      </p:sp>
      <p:sp>
        <p:nvSpPr>
          <p:cNvPr id="14" name="Text 11"/>
          <p:cNvSpPr/>
          <p:nvPr/>
        </p:nvSpPr>
        <p:spPr>
          <a:xfrm>
            <a:off x="6316742" y="6549390"/>
            <a:ext cx="2399824" cy="300038"/>
          </a:xfrm>
          <a:prstGeom prst="rect">
            <a:avLst/>
          </a:prstGeom>
          <a:noFill/>
          <a:ln/>
        </p:spPr>
        <p:txBody>
          <a:bodyPr wrap="none" lIns="0" tIns="0" rIns="0" bIns="0" rtlCol="0" anchor="t"/>
          <a:lstStyle/>
          <a:p>
            <a:pPr algn="l" indent="0" marL="0">
              <a:lnSpc>
                <a:spcPts val="2350"/>
              </a:lnSpc>
              <a:buNone/>
            </a:pPr>
            <a:r>
              <a:rPr lang="en-US" sz="1850" b="1" dirty="0">
                <a:solidFill>
                  <a:srgbClr val="272525"/>
                </a:solidFill>
                <a:latin typeface="Petrona Bold" pitchFamily="34" charset="0"/>
                <a:ea typeface="Petrona Bold" pitchFamily="34" charset="-122"/>
                <a:cs typeface="Petrona Bold" pitchFamily="34" charset="-120"/>
              </a:rPr>
              <a:t>Impact Awards</a:t>
            </a:r>
            <a:endParaRPr lang="en-US" sz="1850" dirty="0"/>
          </a:p>
        </p:txBody>
      </p:sp>
      <p:sp>
        <p:nvSpPr>
          <p:cNvPr id="15" name="Text 12"/>
          <p:cNvSpPr/>
          <p:nvPr/>
        </p:nvSpPr>
        <p:spPr>
          <a:xfrm>
            <a:off x="6316742" y="6959084"/>
            <a:ext cx="7483316" cy="585073"/>
          </a:xfrm>
          <a:prstGeom prst="rect">
            <a:avLst/>
          </a:prstGeom>
          <a:noFill/>
          <a:ln/>
        </p:spPr>
        <p:txBody>
          <a:bodyPr wrap="square" lIns="0" tIns="0" rIns="0" bIns="0" rtlCol="0" anchor="t"/>
          <a:lstStyle/>
          <a:p>
            <a:pPr algn="l" indent="0" marL="0">
              <a:lnSpc>
                <a:spcPts val="2300"/>
              </a:lnSpc>
              <a:buNone/>
            </a:pPr>
            <a:r>
              <a:rPr lang="en-US" sz="1400" dirty="0">
                <a:solidFill>
                  <a:srgbClr val="272525"/>
                </a:solidFill>
                <a:latin typeface="Inter" pitchFamily="34" charset="0"/>
                <a:ea typeface="Inter" pitchFamily="34" charset="-122"/>
                <a:cs typeface="Inter" pitchFamily="34" charset="-120"/>
              </a:rPr>
              <a:t>Recognize the incredible work and creativity of grassroots program managers through Impact Award Programs</a:t>
            </a:r>
            <a:endParaRPr 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71644" y="781883"/>
            <a:ext cx="7600712" cy="1446848"/>
          </a:xfrm>
          <a:prstGeom prst="rect">
            <a:avLst/>
          </a:prstGeom>
          <a:noFill/>
          <a:ln/>
        </p:spPr>
        <p:txBody>
          <a:bodyPr wrap="square" lIns="0" tIns="0" rIns="0" bIns="0" rtlCol="0" anchor="t"/>
          <a:lstStyle/>
          <a:p>
            <a:pPr algn="l" indent="0" marL="0">
              <a:lnSpc>
                <a:spcPts val="5650"/>
              </a:lnSpc>
              <a:buNone/>
            </a:pPr>
            <a:r>
              <a:rPr lang="en-US" sz="4550" b="1" dirty="0">
                <a:solidFill>
                  <a:srgbClr val="000000"/>
                </a:solidFill>
                <a:latin typeface="Petrona Bold" pitchFamily="34" charset="0"/>
                <a:ea typeface="Petrona Bold" pitchFamily="34" charset="-122"/>
                <a:cs typeface="Petrona Bold" pitchFamily="34" charset="-120"/>
              </a:rPr>
              <a:t>The Role of Nonprofits in Healthcare Reform</a:t>
            </a:r>
            <a:endParaRPr lang="en-US" sz="4550" dirty="0"/>
          </a:p>
        </p:txBody>
      </p:sp>
      <p:sp>
        <p:nvSpPr>
          <p:cNvPr id="4" name="Shape 1"/>
          <p:cNvSpPr/>
          <p:nvPr/>
        </p:nvSpPr>
        <p:spPr>
          <a:xfrm>
            <a:off x="771644" y="2807375"/>
            <a:ext cx="496014" cy="496014"/>
          </a:xfrm>
          <a:prstGeom prst="roundRect">
            <a:avLst>
              <a:gd name="adj" fmla="val 18671"/>
            </a:avLst>
          </a:prstGeom>
          <a:solidFill>
            <a:srgbClr val="CCEEFF"/>
          </a:solidFill>
          <a:ln w="7620">
            <a:solidFill>
              <a:srgbClr val="B2D4E5"/>
            </a:solidFill>
            <a:prstDash val="solid"/>
          </a:ln>
        </p:spPr>
      </p:sp>
      <p:sp>
        <p:nvSpPr>
          <p:cNvPr id="5" name="Text 2"/>
          <p:cNvSpPr/>
          <p:nvPr/>
        </p:nvSpPr>
        <p:spPr>
          <a:xfrm>
            <a:off x="846058" y="2838331"/>
            <a:ext cx="347186" cy="434102"/>
          </a:xfrm>
          <a:prstGeom prst="rect">
            <a:avLst/>
          </a:prstGeom>
          <a:noFill/>
          <a:ln/>
        </p:spPr>
        <p:txBody>
          <a:bodyPr wrap="none" lIns="0" tIns="0" rIns="0" bIns="0" rtlCol="0" anchor="t"/>
          <a:lstStyle/>
          <a:p>
            <a:pPr algn="ctr" indent="0" marL="0">
              <a:lnSpc>
                <a:spcPts val="2700"/>
              </a:lnSpc>
              <a:buNone/>
            </a:pPr>
            <a:r>
              <a:rPr lang="en-US" sz="2700" b="1" dirty="0">
                <a:solidFill>
                  <a:srgbClr val="272525"/>
                </a:solidFill>
                <a:latin typeface="Petrona Bold" pitchFamily="34" charset="0"/>
                <a:ea typeface="Petrona Bold" pitchFamily="34" charset="-122"/>
                <a:cs typeface="Petrona Bold" pitchFamily="34" charset="-120"/>
              </a:rPr>
              <a:t>1</a:t>
            </a:r>
            <a:endParaRPr lang="en-US" sz="2700" dirty="0"/>
          </a:p>
        </p:txBody>
      </p:sp>
      <p:sp>
        <p:nvSpPr>
          <p:cNvPr id="6" name="Text 3"/>
          <p:cNvSpPr/>
          <p:nvPr/>
        </p:nvSpPr>
        <p:spPr>
          <a:xfrm>
            <a:off x="1488043" y="2807375"/>
            <a:ext cx="2973824" cy="723424"/>
          </a:xfrm>
          <a:prstGeom prst="rect">
            <a:avLst/>
          </a:prstGeom>
          <a:noFill/>
          <a:ln/>
        </p:spPr>
        <p:txBody>
          <a:bodyPr wrap="square" lIns="0" tIns="0" rIns="0" bIns="0" rtlCol="0" anchor="t"/>
          <a:lstStyle/>
          <a:p>
            <a:pPr algn="l" indent="0" marL="0">
              <a:lnSpc>
                <a:spcPts val="2800"/>
              </a:lnSpc>
              <a:buNone/>
            </a:pPr>
            <a:r>
              <a:rPr lang="en-US" sz="2250" b="1" dirty="0">
                <a:solidFill>
                  <a:srgbClr val="272525"/>
                </a:solidFill>
                <a:latin typeface="Petrona Bold" pitchFamily="34" charset="0"/>
                <a:ea typeface="Petrona Bold" pitchFamily="34" charset="-122"/>
                <a:cs typeface="Petrona Bold" pitchFamily="34" charset="-120"/>
              </a:rPr>
              <a:t>Integration of Nonprofits</a:t>
            </a:r>
            <a:endParaRPr lang="en-US" sz="2250" dirty="0"/>
          </a:p>
        </p:txBody>
      </p:sp>
      <p:sp>
        <p:nvSpPr>
          <p:cNvPr id="7" name="Text 4"/>
          <p:cNvSpPr/>
          <p:nvPr/>
        </p:nvSpPr>
        <p:spPr>
          <a:xfrm>
            <a:off x="1488043" y="3663077"/>
            <a:ext cx="2973824" cy="1411129"/>
          </a:xfrm>
          <a:prstGeom prst="rect">
            <a:avLst/>
          </a:prstGeom>
          <a:noFill/>
          <a:ln/>
        </p:spPr>
        <p:txBody>
          <a:bodyPr wrap="square" lIns="0" tIns="0" rIns="0" bIns="0" rtlCol="0" anchor="t"/>
          <a:lstStyle/>
          <a:p>
            <a:pPr algn="l" indent="0" marL="0">
              <a:lnSpc>
                <a:spcPts val="2750"/>
              </a:lnSpc>
              <a:buNone/>
            </a:pPr>
            <a:r>
              <a:rPr lang="en-US" sz="1700" dirty="0">
                <a:solidFill>
                  <a:srgbClr val="272525"/>
                </a:solidFill>
                <a:latin typeface="Inter" pitchFamily="34" charset="0"/>
                <a:ea typeface="Inter" pitchFamily="34" charset="-122"/>
                <a:cs typeface="Inter" pitchFamily="34" charset="-120"/>
              </a:rPr>
              <a:t>One route for reform for the U.S. healthcare system is the improved integration of nonprofits into the system.</a:t>
            </a:r>
            <a:endParaRPr lang="en-US" sz="1700" dirty="0"/>
          </a:p>
        </p:txBody>
      </p:sp>
      <p:sp>
        <p:nvSpPr>
          <p:cNvPr id="8" name="Shape 5"/>
          <p:cNvSpPr/>
          <p:nvPr/>
        </p:nvSpPr>
        <p:spPr>
          <a:xfrm>
            <a:off x="4682252" y="2807375"/>
            <a:ext cx="496014" cy="496014"/>
          </a:xfrm>
          <a:prstGeom prst="roundRect">
            <a:avLst>
              <a:gd name="adj" fmla="val 18671"/>
            </a:avLst>
          </a:prstGeom>
          <a:solidFill>
            <a:srgbClr val="CCEEFF"/>
          </a:solidFill>
          <a:ln w="7620">
            <a:solidFill>
              <a:srgbClr val="B2D4E5"/>
            </a:solidFill>
            <a:prstDash val="solid"/>
          </a:ln>
        </p:spPr>
      </p:sp>
      <p:sp>
        <p:nvSpPr>
          <p:cNvPr id="9" name="Text 6"/>
          <p:cNvSpPr/>
          <p:nvPr/>
        </p:nvSpPr>
        <p:spPr>
          <a:xfrm>
            <a:off x="4756666" y="2838331"/>
            <a:ext cx="347186" cy="434102"/>
          </a:xfrm>
          <a:prstGeom prst="rect">
            <a:avLst/>
          </a:prstGeom>
          <a:noFill/>
          <a:ln/>
        </p:spPr>
        <p:txBody>
          <a:bodyPr wrap="none" lIns="0" tIns="0" rIns="0" bIns="0" rtlCol="0" anchor="t"/>
          <a:lstStyle/>
          <a:p>
            <a:pPr algn="ctr" indent="0" marL="0">
              <a:lnSpc>
                <a:spcPts val="2700"/>
              </a:lnSpc>
              <a:buNone/>
            </a:pPr>
            <a:r>
              <a:rPr lang="en-US" sz="2700" b="1" dirty="0">
                <a:solidFill>
                  <a:srgbClr val="272525"/>
                </a:solidFill>
                <a:latin typeface="Petrona Bold" pitchFamily="34" charset="0"/>
                <a:ea typeface="Petrona Bold" pitchFamily="34" charset="-122"/>
                <a:cs typeface="Petrona Bold" pitchFamily="34" charset="-120"/>
              </a:rPr>
              <a:t>2</a:t>
            </a:r>
            <a:endParaRPr lang="en-US" sz="2700" dirty="0"/>
          </a:p>
        </p:txBody>
      </p:sp>
      <p:sp>
        <p:nvSpPr>
          <p:cNvPr id="10" name="Text 7"/>
          <p:cNvSpPr/>
          <p:nvPr/>
        </p:nvSpPr>
        <p:spPr>
          <a:xfrm>
            <a:off x="5398651" y="2807375"/>
            <a:ext cx="2973824" cy="723424"/>
          </a:xfrm>
          <a:prstGeom prst="rect">
            <a:avLst/>
          </a:prstGeom>
          <a:noFill/>
          <a:ln/>
        </p:spPr>
        <p:txBody>
          <a:bodyPr wrap="square" lIns="0" tIns="0" rIns="0" bIns="0" rtlCol="0" anchor="t"/>
          <a:lstStyle/>
          <a:p>
            <a:pPr algn="l" indent="0" marL="0">
              <a:lnSpc>
                <a:spcPts val="2800"/>
              </a:lnSpc>
              <a:buNone/>
            </a:pPr>
            <a:r>
              <a:rPr lang="en-US" sz="2250" b="1" dirty="0">
                <a:solidFill>
                  <a:srgbClr val="272525"/>
                </a:solidFill>
                <a:latin typeface="Petrona Bold" pitchFamily="34" charset="0"/>
                <a:ea typeface="Petrona Bold" pitchFamily="34" charset="-122"/>
                <a:cs typeface="Petrona Bold" pitchFamily="34" charset="-120"/>
              </a:rPr>
              <a:t>Growing Research Topic</a:t>
            </a:r>
            <a:endParaRPr lang="en-US" sz="2250" dirty="0"/>
          </a:p>
        </p:txBody>
      </p:sp>
      <p:sp>
        <p:nvSpPr>
          <p:cNvPr id="11" name="Text 8"/>
          <p:cNvSpPr/>
          <p:nvPr/>
        </p:nvSpPr>
        <p:spPr>
          <a:xfrm>
            <a:off x="5398651" y="3663077"/>
            <a:ext cx="2973824" cy="1763911"/>
          </a:xfrm>
          <a:prstGeom prst="rect">
            <a:avLst/>
          </a:prstGeom>
          <a:noFill/>
          <a:ln/>
        </p:spPr>
        <p:txBody>
          <a:bodyPr wrap="square" lIns="0" tIns="0" rIns="0" bIns="0" rtlCol="0" anchor="t"/>
          <a:lstStyle/>
          <a:p>
            <a:pPr algn="l" indent="0" marL="0">
              <a:lnSpc>
                <a:spcPts val="2750"/>
              </a:lnSpc>
              <a:buNone/>
            </a:pPr>
            <a:r>
              <a:rPr lang="en-US" sz="1700" dirty="0">
                <a:solidFill>
                  <a:srgbClr val="272525"/>
                </a:solidFill>
                <a:latin typeface="Inter" pitchFamily="34" charset="0"/>
                <a:ea typeface="Inter" pitchFamily="34" charset="-122"/>
                <a:cs typeface="Inter" pitchFamily="34" charset="-120"/>
              </a:rPr>
              <a:t>Nonprofit marketing, especially that of healthcare organizations, has been a growing topic of research for the past few years.</a:t>
            </a:r>
            <a:endParaRPr lang="en-US" sz="1700" dirty="0"/>
          </a:p>
        </p:txBody>
      </p:sp>
      <p:sp>
        <p:nvSpPr>
          <p:cNvPr id="12" name="Shape 9"/>
          <p:cNvSpPr/>
          <p:nvPr/>
        </p:nvSpPr>
        <p:spPr>
          <a:xfrm>
            <a:off x="771644" y="5895380"/>
            <a:ext cx="496014" cy="496014"/>
          </a:xfrm>
          <a:prstGeom prst="roundRect">
            <a:avLst>
              <a:gd name="adj" fmla="val 18671"/>
            </a:avLst>
          </a:prstGeom>
          <a:solidFill>
            <a:srgbClr val="CCEEFF"/>
          </a:solidFill>
          <a:ln w="7620">
            <a:solidFill>
              <a:srgbClr val="B2D4E5"/>
            </a:solidFill>
            <a:prstDash val="solid"/>
          </a:ln>
        </p:spPr>
      </p:sp>
      <p:sp>
        <p:nvSpPr>
          <p:cNvPr id="13" name="Text 10"/>
          <p:cNvSpPr/>
          <p:nvPr/>
        </p:nvSpPr>
        <p:spPr>
          <a:xfrm>
            <a:off x="846058" y="5926336"/>
            <a:ext cx="347186" cy="434102"/>
          </a:xfrm>
          <a:prstGeom prst="rect">
            <a:avLst/>
          </a:prstGeom>
          <a:noFill/>
          <a:ln/>
        </p:spPr>
        <p:txBody>
          <a:bodyPr wrap="none" lIns="0" tIns="0" rIns="0" bIns="0" rtlCol="0" anchor="t"/>
          <a:lstStyle/>
          <a:p>
            <a:pPr algn="ctr" indent="0" marL="0">
              <a:lnSpc>
                <a:spcPts val="2700"/>
              </a:lnSpc>
              <a:buNone/>
            </a:pPr>
            <a:r>
              <a:rPr lang="en-US" sz="2700" b="1" dirty="0">
                <a:solidFill>
                  <a:srgbClr val="272525"/>
                </a:solidFill>
                <a:latin typeface="Petrona Bold" pitchFamily="34" charset="0"/>
                <a:ea typeface="Petrona Bold" pitchFamily="34" charset="-122"/>
                <a:cs typeface="Petrona Bold" pitchFamily="34" charset="-120"/>
              </a:rPr>
              <a:t>3</a:t>
            </a:r>
            <a:endParaRPr lang="en-US" sz="2700" dirty="0"/>
          </a:p>
        </p:txBody>
      </p:sp>
      <p:sp>
        <p:nvSpPr>
          <p:cNvPr id="14" name="Text 11"/>
          <p:cNvSpPr/>
          <p:nvPr/>
        </p:nvSpPr>
        <p:spPr>
          <a:xfrm>
            <a:off x="1488043" y="5895380"/>
            <a:ext cx="2893933" cy="361712"/>
          </a:xfrm>
          <a:prstGeom prst="rect">
            <a:avLst/>
          </a:prstGeom>
          <a:noFill/>
          <a:ln/>
        </p:spPr>
        <p:txBody>
          <a:bodyPr wrap="none" lIns="0" tIns="0" rIns="0" bIns="0" rtlCol="0" anchor="t"/>
          <a:lstStyle/>
          <a:p>
            <a:pPr algn="l" indent="0" marL="0">
              <a:lnSpc>
                <a:spcPts val="2800"/>
              </a:lnSpc>
              <a:buNone/>
            </a:pPr>
            <a:r>
              <a:rPr lang="en-US" sz="2250" b="1" dirty="0">
                <a:solidFill>
                  <a:srgbClr val="272525"/>
                </a:solidFill>
                <a:latin typeface="Petrona Bold" pitchFamily="34" charset="0"/>
                <a:ea typeface="Petrona Bold" pitchFamily="34" charset="-122"/>
                <a:cs typeface="Petrona Bold" pitchFamily="34" charset="-120"/>
              </a:rPr>
              <a:t>Focus on Motivations</a:t>
            </a:r>
            <a:endParaRPr lang="en-US" sz="2250" dirty="0"/>
          </a:p>
        </p:txBody>
      </p:sp>
      <p:sp>
        <p:nvSpPr>
          <p:cNvPr id="15" name="Text 12"/>
          <p:cNvSpPr/>
          <p:nvPr/>
        </p:nvSpPr>
        <p:spPr>
          <a:xfrm>
            <a:off x="1488043" y="6389370"/>
            <a:ext cx="6884313" cy="1058347"/>
          </a:xfrm>
          <a:prstGeom prst="rect">
            <a:avLst/>
          </a:prstGeom>
          <a:noFill/>
          <a:ln/>
        </p:spPr>
        <p:txBody>
          <a:bodyPr wrap="square" lIns="0" tIns="0" rIns="0" bIns="0" rtlCol="0" anchor="t"/>
          <a:lstStyle/>
          <a:p>
            <a:pPr algn="l" indent="0" marL="0">
              <a:lnSpc>
                <a:spcPts val="2750"/>
              </a:lnSpc>
              <a:buNone/>
            </a:pPr>
            <a:r>
              <a:rPr lang="en-US" sz="1700" dirty="0">
                <a:solidFill>
                  <a:srgbClr val="272525"/>
                </a:solidFill>
                <a:latin typeface="Inter" pitchFamily="34" charset="0"/>
                <a:ea typeface="Inter" pitchFamily="34" charset="-122"/>
                <a:cs typeface="Inter" pitchFamily="34" charset="-120"/>
              </a:rPr>
              <a:t>Most of these discussions focus on the motivations behind these organizations' marketing, but very few discuss the marketing strategies actually being used.</a:t>
            </a:r>
            <a:endParaRPr lang="en-US" sz="17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58666" y="886897"/>
            <a:ext cx="12545378" cy="711398"/>
          </a:xfrm>
          <a:prstGeom prst="rect">
            <a:avLst/>
          </a:prstGeom>
          <a:noFill/>
          <a:ln/>
        </p:spPr>
        <p:txBody>
          <a:bodyPr wrap="none" lIns="0" tIns="0" rIns="0" bIns="0" rtlCol="0" anchor="t"/>
          <a:lstStyle/>
          <a:p>
            <a:pPr algn="l" indent="0" marL="0">
              <a:lnSpc>
                <a:spcPts val="5600"/>
              </a:lnSpc>
              <a:buNone/>
            </a:pPr>
            <a:r>
              <a:rPr lang="en-US" sz="4450" b="1" dirty="0">
                <a:solidFill>
                  <a:srgbClr val="000000"/>
                </a:solidFill>
                <a:latin typeface="Petrona Bold" pitchFamily="34" charset="0"/>
                <a:ea typeface="Petrona Bold" pitchFamily="34" charset="-122"/>
                <a:cs typeface="Petrona Bold" pitchFamily="34" charset="-120"/>
              </a:rPr>
              <a:t>Case Studies in Nonprofit Healthcare Marketing</a:t>
            </a:r>
            <a:endParaRPr lang="en-US" sz="4450" dirty="0"/>
          </a:p>
        </p:txBody>
      </p:sp>
      <p:pic>
        <p:nvPicPr>
          <p:cNvPr id="3" name="Image 0" descr="preencoded.png">    </p:cNvPr>
          <p:cNvPicPr>
            <a:picLocks noChangeAspect="1"/>
          </p:cNvPicPr>
          <p:nvPr/>
        </p:nvPicPr>
        <p:blipFill>
          <a:blip r:embed="rId1"/>
          <a:stretch>
            <a:fillRect/>
          </a:stretch>
        </p:blipFill>
        <p:spPr>
          <a:xfrm>
            <a:off x="758666" y="2031802"/>
            <a:ext cx="4154210" cy="2567464"/>
          </a:xfrm>
          <a:prstGeom prst="rect">
            <a:avLst/>
          </a:prstGeom>
        </p:spPr>
      </p:pic>
      <p:sp>
        <p:nvSpPr>
          <p:cNvPr id="4" name="Text 1"/>
          <p:cNvSpPr/>
          <p:nvPr/>
        </p:nvSpPr>
        <p:spPr>
          <a:xfrm>
            <a:off x="758666" y="4870252"/>
            <a:ext cx="3653433" cy="355640"/>
          </a:xfrm>
          <a:prstGeom prst="rect">
            <a:avLst/>
          </a:prstGeom>
          <a:noFill/>
          <a:ln/>
        </p:spPr>
        <p:txBody>
          <a:bodyPr wrap="none" lIns="0" tIns="0" rIns="0" bIns="0" rtlCol="0" anchor="t"/>
          <a:lstStyle/>
          <a:p>
            <a:pPr algn="l" indent="0" marL="0">
              <a:lnSpc>
                <a:spcPts val="2800"/>
              </a:lnSpc>
              <a:buNone/>
            </a:pPr>
            <a:r>
              <a:rPr lang="en-US" sz="2200" b="1" dirty="0">
                <a:solidFill>
                  <a:srgbClr val="272525"/>
                </a:solidFill>
                <a:latin typeface="Petrona Bold" pitchFamily="34" charset="0"/>
                <a:ea typeface="Petrona Bold" pitchFamily="34" charset="-122"/>
                <a:cs typeface="Petrona Bold" pitchFamily="34" charset="-120"/>
              </a:rPr>
              <a:t>Melrose-Wakefield Hospital</a:t>
            </a:r>
            <a:endParaRPr lang="en-US" sz="2200" dirty="0"/>
          </a:p>
        </p:txBody>
      </p:sp>
      <p:sp>
        <p:nvSpPr>
          <p:cNvPr id="5" name="Text 2"/>
          <p:cNvSpPr/>
          <p:nvPr/>
        </p:nvSpPr>
        <p:spPr>
          <a:xfrm>
            <a:off x="758666" y="5355908"/>
            <a:ext cx="4154210" cy="1040487"/>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Inter" pitchFamily="34" charset="0"/>
                <a:ea typeface="Inter" pitchFamily="34" charset="-122"/>
                <a:cs typeface="Inter" pitchFamily="34" charset="-120"/>
              </a:rPr>
              <a:t>Successful implementation of community-focused marketing strategies</a:t>
            </a:r>
            <a:endParaRPr lang="en-US" sz="1700" dirty="0"/>
          </a:p>
        </p:txBody>
      </p:sp>
      <p:pic>
        <p:nvPicPr>
          <p:cNvPr id="6" name="Image 1" descr="preencoded.png">    </p:cNvPr>
          <p:cNvPicPr>
            <a:picLocks noChangeAspect="1"/>
          </p:cNvPicPr>
          <p:nvPr/>
        </p:nvPicPr>
        <p:blipFill>
          <a:blip r:embed="rId2"/>
          <a:stretch>
            <a:fillRect/>
          </a:stretch>
        </p:blipFill>
        <p:spPr>
          <a:xfrm>
            <a:off x="5238036" y="2031802"/>
            <a:ext cx="4154210" cy="2567464"/>
          </a:xfrm>
          <a:prstGeom prst="rect">
            <a:avLst/>
          </a:prstGeom>
        </p:spPr>
      </p:pic>
      <p:sp>
        <p:nvSpPr>
          <p:cNvPr id="7" name="Text 3"/>
          <p:cNvSpPr/>
          <p:nvPr/>
        </p:nvSpPr>
        <p:spPr>
          <a:xfrm>
            <a:off x="5238036" y="4870252"/>
            <a:ext cx="4154210" cy="711279"/>
          </a:xfrm>
          <a:prstGeom prst="rect">
            <a:avLst/>
          </a:prstGeom>
          <a:noFill/>
          <a:ln/>
        </p:spPr>
        <p:txBody>
          <a:bodyPr wrap="square" lIns="0" tIns="0" rIns="0" bIns="0" rtlCol="0" anchor="t"/>
          <a:lstStyle/>
          <a:p>
            <a:pPr algn="l" indent="0" marL="0">
              <a:lnSpc>
                <a:spcPts val="2800"/>
              </a:lnSpc>
              <a:buNone/>
            </a:pPr>
            <a:r>
              <a:rPr lang="en-US" sz="2200" b="1" dirty="0">
                <a:solidFill>
                  <a:srgbClr val="272525"/>
                </a:solidFill>
                <a:latin typeface="Petrona Bold" pitchFamily="34" charset="0"/>
                <a:ea typeface="Petrona Bold" pitchFamily="34" charset="-122"/>
                <a:cs typeface="Petrona Bold" pitchFamily="34" charset="-120"/>
              </a:rPr>
              <a:t>Dorchester House Multi-Service Center</a:t>
            </a:r>
            <a:endParaRPr lang="en-US" sz="2200" dirty="0"/>
          </a:p>
        </p:txBody>
      </p:sp>
      <p:sp>
        <p:nvSpPr>
          <p:cNvPr id="8" name="Text 4"/>
          <p:cNvSpPr/>
          <p:nvPr/>
        </p:nvSpPr>
        <p:spPr>
          <a:xfrm>
            <a:off x="5238036" y="5711547"/>
            <a:ext cx="4154210" cy="693658"/>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Inter" pitchFamily="34" charset="0"/>
                <a:ea typeface="Inter" pitchFamily="34" charset="-122"/>
                <a:cs typeface="Inter" pitchFamily="34" charset="-120"/>
              </a:rPr>
              <a:t>Effective outreach programs for diverse urban populations</a:t>
            </a:r>
            <a:endParaRPr lang="en-US" sz="1700" dirty="0"/>
          </a:p>
        </p:txBody>
      </p:sp>
      <p:pic>
        <p:nvPicPr>
          <p:cNvPr id="9" name="Image 2" descr="preencoded.png">    </p:cNvPr>
          <p:cNvPicPr>
            <a:picLocks noChangeAspect="1"/>
          </p:cNvPicPr>
          <p:nvPr/>
        </p:nvPicPr>
        <p:blipFill>
          <a:blip r:embed="rId3"/>
          <a:stretch>
            <a:fillRect/>
          </a:stretch>
        </p:blipFill>
        <p:spPr>
          <a:xfrm>
            <a:off x="9717405" y="2031802"/>
            <a:ext cx="4154329" cy="2567464"/>
          </a:xfrm>
          <a:prstGeom prst="rect">
            <a:avLst/>
          </a:prstGeom>
        </p:spPr>
      </p:pic>
      <p:sp>
        <p:nvSpPr>
          <p:cNvPr id="10" name="Text 5"/>
          <p:cNvSpPr/>
          <p:nvPr/>
        </p:nvSpPr>
        <p:spPr>
          <a:xfrm>
            <a:off x="9717405" y="4870252"/>
            <a:ext cx="4154329" cy="711279"/>
          </a:xfrm>
          <a:prstGeom prst="rect">
            <a:avLst/>
          </a:prstGeom>
          <a:noFill/>
          <a:ln/>
        </p:spPr>
        <p:txBody>
          <a:bodyPr wrap="square" lIns="0" tIns="0" rIns="0" bIns="0" rtlCol="0" anchor="t"/>
          <a:lstStyle/>
          <a:p>
            <a:pPr algn="l" indent="0" marL="0">
              <a:lnSpc>
                <a:spcPts val="2800"/>
              </a:lnSpc>
              <a:buNone/>
            </a:pPr>
            <a:r>
              <a:rPr lang="en-US" sz="2200" b="1" dirty="0">
                <a:solidFill>
                  <a:srgbClr val="272525"/>
                </a:solidFill>
                <a:latin typeface="Petrona Bold" pitchFamily="34" charset="0"/>
                <a:ea typeface="Petrona Bold" pitchFamily="34" charset="-122"/>
                <a:cs typeface="Petrona Bold" pitchFamily="34" charset="-120"/>
              </a:rPr>
              <a:t>Massachusetts Healthy Start Initiative</a:t>
            </a:r>
            <a:endParaRPr lang="en-US" sz="2200" dirty="0"/>
          </a:p>
        </p:txBody>
      </p:sp>
      <p:sp>
        <p:nvSpPr>
          <p:cNvPr id="11" name="Text 6"/>
          <p:cNvSpPr/>
          <p:nvPr/>
        </p:nvSpPr>
        <p:spPr>
          <a:xfrm>
            <a:off x="9717405" y="5711547"/>
            <a:ext cx="4154329" cy="693658"/>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Inter" pitchFamily="34" charset="0"/>
                <a:ea typeface="Inter" pitchFamily="34" charset="-122"/>
                <a:cs typeface="Inter" pitchFamily="34" charset="-120"/>
              </a:rPr>
              <a:t>Innovative marketing approaches for maternal and child health services</a:t>
            </a:r>
            <a:endParaRPr lang="en-US" sz="1700" dirty="0"/>
          </a:p>
        </p:txBody>
      </p:sp>
      <p:sp>
        <p:nvSpPr>
          <p:cNvPr id="12" name="Text 7"/>
          <p:cNvSpPr/>
          <p:nvPr/>
        </p:nvSpPr>
        <p:spPr>
          <a:xfrm>
            <a:off x="758666" y="6649045"/>
            <a:ext cx="13113068" cy="693658"/>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Inter" pitchFamily="34" charset="0"/>
                <a:ea typeface="Inter" pitchFamily="34" charset="-122"/>
                <a:cs typeface="Inter" pitchFamily="34" charset="-120"/>
              </a:rPr>
              <a:t>These case studies showcase successful marketing initiatives in nonprofit healthcare organizations, demonstrating the application of best practices in real-world scenarios.</a:t>
            </a:r>
            <a:endParaRPr lang="en-US"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778318"/>
            <a:ext cx="13042821" cy="1488519"/>
          </a:xfrm>
          <a:prstGeom prst="rect">
            <a:avLst/>
          </a:prstGeom>
          <a:noFill/>
          <a:ln/>
        </p:spPr>
        <p:txBody>
          <a:bodyPr wrap="squar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Effective Communication in Healthcare Organizations</a:t>
            </a:r>
            <a:endParaRPr lang="en-US" sz="4650" dirty="0"/>
          </a:p>
        </p:txBody>
      </p:sp>
      <p:sp>
        <p:nvSpPr>
          <p:cNvPr id="3" name="Text 1"/>
          <p:cNvSpPr/>
          <p:nvPr/>
        </p:nvSpPr>
        <p:spPr>
          <a:xfrm>
            <a:off x="793790" y="3833813"/>
            <a:ext cx="3378875" cy="372070"/>
          </a:xfrm>
          <a:prstGeom prst="rect">
            <a:avLst/>
          </a:prstGeom>
          <a:noFill/>
          <a:ln/>
        </p:spPr>
        <p:txBody>
          <a:bodyPr wrap="non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Community Engagement</a:t>
            </a:r>
            <a:endParaRPr lang="en-US" sz="2300" dirty="0"/>
          </a:p>
        </p:txBody>
      </p:sp>
      <p:sp>
        <p:nvSpPr>
          <p:cNvPr id="4" name="Text 2"/>
          <p:cNvSpPr/>
          <p:nvPr/>
        </p:nvSpPr>
        <p:spPr>
          <a:xfrm>
            <a:off x="793790" y="4432697"/>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In order for a community to fully engage with the programs and services a healthcare organization has to offer, they must communicate in a successful manner.</a:t>
            </a:r>
            <a:endParaRPr lang="en-US" sz="1750" dirty="0"/>
          </a:p>
        </p:txBody>
      </p:sp>
      <p:sp>
        <p:nvSpPr>
          <p:cNvPr id="5" name="Text 3"/>
          <p:cNvSpPr/>
          <p:nvPr/>
        </p:nvSpPr>
        <p:spPr>
          <a:xfrm>
            <a:off x="5332928" y="3833813"/>
            <a:ext cx="3475911" cy="372070"/>
          </a:xfrm>
          <a:prstGeom prst="rect">
            <a:avLst/>
          </a:prstGeom>
          <a:noFill/>
          <a:ln/>
        </p:spPr>
        <p:txBody>
          <a:bodyPr wrap="non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Emphasis on Social Goals</a:t>
            </a:r>
            <a:endParaRPr lang="en-US" sz="2300" dirty="0"/>
          </a:p>
        </p:txBody>
      </p:sp>
      <p:sp>
        <p:nvSpPr>
          <p:cNvPr id="6" name="Text 4"/>
          <p:cNvSpPr/>
          <p:nvPr/>
        </p:nvSpPr>
        <p:spPr>
          <a:xfrm>
            <a:off x="5332928" y="4432697"/>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Healthcare providers need to emphasize the social and mission-related goals instead of differentiating between for-profits and nonprofits.</a:t>
            </a:r>
            <a:endParaRPr lang="en-US" sz="1750" dirty="0"/>
          </a:p>
        </p:txBody>
      </p:sp>
      <p:sp>
        <p:nvSpPr>
          <p:cNvPr id="7" name="Text 5"/>
          <p:cNvSpPr/>
          <p:nvPr/>
        </p:nvSpPr>
        <p:spPr>
          <a:xfrm>
            <a:off x="9872067" y="3833813"/>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Focus on Causes</a:t>
            </a:r>
            <a:endParaRPr lang="en-US" sz="2300" dirty="0"/>
          </a:p>
        </p:txBody>
      </p:sp>
      <p:sp>
        <p:nvSpPr>
          <p:cNvPr id="8" name="Text 6"/>
          <p:cNvSpPr/>
          <p:nvPr/>
        </p:nvSpPr>
        <p:spPr>
          <a:xfrm>
            <a:off x="9872067" y="4432697"/>
            <a:ext cx="3978116" cy="1088708"/>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Nonprofits' prime aim is not profit maximization but rather the advancement of their causes.</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742831"/>
            <a:ext cx="9370814" cy="744260"/>
          </a:xfrm>
          <a:prstGeom prst="rect">
            <a:avLst/>
          </a:prstGeom>
          <a:noFill/>
          <a:ln/>
        </p:spPr>
        <p:txBody>
          <a:bodyPr wrap="non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Market Orientation for Nonprofits</a:t>
            </a:r>
            <a:endParaRPr lang="en-US" sz="4650" dirty="0"/>
          </a:p>
        </p:txBody>
      </p:sp>
      <p:sp>
        <p:nvSpPr>
          <p:cNvPr id="3" name="Text 1"/>
          <p:cNvSpPr/>
          <p:nvPr/>
        </p:nvSpPr>
        <p:spPr>
          <a:xfrm>
            <a:off x="1601986" y="3606165"/>
            <a:ext cx="2977039" cy="372070"/>
          </a:xfrm>
          <a:prstGeom prst="rect">
            <a:avLst/>
          </a:prstGeom>
          <a:noFill/>
          <a:ln/>
        </p:spPr>
        <p:txBody>
          <a:bodyPr wrap="none" lIns="0" tIns="0" rIns="0" bIns="0" rtlCol="0" anchor="t"/>
          <a:lstStyle/>
          <a:p>
            <a:pPr algn="r"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Stakeholder Efficacy</a:t>
            </a:r>
            <a:endParaRPr lang="en-US" sz="2300" dirty="0"/>
          </a:p>
        </p:txBody>
      </p:sp>
      <p:sp>
        <p:nvSpPr>
          <p:cNvPr id="4" name="Text 2"/>
          <p:cNvSpPr/>
          <p:nvPr/>
        </p:nvSpPr>
        <p:spPr>
          <a:xfrm>
            <a:off x="793790" y="4114324"/>
            <a:ext cx="3785235" cy="725805"/>
          </a:xfrm>
          <a:prstGeom prst="rect">
            <a:avLst/>
          </a:prstGeom>
          <a:noFill/>
          <a:ln/>
        </p:spPr>
        <p:txBody>
          <a:bodyPr wrap="square" lIns="0" tIns="0" rIns="0" bIns="0" rtlCol="0" anchor="t"/>
          <a:lstStyle/>
          <a:p>
            <a:pPr algn="r" indent="0" marL="0">
              <a:lnSpc>
                <a:spcPts val="2850"/>
              </a:lnSpc>
              <a:buNone/>
            </a:pPr>
            <a:r>
              <a:rPr lang="en-US" sz="1750" dirty="0">
                <a:solidFill>
                  <a:srgbClr val="272525"/>
                </a:solidFill>
                <a:latin typeface="Inter" pitchFamily="34" charset="0"/>
                <a:ea typeface="Inter" pitchFamily="34" charset="-122"/>
                <a:cs typeface="Inter" pitchFamily="34" charset="-120"/>
              </a:rPr>
              <a:t>Desire to live up to stakeholders' perceptions of efficacy</a:t>
            </a:r>
            <a:endParaRPr lang="en-US" sz="1750" dirty="0"/>
          </a:p>
        </p:txBody>
      </p:sp>
      <p:pic>
        <p:nvPicPr>
          <p:cNvPr id="5" name="Image 0" descr="preencoded.png">    </p:cNvPr>
          <p:cNvPicPr>
            <a:picLocks noChangeAspect="1"/>
          </p:cNvPicPr>
          <p:nvPr/>
        </p:nvPicPr>
        <p:blipFill>
          <a:blip r:embed="rId1"/>
          <a:stretch>
            <a:fillRect/>
          </a:stretch>
        </p:blipFill>
        <p:spPr>
          <a:xfrm>
            <a:off x="5032653" y="1940719"/>
            <a:ext cx="4564975" cy="4564975"/>
          </a:xfrm>
          <a:prstGeom prst="rect">
            <a:avLst/>
          </a:prstGeom>
        </p:spPr>
      </p:pic>
      <p:sp>
        <p:nvSpPr>
          <p:cNvPr id="6" name="Text 3"/>
          <p:cNvSpPr/>
          <p:nvPr/>
        </p:nvSpPr>
        <p:spPr>
          <a:xfrm>
            <a:off x="5571411" y="3736300"/>
            <a:ext cx="339328" cy="424220"/>
          </a:xfrm>
          <a:prstGeom prst="rect">
            <a:avLst/>
          </a:prstGeom>
          <a:noFill/>
          <a:ln/>
        </p:spPr>
        <p:txBody>
          <a:bodyPr wrap="none" lIns="0" tIns="0" rIns="0" bIns="0" rtlCol="0" anchor="t"/>
          <a:lstStyle/>
          <a:p>
            <a:pPr algn="l" indent="0" marL="0">
              <a:lnSpc>
                <a:spcPts val="4250"/>
              </a:lnSpc>
              <a:buNone/>
            </a:pPr>
            <a:r>
              <a:rPr lang="en-US" sz="2650" b="1" dirty="0">
                <a:solidFill>
                  <a:srgbClr val="272525"/>
                </a:solidFill>
                <a:latin typeface="Petrona Bold" pitchFamily="34" charset="0"/>
                <a:ea typeface="Petrona Bold" pitchFamily="34" charset="-122"/>
                <a:cs typeface="Petrona Bold" pitchFamily="34" charset="-120"/>
              </a:rPr>
              <a:t>1</a:t>
            </a:r>
            <a:endParaRPr lang="en-US" sz="2650" dirty="0"/>
          </a:p>
        </p:txBody>
      </p:sp>
      <p:sp>
        <p:nvSpPr>
          <p:cNvPr id="7" name="Text 4"/>
          <p:cNvSpPr/>
          <p:nvPr/>
        </p:nvSpPr>
        <p:spPr>
          <a:xfrm>
            <a:off x="9937790" y="2379940"/>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Market Research</a:t>
            </a:r>
            <a:endParaRPr lang="en-US" sz="2300" dirty="0"/>
          </a:p>
        </p:txBody>
      </p:sp>
      <p:sp>
        <p:nvSpPr>
          <p:cNvPr id="8" name="Text 5"/>
          <p:cNvSpPr/>
          <p:nvPr/>
        </p:nvSpPr>
        <p:spPr>
          <a:xfrm>
            <a:off x="9937790" y="2888099"/>
            <a:ext cx="3898821"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Conducting thorough market research</a:t>
            </a:r>
            <a:endParaRPr lang="en-US" sz="1750" dirty="0"/>
          </a:p>
        </p:txBody>
      </p:sp>
      <p:pic>
        <p:nvPicPr>
          <p:cNvPr id="9" name="Image 1" descr="preencoded.png">    </p:cNvPr>
          <p:cNvPicPr>
            <a:picLocks noChangeAspect="1"/>
          </p:cNvPicPr>
          <p:nvPr/>
        </p:nvPicPr>
        <p:blipFill>
          <a:blip r:embed="rId2"/>
          <a:stretch>
            <a:fillRect/>
          </a:stretch>
        </p:blipFill>
        <p:spPr>
          <a:xfrm>
            <a:off x="5032653" y="1940719"/>
            <a:ext cx="4564975" cy="4564975"/>
          </a:xfrm>
          <a:prstGeom prst="rect">
            <a:avLst/>
          </a:prstGeom>
        </p:spPr>
      </p:pic>
      <p:sp>
        <p:nvSpPr>
          <p:cNvPr id="10" name="Text 6"/>
          <p:cNvSpPr/>
          <p:nvPr/>
        </p:nvSpPr>
        <p:spPr>
          <a:xfrm>
            <a:off x="8170307" y="2785229"/>
            <a:ext cx="339328" cy="424220"/>
          </a:xfrm>
          <a:prstGeom prst="rect">
            <a:avLst/>
          </a:prstGeom>
          <a:noFill/>
          <a:ln/>
        </p:spPr>
        <p:txBody>
          <a:bodyPr wrap="none" lIns="0" tIns="0" rIns="0" bIns="0" rtlCol="0" anchor="t"/>
          <a:lstStyle/>
          <a:p>
            <a:pPr algn="l" indent="0" marL="0">
              <a:lnSpc>
                <a:spcPts val="4250"/>
              </a:lnSpc>
              <a:buNone/>
            </a:pPr>
            <a:r>
              <a:rPr lang="en-US" sz="2650" b="1" dirty="0">
                <a:solidFill>
                  <a:srgbClr val="272525"/>
                </a:solidFill>
                <a:latin typeface="Petrona Bold" pitchFamily="34" charset="0"/>
                <a:ea typeface="Petrona Bold" pitchFamily="34" charset="-122"/>
                <a:cs typeface="Petrona Bold" pitchFamily="34" charset="-120"/>
              </a:rPr>
              <a:t>2</a:t>
            </a:r>
            <a:endParaRPr lang="en-US" sz="2650" dirty="0"/>
          </a:p>
        </p:txBody>
      </p:sp>
      <p:sp>
        <p:nvSpPr>
          <p:cNvPr id="11" name="Text 7"/>
          <p:cNvSpPr/>
          <p:nvPr/>
        </p:nvSpPr>
        <p:spPr>
          <a:xfrm>
            <a:off x="9937790" y="4832509"/>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Organizational Tools</a:t>
            </a:r>
            <a:endParaRPr lang="en-US" sz="2300" dirty="0"/>
          </a:p>
        </p:txBody>
      </p:sp>
      <p:sp>
        <p:nvSpPr>
          <p:cNvPr id="12" name="Text 8"/>
          <p:cNvSpPr/>
          <p:nvPr/>
        </p:nvSpPr>
        <p:spPr>
          <a:xfrm>
            <a:off x="9937790" y="5340668"/>
            <a:ext cx="3898821"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Implementing tools across the organization</a:t>
            </a:r>
            <a:endParaRPr lang="en-US" sz="1750" dirty="0"/>
          </a:p>
        </p:txBody>
      </p:sp>
      <p:pic>
        <p:nvPicPr>
          <p:cNvPr id="13" name="Image 2" descr="preencoded.png">    </p:cNvPr>
          <p:cNvPicPr>
            <a:picLocks noChangeAspect="1"/>
          </p:cNvPicPr>
          <p:nvPr/>
        </p:nvPicPr>
        <p:blipFill>
          <a:blip r:embed="rId3"/>
          <a:stretch>
            <a:fillRect/>
          </a:stretch>
        </p:blipFill>
        <p:spPr>
          <a:xfrm>
            <a:off x="5032653" y="1940719"/>
            <a:ext cx="4564975" cy="4564975"/>
          </a:xfrm>
          <a:prstGeom prst="rect">
            <a:avLst/>
          </a:prstGeom>
        </p:spPr>
      </p:pic>
      <p:sp>
        <p:nvSpPr>
          <p:cNvPr id="14" name="Text 9"/>
          <p:cNvSpPr/>
          <p:nvPr/>
        </p:nvSpPr>
        <p:spPr>
          <a:xfrm>
            <a:off x="7694533" y="5511403"/>
            <a:ext cx="339328" cy="424220"/>
          </a:xfrm>
          <a:prstGeom prst="rect">
            <a:avLst/>
          </a:prstGeom>
          <a:noFill/>
          <a:ln/>
        </p:spPr>
        <p:txBody>
          <a:bodyPr wrap="none" lIns="0" tIns="0" rIns="0" bIns="0" rtlCol="0" anchor="t"/>
          <a:lstStyle/>
          <a:p>
            <a:pPr algn="l" indent="0" marL="0">
              <a:lnSpc>
                <a:spcPts val="4250"/>
              </a:lnSpc>
              <a:buNone/>
            </a:pPr>
            <a:r>
              <a:rPr lang="en-US" sz="2650" b="1" dirty="0">
                <a:solidFill>
                  <a:srgbClr val="272525"/>
                </a:solidFill>
                <a:latin typeface="Petrona Bold" pitchFamily="34" charset="0"/>
                <a:ea typeface="Petrona Bold" pitchFamily="34" charset="-122"/>
                <a:cs typeface="Petrona Bold" pitchFamily="34" charset="-120"/>
              </a:rPr>
              <a:t>3</a:t>
            </a:r>
            <a:endParaRPr lang="en-US" sz="2650" dirty="0"/>
          </a:p>
        </p:txBody>
      </p:sp>
      <p:sp>
        <p:nvSpPr>
          <p:cNvPr id="15" name="Text 10"/>
          <p:cNvSpPr/>
          <p:nvPr/>
        </p:nvSpPr>
        <p:spPr>
          <a:xfrm>
            <a:off x="793790" y="6760845"/>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The definition of market orientation for nonprofits is concentrated more on these key aspects, which help drive their mission and effectiveness.</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719"/>
          </a:xfrm>
          <a:prstGeom prst="rect">
            <a:avLst/>
          </a:prstGeom>
        </p:spPr>
      </p:pic>
      <p:sp>
        <p:nvSpPr>
          <p:cNvPr id="3" name="Text 0"/>
          <p:cNvSpPr/>
          <p:nvPr/>
        </p:nvSpPr>
        <p:spPr>
          <a:xfrm>
            <a:off x="708065" y="556379"/>
            <a:ext cx="7727871" cy="1327785"/>
          </a:xfrm>
          <a:prstGeom prst="rect">
            <a:avLst/>
          </a:prstGeom>
          <a:noFill/>
          <a:ln/>
        </p:spPr>
        <p:txBody>
          <a:bodyPr wrap="square" lIns="0" tIns="0" rIns="0" bIns="0" rtlCol="0" anchor="t"/>
          <a:lstStyle/>
          <a:p>
            <a:pPr algn="l" indent="0" marL="0">
              <a:lnSpc>
                <a:spcPts val="5200"/>
              </a:lnSpc>
              <a:buNone/>
            </a:pPr>
            <a:r>
              <a:rPr lang="en-US" sz="4150" b="1" dirty="0">
                <a:solidFill>
                  <a:srgbClr val="000000"/>
                </a:solidFill>
                <a:latin typeface="Petrona Bold" pitchFamily="34" charset="0"/>
                <a:ea typeface="Petrona Bold" pitchFamily="34" charset="-122"/>
                <a:cs typeface="Petrona Bold" pitchFamily="34" charset="-120"/>
              </a:rPr>
              <a:t>Challenges in Nonprofit Healthcare Delivery</a:t>
            </a:r>
            <a:endParaRPr lang="en-US" sz="4150" dirty="0"/>
          </a:p>
        </p:txBody>
      </p:sp>
      <p:pic>
        <p:nvPicPr>
          <p:cNvPr id="4" name="Image 1" descr="preencoded.png">    </p:cNvPr>
          <p:cNvPicPr>
            <a:picLocks noChangeAspect="1"/>
          </p:cNvPicPr>
          <p:nvPr/>
        </p:nvPicPr>
        <p:blipFill>
          <a:blip r:embed="rId2"/>
          <a:stretch>
            <a:fillRect/>
          </a:stretch>
        </p:blipFill>
        <p:spPr>
          <a:xfrm>
            <a:off x="708065" y="2187654"/>
            <a:ext cx="1011555" cy="1828562"/>
          </a:xfrm>
          <a:prstGeom prst="rect">
            <a:avLst/>
          </a:prstGeom>
        </p:spPr>
      </p:pic>
      <p:sp>
        <p:nvSpPr>
          <p:cNvPr id="5" name="Text 1"/>
          <p:cNvSpPr/>
          <p:nvPr/>
        </p:nvSpPr>
        <p:spPr>
          <a:xfrm>
            <a:off x="2023110" y="2389942"/>
            <a:ext cx="2655570" cy="331827"/>
          </a:xfrm>
          <a:prstGeom prst="rect">
            <a:avLst/>
          </a:prstGeom>
          <a:noFill/>
          <a:ln/>
        </p:spPr>
        <p:txBody>
          <a:bodyPr wrap="none" lIns="0" tIns="0" rIns="0" bIns="0" rtlCol="0" anchor="t"/>
          <a:lstStyle/>
          <a:p>
            <a:pPr algn="l" indent="0" marL="0">
              <a:lnSpc>
                <a:spcPts val="2600"/>
              </a:lnSpc>
              <a:buNone/>
            </a:pPr>
            <a:r>
              <a:rPr lang="en-US" sz="2050" b="1" dirty="0">
                <a:solidFill>
                  <a:srgbClr val="272525"/>
                </a:solidFill>
                <a:latin typeface="Petrona Bold" pitchFamily="34" charset="0"/>
                <a:ea typeface="Petrona Bold" pitchFamily="34" charset="-122"/>
                <a:cs typeface="Petrona Bold" pitchFamily="34" charset="-120"/>
              </a:rPr>
              <a:t>Public Opinion</a:t>
            </a:r>
            <a:endParaRPr lang="en-US" sz="2050" dirty="0"/>
          </a:p>
        </p:txBody>
      </p:sp>
      <p:sp>
        <p:nvSpPr>
          <p:cNvPr id="6" name="Text 2"/>
          <p:cNvSpPr/>
          <p:nvPr/>
        </p:nvSpPr>
        <p:spPr>
          <a:xfrm>
            <a:off x="2023110" y="2843093"/>
            <a:ext cx="6412825" cy="970836"/>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One factor that can tamper with a nonprofit's ability to deliver service is public opinion because the public can affect things such as whether or not duties can be executed.</a:t>
            </a:r>
            <a:endParaRPr lang="en-US" sz="1550" dirty="0"/>
          </a:p>
        </p:txBody>
      </p:sp>
      <p:pic>
        <p:nvPicPr>
          <p:cNvPr id="7" name="Image 2" descr="preencoded.png">    </p:cNvPr>
          <p:cNvPicPr>
            <a:picLocks noChangeAspect="1"/>
          </p:cNvPicPr>
          <p:nvPr/>
        </p:nvPicPr>
        <p:blipFill>
          <a:blip r:embed="rId3"/>
          <a:stretch>
            <a:fillRect/>
          </a:stretch>
        </p:blipFill>
        <p:spPr>
          <a:xfrm>
            <a:off x="708065" y="4016216"/>
            <a:ext cx="1011555" cy="1828562"/>
          </a:xfrm>
          <a:prstGeom prst="rect">
            <a:avLst/>
          </a:prstGeom>
        </p:spPr>
      </p:pic>
      <p:sp>
        <p:nvSpPr>
          <p:cNvPr id="8" name="Text 3"/>
          <p:cNvSpPr/>
          <p:nvPr/>
        </p:nvSpPr>
        <p:spPr>
          <a:xfrm>
            <a:off x="2023110" y="4218503"/>
            <a:ext cx="2655570" cy="331827"/>
          </a:xfrm>
          <a:prstGeom prst="rect">
            <a:avLst/>
          </a:prstGeom>
          <a:noFill/>
          <a:ln/>
        </p:spPr>
        <p:txBody>
          <a:bodyPr wrap="none" lIns="0" tIns="0" rIns="0" bIns="0" rtlCol="0" anchor="t"/>
          <a:lstStyle/>
          <a:p>
            <a:pPr algn="l" indent="0" marL="0">
              <a:lnSpc>
                <a:spcPts val="2600"/>
              </a:lnSpc>
              <a:buNone/>
            </a:pPr>
            <a:r>
              <a:rPr lang="en-US" sz="2050" b="1" dirty="0">
                <a:solidFill>
                  <a:srgbClr val="272525"/>
                </a:solidFill>
                <a:latin typeface="Petrona Bold" pitchFamily="34" charset="0"/>
                <a:ea typeface="Petrona Bold" pitchFamily="34" charset="-122"/>
                <a:cs typeface="Petrona Bold" pitchFamily="34" charset="-120"/>
              </a:rPr>
              <a:t>Mission Statement</a:t>
            </a:r>
            <a:endParaRPr lang="en-US" sz="2050" dirty="0"/>
          </a:p>
        </p:txBody>
      </p:sp>
      <p:sp>
        <p:nvSpPr>
          <p:cNvPr id="9" name="Text 4"/>
          <p:cNvSpPr/>
          <p:nvPr/>
        </p:nvSpPr>
        <p:spPr>
          <a:xfrm>
            <a:off x="2023110" y="4671655"/>
            <a:ext cx="6412825" cy="970836"/>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A lot of healthcare organizations house a spot in their mission statement that gives a clause stating that they want to serve the poor and the underserved.</a:t>
            </a:r>
            <a:endParaRPr lang="en-US" sz="1550" dirty="0"/>
          </a:p>
        </p:txBody>
      </p:sp>
      <p:pic>
        <p:nvPicPr>
          <p:cNvPr id="10" name="Image 3" descr="preencoded.png">    </p:cNvPr>
          <p:cNvPicPr>
            <a:picLocks noChangeAspect="1"/>
          </p:cNvPicPr>
          <p:nvPr/>
        </p:nvPicPr>
        <p:blipFill>
          <a:blip r:embed="rId4"/>
          <a:stretch>
            <a:fillRect/>
          </a:stretch>
        </p:blipFill>
        <p:spPr>
          <a:xfrm>
            <a:off x="708065" y="5844778"/>
            <a:ext cx="1011555" cy="1828562"/>
          </a:xfrm>
          <a:prstGeom prst="rect">
            <a:avLst/>
          </a:prstGeom>
        </p:spPr>
      </p:pic>
      <p:sp>
        <p:nvSpPr>
          <p:cNvPr id="11" name="Text 5"/>
          <p:cNvSpPr/>
          <p:nvPr/>
        </p:nvSpPr>
        <p:spPr>
          <a:xfrm>
            <a:off x="2023110" y="6047065"/>
            <a:ext cx="2655570" cy="331827"/>
          </a:xfrm>
          <a:prstGeom prst="rect">
            <a:avLst/>
          </a:prstGeom>
          <a:noFill/>
          <a:ln/>
        </p:spPr>
        <p:txBody>
          <a:bodyPr wrap="none" lIns="0" tIns="0" rIns="0" bIns="0" rtlCol="0" anchor="t"/>
          <a:lstStyle/>
          <a:p>
            <a:pPr algn="l" indent="0" marL="0">
              <a:lnSpc>
                <a:spcPts val="2600"/>
              </a:lnSpc>
              <a:buNone/>
            </a:pPr>
            <a:r>
              <a:rPr lang="en-US" sz="2050" b="1" dirty="0">
                <a:solidFill>
                  <a:srgbClr val="272525"/>
                </a:solidFill>
                <a:latin typeface="Petrona Bold" pitchFamily="34" charset="0"/>
                <a:ea typeface="Petrona Bold" pitchFamily="34" charset="-122"/>
                <a:cs typeface="Petrona Bold" pitchFamily="34" charset="-120"/>
              </a:rPr>
              <a:t>Patient Goodwill</a:t>
            </a:r>
            <a:endParaRPr lang="en-US" sz="2050" dirty="0"/>
          </a:p>
        </p:txBody>
      </p:sp>
      <p:sp>
        <p:nvSpPr>
          <p:cNvPr id="12" name="Text 6"/>
          <p:cNvSpPr/>
          <p:nvPr/>
        </p:nvSpPr>
        <p:spPr>
          <a:xfrm>
            <a:off x="2023110" y="6500217"/>
            <a:ext cx="6412825" cy="970836"/>
          </a:xfrm>
          <a:prstGeom prst="rect">
            <a:avLst/>
          </a:prstGeom>
          <a:noFill/>
          <a:ln/>
        </p:spPr>
        <p:txBody>
          <a:bodyPr wrap="square" lIns="0" tIns="0" rIns="0" bIns="0" rtlCol="0" anchor="t"/>
          <a:lstStyle/>
          <a:p>
            <a:pPr algn="l" indent="0" marL="0">
              <a:lnSpc>
                <a:spcPts val="2500"/>
              </a:lnSpc>
              <a:buNone/>
            </a:pPr>
            <a:r>
              <a:rPr lang="en-US" sz="1550" dirty="0">
                <a:solidFill>
                  <a:srgbClr val="272525"/>
                </a:solidFill>
                <a:latin typeface="Inter" pitchFamily="34" charset="0"/>
                <a:ea typeface="Inter" pitchFamily="34" charset="-122"/>
                <a:cs typeface="Inter" pitchFamily="34" charset="-120"/>
              </a:rPr>
              <a:t>These management practices are critical because patient goodwill is a key determinant for continued service, the bottom line for many nonprofit hospitals.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44843" y="1009650"/>
            <a:ext cx="7854315" cy="1209199"/>
          </a:xfrm>
          <a:prstGeom prst="rect">
            <a:avLst/>
          </a:prstGeom>
          <a:noFill/>
          <a:ln/>
        </p:spPr>
        <p:txBody>
          <a:bodyPr wrap="square" lIns="0" tIns="0" rIns="0" bIns="0" rtlCol="0" anchor="t"/>
          <a:lstStyle/>
          <a:p>
            <a:pPr algn="l" indent="0" marL="0">
              <a:lnSpc>
                <a:spcPts val="4750"/>
              </a:lnSpc>
              <a:buNone/>
            </a:pPr>
            <a:r>
              <a:rPr lang="en-US" sz="3800" b="1" dirty="0">
                <a:solidFill>
                  <a:srgbClr val="000000"/>
                </a:solidFill>
                <a:latin typeface="Petrona Bold" pitchFamily="34" charset="0"/>
                <a:ea typeface="Petrona Bold" pitchFamily="34" charset="-122"/>
                <a:cs typeface="Petrona Bold" pitchFamily="34" charset="-120"/>
              </a:rPr>
              <a:t>Unique Challenges in Nonprofit Healthcare Marketing</a:t>
            </a:r>
            <a:endParaRPr lang="en-US" sz="3800" dirty="0"/>
          </a:p>
        </p:txBody>
      </p:sp>
      <p:sp>
        <p:nvSpPr>
          <p:cNvPr id="4" name="Shape 1"/>
          <p:cNvSpPr/>
          <p:nvPr/>
        </p:nvSpPr>
        <p:spPr>
          <a:xfrm>
            <a:off x="644843" y="2495193"/>
            <a:ext cx="3835122" cy="2859881"/>
          </a:xfrm>
          <a:prstGeom prst="roundRect">
            <a:avLst>
              <a:gd name="adj" fmla="val 2706"/>
            </a:avLst>
          </a:prstGeom>
          <a:solidFill>
            <a:srgbClr val="CCEEFF"/>
          </a:solidFill>
          <a:ln w="7620">
            <a:solidFill>
              <a:srgbClr val="B2D4E5"/>
            </a:solidFill>
            <a:prstDash val="solid"/>
          </a:ln>
        </p:spPr>
      </p:sp>
      <p:sp>
        <p:nvSpPr>
          <p:cNvPr id="5" name="Text 2"/>
          <p:cNvSpPr/>
          <p:nvPr/>
        </p:nvSpPr>
        <p:spPr>
          <a:xfrm>
            <a:off x="836652" y="2687003"/>
            <a:ext cx="2560558" cy="302181"/>
          </a:xfrm>
          <a:prstGeom prst="rect">
            <a:avLst/>
          </a:prstGeom>
          <a:noFill/>
          <a:ln/>
        </p:spPr>
        <p:txBody>
          <a:bodyPr wrap="none" lIns="0" tIns="0" rIns="0" bIns="0" rtlCol="0" anchor="t"/>
          <a:lstStyle/>
          <a:p>
            <a:pPr algn="l" indent="0" marL="0">
              <a:lnSpc>
                <a:spcPts val="2350"/>
              </a:lnSpc>
              <a:buNone/>
            </a:pPr>
            <a:r>
              <a:rPr lang="en-US" sz="1900" b="1" dirty="0">
                <a:solidFill>
                  <a:srgbClr val="272525"/>
                </a:solidFill>
                <a:latin typeface="Petrona Bold" pitchFamily="34" charset="0"/>
                <a:ea typeface="Petrona Bold" pitchFamily="34" charset="-122"/>
                <a:cs typeface="Petrona Bold" pitchFamily="34" charset="-120"/>
              </a:rPr>
              <a:t>Regulatory Constraints</a:t>
            </a:r>
            <a:endParaRPr lang="en-US" sz="1900" dirty="0"/>
          </a:p>
        </p:txBody>
      </p:sp>
      <p:sp>
        <p:nvSpPr>
          <p:cNvPr id="6" name="Text 3"/>
          <p:cNvSpPr/>
          <p:nvPr/>
        </p:nvSpPr>
        <p:spPr>
          <a:xfrm>
            <a:off x="836652" y="3099673"/>
            <a:ext cx="3451503" cy="1179195"/>
          </a:xfrm>
          <a:prstGeom prst="rect">
            <a:avLst/>
          </a:prstGeom>
          <a:noFill/>
          <a:ln/>
        </p:spPr>
        <p:txBody>
          <a:bodyPr wrap="square" lIns="0" tIns="0" rIns="0" bIns="0" rtlCol="0" anchor="t"/>
          <a:lstStyle/>
          <a:p>
            <a:pPr algn="l" indent="0" marL="0">
              <a:lnSpc>
                <a:spcPts val="2300"/>
              </a:lnSpc>
              <a:buNone/>
            </a:pPr>
            <a:r>
              <a:rPr lang="en-US" sz="1450" dirty="0">
                <a:solidFill>
                  <a:srgbClr val="272525"/>
                </a:solidFill>
                <a:latin typeface="Inter" pitchFamily="34" charset="0"/>
                <a:ea typeface="Inter" pitchFamily="34" charset="-122"/>
                <a:cs typeface="Inter" pitchFamily="34" charset="-120"/>
              </a:rPr>
              <a:t>Healthcare is regulated by strict laws and standards that present significant hurdles in communicating with target audiences.</a:t>
            </a:r>
            <a:endParaRPr lang="en-US" sz="1450" dirty="0"/>
          </a:p>
        </p:txBody>
      </p:sp>
      <p:sp>
        <p:nvSpPr>
          <p:cNvPr id="7" name="Shape 4"/>
          <p:cNvSpPr/>
          <p:nvPr/>
        </p:nvSpPr>
        <p:spPr>
          <a:xfrm>
            <a:off x="4664154" y="2495193"/>
            <a:ext cx="3835122" cy="2859881"/>
          </a:xfrm>
          <a:prstGeom prst="roundRect">
            <a:avLst>
              <a:gd name="adj" fmla="val 2706"/>
            </a:avLst>
          </a:prstGeom>
          <a:solidFill>
            <a:srgbClr val="CCEEFF"/>
          </a:solidFill>
          <a:ln w="7620">
            <a:solidFill>
              <a:srgbClr val="B2D4E5"/>
            </a:solidFill>
            <a:prstDash val="solid"/>
          </a:ln>
        </p:spPr>
      </p:sp>
      <p:sp>
        <p:nvSpPr>
          <p:cNvPr id="8" name="Text 5"/>
          <p:cNvSpPr/>
          <p:nvPr/>
        </p:nvSpPr>
        <p:spPr>
          <a:xfrm>
            <a:off x="4855964" y="2687003"/>
            <a:ext cx="2667714" cy="302181"/>
          </a:xfrm>
          <a:prstGeom prst="rect">
            <a:avLst/>
          </a:prstGeom>
          <a:noFill/>
          <a:ln/>
        </p:spPr>
        <p:txBody>
          <a:bodyPr wrap="none" lIns="0" tIns="0" rIns="0" bIns="0" rtlCol="0" anchor="t"/>
          <a:lstStyle/>
          <a:p>
            <a:pPr algn="l" indent="0" marL="0">
              <a:lnSpc>
                <a:spcPts val="2350"/>
              </a:lnSpc>
              <a:buNone/>
            </a:pPr>
            <a:r>
              <a:rPr lang="en-US" sz="1900" b="1" dirty="0">
                <a:solidFill>
                  <a:srgbClr val="272525"/>
                </a:solidFill>
                <a:latin typeface="Petrona Bold" pitchFamily="34" charset="0"/>
                <a:ea typeface="Petrona Bold" pitchFamily="34" charset="-122"/>
                <a:cs typeface="Petrona Bold" pitchFamily="34" charset="-120"/>
              </a:rPr>
              <a:t>Financial Dependencies</a:t>
            </a:r>
            <a:endParaRPr lang="en-US" sz="1900" dirty="0"/>
          </a:p>
        </p:txBody>
      </p:sp>
      <p:sp>
        <p:nvSpPr>
          <p:cNvPr id="9" name="Text 6"/>
          <p:cNvSpPr/>
          <p:nvPr/>
        </p:nvSpPr>
        <p:spPr>
          <a:xfrm>
            <a:off x="4855964" y="3099673"/>
            <a:ext cx="3451503" cy="2063591"/>
          </a:xfrm>
          <a:prstGeom prst="rect">
            <a:avLst/>
          </a:prstGeom>
          <a:noFill/>
          <a:ln/>
        </p:spPr>
        <p:txBody>
          <a:bodyPr wrap="square" lIns="0" tIns="0" rIns="0" bIns="0" rtlCol="0" anchor="t"/>
          <a:lstStyle/>
          <a:p>
            <a:pPr algn="l" indent="0" marL="0">
              <a:lnSpc>
                <a:spcPts val="2300"/>
              </a:lnSpc>
              <a:buNone/>
            </a:pPr>
            <a:r>
              <a:rPr lang="en-US" sz="1450" dirty="0">
                <a:solidFill>
                  <a:srgbClr val="272525"/>
                </a:solidFill>
                <a:latin typeface="Inter" pitchFamily="34" charset="0"/>
                <a:ea typeface="Inter" pitchFamily="34" charset="-122"/>
                <a:cs typeface="Inter" pitchFamily="34" charset="-120"/>
              </a:rPr>
              <a:t>The part of the healthcare provisioning sector operating as nonprofit organizations is largely dependent on earning tax exemptions and continuing to earn charitable contributions from the public either through cash donations or volunteer efforts.</a:t>
            </a:r>
            <a:endParaRPr lang="en-US" sz="1450" dirty="0"/>
          </a:p>
        </p:txBody>
      </p:sp>
      <p:sp>
        <p:nvSpPr>
          <p:cNvPr id="10" name="Shape 7"/>
          <p:cNvSpPr/>
          <p:nvPr/>
        </p:nvSpPr>
        <p:spPr>
          <a:xfrm>
            <a:off x="644843" y="5539264"/>
            <a:ext cx="7854315" cy="1680686"/>
          </a:xfrm>
          <a:prstGeom prst="roundRect">
            <a:avLst>
              <a:gd name="adj" fmla="val 4605"/>
            </a:avLst>
          </a:prstGeom>
          <a:solidFill>
            <a:srgbClr val="CCEEFF"/>
          </a:solidFill>
          <a:ln w="7620">
            <a:solidFill>
              <a:srgbClr val="B2D4E5"/>
            </a:solidFill>
            <a:prstDash val="solid"/>
          </a:ln>
        </p:spPr>
      </p:sp>
      <p:sp>
        <p:nvSpPr>
          <p:cNvPr id="11" name="Text 8"/>
          <p:cNvSpPr/>
          <p:nvPr/>
        </p:nvSpPr>
        <p:spPr>
          <a:xfrm>
            <a:off x="836652" y="5731073"/>
            <a:ext cx="2418517" cy="302181"/>
          </a:xfrm>
          <a:prstGeom prst="rect">
            <a:avLst/>
          </a:prstGeom>
          <a:noFill/>
          <a:ln/>
        </p:spPr>
        <p:txBody>
          <a:bodyPr wrap="none" lIns="0" tIns="0" rIns="0" bIns="0" rtlCol="0" anchor="t"/>
          <a:lstStyle/>
          <a:p>
            <a:pPr algn="l" indent="0" marL="0">
              <a:lnSpc>
                <a:spcPts val="2350"/>
              </a:lnSpc>
              <a:buNone/>
            </a:pPr>
            <a:r>
              <a:rPr lang="en-US" sz="1900" b="1" dirty="0">
                <a:solidFill>
                  <a:srgbClr val="272525"/>
                </a:solidFill>
                <a:latin typeface="Petrona Bold" pitchFamily="34" charset="0"/>
                <a:ea typeface="Petrona Bold" pitchFamily="34" charset="-122"/>
                <a:cs typeface="Petrona Bold" pitchFamily="34" charset="-120"/>
              </a:rPr>
              <a:t>Resource Limitations</a:t>
            </a:r>
            <a:endParaRPr lang="en-US" sz="1900" dirty="0"/>
          </a:p>
        </p:txBody>
      </p:sp>
      <p:sp>
        <p:nvSpPr>
          <p:cNvPr id="12" name="Text 9"/>
          <p:cNvSpPr/>
          <p:nvPr/>
        </p:nvSpPr>
        <p:spPr>
          <a:xfrm>
            <a:off x="836652" y="6143744"/>
            <a:ext cx="7470696" cy="884396"/>
          </a:xfrm>
          <a:prstGeom prst="rect">
            <a:avLst/>
          </a:prstGeom>
          <a:noFill/>
          <a:ln/>
        </p:spPr>
        <p:txBody>
          <a:bodyPr wrap="square" lIns="0" tIns="0" rIns="0" bIns="0" rtlCol="0" anchor="t"/>
          <a:lstStyle/>
          <a:p>
            <a:pPr algn="l" indent="0" marL="0">
              <a:lnSpc>
                <a:spcPts val="2300"/>
              </a:lnSpc>
              <a:buNone/>
            </a:pPr>
            <a:r>
              <a:rPr lang="en-US" sz="1450" dirty="0">
                <a:solidFill>
                  <a:srgbClr val="272525"/>
                </a:solidFill>
                <a:latin typeface="Inter" pitchFamily="34" charset="0"/>
                <a:ea typeface="Inter" pitchFamily="34" charset="-122"/>
                <a:cs typeface="Inter" pitchFamily="34" charset="-120"/>
              </a:rPr>
              <a:t>In addition to being constrained by limited resources behind the need for innovation in order to gain infusions in such an aggressively competitive market, nonprofit organizations must also include individuals not in their target markets.</a:t>
            </a:r>
            <a:endParaRPr lang="en-US" sz="14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087428" y="472797"/>
            <a:ext cx="7941945" cy="1127046"/>
          </a:xfrm>
          <a:prstGeom prst="rect">
            <a:avLst/>
          </a:prstGeom>
          <a:noFill/>
          <a:ln/>
        </p:spPr>
        <p:txBody>
          <a:bodyPr wrap="square" lIns="0" tIns="0" rIns="0" bIns="0" rtlCol="0" anchor="t"/>
          <a:lstStyle/>
          <a:p>
            <a:pPr algn="l" indent="0" marL="0">
              <a:lnSpc>
                <a:spcPts val="4400"/>
              </a:lnSpc>
              <a:buNone/>
            </a:pPr>
            <a:r>
              <a:rPr lang="en-US" sz="3500" b="1" dirty="0">
                <a:solidFill>
                  <a:srgbClr val="000000"/>
                </a:solidFill>
                <a:latin typeface="Petrona Bold" pitchFamily="34" charset="0"/>
                <a:ea typeface="Petrona Bold" pitchFamily="34" charset="-122"/>
                <a:cs typeface="Petrona Bold" pitchFamily="34" charset="-120"/>
              </a:rPr>
              <a:t>Opportunities in Nonprofit Healthcare Marketing</a:t>
            </a:r>
            <a:endParaRPr lang="en-US" sz="3500" dirty="0"/>
          </a:p>
        </p:txBody>
      </p:sp>
      <p:sp>
        <p:nvSpPr>
          <p:cNvPr id="4" name="Shape 1"/>
          <p:cNvSpPr/>
          <p:nvPr/>
        </p:nvSpPr>
        <p:spPr>
          <a:xfrm>
            <a:off x="6280547" y="1857375"/>
            <a:ext cx="22860" cy="5899428"/>
          </a:xfrm>
          <a:prstGeom prst="roundRect">
            <a:avLst>
              <a:gd name="adj" fmla="val 315546"/>
            </a:avLst>
          </a:prstGeom>
          <a:solidFill>
            <a:srgbClr val="B2D4E5"/>
          </a:solidFill>
          <a:ln/>
        </p:spPr>
      </p:sp>
      <p:sp>
        <p:nvSpPr>
          <p:cNvPr id="5" name="Shape 2"/>
          <p:cNvSpPr/>
          <p:nvPr/>
        </p:nvSpPr>
        <p:spPr>
          <a:xfrm>
            <a:off x="6450866" y="2232184"/>
            <a:ext cx="515183" cy="22860"/>
          </a:xfrm>
          <a:prstGeom prst="roundRect">
            <a:avLst>
              <a:gd name="adj" fmla="val 315546"/>
            </a:avLst>
          </a:prstGeom>
          <a:solidFill>
            <a:srgbClr val="B2D4E5"/>
          </a:solidFill>
          <a:ln/>
        </p:spPr>
      </p:sp>
      <p:sp>
        <p:nvSpPr>
          <p:cNvPr id="6" name="Shape 3"/>
          <p:cNvSpPr/>
          <p:nvPr/>
        </p:nvSpPr>
        <p:spPr>
          <a:xfrm>
            <a:off x="6087368" y="2050494"/>
            <a:ext cx="386358" cy="386358"/>
          </a:xfrm>
          <a:prstGeom prst="roundRect">
            <a:avLst>
              <a:gd name="adj" fmla="val 18670"/>
            </a:avLst>
          </a:prstGeom>
          <a:solidFill>
            <a:srgbClr val="CCEEFF"/>
          </a:solidFill>
          <a:ln w="7620">
            <a:solidFill>
              <a:srgbClr val="B2D4E5"/>
            </a:solidFill>
            <a:prstDash val="solid"/>
          </a:ln>
        </p:spPr>
      </p:sp>
      <p:sp>
        <p:nvSpPr>
          <p:cNvPr id="7" name="Text 4"/>
          <p:cNvSpPr/>
          <p:nvPr/>
        </p:nvSpPr>
        <p:spPr>
          <a:xfrm>
            <a:off x="6145292" y="2074605"/>
            <a:ext cx="270391" cy="338018"/>
          </a:xfrm>
          <a:prstGeom prst="rect">
            <a:avLst/>
          </a:prstGeom>
          <a:noFill/>
          <a:ln/>
        </p:spPr>
        <p:txBody>
          <a:bodyPr wrap="none" lIns="0" tIns="0" rIns="0" bIns="0" rtlCol="0" anchor="t"/>
          <a:lstStyle/>
          <a:p>
            <a:pPr algn="ctr" indent="0" marL="0">
              <a:lnSpc>
                <a:spcPts val="2100"/>
              </a:lnSpc>
              <a:buNone/>
            </a:pPr>
            <a:r>
              <a:rPr lang="en-US" sz="2100" b="1" dirty="0">
                <a:solidFill>
                  <a:srgbClr val="272525"/>
                </a:solidFill>
                <a:latin typeface="Petrona Bold" pitchFamily="34" charset="0"/>
                <a:ea typeface="Petrona Bold" pitchFamily="34" charset="-122"/>
                <a:cs typeface="Petrona Bold" pitchFamily="34" charset="-120"/>
              </a:rPr>
              <a:t>1</a:t>
            </a:r>
            <a:endParaRPr lang="en-US" sz="2100" dirty="0"/>
          </a:p>
        </p:txBody>
      </p:sp>
      <p:sp>
        <p:nvSpPr>
          <p:cNvPr id="8" name="Text 5"/>
          <p:cNvSpPr/>
          <p:nvPr/>
        </p:nvSpPr>
        <p:spPr>
          <a:xfrm>
            <a:off x="7139345" y="2029063"/>
            <a:ext cx="2379940" cy="281702"/>
          </a:xfrm>
          <a:prstGeom prst="rect">
            <a:avLst/>
          </a:prstGeom>
          <a:noFill/>
          <a:ln/>
        </p:spPr>
        <p:txBody>
          <a:bodyPr wrap="none" lIns="0" tIns="0" rIns="0" bIns="0" rtlCol="0" anchor="t"/>
          <a:lstStyle/>
          <a:p>
            <a:pPr algn="l" indent="0" marL="0">
              <a:lnSpc>
                <a:spcPts val="2200"/>
              </a:lnSpc>
              <a:buNone/>
            </a:pPr>
            <a:r>
              <a:rPr lang="en-US" sz="1750" b="1" dirty="0">
                <a:solidFill>
                  <a:srgbClr val="272525"/>
                </a:solidFill>
                <a:latin typeface="Petrona Bold" pitchFamily="34" charset="0"/>
                <a:ea typeface="Petrona Bold" pitchFamily="34" charset="-122"/>
                <a:cs typeface="Petrona Bold" pitchFamily="34" charset="-120"/>
              </a:rPr>
              <a:t>Community Alignment</a:t>
            </a:r>
            <a:endParaRPr lang="en-US" sz="1750" dirty="0"/>
          </a:p>
        </p:txBody>
      </p:sp>
      <p:sp>
        <p:nvSpPr>
          <p:cNvPr id="9" name="Text 6"/>
          <p:cNvSpPr/>
          <p:nvPr/>
        </p:nvSpPr>
        <p:spPr>
          <a:xfrm>
            <a:off x="7139345" y="2413754"/>
            <a:ext cx="6890028" cy="549354"/>
          </a:xfrm>
          <a:prstGeom prst="rect">
            <a:avLst/>
          </a:prstGeom>
          <a:noFill/>
          <a:ln/>
        </p:spPr>
        <p:txBody>
          <a:bodyPr wrap="square" lIns="0" tIns="0" rIns="0" bIns="0" rtlCol="0" anchor="t"/>
          <a:lstStyle/>
          <a:p>
            <a:pPr algn="l" indent="0" marL="0">
              <a:lnSpc>
                <a:spcPts val="2150"/>
              </a:lnSpc>
              <a:buNone/>
            </a:pPr>
            <a:r>
              <a:rPr lang="en-US" sz="1350" dirty="0">
                <a:solidFill>
                  <a:srgbClr val="272525"/>
                </a:solidFill>
                <a:latin typeface="Inter" pitchFamily="34" charset="0"/>
                <a:ea typeface="Inter" pitchFamily="34" charset="-122"/>
                <a:cs typeface="Inter" pitchFamily="34" charset="-120"/>
              </a:rPr>
              <a:t>The act of aligning with the current or desired community health needs can qualify and reinforce an organization's corporate social responsibility.</a:t>
            </a:r>
            <a:endParaRPr lang="en-US" sz="1350" dirty="0"/>
          </a:p>
        </p:txBody>
      </p:sp>
      <p:sp>
        <p:nvSpPr>
          <p:cNvPr id="10" name="Shape 7"/>
          <p:cNvSpPr/>
          <p:nvPr/>
        </p:nvSpPr>
        <p:spPr>
          <a:xfrm>
            <a:off x="6450866" y="3681293"/>
            <a:ext cx="515183" cy="22860"/>
          </a:xfrm>
          <a:prstGeom prst="roundRect">
            <a:avLst>
              <a:gd name="adj" fmla="val 315546"/>
            </a:avLst>
          </a:prstGeom>
          <a:solidFill>
            <a:srgbClr val="B2D4E5"/>
          </a:solidFill>
          <a:ln/>
        </p:spPr>
      </p:sp>
      <p:sp>
        <p:nvSpPr>
          <p:cNvPr id="11" name="Shape 8"/>
          <p:cNvSpPr/>
          <p:nvPr/>
        </p:nvSpPr>
        <p:spPr>
          <a:xfrm>
            <a:off x="6087368" y="3499604"/>
            <a:ext cx="386358" cy="386358"/>
          </a:xfrm>
          <a:prstGeom prst="roundRect">
            <a:avLst>
              <a:gd name="adj" fmla="val 18670"/>
            </a:avLst>
          </a:prstGeom>
          <a:solidFill>
            <a:srgbClr val="CCEEFF"/>
          </a:solidFill>
          <a:ln w="7620">
            <a:solidFill>
              <a:srgbClr val="B2D4E5"/>
            </a:solidFill>
            <a:prstDash val="solid"/>
          </a:ln>
        </p:spPr>
      </p:sp>
      <p:sp>
        <p:nvSpPr>
          <p:cNvPr id="12" name="Text 9"/>
          <p:cNvSpPr/>
          <p:nvPr/>
        </p:nvSpPr>
        <p:spPr>
          <a:xfrm>
            <a:off x="6145292" y="3523714"/>
            <a:ext cx="270391" cy="338018"/>
          </a:xfrm>
          <a:prstGeom prst="rect">
            <a:avLst/>
          </a:prstGeom>
          <a:noFill/>
          <a:ln/>
        </p:spPr>
        <p:txBody>
          <a:bodyPr wrap="none" lIns="0" tIns="0" rIns="0" bIns="0" rtlCol="0" anchor="t"/>
          <a:lstStyle/>
          <a:p>
            <a:pPr algn="ctr" indent="0" marL="0">
              <a:lnSpc>
                <a:spcPts val="2100"/>
              </a:lnSpc>
              <a:buNone/>
            </a:pPr>
            <a:r>
              <a:rPr lang="en-US" sz="2100" b="1" dirty="0">
                <a:solidFill>
                  <a:srgbClr val="272525"/>
                </a:solidFill>
                <a:latin typeface="Petrona Bold" pitchFamily="34" charset="0"/>
                <a:ea typeface="Petrona Bold" pitchFamily="34" charset="-122"/>
                <a:cs typeface="Petrona Bold" pitchFamily="34" charset="-120"/>
              </a:rPr>
              <a:t>2</a:t>
            </a:r>
            <a:endParaRPr lang="en-US" sz="2100" dirty="0"/>
          </a:p>
        </p:txBody>
      </p:sp>
      <p:sp>
        <p:nvSpPr>
          <p:cNvPr id="13" name="Text 10"/>
          <p:cNvSpPr/>
          <p:nvPr/>
        </p:nvSpPr>
        <p:spPr>
          <a:xfrm>
            <a:off x="7139345" y="3478173"/>
            <a:ext cx="2254091" cy="281702"/>
          </a:xfrm>
          <a:prstGeom prst="rect">
            <a:avLst/>
          </a:prstGeom>
          <a:noFill/>
          <a:ln/>
        </p:spPr>
        <p:txBody>
          <a:bodyPr wrap="none" lIns="0" tIns="0" rIns="0" bIns="0" rtlCol="0" anchor="t"/>
          <a:lstStyle/>
          <a:p>
            <a:pPr algn="l" indent="0" marL="0">
              <a:lnSpc>
                <a:spcPts val="2200"/>
              </a:lnSpc>
              <a:buNone/>
            </a:pPr>
            <a:r>
              <a:rPr lang="en-US" sz="1750" b="1" dirty="0">
                <a:solidFill>
                  <a:srgbClr val="272525"/>
                </a:solidFill>
                <a:latin typeface="Petrona Bold" pitchFamily="34" charset="0"/>
                <a:ea typeface="Petrona Bold" pitchFamily="34" charset="-122"/>
                <a:cs typeface="Petrona Bold" pitchFamily="34" charset="-120"/>
              </a:rPr>
              <a:t>Partnerships</a:t>
            </a:r>
            <a:endParaRPr lang="en-US" sz="1750" dirty="0"/>
          </a:p>
        </p:txBody>
      </p:sp>
      <p:sp>
        <p:nvSpPr>
          <p:cNvPr id="14" name="Text 11"/>
          <p:cNvSpPr/>
          <p:nvPr/>
        </p:nvSpPr>
        <p:spPr>
          <a:xfrm>
            <a:off x="7139345" y="3862864"/>
            <a:ext cx="6890028" cy="549354"/>
          </a:xfrm>
          <a:prstGeom prst="rect">
            <a:avLst/>
          </a:prstGeom>
          <a:noFill/>
          <a:ln/>
        </p:spPr>
        <p:txBody>
          <a:bodyPr wrap="square" lIns="0" tIns="0" rIns="0" bIns="0" rtlCol="0" anchor="t"/>
          <a:lstStyle/>
          <a:p>
            <a:pPr algn="l" indent="0" marL="0">
              <a:lnSpc>
                <a:spcPts val="2150"/>
              </a:lnSpc>
              <a:buNone/>
            </a:pPr>
            <a:r>
              <a:rPr lang="en-US" sz="1350" dirty="0">
                <a:solidFill>
                  <a:srgbClr val="272525"/>
                </a:solidFill>
                <a:latin typeface="Inter" pitchFamily="34" charset="0"/>
                <a:ea typeface="Inter" pitchFamily="34" charset="-122"/>
                <a:cs typeface="Inter" pitchFamily="34" charset="-120"/>
              </a:rPr>
              <a:t>Nonprofit health organizations have increased opportunities for communications via partnerships and collaborations at the state level.</a:t>
            </a:r>
            <a:endParaRPr lang="en-US" sz="1350" dirty="0"/>
          </a:p>
        </p:txBody>
      </p:sp>
      <p:sp>
        <p:nvSpPr>
          <p:cNvPr id="15" name="Shape 12"/>
          <p:cNvSpPr/>
          <p:nvPr/>
        </p:nvSpPr>
        <p:spPr>
          <a:xfrm>
            <a:off x="6450866" y="5130403"/>
            <a:ext cx="515183" cy="22860"/>
          </a:xfrm>
          <a:prstGeom prst="roundRect">
            <a:avLst>
              <a:gd name="adj" fmla="val 315546"/>
            </a:avLst>
          </a:prstGeom>
          <a:solidFill>
            <a:srgbClr val="B2D4E5"/>
          </a:solidFill>
          <a:ln/>
        </p:spPr>
      </p:sp>
      <p:sp>
        <p:nvSpPr>
          <p:cNvPr id="16" name="Shape 13"/>
          <p:cNvSpPr/>
          <p:nvPr/>
        </p:nvSpPr>
        <p:spPr>
          <a:xfrm>
            <a:off x="6087368" y="4948714"/>
            <a:ext cx="386358" cy="386358"/>
          </a:xfrm>
          <a:prstGeom prst="roundRect">
            <a:avLst>
              <a:gd name="adj" fmla="val 18670"/>
            </a:avLst>
          </a:prstGeom>
          <a:solidFill>
            <a:srgbClr val="CCEEFF"/>
          </a:solidFill>
          <a:ln w="7620">
            <a:solidFill>
              <a:srgbClr val="B2D4E5"/>
            </a:solidFill>
            <a:prstDash val="solid"/>
          </a:ln>
        </p:spPr>
      </p:sp>
      <p:sp>
        <p:nvSpPr>
          <p:cNvPr id="17" name="Text 14"/>
          <p:cNvSpPr/>
          <p:nvPr/>
        </p:nvSpPr>
        <p:spPr>
          <a:xfrm>
            <a:off x="6145292" y="4972824"/>
            <a:ext cx="270391" cy="338018"/>
          </a:xfrm>
          <a:prstGeom prst="rect">
            <a:avLst/>
          </a:prstGeom>
          <a:noFill/>
          <a:ln/>
        </p:spPr>
        <p:txBody>
          <a:bodyPr wrap="none" lIns="0" tIns="0" rIns="0" bIns="0" rtlCol="0" anchor="t"/>
          <a:lstStyle/>
          <a:p>
            <a:pPr algn="ctr" indent="0" marL="0">
              <a:lnSpc>
                <a:spcPts val="2100"/>
              </a:lnSpc>
              <a:buNone/>
            </a:pPr>
            <a:r>
              <a:rPr lang="en-US" sz="2100" b="1" dirty="0">
                <a:solidFill>
                  <a:srgbClr val="272525"/>
                </a:solidFill>
                <a:latin typeface="Petrona Bold" pitchFamily="34" charset="0"/>
                <a:ea typeface="Petrona Bold" pitchFamily="34" charset="-122"/>
                <a:cs typeface="Petrona Bold" pitchFamily="34" charset="-120"/>
              </a:rPr>
              <a:t>3</a:t>
            </a:r>
            <a:endParaRPr lang="en-US" sz="2100" dirty="0"/>
          </a:p>
        </p:txBody>
      </p:sp>
      <p:sp>
        <p:nvSpPr>
          <p:cNvPr id="18" name="Text 15"/>
          <p:cNvSpPr/>
          <p:nvPr/>
        </p:nvSpPr>
        <p:spPr>
          <a:xfrm>
            <a:off x="7139345" y="4927283"/>
            <a:ext cx="2407682" cy="281702"/>
          </a:xfrm>
          <a:prstGeom prst="rect">
            <a:avLst/>
          </a:prstGeom>
          <a:noFill/>
          <a:ln/>
        </p:spPr>
        <p:txBody>
          <a:bodyPr wrap="none" lIns="0" tIns="0" rIns="0" bIns="0" rtlCol="0" anchor="t"/>
          <a:lstStyle/>
          <a:p>
            <a:pPr algn="l" indent="0" marL="0">
              <a:lnSpc>
                <a:spcPts val="2200"/>
              </a:lnSpc>
              <a:buNone/>
            </a:pPr>
            <a:r>
              <a:rPr lang="en-US" sz="1750" b="1" dirty="0">
                <a:solidFill>
                  <a:srgbClr val="272525"/>
                </a:solidFill>
                <a:latin typeface="Petrona Bold" pitchFamily="34" charset="0"/>
                <a:ea typeface="Petrona Bold" pitchFamily="34" charset="-122"/>
                <a:cs typeface="Petrona Bold" pitchFamily="34" charset="-120"/>
              </a:rPr>
              <a:t>Emotional Engagement</a:t>
            </a:r>
            <a:endParaRPr lang="en-US" sz="1750" dirty="0"/>
          </a:p>
        </p:txBody>
      </p:sp>
      <p:sp>
        <p:nvSpPr>
          <p:cNvPr id="19" name="Text 16"/>
          <p:cNvSpPr/>
          <p:nvPr/>
        </p:nvSpPr>
        <p:spPr>
          <a:xfrm>
            <a:off x="7139345" y="5311973"/>
            <a:ext cx="6890028" cy="824032"/>
          </a:xfrm>
          <a:prstGeom prst="rect">
            <a:avLst/>
          </a:prstGeom>
          <a:noFill/>
          <a:ln/>
        </p:spPr>
        <p:txBody>
          <a:bodyPr wrap="square" lIns="0" tIns="0" rIns="0" bIns="0" rtlCol="0" anchor="t"/>
          <a:lstStyle/>
          <a:p>
            <a:pPr algn="l" indent="0" marL="0">
              <a:lnSpc>
                <a:spcPts val="2150"/>
              </a:lnSpc>
              <a:buNone/>
            </a:pPr>
            <a:r>
              <a:rPr lang="en-US" sz="1350" dirty="0">
                <a:solidFill>
                  <a:srgbClr val="272525"/>
                </a:solidFill>
                <a:latin typeface="Inter" pitchFamily="34" charset="0"/>
                <a:ea typeface="Inter" pitchFamily="34" charset="-122"/>
                <a:cs typeface="Inter" pitchFamily="34" charset="-120"/>
              </a:rPr>
              <a:t>The need to break through "social clutter," engaging the public on an emotional level in order to motivate the levels of volunteerism and other support that nonprofits must have to be operating.</a:t>
            </a:r>
            <a:endParaRPr lang="en-US" sz="1350" dirty="0"/>
          </a:p>
        </p:txBody>
      </p:sp>
      <p:sp>
        <p:nvSpPr>
          <p:cNvPr id="20" name="Shape 17"/>
          <p:cNvSpPr/>
          <p:nvPr/>
        </p:nvSpPr>
        <p:spPr>
          <a:xfrm>
            <a:off x="6450866" y="6854190"/>
            <a:ext cx="515183" cy="22860"/>
          </a:xfrm>
          <a:prstGeom prst="roundRect">
            <a:avLst>
              <a:gd name="adj" fmla="val 315546"/>
            </a:avLst>
          </a:prstGeom>
          <a:solidFill>
            <a:srgbClr val="B2D4E5"/>
          </a:solidFill>
          <a:ln/>
        </p:spPr>
      </p:sp>
      <p:sp>
        <p:nvSpPr>
          <p:cNvPr id="21" name="Shape 18"/>
          <p:cNvSpPr/>
          <p:nvPr/>
        </p:nvSpPr>
        <p:spPr>
          <a:xfrm>
            <a:off x="6087368" y="6672501"/>
            <a:ext cx="386358" cy="386358"/>
          </a:xfrm>
          <a:prstGeom prst="roundRect">
            <a:avLst>
              <a:gd name="adj" fmla="val 18670"/>
            </a:avLst>
          </a:prstGeom>
          <a:solidFill>
            <a:srgbClr val="CCEEFF"/>
          </a:solidFill>
          <a:ln w="7620">
            <a:solidFill>
              <a:srgbClr val="B2D4E5"/>
            </a:solidFill>
            <a:prstDash val="solid"/>
          </a:ln>
        </p:spPr>
      </p:sp>
      <p:sp>
        <p:nvSpPr>
          <p:cNvPr id="22" name="Text 19"/>
          <p:cNvSpPr/>
          <p:nvPr/>
        </p:nvSpPr>
        <p:spPr>
          <a:xfrm>
            <a:off x="6145292" y="6696611"/>
            <a:ext cx="270391" cy="338018"/>
          </a:xfrm>
          <a:prstGeom prst="rect">
            <a:avLst/>
          </a:prstGeom>
          <a:noFill/>
          <a:ln/>
        </p:spPr>
        <p:txBody>
          <a:bodyPr wrap="none" lIns="0" tIns="0" rIns="0" bIns="0" rtlCol="0" anchor="t"/>
          <a:lstStyle/>
          <a:p>
            <a:pPr algn="ctr" indent="0" marL="0">
              <a:lnSpc>
                <a:spcPts val="2100"/>
              </a:lnSpc>
              <a:buNone/>
            </a:pPr>
            <a:r>
              <a:rPr lang="en-US" sz="2100" b="1" dirty="0">
                <a:solidFill>
                  <a:srgbClr val="272525"/>
                </a:solidFill>
                <a:latin typeface="Petrona Bold" pitchFamily="34" charset="0"/>
                <a:ea typeface="Petrona Bold" pitchFamily="34" charset="-122"/>
                <a:cs typeface="Petrona Bold" pitchFamily="34" charset="-120"/>
              </a:rPr>
              <a:t>4</a:t>
            </a:r>
            <a:endParaRPr lang="en-US" sz="2100" dirty="0"/>
          </a:p>
        </p:txBody>
      </p:sp>
      <p:sp>
        <p:nvSpPr>
          <p:cNvPr id="23" name="Text 20"/>
          <p:cNvSpPr/>
          <p:nvPr/>
        </p:nvSpPr>
        <p:spPr>
          <a:xfrm>
            <a:off x="7139345" y="6651069"/>
            <a:ext cx="2254091" cy="281702"/>
          </a:xfrm>
          <a:prstGeom prst="rect">
            <a:avLst/>
          </a:prstGeom>
          <a:noFill/>
          <a:ln/>
        </p:spPr>
        <p:txBody>
          <a:bodyPr wrap="none" lIns="0" tIns="0" rIns="0" bIns="0" rtlCol="0" anchor="t"/>
          <a:lstStyle/>
          <a:p>
            <a:pPr algn="l" indent="0" marL="0">
              <a:lnSpc>
                <a:spcPts val="2200"/>
              </a:lnSpc>
              <a:buNone/>
            </a:pPr>
            <a:r>
              <a:rPr lang="en-US" sz="1750" b="1" dirty="0">
                <a:solidFill>
                  <a:srgbClr val="272525"/>
                </a:solidFill>
                <a:latin typeface="Petrona Bold" pitchFamily="34" charset="0"/>
                <a:ea typeface="Petrona Bold" pitchFamily="34" charset="-122"/>
                <a:cs typeface="Petrona Bold" pitchFamily="34" charset="-120"/>
              </a:rPr>
              <a:t>Storytelling</a:t>
            </a:r>
            <a:endParaRPr lang="en-US" sz="1750" dirty="0"/>
          </a:p>
        </p:txBody>
      </p:sp>
      <p:sp>
        <p:nvSpPr>
          <p:cNvPr id="24" name="Text 21"/>
          <p:cNvSpPr/>
          <p:nvPr/>
        </p:nvSpPr>
        <p:spPr>
          <a:xfrm>
            <a:off x="7139345" y="7035760"/>
            <a:ext cx="6890028" cy="549354"/>
          </a:xfrm>
          <a:prstGeom prst="rect">
            <a:avLst/>
          </a:prstGeom>
          <a:noFill/>
          <a:ln/>
        </p:spPr>
        <p:txBody>
          <a:bodyPr wrap="square" lIns="0" tIns="0" rIns="0" bIns="0" rtlCol="0" anchor="t"/>
          <a:lstStyle/>
          <a:p>
            <a:pPr algn="l" indent="0" marL="0">
              <a:lnSpc>
                <a:spcPts val="2150"/>
              </a:lnSpc>
              <a:buNone/>
            </a:pPr>
            <a:r>
              <a:rPr lang="en-US" sz="1350" dirty="0">
                <a:solidFill>
                  <a:srgbClr val="272525"/>
                </a:solidFill>
                <a:latin typeface="Inter" pitchFamily="34" charset="0"/>
                <a:ea typeface="Inter" pitchFamily="34" charset="-122"/>
                <a:cs typeface="Inter" pitchFamily="34" charset="-120"/>
              </a:rPr>
              <a:t>The concept of storytelling meets this need while also showcasing the deeds that nonprofits are doing.</a:t>
            </a:r>
            <a:endParaRPr lang="en-US" sz="13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63628" y="842605"/>
            <a:ext cx="7789545" cy="1269683"/>
          </a:xfrm>
          <a:prstGeom prst="rect">
            <a:avLst/>
          </a:prstGeom>
          <a:noFill/>
          <a:ln/>
        </p:spPr>
        <p:txBody>
          <a:bodyPr wrap="square" lIns="0" tIns="0" rIns="0" bIns="0" rtlCol="0" anchor="t"/>
          <a:lstStyle/>
          <a:p>
            <a:pPr algn="l" indent="0" marL="0">
              <a:lnSpc>
                <a:spcPts val="4950"/>
              </a:lnSpc>
              <a:buNone/>
            </a:pPr>
            <a:r>
              <a:rPr lang="en-US" sz="3950" b="1" dirty="0">
                <a:solidFill>
                  <a:srgbClr val="000000"/>
                </a:solidFill>
                <a:latin typeface="Petrona Bold" pitchFamily="34" charset="0"/>
                <a:ea typeface="Petrona Bold" pitchFamily="34" charset="-122"/>
                <a:cs typeface="Petrona Bold" pitchFamily="34" charset="-120"/>
              </a:rPr>
              <a:t>Strategic Planning in Healthcare Marketing</a:t>
            </a:r>
            <a:endParaRPr lang="en-US" sz="3950" dirty="0"/>
          </a:p>
        </p:txBody>
      </p:sp>
      <p:sp>
        <p:nvSpPr>
          <p:cNvPr id="4" name="Shape 1"/>
          <p:cNvSpPr/>
          <p:nvPr/>
        </p:nvSpPr>
        <p:spPr>
          <a:xfrm>
            <a:off x="6163628" y="2402443"/>
            <a:ext cx="145018" cy="1362194"/>
          </a:xfrm>
          <a:prstGeom prst="roundRect">
            <a:avLst>
              <a:gd name="adj" fmla="val 56042"/>
            </a:avLst>
          </a:prstGeom>
          <a:solidFill>
            <a:srgbClr val="CCEEFF"/>
          </a:solidFill>
          <a:ln w="7620">
            <a:solidFill>
              <a:srgbClr val="B2D4E5"/>
            </a:solidFill>
            <a:prstDash val="solid"/>
          </a:ln>
        </p:spPr>
      </p:sp>
      <p:sp>
        <p:nvSpPr>
          <p:cNvPr id="5" name="Text 2"/>
          <p:cNvSpPr/>
          <p:nvPr/>
        </p:nvSpPr>
        <p:spPr>
          <a:xfrm>
            <a:off x="6598801" y="2402443"/>
            <a:ext cx="2867739" cy="317421"/>
          </a:xfrm>
          <a:prstGeom prst="rect">
            <a:avLst/>
          </a:prstGeom>
          <a:noFill/>
          <a:ln/>
        </p:spPr>
        <p:txBody>
          <a:bodyPr wrap="none" lIns="0" tIns="0" rIns="0" bIns="0" rtlCol="0" anchor="t"/>
          <a:lstStyle/>
          <a:p>
            <a:pPr algn="l" indent="0" marL="0">
              <a:lnSpc>
                <a:spcPts val="2450"/>
              </a:lnSpc>
              <a:buNone/>
            </a:pPr>
            <a:r>
              <a:rPr lang="en-US" sz="1950" b="1" dirty="0">
                <a:solidFill>
                  <a:srgbClr val="272525"/>
                </a:solidFill>
                <a:latin typeface="Petrona Bold" pitchFamily="34" charset="0"/>
                <a:ea typeface="Petrona Bold" pitchFamily="34" charset="-122"/>
                <a:cs typeface="Petrona Bold" pitchFamily="34" charset="-120"/>
              </a:rPr>
              <a:t>Organizational Overview</a:t>
            </a:r>
            <a:endParaRPr lang="en-US" sz="1950" dirty="0"/>
          </a:p>
        </p:txBody>
      </p:sp>
      <p:sp>
        <p:nvSpPr>
          <p:cNvPr id="6" name="Text 3"/>
          <p:cNvSpPr/>
          <p:nvPr/>
        </p:nvSpPr>
        <p:spPr>
          <a:xfrm>
            <a:off x="6598801" y="2835950"/>
            <a:ext cx="7354372" cy="928687"/>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Inter" pitchFamily="34" charset="0"/>
                <a:ea typeface="Inter" pitchFamily="34" charset="-122"/>
                <a:cs typeface="Inter" pitchFamily="34" charset="-120"/>
              </a:rPr>
              <a:t>Begin with an overview of the organization and identify the organization's mission, its community's health status, and the socially responsible focus of the organization.</a:t>
            </a:r>
            <a:endParaRPr lang="en-US" sz="1500" dirty="0"/>
          </a:p>
        </p:txBody>
      </p:sp>
      <p:sp>
        <p:nvSpPr>
          <p:cNvPr id="7" name="Shape 4"/>
          <p:cNvSpPr/>
          <p:nvPr/>
        </p:nvSpPr>
        <p:spPr>
          <a:xfrm>
            <a:off x="6453783" y="3958114"/>
            <a:ext cx="145018" cy="1052632"/>
          </a:xfrm>
          <a:prstGeom prst="roundRect">
            <a:avLst>
              <a:gd name="adj" fmla="val 56042"/>
            </a:avLst>
          </a:prstGeom>
          <a:solidFill>
            <a:srgbClr val="CCEEFF"/>
          </a:solidFill>
          <a:ln w="7620">
            <a:solidFill>
              <a:srgbClr val="B2D4E5"/>
            </a:solidFill>
            <a:prstDash val="solid"/>
          </a:ln>
        </p:spPr>
      </p:sp>
      <p:sp>
        <p:nvSpPr>
          <p:cNvPr id="8" name="Text 5"/>
          <p:cNvSpPr/>
          <p:nvPr/>
        </p:nvSpPr>
        <p:spPr>
          <a:xfrm>
            <a:off x="6888956" y="3958114"/>
            <a:ext cx="2539603" cy="317421"/>
          </a:xfrm>
          <a:prstGeom prst="rect">
            <a:avLst/>
          </a:prstGeom>
          <a:noFill/>
          <a:ln/>
        </p:spPr>
        <p:txBody>
          <a:bodyPr wrap="none" lIns="0" tIns="0" rIns="0" bIns="0" rtlCol="0" anchor="t"/>
          <a:lstStyle/>
          <a:p>
            <a:pPr algn="l" indent="0" marL="0">
              <a:lnSpc>
                <a:spcPts val="2450"/>
              </a:lnSpc>
              <a:buNone/>
            </a:pPr>
            <a:r>
              <a:rPr lang="en-US" sz="1950" b="1" dirty="0">
                <a:solidFill>
                  <a:srgbClr val="272525"/>
                </a:solidFill>
                <a:latin typeface="Petrona Bold" pitchFamily="34" charset="0"/>
                <a:ea typeface="Petrona Bold" pitchFamily="34" charset="-122"/>
                <a:cs typeface="Petrona Bold" pitchFamily="34" charset="-120"/>
              </a:rPr>
              <a:t>Market Analysis</a:t>
            </a:r>
            <a:endParaRPr lang="en-US" sz="1950" dirty="0"/>
          </a:p>
        </p:txBody>
      </p:sp>
      <p:sp>
        <p:nvSpPr>
          <p:cNvPr id="9" name="Text 6"/>
          <p:cNvSpPr/>
          <p:nvPr/>
        </p:nvSpPr>
        <p:spPr>
          <a:xfrm>
            <a:off x="6888956" y="4391620"/>
            <a:ext cx="7064216" cy="619125"/>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Inter" pitchFamily="34" charset="0"/>
                <a:ea typeface="Inter" pitchFamily="34" charset="-122"/>
                <a:cs typeface="Inter" pitchFamily="34" charset="-120"/>
              </a:rPr>
              <a:t>Conduct a carefully conducted market analysis including systematic and objective market research.</a:t>
            </a:r>
            <a:endParaRPr lang="en-US" sz="1500" dirty="0"/>
          </a:p>
        </p:txBody>
      </p:sp>
      <p:sp>
        <p:nvSpPr>
          <p:cNvPr id="10" name="Shape 7"/>
          <p:cNvSpPr/>
          <p:nvPr/>
        </p:nvSpPr>
        <p:spPr>
          <a:xfrm>
            <a:off x="6744057" y="5204222"/>
            <a:ext cx="145018" cy="1052632"/>
          </a:xfrm>
          <a:prstGeom prst="roundRect">
            <a:avLst>
              <a:gd name="adj" fmla="val 56042"/>
            </a:avLst>
          </a:prstGeom>
          <a:solidFill>
            <a:srgbClr val="CCEEFF"/>
          </a:solidFill>
          <a:ln w="7620">
            <a:solidFill>
              <a:srgbClr val="B2D4E5"/>
            </a:solidFill>
            <a:prstDash val="solid"/>
          </a:ln>
        </p:spPr>
      </p:sp>
      <p:sp>
        <p:nvSpPr>
          <p:cNvPr id="11" name="Text 8"/>
          <p:cNvSpPr/>
          <p:nvPr/>
        </p:nvSpPr>
        <p:spPr>
          <a:xfrm>
            <a:off x="7179231" y="5204222"/>
            <a:ext cx="2539603" cy="317421"/>
          </a:xfrm>
          <a:prstGeom prst="rect">
            <a:avLst/>
          </a:prstGeom>
          <a:noFill/>
          <a:ln/>
        </p:spPr>
        <p:txBody>
          <a:bodyPr wrap="none" lIns="0" tIns="0" rIns="0" bIns="0" rtlCol="0" anchor="t"/>
          <a:lstStyle/>
          <a:p>
            <a:pPr algn="l" indent="0" marL="0">
              <a:lnSpc>
                <a:spcPts val="2450"/>
              </a:lnSpc>
              <a:buNone/>
            </a:pPr>
            <a:r>
              <a:rPr lang="en-US" sz="1950" b="1" dirty="0">
                <a:solidFill>
                  <a:srgbClr val="272525"/>
                </a:solidFill>
                <a:latin typeface="Petrona Bold" pitchFamily="34" charset="0"/>
                <a:ea typeface="Petrona Bold" pitchFamily="34" charset="-122"/>
                <a:cs typeface="Petrona Bold" pitchFamily="34" charset="-120"/>
              </a:rPr>
              <a:t>Environmental Scan</a:t>
            </a:r>
            <a:endParaRPr lang="en-US" sz="1950" dirty="0"/>
          </a:p>
        </p:txBody>
      </p:sp>
      <p:sp>
        <p:nvSpPr>
          <p:cNvPr id="12" name="Text 9"/>
          <p:cNvSpPr/>
          <p:nvPr/>
        </p:nvSpPr>
        <p:spPr>
          <a:xfrm>
            <a:off x="7179231" y="5637728"/>
            <a:ext cx="6773942" cy="619125"/>
          </a:xfrm>
          <a:prstGeom prst="rect">
            <a:avLst/>
          </a:prstGeom>
          <a:noFill/>
          <a:ln/>
        </p:spPr>
        <p:txBody>
          <a:bodyPr wrap="square" lIns="0" tIns="0" rIns="0" bIns="0" rtlCol="0" anchor="t"/>
          <a:lstStyle/>
          <a:p>
            <a:pPr algn="l" indent="0" marL="0">
              <a:lnSpc>
                <a:spcPts val="2400"/>
              </a:lnSpc>
              <a:buNone/>
            </a:pPr>
            <a:r>
              <a:rPr lang="en-US" sz="1500" dirty="0">
                <a:solidFill>
                  <a:srgbClr val="272525"/>
                </a:solidFill>
                <a:latin typeface="Inter" pitchFamily="34" charset="0"/>
                <a:ea typeface="Inter" pitchFamily="34" charset="-122"/>
                <a:cs typeface="Inter" pitchFamily="34" charset="-120"/>
              </a:rPr>
              <a:t>Gather, study, and interpret data from internal, external, and competitor sources to identify strengths, weaknesses, opportunities, and threats.</a:t>
            </a:r>
            <a:endParaRPr lang="en-US" sz="1500" dirty="0"/>
          </a:p>
        </p:txBody>
      </p:sp>
      <p:sp>
        <p:nvSpPr>
          <p:cNvPr id="13" name="Shape 10"/>
          <p:cNvSpPr/>
          <p:nvPr/>
        </p:nvSpPr>
        <p:spPr>
          <a:xfrm>
            <a:off x="7034332" y="6450330"/>
            <a:ext cx="145018" cy="743069"/>
          </a:xfrm>
          <a:prstGeom prst="roundRect">
            <a:avLst>
              <a:gd name="adj" fmla="val 56042"/>
            </a:avLst>
          </a:prstGeom>
          <a:solidFill>
            <a:srgbClr val="CCEEFF"/>
          </a:solidFill>
          <a:ln w="7620">
            <a:solidFill>
              <a:srgbClr val="B2D4E5"/>
            </a:solidFill>
            <a:prstDash val="solid"/>
          </a:ln>
        </p:spPr>
      </p:sp>
      <p:sp>
        <p:nvSpPr>
          <p:cNvPr id="14" name="Text 11"/>
          <p:cNvSpPr/>
          <p:nvPr/>
        </p:nvSpPr>
        <p:spPr>
          <a:xfrm>
            <a:off x="7469505" y="6450330"/>
            <a:ext cx="3086576" cy="317421"/>
          </a:xfrm>
          <a:prstGeom prst="rect">
            <a:avLst/>
          </a:prstGeom>
          <a:noFill/>
          <a:ln/>
        </p:spPr>
        <p:txBody>
          <a:bodyPr wrap="none" lIns="0" tIns="0" rIns="0" bIns="0" rtlCol="0" anchor="t"/>
          <a:lstStyle/>
          <a:p>
            <a:pPr algn="l" indent="0" marL="0">
              <a:lnSpc>
                <a:spcPts val="2450"/>
              </a:lnSpc>
              <a:buNone/>
            </a:pPr>
            <a:r>
              <a:rPr lang="en-US" sz="1950" b="1" dirty="0">
                <a:solidFill>
                  <a:srgbClr val="272525"/>
                </a:solidFill>
                <a:latin typeface="Petrona Bold" pitchFamily="34" charset="0"/>
                <a:ea typeface="Petrona Bold" pitchFamily="34" charset="-122"/>
                <a:cs typeface="Petrona Bold" pitchFamily="34" charset="-120"/>
              </a:rPr>
              <a:t>Stakeholder Identification</a:t>
            </a:r>
            <a:endParaRPr lang="en-US" sz="1950" dirty="0"/>
          </a:p>
        </p:txBody>
      </p:sp>
      <p:sp>
        <p:nvSpPr>
          <p:cNvPr id="15" name="Text 12"/>
          <p:cNvSpPr/>
          <p:nvPr/>
        </p:nvSpPr>
        <p:spPr>
          <a:xfrm>
            <a:off x="7469505" y="6883837"/>
            <a:ext cx="6483668" cy="309563"/>
          </a:xfrm>
          <a:prstGeom prst="rect">
            <a:avLst/>
          </a:prstGeom>
          <a:noFill/>
          <a:ln/>
        </p:spPr>
        <p:txBody>
          <a:bodyPr wrap="none" lIns="0" tIns="0" rIns="0" bIns="0" rtlCol="0" anchor="t"/>
          <a:lstStyle/>
          <a:p>
            <a:pPr algn="l" indent="0" marL="0">
              <a:lnSpc>
                <a:spcPts val="2400"/>
              </a:lnSpc>
              <a:buNone/>
            </a:pPr>
            <a:r>
              <a:rPr lang="en-US" sz="1500" dirty="0">
                <a:solidFill>
                  <a:srgbClr val="272525"/>
                </a:solidFill>
                <a:latin typeface="Inter" pitchFamily="34" charset="0"/>
                <a:ea typeface="Inter" pitchFamily="34" charset="-122"/>
                <a:cs typeface="Inter" pitchFamily="34" charset="-120"/>
              </a:rPr>
              <a:t>Identify the stakeholders and the appropriate data to be collected.</a:t>
            </a:r>
            <a:endParaRPr lang="en-US"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65453" y="602694"/>
            <a:ext cx="10399752" cy="717590"/>
          </a:xfrm>
          <a:prstGeom prst="rect">
            <a:avLst/>
          </a:prstGeom>
          <a:noFill/>
          <a:ln/>
        </p:spPr>
        <p:txBody>
          <a:bodyPr wrap="none" lIns="0" tIns="0" rIns="0" bIns="0" rtlCol="0" anchor="t"/>
          <a:lstStyle/>
          <a:p>
            <a:pPr algn="l" indent="0" marL="0">
              <a:lnSpc>
                <a:spcPts val="5650"/>
              </a:lnSpc>
              <a:buNone/>
            </a:pPr>
            <a:r>
              <a:rPr lang="en-US" sz="4500" b="1" dirty="0">
                <a:solidFill>
                  <a:srgbClr val="000000"/>
                </a:solidFill>
                <a:latin typeface="Petrona Bold" pitchFamily="34" charset="0"/>
                <a:ea typeface="Petrona Bold" pitchFamily="34" charset="-122"/>
                <a:cs typeface="Petrona Bold" pitchFamily="34" charset="-120"/>
              </a:rPr>
              <a:t>Market Research in Healthcare Settings</a:t>
            </a:r>
            <a:endParaRPr lang="en-US" sz="4500" dirty="0"/>
          </a:p>
        </p:txBody>
      </p:sp>
      <p:pic>
        <p:nvPicPr>
          <p:cNvPr id="3" name="Image 0" descr="preencoded.png">    </p:cNvPr>
          <p:cNvPicPr>
            <a:picLocks noChangeAspect="1"/>
          </p:cNvPicPr>
          <p:nvPr/>
        </p:nvPicPr>
        <p:blipFill>
          <a:blip r:embed="rId1"/>
          <a:stretch>
            <a:fillRect/>
          </a:stretch>
        </p:blipFill>
        <p:spPr>
          <a:xfrm>
            <a:off x="3229689" y="1757720"/>
            <a:ext cx="1621036" cy="1277303"/>
          </a:xfrm>
          <a:prstGeom prst="rect">
            <a:avLst/>
          </a:prstGeom>
        </p:spPr>
      </p:pic>
      <p:sp>
        <p:nvSpPr>
          <p:cNvPr id="4" name="Text 1"/>
          <p:cNvSpPr/>
          <p:nvPr/>
        </p:nvSpPr>
        <p:spPr>
          <a:xfrm>
            <a:off x="3886438" y="2362795"/>
            <a:ext cx="307538" cy="384453"/>
          </a:xfrm>
          <a:prstGeom prst="rect">
            <a:avLst/>
          </a:prstGeom>
          <a:noFill/>
          <a:ln/>
        </p:spPr>
        <p:txBody>
          <a:bodyPr wrap="none" lIns="0" tIns="0" rIns="0" bIns="0" rtlCol="0" anchor="t"/>
          <a:lstStyle/>
          <a:p>
            <a:pPr algn="ctr" indent="0" marL="0">
              <a:lnSpc>
                <a:spcPts val="3850"/>
              </a:lnSpc>
              <a:buNone/>
            </a:pPr>
            <a:r>
              <a:rPr lang="en-US" sz="2400" b="1" dirty="0">
                <a:solidFill>
                  <a:srgbClr val="272525"/>
                </a:solidFill>
                <a:latin typeface="Petrona Bold" pitchFamily="34" charset="0"/>
                <a:ea typeface="Petrona Bold" pitchFamily="34" charset="-122"/>
                <a:cs typeface="Petrona Bold" pitchFamily="34" charset="-120"/>
              </a:rPr>
              <a:t>1</a:t>
            </a:r>
            <a:endParaRPr lang="en-US" sz="2400" dirty="0"/>
          </a:p>
        </p:txBody>
      </p:sp>
      <p:sp>
        <p:nvSpPr>
          <p:cNvPr id="5" name="Text 2"/>
          <p:cNvSpPr/>
          <p:nvPr/>
        </p:nvSpPr>
        <p:spPr>
          <a:xfrm>
            <a:off x="5069443" y="1976438"/>
            <a:ext cx="3341251" cy="358735"/>
          </a:xfrm>
          <a:prstGeom prst="rect">
            <a:avLst/>
          </a:prstGeom>
          <a:noFill/>
          <a:ln/>
        </p:spPr>
        <p:txBody>
          <a:bodyPr wrap="none" lIns="0" tIns="0" rIns="0" bIns="0" rtlCol="0" anchor="t"/>
          <a:lstStyle/>
          <a:p>
            <a:pPr algn="l" indent="0" marL="0">
              <a:lnSpc>
                <a:spcPts val="2800"/>
              </a:lnSpc>
              <a:buNone/>
            </a:pPr>
            <a:r>
              <a:rPr lang="en-US" sz="2250" b="1" dirty="0">
                <a:solidFill>
                  <a:srgbClr val="272525"/>
                </a:solidFill>
                <a:latin typeface="Petrona Bold" pitchFamily="34" charset="0"/>
                <a:ea typeface="Petrona Bold" pitchFamily="34" charset="-122"/>
                <a:cs typeface="Petrona Bold" pitchFamily="34" charset="-120"/>
              </a:rPr>
              <a:t>Customer Understanding</a:t>
            </a:r>
            <a:endParaRPr lang="en-US" sz="2250" dirty="0"/>
          </a:p>
        </p:txBody>
      </p:sp>
      <p:sp>
        <p:nvSpPr>
          <p:cNvPr id="6" name="Text 3"/>
          <p:cNvSpPr/>
          <p:nvPr/>
        </p:nvSpPr>
        <p:spPr>
          <a:xfrm>
            <a:off x="5069443" y="2466380"/>
            <a:ext cx="4250412" cy="349925"/>
          </a:xfrm>
          <a:prstGeom prst="rect">
            <a:avLst/>
          </a:prstGeom>
          <a:noFill/>
          <a:ln/>
        </p:spPr>
        <p:txBody>
          <a:bodyPr wrap="none" lIns="0" tIns="0" rIns="0" bIns="0" rtlCol="0" anchor="t"/>
          <a:lstStyle/>
          <a:p>
            <a:pPr algn="l" indent="0" marL="0">
              <a:lnSpc>
                <a:spcPts val="2750"/>
              </a:lnSpc>
              <a:buNone/>
            </a:pPr>
            <a:r>
              <a:rPr lang="en-US" sz="1700" dirty="0">
                <a:solidFill>
                  <a:srgbClr val="272525"/>
                </a:solidFill>
                <a:latin typeface="Inter" pitchFamily="34" charset="0"/>
                <a:ea typeface="Inter" pitchFamily="34" charset="-122"/>
                <a:cs typeface="Inter" pitchFamily="34" charset="-120"/>
              </a:rPr>
              <a:t>Who will use the hospital and its services</a:t>
            </a:r>
            <a:endParaRPr lang="en-US" sz="1700" dirty="0"/>
          </a:p>
        </p:txBody>
      </p:sp>
      <p:sp>
        <p:nvSpPr>
          <p:cNvPr id="7" name="Shape 4"/>
          <p:cNvSpPr/>
          <p:nvPr/>
        </p:nvSpPr>
        <p:spPr>
          <a:xfrm>
            <a:off x="4905375" y="3047048"/>
            <a:ext cx="8904923" cy="15240"/>
          </a:xfrm>
          <a:prstGeom prst="roundRect">
            <a:avLst>
              <a:gd name="adj" fmla="val 602790"/>
            </a:avLst>
          </a:prstGeom>
          <a:solidFill>
            <a:srgbClr val="B2D4E5"/>
          </a:solidFill>
          <a:ln/>
        </p:spPr>
      </p:sp>
      <p:pic>
        <p:nvPicPr>
          <p:cNvPr id="8" name="Image 1" descr="preencoded.png">    </p:cNvPr>
          <p:cNvPicPr>
            <a:picLocks noChangeAspect="1"/>
          </p:cNvPicPr>
          <p:nvPr/>
        </p:nvPicPr>
        <p:blipFill>
          <a:blip r:embed="rId2"/>
          <a:stretch>
            <a:fillRect/>
          </a:stretch>
        </p:blipFill>
        <p:spPr>
          <a:xfrm>
            <a:off x="2419231" y="3089672"/>
            <a:ext cx="3242072" cy="1277303"/>
          </a:xfrm>
          <a:prstGeom prst="rect">
            <a:avLst/>
          </a:prstGeom>
        </p:spPr>
      </p:pic>
      <p:sp>
        <p:nvSpPr>
          <p:cNvPr id="9" name="Text 5"/>
          <p:cNvSpPr/>
          <p:nvPr/>
        </p:nvSpPr>
        <p:spPr>
          <a:xfrm>
            <a:off x="3886438" y="3536037"/>
            <a:ext cx="307538" cy="384453"/>
          </a:xfrm>
          <a:prstGeom prst="rect">
            <a:avLst/>
          </a:prstGeom>
          <a:noFill/>
          <a:ln/>
        </p:spPr>
        <p:txBody>
          <a:bodyPr wrap="none" lIns="0" tIns="0" rIns="0" bIns="0" rtlCol="0" anchor="t"/>
          <a:lstStyle/>
          <a:p>
            <a:pPr algn="ctr" indent="0" marL="0">
              <a:lnSpc>
                <a:spcPts val="3850"/>
              </a:lnSpc>
              <a:buNone/>
            </a:pPr>
            <a:r>
              <a:rPr lang="en-US" sz="2400" b="1" dirty="0">
                <a:solidFill>
                  <a:srgbClr val="272525"/>
                </a:solidFill>
                <a:latin typeface="Petrona Bold" pitchFamily="34" charset="0"/>
                <a:ea typeface="Petrona Bold" pitchFamily="34" charset="-122"/>
                <a:cs typeface="Petrona Bold" pitchFamily="34" charset="-120"/>
              </a:rPr>
              <a:t>2</a:t>
            </a:r>
            <a:endParaRPr lang="en-US" sz="2400" dirty="0"/>
          </a:p>
        </p:txBody>
      </p:sp>
      <p:sp>
        <p:nvSpPr>
          <p:cNvPr id="10" name="Text 6"/>
          <p:cNvSpPr/>
          <p:nvPr/>
        </p:nvSpPr>
        <p:spPr>
          <a:xfrm>
            <a:off x="5880021" y="3308390"/>
            <a:ext cx="2870716" cy="358735"/>
          </a:xfrm>
          <a:prstGeom prst="rect">
            <a:avLst/>
          </a:prstGeom>
          <a:noFill/>
          <a:ln/>
        </p:spPr>
        <p:txBody>
          <a:bodyPr wrap="none" lIns="0" tIns="0" rIns="0" bIns="0" rtlCol="0" anchor="t"/>
          <a:lstStyle/>
          <a:p>
            <a:pPr algn="l" indent="0" marL="0">
              <a:lnSpc>
                <a:spcPts val="2800"/>
              </a:lnSpc>
              <a:buNone/>
            </a:pPr>
            <a:r>
              <a:rPr lang="en-US" sz="2250" b="1" dirty="0">
                <a:solidFill>
                  <a:srgbClr val="272525"/>
                </a:solidFill>
                <a:latin typeface="Petrona Bold" pitchFamily="34" charset="0"/>
                <a:ea typeface="Petrona Bold" pitchFamily="34" charset="-122"/>
                <a:cs typeface="Petrona Bold" pitchFamily="34" charset="-120"/>
              </a:rPr>
              <a:t>Competitive Analysis</a:t>
            </a:r>
            <a:endParaRPr lang="en-US" sz="2250" dirty="0"/>
          </a:p>
        </p:txBody>
      </p:sp>
      <p:sp>
        <p:nvSpPr>
          <p:cNvPr id="11" name="Text 7"/>
          <p:cNvSpPr/>
          <p:nvPr/>
        </p:nvSpPr>
        <p:spPr>
          <a:xfrm>
            <a:off x="5880021" y="3798332"/>
            <a:ext cx="3194447" cy="349925"/>
          </a:xfrm>
          <a:prstGeom prst="rect">
            <a:avLst/>
          </a:prstGeom>
          <a:noFill/>
          <a:ln/>
        </p:spPr>
        <p:txBody>
          <a:bodyPr wrap="none" lIns="0" tIns="0" rIns="0" bIns="0" rtlCol="0" anchor="t"/>
          <a:lstStyle/>
          <a:p>
            <a:pPr algn="l" indent="0" marL="0">
              <a:lnSpc>
                <a:spcPts val="2750"/>
              </a:lnSpc>
              <a:buNone/>
            </a:pPr>
            <a:r>
              <a:rPr lang="en-US" sz="1700" dirty="0">
                <a:solidFill>
                  <a:srgbClr val="272525"/>
                </a:solidFill>
                <a:latin typeface="Inter" pitchFamily="34" charset="0"/>
                <a:ea typeface="Inter" pitchFamily="34" charset="-122"/>
                <a:cs typeface="Inter" pitchFamily="34" charset="-120"/>
              </a:rPr>
              <a:t>Understanding the competition</a:t>
            </a:r>
            <a:endParaRPr lang="en-US" sz="1700" dirty="0"/>
          </a:p>
        </p:txBody>
      </p:sp>
      <p:sp>
        <p:nvSpPr>
          <p:cNvPr id="12" name="Shape 8"/>
          <p:cNvSpPr/>
          <p:nvPr/>
        </p:nvSpPr>
        <p:spPr>
          <a:xfrm>
            <a:off x="5715953" y="4379000"/>
            <a:ext cx="8094345" cy="15240"/>
          </a:xfrm>
          <a:prstGeom prst="roundRect">
            <a:avLst>
              <a:gd name="adj" fmla="val 602790"/>
            </a:avLst>
          </a:prstGeom>
          <a:solidFill>
            <a:srgbClr val="B2D4E5"/>
          </a:solidFill>
          <a:ln/>
        </p:spPr>
      </p:sp>
      <p:pic>
        <p:nvPicPr>
          <p:cNvPr id="13" name="Image 2" descr="preencoded.png">    </p:cNvPr>
          <p:cNvPicPr>
            <a:picLocks noChangeAspect="1"/>
          </p:cNvPicPr>
          <p:nvPr/>
        </p:nvPicPr>
        <p:blipFill>
          <a:blip r:embed="rId3"/>
          <a:stretch>
            <a:fillRect/>
          </a:stretch>
        </p:blipFill>
        <p:spPr>
          <a:xfrm>
            <a:off x="1608653" y="4421624"/>
            <a:ext cx="4863108" cy="1277303"/>
          </a:xfrm>
          <a:prstGeom prst="rect">
            <a:avLst/>
          </a:prstGeom>
        </p:spPr>
      </p:pic>
      <p:sp>
        <p:nvSpPr>
          <p:cNvPr id="14" name="Text 9"/>
          <p:cNvSpPr/>
          <p:nvPr/>
        </p:nvSpPr>
        <p:spPr>
          <a:xfrm>
            <a:off x="3886438" y="4867989"/>
            <a:ext cx="307538" cy="384453"/>
          </a:xfrm>
          <a:prstGeom prst="rect">
            <a:avLst/>
          </a:prstGeom>
          <a:noFill/>
          <a:ln/>
        </p:spPr>
        <p:txBody>
          <a:bodyPr wrap="none" lIns="0" tIns="0" rIns="0" bIns="0" rtlCol="0" anchor="t"/>
          <a:lstStyle/>
          <a:p>
            <a:pPr algn="ctr" indent="0" marL="0">
              <a:lnSpc>
                <a:spcPts val="3850"/>
              </a:lnSpc>
              <a:buNone/>
            </a:pPr>
            <a:r>
              <a:rPr lang="en-US" sz="2400" b="1" dirty="0">
                <a:solidFill>
                  <a:srgbClr val="272525"/>
                </a:solidFill>
                <a:latin typeface="Petrona Bold" pitchFamily="34" charset="0"/>
                <a:ea typeface="Petrona Bold" pitchFamily="34" charset="-122"/>
                <a:cs typeface="Petrona Bold" pitchFamily="34" charset="-120"/>
              </a:rPr>
              <a:t>3</a:t>
            </a:r>
            <a:endParaRPr lang="en-US" sz="2400" dirty="0"/>
          </a:p>
        </p:txBody>
      </p:sp>
      <p:sp>
        <p:nvSpPr>
          <p:cNvPr id="15" name="Text 10"/>
          <p:cNvSpPr/>
          <p:nvPr/>
        </p:nvSpPr>
        <p:spPr>
          <a:xfrm>
            <a:off x="6690479" y="4640342"/>
            <a:ext cx="2870716" cy="358735"/>
          </a:xfrm>
          <a:prstGeom prst="rect">
            <a:avLst/>
          </a:prstGeom>
          <a:noFill/>
          <a:ln/>
        </p:spPr>
        <p:txBody>
          <a:bodyPr wrap="none" lIns="0" tIns="0" rIns="0" bIns="0" rtlCol="0" anchor="t"/>
          <a:lstStyle/>
          <a:p>
            <a:pPr algn="l" indent="0" marL="0">
              <a:lnSpc>
                <a:spcPts val="2800"/>
              </a:lnSpc>
              <a:buNone/>
            </a:pPr>
            <a:r>
              <a:rPr lang="en-US" sz="2250" b="1" dirty="0">
                <a:solidFill>
                  <a:srgbClr val="272525"/>
                </a:solidFill>
                <a:latin typeface="Petrona Bold" pitchFamily="34" charset="0"/>
                <a:ea typeface="Petrona Bold" pitchFamily="34" charset="-122"/>
                <a:cs typeface="Petrona Bold" pitchFamily="34" charset="-120"/>
              </a:rPr>
              <a:t>Hospital Advantages</a:t>
            </a:r>
            <a:endParaRPr lang="en-US" sz="2250" dirty="0"/>
          </a:p>
        </p:txBody>
      </p:sp>
      <p:sp>
        <p:nvSpPr>
          <p:cNvPr id="16" name="Text 11"/>
          <p:cNvSpPr/>
          <p:nvPr/>
        </p:nvSpPr>
        <p:spPr>
          <a:xfrm>
            <a:off x="6690479" y="5130284"/>
            <a:ext cx="4446627" cy="349925"/>
          </a:xfrm>
          <a:prstGeom prst="rect">
            <a:avLst/>
          </a:prstGeom>
          <a:noFill/>
          <a:ln/>
        </p:spPr>
        <p:txBody>
          <a:bodyPr wrap="none" lIns="0" tIns="0" rIns="0" bIns="0" rtlCol="0" anchor="t"/>
          <a:lstStyle/>
          <a:p>
            <a:pPr algn="l" indent="0" marL="0">
              <a:lnSpc>
                <a:spcPts val="2750"/>
              </a:lnSpc>
              <a:buNone/>
            </a:pPr>
            <a:r>
              <a:rPr lang="en-US" sz="1700" dirty="0">
                <a:solidFill>
                  <a:srgbClr val="272525"/>
                </a:solidFill>
                <a:latin typeface="Inter" pitchFamily="34" charset="0"/>
                <a:ea typeface="Inter" pitchFamily="34" charset="-122"/>
                <a:cs typeface="Inter" pitchFamily="34" charset="-120"/>
              </a:rPr>
              <a:t>Identifying advantages compared to others</a:t>
            </a:r>
            <a:endParaRPr lang="en-US" sz="1700" dirty="0"/>
          </a:p>
        </p:txBody>
      </p:sp>
      <p:sp>
        <p:nvSpPr>
          <p:cNvPr id="17" name="Shape 12"/>
          <p:cNvSpPr/>
          <p:nvPr/>
        </p:nvSpPr>
        <p:spPr>
          <a:xfrm>
            <a:off x="6526411" y="5710952"/>
            <a:ext cx="7283887" cy="15240"/>
          </a:xfrm>
          <a:prstGeom prst="roundRect">
            <a:avLst>
              <a:gd name="adj" fmla="val 602790"/>
            </a:avLst>
          </a:prstGeom>
          <a:solidFill>
            <a:srgbClr val="B2D4E5"/>
          </a:solidFill>
          <a:ln/>
        </p:spPr>
      </p:sp>
      <p:pic>
        <p:nvPicPr>
          <p:cNvPr id="18" name="Image 3" descr="preencoded.png">    </p:cNvPr>
          <p:cNvPicPr>
            <a:picLocks noChangeAspect="1"/>
          </p:cNvPicPr>
          <p:nvPr/>
        </p:nvPicPr>
        <p:blipFill>
          <a:blip r:embed="rId4"/>
          <a:stretch>
            <a:fillRect/>
          </a:stretch>
        </p:blipFill>
        <p:spPr>
          <a:xfrm>
            <a:off x="798195" y="5753576"/>
            <a:ext cx="6484144" cy="1277303"/>
          </a:xfrm>
          <a:prstGeom prst="rect">
            <a:avLst/>
          </a:prstGeom>
        </p:spPr>
      </p:pic>
      <p:sp>
        <p:nvSpPr>
          <p:cNvPr id="19" name="Text 13"/>
          <p:cNvSpPr/>
          <p:nvPr/>
        </p:nvSpPr>
        <p:spPr>
          <a:xfrm>
            <a:off x="3886438" y="6199942"/>
            <a:ext cx="307538" cy="384453"/>
          </a:xfrm>
          <a:prstGeom prst="rect">
            <a:avLst/>
          </a:prstGeom>
          <a:noFill/>
          <a:ln/>
        </p:spPr>
        <p:txBody>
          <a:bodyPr wrap="none" lIns="0" tIns="0" rIns="0" bIns="0" rtlCol="0" anchor="t"/>
          <a:lstStyle/>
          <a:p>
            <a:pPr algn="ctr" indent="0" marL="0">
              <a:lnSpc>
                <a:spcPts val="3850"/>
              </a:lnSpc>
              <a:buNone/>
            </a:pPr>
            <a:r>
              <a:rPr lang="en-US" sz="2400" b="1" dirty="0">
                <a:solidFill>
                  <a:srgbClr val="272525"/>
                </a:solidFill>
                <a:latin typeface="Petrona Bold" pitchFamily="34" charset="0"/>
                <a:ea typeface="Petrona Bold" pitchFamily="34" charset="-122"/>
                <a:cs typeface="Petrona Bold" pitchFamily="34" charset="-120"/>
              </a:rPr>
              <a:t>4</a:t>
            </a:r>
            <a:endParaRPr lang="en-US" sz="2400" dirty="0"/>
          </a:p>
        </p:txBody>
      </p:sp>
      <p:sp>
        <p:nvSpPr>
          <p:cNvPr id="20" name="Text 14"/>
          <p:cNvSpPr/>
          <p:nvPr/>
        </p:nvSpPr>
        <p:spPr>
          <a:xfrm>
            <a:off x="7501057" y="5972294"/>
            <a:ext cx="2887266" cy="358735"/>
          </a:xfrm>
          <a:prstGeom prst="rect">
            <a:avLst/>
          </a:prstGeom>
          <a:noFill/>
          <a:ln/>
        </p:spPr>
        <p:txBody>
          <a:bodyPr wrap="none" lIns="0" tIns="0" rIns="0" bIns="0" rtlCol="0" anchor="t"/>
          <a:lstStyle/>
          <a:p>
            <a:pPr algn="l" indent="0" marL="0">
              <a:lnSpc>
                <a:spcPts val="2800"/>
              </a:lnSpc>
              <a:buNone/>
            </a:pPr>
            <a:r>
              <a:rPr lang="en-US" sz="2250" b="1" dirty="0">
                <a:solidFill>
                  <a:srgbClr val="272525"/>
                </a:solidFill>
                <a:latin typeface="Petrona Bold" pitchFamily="34" charset="0"/>
                <a:ea typeface="Petrona Bold" pitchFamily="34" charset="-122"/>
                <a:cs typeface="Petrona Bold" pitchFamily="34" charset="-120"/>
              </a:rPr>
              <a:t>Marketplace Behavior</a:t>
            </a:r>
            <a:endParaRPr lang="en-US" sz="2250" dirty="0"/>
          </a:p>
        </p:txBody>
      </p:sp>
      <p:sp>
        <p:nvSpPr>
          <p:cNvPr id="21" name="Text 15"/>
          <p:cNvSpPr/>
          <p:nvPr/>
        </p:nvSpPr>
        <p:spPr>
          <a:xfrm>
            <a:off x="7501057" y="6462236"/>
            <a:ext cx="3123724" cy="349925"/>
          </a:xfrm>
          <a:prstGeom prst="rect">
            <a:avLst/>
          </a:prstGeom>
          <a:noFill/>
          <a:ln/>
        </p:spPr>
        <p:txBody>
          <a:bodyPr wrap="none" lIns="0" tIns="0" rIns="0" bIns="0" rtlCol="0" anchor="t"/>
          <a:lstStyle/>
          <a:p>
            <a:pPr algn="l" indent="0" marL="0">
              <a:lnSpc>
                <a:spcPts val="2750"/>
              </a:lnSpc>
              <a:buNone/>
            </a:pPr>
            <a:r>
              <a:rPr lang="en-US" sz="1700" dirty="0">
                <a:solidFill>
                  <a:srgbClr val="272525"/>
                </a:solidFill>
                <a:latin typeface="Inter" pitchFamily="34" charset="0"/>
                <a:ea typeface="Inter" pitchFamily="34" charset="-122"/>
                <a:cs typeface="Inter" pitchFamily="34" charset="-120"/>
              </a:rPr>
              <a:t>Forecasting potential behavior</a:t>
            </a:r>
            <a:endParaRPr lang="en-US" sz="1700" dirty="0"/>
          </a:p>
        </p:txBody>
      </p:sp>
      <p:sp>
        <p:nvSpPr>
          <p:cNvPr id="22" name="Text 16"/>
          <p:cNvSpPr/>
          <p:nvPr/>
        </p:nvSpPr>
        <p:spPr>
          <a:xfrm>
            <a:off x="765453" y="7276862"/>
            <a:ext cx="13099494" cy="349925"/>
          </a:xfrm>
          <a:prstGeom prst="rect">
            <a:avLst/>
          </a:prstGeom>
          <a:noFill/>
          <a:ln/>
        </p:spPr>
        <p:txBody>
          <a:bodyPr wrap="none" lIns="0" tIns="0" rIns="0" bIns="0" rtlCol="0" anchor="t"/>
          <a:lstStyle/>
          <a:p>
            <a:pPr algn="l" indent="0" marL="0">
              <a:lnSpc>
                <a:spcPts val="2750"/>
              </a:lnSpc>
              <a:buNone/>
            </a:pPr>
            <a:r>
              <a:rPr lang="en-US" sz="1700" dirty="0">
                <a:solidFill>
                  <a:srgbClr val="272525"/>
                </a:solidFill>
                <a:latin typeface="Inter" pitchFamily="34" charset="0"/>
                <a:ea typeface="Inter" pitchFamily="34" charset="-122"/>
                <a:cs typeface="Inter" pitchFamily="34" charset="-120"/>
              </a:rPr>
              <a:t>Market research in a healthcare setting answers these crucial questions to inform effective marketing strategies.</a:t>
            </a:r>
            <a:endParaRPr lang="en-US" sz="1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2025-03-21T15:38:07Z</dcterms:created>
  <dcterms:modified xsi:type="dcterms:W3CDTF">2025-03-21T15:38:07Z</dcterms:modified>
</cp:coreProperties>
</file>