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73" r:id="rId2"/>
    <p:sldId id="261" r:id="rId3"/>
    <p:sldId id="262" r:id="rId4"/>
    <p:sldId id="263" r:id="rId5"/>
    <p:sldId id="264" r:id="rId6"/>
    <p:sldId id="289" r:id="rId7"/>
    <p:sldId id="288" r:id="rId8"/>
    <p:sldId id="265" r:id="rId9"/>
    <p:sldId id="284" r:id="rId10"/>
    <p:sldId id="285" r:id="rId11"/>
    <p:sldId id="266" r:id="rId12"/>
    <p:sldId id="267" r:id="rId13"/>
    <p:sldId id="268" r:id="rId14"/>
    <p:sldId id="269" r:id="rId15"/>
    <p:sldId id="286" r:id="rId16"/>
    <p:sldId id="290" r:id="rId17"/>
    <p:sldId id="287" r:id="rId18"/>
    <p:sldId id="270" r:id="rId19"/>
    <p:sldId id="291" r:id="rId20"/>
    <p:sldId id="271" r:id="rId21"/>
    <p:sldId id="292" r:id="rId22"/>
    <p:sldId id="256" r:id="rId23"/>
    <p:sldId id="257" r:id="rId24"/>
    <p:sldId id="258" r:id="rId25"/>
    <p:sldId id="259" r:id="rId26"/>
    <p:sldId id="260" r:id="rId27"/>
    <p:sldId id="294" r:id="rId28"/>
    <p:sldId id="293" r:id="rId2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97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6D615C-D888-4151-B701-03E3BF13CFBA}" type="datetimeFigureOut">
              <a:rPr lang="fr-FR" smtClean="0"/>
              <a:pPr/>
              <a:t>22/10/2023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E6D8E2-9767-4BDC-9E12-FE17DF888582}"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4E6D8E2-9767-4BDC-9E12-FE17DF888582}" type="slidenum">
              <a:rPr lang="fr-FR" smtClean="0"/>
              <a:pPr/>
              <a:t>7</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1804006-8310-4A3B-A9C7-C337D622CE26}" type="datetimeFigureOut">
              <a:rPr lang="fr-FR" smtClean="0"/>
              <a:pPr/>
              <a:t>22/10/2023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21F7DE-4322-48FD-984C-AD69DD01711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1804006-8310-4A3B-A9C7-C337D622CE26}" type="datetimeFigureOut">
              <a:rPr lang="fr-FR" smtClean="0"/>
              <a:pPr/>
              <a:t>22/10/2023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21F7DE-4322-48FD-984C-AD69DD01711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1804006-8310-4A3B-A9C7-C337D622CE26}" type="datetimeFigureOut">
              <a:rPr lang="fr-FR" smtClean="0"/>
              <a:pPr/>
              <a:t>22/10/2023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21F7DE-4322-48FD-984C-AD69DD01711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1804006-8310-4A3B-A9C7-C337D622CE26}" type="datetimeFigureOut">
              <a:rPr lang="fr-FR" smtClean="0"/>
              <a:pPr/>
              <a:t>22/10/2023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21F7DE-4322-48FD-984C-AD69DD01711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1804006-8310-4A3B-A9C7-C337D622CE26}" type="datetimeFigureOut">
              <a:rPr lang="fr-FR" smtClean="0"/>
              <a:pPr/>
              <a:t>22/10/2023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21F7DE-4322-48FD-984C-AD69DD01711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1804006-8310-4A3B-A9C7-C337D622CE26}" type="datetimeFigureOut">
              <a:rPr lang="fr-FR" smtClean="0"/>
              <a:pPr/>
              <a:t>22/10/2023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621F7DE-4322-48FD-984C-AD69DD01711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1804006-8310-4A3B-A9C7-C337D622CE26}" type="datetimeFigureOut">
              <a:rPr lang="fr-FR" smtClean="0"/>
              <a:pPr/>
              <a:t>22/10/2023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621F7DE-4322-48FD-984C-AD69DD01711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C1804006-8310-4A3B-A9C7-C337D622CE26}" type="datetimeFigureOut">
              <a:rPr lang="fr-FR" smtClean="0"/>
              <a:pPr/>
              <a:t>22/10/2023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621F7DE-4322-48FD-984C-AD69DD01711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1804006-8310-4A3B-A9C7-C337D622CE26}" type="datetimeFigureOut">
              <a:rPr lang="fr-FR" smtClean="0"/>
              <a:pPr/>
              <a:t>22/10/2023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621F7DE-4322-48FD-984C-AD69DD01711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1804006-8310-4A3B-A9C7-C337D622CE26}" type="datetimeFigureOut">
              <a:rPr lang="fr-FR" smtClean="0"/>
              <a:pPr/>
              <a:t>22/10/2023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621F7DE-4322-48FD-984C-AD69DD01711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1804006-8310-4A3B-A9C7-C337D622CE26}" type="datetimeFigureOut">
              <a:rPr lang="fr-FR" smtClean="0"/>
              <a:pPr/>
              <a:t>22/10/2023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621F7DE-4322-48FD-984C-AD69DD01711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804006-8310-4A3B-A9C7-C337D622CE26}" type="datetimeFigureOut">
              <a:rPr lang="fr-FR" smtClean="0"/>
              <a:pPr/>
              <a:t>22/10/2023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21F7DE-4322-48FD-984C-AD69DD01711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learningindustry.com/12-best-free-online-bibliography-and-citation-tool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youtu.be/ZTPoSqC1g4g?si=OBz88usBlSSLJCy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1714488"/>
            <a:ext cx="8229600" cy="2428892"/>
          </a:xfrm>
        </p:spPr>
        <p:txBody>
          <a:bodyPr>
            <a:normAutofit/>
          </a:bodyPr>
          <a:lstStyle/>
          <a:p>
            <a:r>
              <a:rPr lang="fr-FR" dirty="0" err="1" smtClean="0"/>
              <a:t>Conducting</a:t>
            </a:r>
            <a:r>
              <a:rPr lang="fr-FR" dirty="0" smtClean="0"/>
              <a:t> and </a:t>
            </a:r>
            <a:r>
              <a:rPr lang="fr-FR" dirty="0" err="1" smtClean="0"/>
              <a:t>Writing</a:t>
            </a:r>
            <a:r>
              <a:rPr lang="fr-FR" dirty="0" smtClean="0"/>
              <a:t> a </a:t>
            </a:r>
            <a:r>
              <a:rPr lang="fr-FR" dirty="0" err="1" smtClean="0"/>
              <a:t>Literature</a:t>
            </a:r>
            <a:r>
              <a:rPr lang="fr-FR" dirty="0" smtClean="0"/>
              <a:t> </a:t>
            </a:r>
            <a:r>
              <a:rPr lang="fr-FR" dirty="0" err="1" smtClean="0"/>
              <a:t>Review</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STRUCTURING A LITERATURE REVIEW</a:t>
            </a:r>
            <a:endParaRPr lang="fr-FR" dirty="0"/>
          </a:p>
        </p:txBody>
      </p:sp>
      <p:sp>
        <p:nvSpPr>
          <p:cNvPr id="3" name="Espace réservé du contenu 2"/>
          <p:cNvSpPr>
            <a:spLocks noGrp="1"/>
          </p:cNvSpPr>
          <p:nvPr>
            <p:ph idx="1"/>
          </p:nvPr>
        </p:nvSpPr>
        <p:spPr/>
        <p:txBody>
          <a:bodyPr>
            <a:normAutofit fontScale="92500" lnSpcReduction="20000"/>
          </a:bodyPr>
          <a:lstStyle/>
          <a:p>
            <a:pPr lvl="0">
              <a:buNone/>
            </a:pPr>
            <a:r>
              <a:rPr lang="en-US" dirty="0" smtClean="0"/>
              <a:t>2. Group the works to be reviewed, first read through all your index cards labeled Literature Review. As you read, keep an eye open for possible categories in which to group works. As you </a:t>
            </a:r>
            <a:r>
              <a:rPr lang="en-US" b="1" dirty="0" smtClean="0"/>
              <a:t>spot possible categories, think of a name for the category</a:t>
            </a:r>
            <a:r>
              <a:rPr lang="en-US" dirty="0" smtClean="0"/>
              <a:t> and write that on a separate index card (preferably a different </a:t>
            </a:r>
            <a:r>
              <a:rPr lang="en-US" dirty="0" err="1" smtClean="0"/>
              <a:t>colour</a:t>
            </a:r>
            <a:r>
              <a:rPr lang="en-US" dirty="0" smtClean="0"/>
              <a:t>). Then put all the works sharing this category together. Sometimes you may find that a particular work belongs in more than one category. In that case, make a copy of the index card and put it in both category piles.</a:t>
            </a:r>
            <a:endParaRPr lang="fr-FR" dirty="0" smtClean="0"/>
          </a:p>
          <a:p>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STRUCTURING A LITERATURE REVIEW</a:t>
            </a:r>
            <a:endParaRPr lang="fr-FR" dirty="0"/>
          </a:p>
        </p:txBody>
      </p:sp>
      <p:sp>
        <p:nvSpPr>
          <p:cNvPr id="3" name="Espace réservé du contenu 2"/>
          <p:cNvSpPr>
            <a:spLocks noGrp="1"/>
          </p:cNvSpPr>
          <p:nvPr>
            <p:ph idx="1"/>
          </p:nvPr>
        </p:nvSpPr>
        <p:spPr>
          <a:xfrm>
            <a:off x="457200" y="1600200"/>
            <a:ext cx="8229600" cy="4972072"/>
          </a:xfrm>
        </p:spPr>
        <p:txBody>
          <a:bodyPr>
            <a:normAutofit fontScale="85000" lnSpcReduction="20000"/>
          </a:bodyPr>
          <a:lstStyle/>
          <a:p>
            <a:pPr marL="514350" lvl="0" indent="-514350">
              <a:buNone/>
            </a:pPr>
            <a:r>
              <a:rPr lang="en-US" dirty="0" smtClean="0"/>
              <a:t>3. Then </a:t>
            </a:r>
            <a:r>
              <a:rPr lang="en-US" b="1" dirty="0" smtClean="0"/>
              <a:t>make a list of those possible categories</a:t>
            </a:r>
            <a:r>
              <a:rPr lang="en-US" dirty="0" smtClean="0"/>
              <a:t>. You have the basis to structure your literature review.</a:t>
            </a:r>
            <a:endParaRPr lang="fr-FR" dirty="0" smtClean="0"/>
          </a:p>
          <a:p>
            <a:pPr marL="514350" lvl="0" indent="-514350">
              <a:buNone/>
            </a:pPr>
            <a:r>
              <a:rPr lang="en-US" dirty="0" smtClean="0"/>
              <a:t>4. </a:t>
            </a:r>
            <a:r>
              <a:rPr lang="en-US" b="1" dirty="0" smtClean="0"/>
              <a:t>Place the categories in a logical order</a:t>
            </a:r>
            <a:r>
              <a:rPr lang="en-US" dirty="0" smtClean="0"/>
              <a:t> with the help of your supervisor</a:t>
            </a:r>
            <a:endParaRPr lang="fr-FR" dirty="0" smtClean="0"/>
          </a:p>
          <a:p>
            <a:pPr marL="514350" indent="-514350">
              <a:buNone/>
            </a:pPr>
            <a:r>
              <a:rPr lang="en-US" dirty="0" smtClean="0"/>
              <a:t>5. </a:t>
            </a:r>
            <a:r>
              <a:rPr lang="en-US" b="1" dirty="0" smtClean="0"/>
              <a:t>Internally, your categories should also have an order</a:t>
            </a:r>
            <a:r>
              <a:rPr lang="en-US" dirty="0" smtClean="0"/>
              <a:t>. The fact that the works are in the same category is your point of departure. They must have something that links them so that’s the first point of discussion: the thread that runs through that category. After that, you can discuss the works chronologically, or play them off against each other, commenting on their strengths and weaknesses as they pertain to each other, or you can subdivide them into groups.</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b="1" dirty="0" smtClean="0"/>
              <a:t>ORGANIZING A LITERATURE REVIEW</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a:bodyPr>
          <a:lstStyle/>
          <a:p>
            <a:pPr>
              <a:buNone/>
            </a:pPr>
            <a:r>
              <a:rPr lang="en-US" b="1" dirty="0" smtClean="0"/>
              <a:t>A. INTRODUCTION</a:t>
            </a:r>
            <a:endParaRPr lang="fr-FR" dirty="0" smtClean="0"/>
          </a:p>
          <a:p>
            <a:r>
              <a:rPr lang="en-US" dirty="0" smtClean="0"/>
              <a:t>1. Defines and identifies the topic and establishes the reason for the literature review. </a:t>
            </a:r>
            <a:endParaRPr lang="fr-FR" dirty="0" smtClean="0"/>
          </a:p>
          <a:p>
            <a:r>
              <a:rPr lang="en-US" dirty="0" smtClean="0"/>
              <a:t>2. Points to general trends in what has been published about the topic and gives an idea about the content of the chapter</a:t>
            </a:r>
            <a:endParaRPr lang="fr-FR"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b="1" dirty="0" smtClean="0"/>
              <a:t>ORGANIZING A LITERATURE REVIEW</a:t>
            </a:r>
            <a:r>
              <a:rPr lang="fr-FR" dirty="0" smtClean="0"/>
              <a:t/>
            </a:r>
            <a:br>
              <a:rPr lang="fr-FR" dirty="0" smtClean="0"/>
            </a:br>
            <a:endParaRPr lang="fr-FR" dirty="0"/>
          </a:p>
        </p:txBody>
      </p:sp>
      <p:sp>
        <p:nvSpPr>
          <p:cNvPr id="3" name="Espace réservé du contenu 2"/>
          <p:cNvSpPr>
            <a:spLocks noGrp="1"/>
          </p:cNvSpPr>
          <p:nvPr>
            <p:ph idx="1"/>
          </p:nvPr>
        </p:nvSpPr>
        <p:spPr>
          <a:xfrm>
            <a:off x="457200" y="1600200"/>
            <a:ext cx="8229600" cy="5257800"/>
          </a:xfrm>
        </p:spPr>
        <p:txBody>
          <a:bodyPr>
            <a:normAutofit/>
          </a:bodyPr>
          <a:lstStyle/>
          <a:p>
            <a:pPr>
              <a:buNone/>
            </a:pPr>
            <a:r>
              <a:rPr lang="en-US" b="1" dirty="0" smtClean="0"/>
              <a:t>B. BODY OF THE REVIEW </a:t>
            </a:r>
            <a:endParaRPr lang="fr-FR" dirty="0" smtClean="0"/>
          </a:p>
          <a:p>
            <a:r>
              <a:rPr lang="en-US" dirty="0" smtClean="0"/>
              <a:t>1. Groups articles into thematic clusters, or sections. </a:t>
            </a:r>
            <a:endParaRPr lang="fr-FR" dirty="0" smtClean="0"/>
          </a:p>
          <a:p>
            <a:r>
              <a:rPr lang="en-US" dirty="0" smtClean="0"/>
              <a:t>2. Proceeds in a logical order from section to section. </a:t>
            </a:r>
            <a:endParaRPr lang="fr-FR" dirty="0" smtClean="0"/>
          </a:p>
          <a:p>
            <a:r>
              <a:rPr lang="en-US" dirty="0" smtClean="0"/>
              <a:t>3. Emphasizes the main findings or arguments of the articles in the student’s own words and keeps quotations from sources to an absolute minimum. </a:t>
            </a:r>
            <a:endParaRPr lang="fr-F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b="1" dirty="0" smtClean="0"/>
              <a:t>ORGANIZING A LITERATURE REVIEW</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92500" lnSpcReduction="10000"/>
          </a:bodyPr>
          <a:lstStyle/>
          <a:p>
            <a:pPr>
              <a:buNone/>
            </a:pPr>
            <a:r>
              <a:rPr lang="en-US" b="1" dirty="0" smtClean="0"/>
              <a:t>C. CONCLUSION </a:t>
            </a:r>
            <a:endParaRPr lang="fr-FR" dirty="0" smtClean="0"/>
          </a:p>
          <a:p>
            <a:r>
              <a:rPr lang="en-US" dirty="0" smtClean="0"/>
              <a:t>1. Summarizes the major themes that emerged in the review and identifies areas of controversy in the literature. </a:t>
            </a:r>
            <a:endParaRPr lang="fr-FR" dirty="0" smtClean="0"/>
          </a:p>
          <a:p>
            <a:r>
              <a:rPr lang="en-US" dirty="0" smtClean="0"/>
              <a:t>2. Pinpoints strengths and weaknesses among the articles (innovative methods used, gaps in research, problems with theoretical frameworks, etc.). </a:t>
            </a:r>
            <a:endParaRPr lang="fr-FR" dirty="0" smtClean="0"/>
          </a:p>
          <a:p>
            <a:r>
              <a:rPr lang="en-US" dirty="0" smtClean="0"/>
              <a:t>3. Connects the review with the undertaken research.</a:t>
            </a:r>
          </a:p>
          <a:p>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286544"/>
          </a:xfrm>
        </p:spPr>
        <p:txBody>
          <a:bodyPr>
            <a:normAutofit/>
          </a:bodyPr>
          <a:lstStyle/>
          <a:p>
            <a:pPr>
              <a:buNone/>
            </a:pPr>
            <a:r>
              <a:rPr lang="en-US" sz="1600" b="1" dirty="0" smtClean="0"/>
              <a:t>Chapter and Section Numbering</a:t>
            </a:r>
            <a:endParaRPr lang="fr-FR" sz="1600" dirty="0" smtClean="0"/>
          </a:p>
          <a:p>
            <a:pPr marL="0" indent="0">
              <a:buNone/>
            </a:pPr>
            <a:r>
              <a:rPr lang="en-US" sz="1600" dirty="0" smtClean="0">
                <a:cs typeface="Times New Roman" pitchFamily="18" charset="0"/>
              </a:rPr>
              <a:t>Each chapter of the thesis should be assigned a number. Chapter numbers may be Arabic, upper case Roman numerals, or spelled-out numbers (e.g. Chapter 5, Chapter V, or Chapter Five).  They may appear as follows in the table of contents:</a:t>
            </a:r>
            <a:endParaRPr lang="fr-FR" sz="1600" dirty="0" smtClean="0">
              <a:cs typeface="Times New Roman" pitchFamily="18" charset="0"/>
            </a:endParaRPr>
          </a:p>
          <a:p>
            <a:r>
              <a:rPr lang="en-US" sz="1600" dirty="0" smtClean="0">
                <a:solidFill>
                  <a:srgbClr val="FF0000"/>
                </a:solidFill>
              </a:rPr>
              <a:t>Chapter 1. LITERATURE REVIEW</a:t>
            </a:r>
            <a:endParaRPr lang="fr-FR" sz="1600" dirty="0" smtClean="0">
              <a:solidFill>
                <a:srgbClr val="FF0000"/>
              </a:solidFill>
            </a:endParaRPr>
          </a:p>
          <a:p>
            <a:r>
              <a:rPr lang="en-US" sz="1600" dirty="0" smtClean="0">
                <a:solidFill>
                  <a:srgbClr val="FF0000"/>
                </a:solidFill>
              </a:rPr>
              <a:t>Chapter 2. RESEARCH DESIGN AND PROCEDURE</a:t>
            </a:r>
            <a:endParaRPr lang="fr-FR" sz="1600" dirty="0" smtClean="0">
              <a:solidFill>
                <a:srgbClr val="FF0000"/>
              </a:solidFill>
            </a:endParaRPr>
          </a:p>
          <a:p>
            <a:pPr marL="0" indent="0">
              <a:buNone/>
            </a:pPr>
            <a:r>
              <a:rPr lang="en-US" sz="1600" dirty="0" smtClean="0">
                <a:cs typeface="Times New Roman" pitchFamily="18" charset="0"/>
              </a:rPr>
              <a:t>Chapter sections and subsections should also be assigned a numerical index. For example, the first and second sections of Chapter 1 are:</a:t>
            </a:r>
            <a:endParaRPr lang="fr-FR" sz="1600" dirty="0" smtClean="0">
              <a:cs typeface="Times New Roman" pitchFamily="18" charset="0"/>
            </a:endParaRPr>
          </a:p>
          <a:p>
            <a:pPr>
              <a:buNone/>
            </a:pPr>
            <a:r>
              <a:rPr lang="fr-FR" sz="1600" dirty="0" smtClean="0">
                <a:solidFill>
                  <a:srgbClr val="FF0000"/>
                </a:solidFill>
              </a:rPr>
              <a:t>1.1 Introduction</a:t>
            </a:r>
          </a:p>
          <a:p>
            <a:pPr>
              <a:buNone/>
            </a:pPr>
            <a:r>
              <a:rPr lang="fr-FR" sz="1600" dirty="0" smtClean="0">
                <a:solidFill>
                  <a:srgbClr val="FF0000"/>
                </a:solidFill>
              </a:rPr>
              <a:t>1.2 </a:t>
            </a:r>
            <a:r>
              <a:rPr lang="fr-FR" sz="1600" dirty="0" err="1" smtClean="0">
                <a:solidFill>
                  <a:srgbClr val="FF0000"/>
                </a:solidFill>
              </a:rPr>
              <a:t>Language</a:t>
            </a:r>
            <a:r>
              <a:rPr lang="fr-FR" sz="1600" dirty="0" smtClean="0">
                <a:solidFill>
                  <a:srgbClr val="FF0000"/>
                </a:solidFill>
              </a:rPr>
              <a:t> Contact</a:t>
            </a:r>
          </a:p>
          <a:p>
            <a:pPr marL="717550">
              <a:buNone/>
            </a:pPr>
            <a:r>
              <a:rPr lang="fr-FR" sz="1600" dirty="0" smtClean="0">
                <a:solidFill>
                  <a:srgbClr val="FF0000"/>
                </a:solidFill>
              </a:rPr>
              <a:t>1.2.1 </a:t>
            </a:r>
            <a:r>
              <a:rPr lang="fr-FR" sz="1600" dirty="0" err="1" smtClean="0">
                <a:solidFill>
                  <a:srgbClr val="FF0000"/>
                </a:solidFill>
              </a:rPr>
              <a:t>Bilingualism</a:t>
            </a:r>
            <a:endParaRPr lang="fr-FR" sz="1600" dirty="0" smtClean="0">
              <a:solidFill>
                <a:srgbClr val="FF0000"/>
              </a:solidFill>
            </a:endParaRPr>
          </a:p>
          <a:p>
            <a:pPr marL="717550">
              <a:buNone/>
            </a:pPr>
            <a:r>
              <a:rPr lang="fr-FR" sz="1600" dirty="0" smtClean="0">
                <a:solidFill>
                  <a:srgbClr val="FF0000"/>
                </a:solidFill>
              </a:rPr>
              <a:t>1.2.2 </a:t>
            </a:r>
            <a:r>
              <a:rPr lang="fr-FR" sz="1600" dirty="0" err="1" smtClean="0">
                <a:solidFill>
                  <a:srgbClr val="FF0000"/>
                </a:solidFill>
              </a:rPr>
              <a:t>Diglossia</a:t>
            </a:r>
            <a:endParaRPr lang="fr-FR" sz="1600" dirty="0" smtClean="0">
              <a:solidFill>
                <a:srgbClr val="FF0000"/>
              </a:solidFill>
            </a:endParaRPr>
          </a:p>
          <a:p>
            <a:pPr marL="717550">
              <a:buNone/>
            </a:pPr>
            <a:r>
              <a:rPr lang="fr-FR" sz="1600" dirty="0" smtClean="0">
                <a:solidFill>
                  <a:srgbClr val="FF0000"/>
                </a:solidFill>
              </a:rPr>
              <a:t>1.2.3 Code </a:t>
            </a:r>
            <a:r>
              <a:rPr lang="fr-FR" sz="1600" dirty="0" err="1" smtClean="0">
                <a:solidFill>
                  <a:srgbClr val="FF0000"/>
                </a:solidFill>
              </a:rPr>
              <a:t>switching</a:t>
            </a:r>
            <a:endParaRPr lang="fr-FR" sz="1600" dirty="0" smtClean="0">
              <a:solidFill>
                <a:srgbClr val="FF0000"/>
              </a:solidFill>
            </a:endParaRPr>
          </a:p>
          <a:p>
            <a:pPr>
              <a:buNone/>
            </a:pPr>
            <a:r>
              <a:rPr lang="en-US" sz="1600" dirty="0" smtClean="0"/>
              <a:t>Notice the use of different cases in the 3 heading categories:</a:t>
            </a:r>
            <a:endParaRPr lang="fr-FR" sz="1600" dirty="0" smtClean="0"/>
          </a:p>
          <a:p>
            <a:pPr marL="989013" lvl="0" indent="-539750">
              <a:buNone/>
            </a:pPr>
            <a:r>
              <a:rPr lang="en-US" sz="1600" dirty="0" smtClean="0"/>
              <a:t>the title of a chapter is in upper case (capitalized); </a:t>
            </a:r>
            <a:endParaRPr lang="fr-FR" sz="1600" dirty="0" smtClean="0"/>
          </a:p>
          <a:p>
            <a:pPr marL="989013" lvl="0" indent="-539750">
              <a:buNone/>
            </a:pPr>
            <a:r>
              <a:rPr lang="en-US" sz="1600" dirty="0" smtClean="0"/>
              <a:t>the heading of a section has the first letter of key words in upper case;  </a:t>
            </a:r>
            <a:endParaRPr lang="fr-FR" sz="1600" dirty="0" smtClean="0"/>
          </a:p>
          <a:p>
            <a:pPr marL="989013" lvl="0" indent="-539750">
              <a:buNone/>
            </a:pPr>
            <a:r>
              <a:rPr lang="en-US" sz="1600" dirty="0" smtClean="0"/>
              <a:t>in a subsection only the first letter of the first word is capitalized. </a:t>
            </a:r>
            <a:endParaRPr lang="fr-FR" sz="1600" dirty="0" smtClean="0"/>
          </a:p>
          <a:p>
            <a:pPr marL="0" indent="0">
              <a:buNone/>
            </a:pPr>
            <a:r>
              <a:rPr lang="en-US" sz="1600" dirty="0" smtClean="0"/>
              <a:t>These styles are used as visual cues to indicate the different levels of headings. Students should avoid having more than four levels, e.g. 2.1.3.2, as they can make the text messy especially when referring to them. If it is necessary to categorize further the contents of a subsection, it is advisable to use a different font style such as bold or underlined text.</a:t>
            </a:r>
            <a:endParaRPr lang="fr-FR" sz="1600" dirty="0" smtClean="0"/>
          </a:p>
          <a:p>
            <a:endParaRPr lang="fr-FR" sz="1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l"/>
            <a:r>
              <a:rPr lang="en-US" sz="2400" b="1" i="1" dirty="0" smtClean="0"/>
              <a:t>Use of Code Switching in Social Media: Case of EFL Master Two Language</a:t>
            </a:r>
            <a:r>
              <a:rPr lang="fr-FR" sz="2400" b="1" i="1" dirty="0" smtClean="0"/>
              <a:t>Sciences </a:t>
            </a:r>
            <a:r>
              <a:rPr lang="fr-FR" sz="2400" b="1" i="1" dirty="0" err="1" smtClean="0"/>
              <a:t>Students</a:t>
            </a:r>
            <a:endParaRPr lang="fr-FR" sz="2400" dirty="0"/>
          </a:p>
        </p:txBody>
      </p:sp>
      <p:sp>
        <p:nvSpPr>
          <p:cNvPr id="3" name="Espace réservé du contenu 2"/>
          <p:cNvSpPr>
            <a:spLocks noGrp="1"/>
          </p:cNvSpPr>
          <p:nvPr>
            <p:ph idx="1"/>
          </p:nvPr>
        </p:nvSpPr>
        <p:spPr/>
        <p:txBody>
          <a:bodyPr>
            <a:normAutofit fontScale="47500" lnSpcReduction="20000"/>
          </a:bodyPr>
          <a:lstStyle/>
          <a:p>
            <a:pPr>
              <a:buNone/>
            </a:pPr>
            <a:r>
              <a:rPr lang="fr-FR" b="1" i="1" dirty="0" err="1" smtClean="0"/>
              <a:t>Chapter</a:t>
            </a:r>
            <a:r>
              <a:rPr lang="fr-FR" b="1" i="1" dirty="0" smtClean="0"/>
              <a:t> One: </a:t>
            </a:r>
            <a:r>
              <a:rPr lang="fr-FR" b="1" i="1" dirty="0" err="1" smtClean="0"/>
              <a:t>Literature</a:t>
            </a:r>
            <a:r>
              <a:rPr lang="fr-FR" b="1" i="1" dirty="0" smtClean="0"/>
              <a:t> </a:t>
            </a:r>
            <a:r>
              <a:rPr lang="fr-FR" b="1" i="1" dirty="0" err="1" smtClean="0"/>
              <a:t>Review</a:t>
            </a:r>
            <a:endParaRPr lang="fr-FR" b="1" i="1" dirty="0" smtClean="0"/>
          </a:p>
          <a:p>
            <a:pPr>
              <a:buNone/>
            </a:pPr>
            <a:r>
              <a:rPr lang="fr-FR" dirty="0" smtClean="0"/>
              <a:t>1.1 Introduction ................................ ................................ ................................ ............ 4</a:t>
            </a:r>
          </a:p>
          <a:p>
            <a:pPr>
              <a:buNone/>
            </a:pPr>
            <a:r>
              <a:rPr lang="fr-FR" dirty="0" smtClean="0"/>
              <a:t>1.2 </a:t>
            </a:r>
            <a:r>
              <a:rPr lang="fr-FR" dirty="0" err="1" smtClean="0"/>
              <a:t>Language</a:t>
            </a:r>
            <a:r>
              <a:rPr lang="fr-FR" dirty="0" smtClean="0"/>
              <a:t> Contact ................................ ................................ ................................ ... 4</a:t>
            </a:r>
          </a:p>
          <a:p>
            <a:pPr marL="717550">
              <a:buNone/>
            </a:pPr>
            <a:r>
              <a:rPr lang="fr-FR" dirty="0" smtClean="0"/>
              <a:t>1.2.1 </a:t>
            </a:r>
            <a:r>
              <a:rPr lang="fr-FR" dirty="0" err="1" smtClean="0"/>
              <a:t>Bilingualism</a:t>
            </a:r>
            <a:r>
              <a:rPr lang="fr-FR" dirty="0" smtClean="0"/>
              <a:t> ................................ ................................ ................................ ..... 5</a:t>
            </a:r>
          </a:p>
          <a:p>
            <a:pPr marL="717550">
              <a:buNone/>
            </a:pPr>
            <a:r>
              <a:rPr lang="fr-FR" dirty="0" smtClean="0"/>
              <a:t>1.2.2 </a:t>
            </a:r>
            <a:r>
              <a:rPr lang="fr-FR" dirty="0" err="1" smtClean="0"/>
              <a:t>Diglossia</a:t>
            </a:r>
            <a:r>
              <a:rPr lang="fr-FR" dirty="0" smtClean="0"/>
              <a:t> ................................ ................................ ................................ ........... 7</a:t>
            </a:r>
          </a:p>
          <a:p>
            <a:pPr marL="717550">
              <a:buNone/>
            </a:pPr>
            <a:r>
              <a:rPr lang="fr-FR" dirty="0" smtClean="0"/>
              <a:t>1.2.3 Code </a:t>
            </a:r>
            <a:r>
              <a:rPr lang="fr-FR" dirty="0" err="1" smtClean="0"/>
              <a:t>switching</a:t>
            </a:r>
            <a:r>
              <a:rPr lang="fr-FR" dirty="0" smtClean="0"/>
              <a:t> ................................ ................................ ................................ . 9</a:t>
            </a:r>
          </a:p>
          <a:p>
            <a:pPr marL="1349375" indent="-539750">
              <a:buNone/>
            </a:pPr>
            <a:r>
              <a:rPr lang="en-US" dirty="0" smtClean="0"/>
              <a:t>1.2.3.1 Code switching and code mixing ................................ ........................ 10</a:t>
            </a:r>
          </a:p>
          <a:p>
            <a:pPr marL="1349375" indent="-539750">
              <a:buNone/>
            </a:pPr>
            <a:r>
              <a:rPr lang="fr-FR" dirty="0" smtClean="0"/>
              <a:t>1.2.3.2 </a:t>
            </a:r>
            <a:r>
              <a:rPr lang="fr-FR" dirty="0" err="1" smtClean="0"/>
              <a:t>Borrowing</a:t>
            </a:r>
            <a:r>
              <a:rPr lang="fr-FR" dirty="0" smtClean="0"/>
              <a:t> ................................ ................................ ........................... 12</a:t>
            </a:r>
          </a:p>
          <a:p>
            <a:pPr marL="717550">
              <a:buNone/>
            </a:pPr>
            <a:r>
              <a:rPr lang="en-US" dirty="0" smtClean="0"/>
              <a:t>1.2.4 </a:t>
            </a:r>
            <a:r>
              <a:rPr lang="en-US" dirty="0" smtClean="0"/>
              <a:t>Types of code switching ................................ ................................ .................. 13</a:t>
            </a:r>
          </a:p>
          <a:p>
            <a:pPr marL="717550">
              <a:buNone/>
            </a:pPr>
            <a:r>
              <a:rPr lang="en-US" dirty="0" smtClean="0"/>
              <a:t>1.2.5 Reasons of code switching ................................ ................................ ............... 14</a:t>
            </a:r>
          </a:p>
          <a:p>
            <a:pPr marL="717550">
              <a:buNone/>
            </a:pPr>
            <a:r>
              <a:rPr lang="en-US" dirty="0" smtClean="0"/>
              <a:t>1.2.6 Functions of code switching ................................ ................................ ............ 16</a:t>
            </a:r>
          </a:p>
          <a:p>
            <a:pPr>
              <a:buNone/>
            </a:pPr>
            <a:r>
              <a:rPr lang="fr-FR" dirty="0" smtClean="0"/>
              <a:t>1.3 Code </a:t>
            </a:r>
            <a:r>
              <a:rPr lang="fr-FR" dirty="0" err="1" smtClean="0"/>
              <a:t>Switching</a:t>
            </a:r>
            <a:r>
              <a:rPr lang="fr-FR" dirty="0" smtClean="0"/>
              <a:t> in Social Media ................................ ................................ ............... 17</a:t>
            </a:r>
          </a:p>
          <a:p>
            <a:pPr>
              <a:buNone/>
            </a:pPr>
            <a:r>
              <a:rPr lang="fr-FR" dirty="0" smtClean="0"/>
              <a:t>1.4 Situation </a:t>
            </a:r>
            <a:r>
              <a:rPr lang="fr-FR" dirty="0" err="1" smtClean="0"/>
              <a:t>Analysis</a:t>
            </a:r>
            <a:r>
              <a:rPr lang="fr-FR" dirty="0" smtClean="0"/>
              <a:t> ................................ ................................ ................................ .... 19</a:t>
            </a:r>
          </a:p>
          <a:p>
            <a:pPr marL="719138" indent="-358775">
              <a:buNone/>
            </a:pPr>
            <a:r>
              <a:rPr lang="fr-FR" dirty="0" smtClean="0"/>
              <a:t>1.4.1 The </a:t>
            </a:r>
            <a:r>
              <a:rPr lang="fr-FR" dirty="0" err="1" smtClean="0"/>
              <a:t>linguistic</a:t>
            </a:r>
            <a:r>
              <a:rPr lang="fr-FR" dirty="0" smtClean="0"/>
              <a:t> situation in </a:t>
            </a:r>
            <a:r>
              <a:rPr lang="fr-FR" dirty="0" err="1" smtClean="0"/>
              <a:t>Algeria</a:t>
            </a:r>
            <a:r>
              <a:rPr lang="fr-FR" dirty="0" smtClean="0"/>
              <a:t> ................................ ................................ ... 19</a:t>
            </a:r>
          </a:p>
          <a:p>
            <a:pPr marL="719138" indent="-358775">
              <a:buNone/>
            </a:pPr>
            <a:r>
              <a:rPr lang="en-US" dirty="0" smtClean="0"/>
              <a:t>1.4.2 EFL students’ linguistic background ................................ .............................. 21</a:t>
            </a:r>
          </a:p>
          <a:p>
            <a:pPr>
              <a:buNone/>
            </a:pPr>
            <a:r>
              <a:rPr lang="fr-FR" dirty="0" smtClean="0"/>
              <a:t>1.5 Conclusion ................................ ................................ ................................ .............. 22</a:t>
            </a: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00042"/>
            <a:ext cx="8229600" cy="1071546"/>
          </a:xfrm>
        </p:spPr>
        <p:txBody>
          <a:bodyPr>
            <a:noAutofit/>
          </a:bodyPr>
          <a:lstStyle/>
          <a:p>
            <a:pPr algn="l"/>
            <a:r>
              <a:rPr lang="en-US" sz="2400" b="1" dirty="0" smtClean="0"/>
              <a:t>The Impact of Social Media Communication on Algerian EFL Students’ Productive Skills: Case Study of L3 Students at the Department of English at </a:t>
            </a:r>
            <a:r>
              <a:rPr lang="en-US" sz="2400" b="1" dirty="0" err="1" smtClean="0"/>
              <a:t>Tlemcen</a:t>
            </a:r>
            <a:r>
              <a:rPr lang="en-US" sz="2400" b="1" dirty="0" smtClean="0"/>
              <a:t> University</a:t>
            </a:r>
            <a:r>
              <a:rPr lang="fr-FR" sz="2400" dirty="0" smtClean="0"/>
              <a:t/>
            </a:r>
            <a:br>
              <a:rPr lang="fr-FR" sz="2400" dirty="0" smtClean="0"/>
            </a:br>
            <a:r>
              <a:rPr lang="en-US" sz="2400" dirty="0" smtClean="0"/>
              <a:t> </a:t>
            </a:r>
            <a:r>
              <a:rPr lang="fr-FR" sz="2400" dirty="0" smtClean="0"/>
              <a:t/>
            </a:r>
            <a:br>
              <a:rPr lang="fr-FR" sz="2400" dirty="0" smtClean="0"/>
            </a:br>
            <a:endParaRPr lang="fr-FR" sz="2400" dirty="0"/>
          </a:p>
        </p:txBody>
      </p:sp>
      <p:sp>
        <p:nvSpPr>
          <p:cNvPr id="3" name="Espace réservé du contenu 2"/>
          <p:cNvSpPr>
            <a:spLocks noGrp="1"/>
          </p:cNvSpPr>
          <p:nvPr>
            <p:ph idx="1"/>
          </p:nvPr>
        </p:nvSpPr>
        <p:spPr>
          <a:xfrm>
            <a:off x="457200" y="1357298"/>
            <a:ext cx="8229600" cy="5500702"/>
          </a:xfrm>
        </p:spPr>
        <p:txBody>
          <a:bodyPr>
            <a:normAutofit fontScale="55000" lnSpcReduction="20000"/>
          </a:bodyPr>
          <a:lstStyle/>
          <a:p>
            <a:pPr>
              <a:buNone/>
            </a:pPr>
            <a:r>
              <a:rPr lang="en-GB" b="1" u="sng" dirty="0" smtClean="0">
                <a:hlinkClick r:id="" action="ppaction://hlinkfile"/>
              </a:rPr>
              <a:t>CHAPTER ONE : SOCIAL MEDIA COMMUNICATION AND LANGUAGE EDUCATION</a:t>
            </a:r>
            <a:endParaRPr lang="fr-FR" b="1" u="sng" dirty="0" smtClean="0"/>
          </a:p>
          <a:p>
            <a:pPr>
              <a:buNone/>
            </a:pPr>
            <a:r>
              <a:rPr lang="en-US" u="sng" dirty="0" smtClean="0">
                <a:hlinkClick r:id="" action="ppaction://hlinkfile"/>
              </a:rPr>
              <a:t>1.1	Introduction	                                                                                                       7</a:t>
            </a:r>
            <a:endParaRPr lang="fr-FR" u="sng" dirty="0" smtClean="0"/>
          </a:p>
          <a:p>
            <a:pPr>
              <a:buNone/>
            </a:pPr>
            <a:r>
              <a:rPr lang="en-GB" u="sng" dirty="0" smtClean="0">
                <a:hlinkClick r:id="" action="ppaction://hlinkfile"/>
              </a:rPr>
              <a:t>1.2</a:t>
            </a:r>
            <a:r>
              <a:rPr lang="en-US" u="sng" dirty="0" smtClean="0">
                <a:hlinkClick r:id="" action="ppaction://hlinkfile"/>
              </a:rPr>
              <a:t>	</a:t>
            </a:r>
            <a:r>
              <a:rPr lang="en-GB" u="sng" dirty="0" smtClean="0">
                <a:hlinkClick r:id="" action="ppaction://hlinkfile"/>
              </a:rPr>
              <a:t>Social Media Communication</a:t>
            </a:r>
            <a:r>
              <a:rPr lang="en-US" u="sng" dirty="0" smtClean="0">
                <a:hlinkClick r:id="" action="ppaction://hlinkfile"/>
              </a:rPr>
              <a:t>	                                                                    8</a:t>
            </a:r>
            <a:endParaRPr lang="fr-FR" u="sng" dirty="0" smtClean="0"/>
          </a:p>
          <a:p>
            <a:pPr marL="808038">
              <a:buNone/>
            </a:pPr>
            <a:r>
              <a:rPr lang="en-GB" u="sng" dirty="0" smtClean="0">
                <a:hlinkClick r:id="" action="ppaction://hlinkfile"/>
              </a:rPr>
              <a:t>1.2.1</a:t>
            </a:r>
            <a:r>
              <a:rPr lang="en-US" u="sng" dirty="0" smtClean="0">
                <a:hlinkClick r:id="" action="ppaction://hlinkfile"/>
              </a:rPr>
              <a:t> </a:t>
            </a:r>
            <a:r>
              <a:rPr lang="en-GB" u="sng" dirty="0" smtClean="0">
                <a:hlinkClick r:id="" action="ppaction://hlinkfile"/>
              </a:rPr>
              <a:t>Definition of social media communication</a:t>
            </a:r>
            <a:r>
              <a:rPr lang="en-US" u="sng" dirty="0" smtClean="0">
                <a:hlinkClick r:id="" action="ppaction://hlinkfile"/>
              </a:rPr>
              <a:t>	                                 8</a:t>
            </a:r>
            <a:endParaRPr lang="fr-FR" u="sng" dirty="0" smtClean="0"/>
          </a:p>
          <a:p>
            <a:pPr marL="808038">
              <a:buNone/>
            </a:pPr>
            <a:r>
              <a:rPr lang="en-GB" u="sng" dirty="0" smtClean="0">
                <a:hlinkClick r:id="" action="ppaction://hlinkfile"/>
              </a:rPr>
              <a:t>1.2.2</a:t>
            </a:r>
            <a:r>
              <a:rPr lang="en-US" u="sng" dirty="0" smtClean="0">
                <a:hlinkClick r:id="" action="ppaction://hlinkfile"/>
              </a:rPr>
              <a:t> </a:t>
            </a:r>
            <a:r>
              <a:rPr lang="en-GB" u="sng" dirty="0" smtClean="0">
                <a:hlinkClick r:id="" action="ppaction://hlinkfile"/>
              </a:rPr>
              <a:t>Overview of the history of social media communication      </a:t>
            </a:r>
            <a:r>
              <a:rPr lang="en-US" u="sng" dirty="0" smtClean="0">
                <a:hlinkClick r:id="" action="ppaction://hlinkfile"/>
              </a:rPr>
              <a:t>             10</a:t>
            </a:r>
            <a:endParaRPr lang="fr-FR" u="sng" dirty="0" smtClean="0"/>
          </a:p>
          <a:p>
            <a:pPr marL="808038">
              <a:buNone/>
            </a:pPr>
            <a:r>
              <a:rPr lang="en-GB" u="sng" dirty="0" smtClean="0">
                <a:hlinkClick r:id="" action="ppaction://hlinkfile"/>
              </a:rPr>
              <a:t>1.2.3</a:t>
            </a:r>
            <a:r>
              <a:rPr lang="en-US" u="sng" dirty="0" smtClean="0">
                <a:hlinkClick r:id="" action="ppaction://hlinkfile"/>
              </a:rPr>
              <a:t> </a:t>
            </a:r>
            <a:r>
              <a:rPr lang="en-GB" u="sng" dirty="0" smtClean="0">
                <a:hlinkClick r:id="" action="ppaction://hlinkfile"/>
              </a:rPr>
              <a:t>Difference between social media and social networking</a:t>
            </a:r>
            <a:r>
              <a:rPr lang="en-US" u="sng" dirty="0" smtClean="0">
                <a:hlinkClick r:id="" action="ppaction://hlinkfile"/>
              </a:rPr>
              <a:t>	             11</a:t>
            </a:r>
            <a:endParaRPr lang="fr-FR" u="sng" dirty="0" smtClean="0"/>
          </a:p>
          <a:p>
            <a:pPr>
              <a:buNone/>
            </a:pPr>
            <a:r>
              <a:rPr lang="en-GB" u="sng" dirty="0" smtClean="0">
                <a:hlinkClick r:id="" action="ppaction://hlinkfile"/>
              </a:rPr>
              <a:t>1.3</a:t>
            </a:r>
            <a:r>
              <a:rPr lang="en-US" u="sng" dirty="0" smtClean="0">
                <a:hlinkClick r:id="" action="ppaction://hlinkfile"/>
              </a:rPr>
              <a:t>	</a:t>
            </a:r>
            <a:r>
              <a:rPr lang="en-GB" u="sng" dirty="0" smtClean="0">
                <a:hlinkClick r:id="" action="ppaction://hlinkfile"/>
              </a:rPr>
              <a:t>Social Media and Education</a:t>
            </a:r>
            <a:r>
              <a:rPr lang="en-US" u="sng" dirty="0" smtClean="0">
                <a:hlinkClick r:id="" action="ppaction://hlinkfile"/>
              </a:rPr>
              <a:t>	                                                                 11</a:t>
            </a:r>
            <a:endParaRPr lang="fr-FR" u="sng" dirty="0" smtClean="0"/>
          </a:p>
          <a:p>
            <a:pPr marL="538163" indent="-88900">
              <a:buNone/>
            </a:pPr>
            <a:r>
              <a:rPr lang="en-GB" u="sng" dirty="0" smtClean="0">
                <a:hlinkClick r:id="" action="ppaction://hlinkfile"/>
              </a:rPr>
              <a:t>1.3.1</a:t>
            </a:r>
            <a:r>
              <a:rPr lang="en-US" u="sng" dirty="0" smtClean="0">
                <a:hlinkClick r:id="" action="ppaction://hlinkfile"/>
              </a:rPr>
              <a:t>	</a:t>
            </a:r>
            <a:r>
              <a:rPr lang="en-GB" u="sng" dirty="0" smtClean="0">
                <a:hlinkClick r:id="" action="ppaction://hlinkfile"/>
              </a:rPr>
              <a:t>Implementation of social media education in language teaching</a:t>
            </a:r>
            <a:r>
              <a:rPr lang="en-US" u="sng" dirty="0" smtClean="0">
                <a:hlinkClick r:id="" action="ppaction://hlinkfile"/>
              </a:rPr>
              <a:t>     12</a:t>
            </a:r>
            <a:endParaRPr lang="fr-FR" u="sng" dirty="0" smtClean="0"/>
          </a:p>
          <a:p>
            <a:pPr marL="538163" indent="-88900">
              <a:buNone/>
            </a:pPr>
            <a:r>
              <a:rPr lang="en-GB" u="sng" dirty="0" smtClean="0">
                <a:hlinkClick r:id="" action="ppaction://hlinkfile"/>
              </a:rPr>
              <a:t>1.3.2</a:t>
            </a:r>
            <a:r>
              <a:rPr lang="en-US" u="sng" dirty="0" smtClean="0">
                <a:hlinkClick r:id="" action="ppaction://hlinkfile"/>
              </a:rPr>
              <a:t>	</a:t>
            </a:r>
            <a:r>
              <a:rPr lang="en-GB" u="sng" dirty="0" smtClean="0">
                <a:hlinkClick r:id="" action="ppaction://hlinkfile"/>
              </a:rPr>
              <a:t>Impact of social media on education     </a:t>
            </a:r>
            <a:r>
              <a:rPr lang="en-US" u="sng" dirty="0" smtClean="0">
                <a:hlinkClick r:id="" action="ppaction://hlinkfile"/>
              </a:rPr>
              <a:t>	                                                15</a:t>
            </a:r>
            <a:endParaRPr lang="fr-FR" u="sng" dirty="0" smtClean="0"/>
          </a:p>
          <a:p>
            <a:pPr>
              <a:buNone/>
            </a:pPr>
            <a:r>
              <a:rPr lang="en-US" u="sng" dirty="0" smtClean="0">
                <a:hlinkClick r:id="" action="ppaction://hlinkfile"/>
              </a:rPr>
              <a:t>1.4	Language of Social Media Communication	                                                20</a:t>
            </a:r>
            <a:endParaRPr lang="fr-FR" u="sng" dirty="0" smtClean="0"/>
          </a:p>
          <a:p>
            <a:pPr indent="106363">
              <a:buNone/>
            </a:pPr>
            <a:r>
              <a:rPr lang="en-GB" u="sng" dirty="0" smtClean="0">
                <a:hlinkClick r:id="" action="ppaction://hlinkfile"/>
              </a:rPr>
              <a:t>1.4.1</a:t>
            </a:r>
            <a:r>
              <a:rPr lang="en-US" u="sng" dirty="0" smtClean="0">
                <a:hlinkClick r:id="" action="ppaction://hlinkfile"/>
              </a:rPr>
              <a:t>	</a:t>
            </a:r>
            <a:r>
              <a:rPr lang="en-GB" u="sng" dirty="0" smtClean="0">
                <a:hlinkClick r:id="" action="ppaction://hlinkfile"/>
              </a:rPr>
              <a:t>Texting</a:t>
            </a:r>
            <a:r>
              <a:rPr lang="en-US" u="sng" dirty="0" smtClean="0">
                <a:hlinkClick r:id="" action="ppaction://hlinkfile"/>
              </a:rPr>
              <a:t>	                                                                                                     21</a:t>
            </a:r>
            <a:endParaRPr lang="fr-FR" u="sng" dirty="0" smtClean="0"/>
          </a:p>
          <a:p>
            <a:pPr indent="106363">
              <a:buNone/>
            </a:pPr>
            <a:r>
              <a:rPr lang="en-GB" u="sng" dirty="0" smtClean="0">
                <a:hlinkClick r:id="" action="ppaction://hlinkfile"/>
              </a:rPr>
              <a:t>1.4.2</a:t>
            </a:r>
            <a:r>
              <a:rPr lang="en-US" u="sng" dirty="0" smtClean="0">
                <a:hlinkClick r:id="" action="ppaction://hlinkfile"/>
              </a:rPr>
              <a:t>	</a:t>
            </a:r>
            <a:r>
              <a:rPr lang="en-GB" u="sng" dirty="0" smtClean="0">
                <a:hlinkClick r:id="" action="ppaction://hlinkfile"/>
              </a:rPr>
              <a:t>Abbreviations</a:t>
            </a:r>
            <a:r>
              <a:rPr lang="en-US" u="sng" dirty="0" smtClean="0">
                <a:hlinkClick r:id="" action="ppaction://hlinkfile"/>
              </a:rPr>
              <a:t>	                                                                                    22</a:t>
            </a:r>
            <a:endParaRPr lang="fr-FR" u="sng" dirty="0" smtClean="0"/>
          </a:p>
          <a:p>
            <a:pPr indent="106363">
              <a:buNone/>
            </a:pPr>
            <a:r>
              <a:rPr lang="en-US" u="sng" dirty="0" smtClean="0">
                <a:hlinkClick r:id="" action="ppaction://hlinkfile"/>
              </a:rPr>
              <a:t>1.4.3	Acronyms	                                                                                    23</a:t>
            </a:r>
            <a:endParaRPr lang="fr-FR" u="sng" dirty="0" smtClean="0"/>
          </a:p>
          <a:p>
            <a:pPr indent="106363">
              <a:buNone/>
            </a:pPr>
            <a:r>
              <a:rPr lang="en-US" u="sng" dirty="0" smtClean="0">
                <a:hlinkClick r:id="" action="ppaction://hlinkfile"/>
              </a:rPr>
              <a:t>1.4.4	Slangs	                                                                                                      24</a:t>
            </a:r>
            <a:endParaRPr lang="fr-FR" u="sng" dirty="0" smtClean="0"/>
          </a:p>
          <a:p>
            <a:pPr>
              <a:buNone/>
            </a:pPr>
            <a:r>
              <a:rPr lang="en-US" u="sng" dirty="0" smtClean="0">
                <a:hlinkClick r:id="" action="ppaction://hlinkfile"/>
              </a:rPr>
              <a:t>1.5	Use of Productive Skills in Social Media Communication	                                24</a:t>
            </a:r>
            <a:endParaRPr lang="fr-FR" u="sng" dirty="0" smtClean="0"/>
          </a:p>
          <a:p>
            <a:pPr indent="106363">
              <a:buNone/>
            </a:pPr>
            <a:r>
              <a:rPr lang="en-US" u="sng" dirty="0" smtClean="0">
                <a:hlinkClick r:id="" action="ppaction://hlinkfile"/>
              </a:rPr>
              <a:t>1.5.1	Use of speaking	                                                                                    25</a:t>
            </a:r>
            <a:endParaRPr lang="fr-FR" u="sng" dirty="0" smtClean="0"/>
          </a:p>
          <a:p>
            <a:pPr indent="106363">
              <a:buNone/>
            </a:pPr>
            <a:r>
              <a:rPr lang="en-US" u="sng" dirty="0" smtClean="0">
                <a:hlinkClick r:id="" action="ppaction://hlinkfile"/>
              </a:rPr>
              <a:t>1.5.2	Use of writing	                                                                                    27</a:t>
            </a:r>
            <a:endParaRPr lang="fr-FR" u="sng" dirty="0" smtClean="0"/>
          </a:p>
          <a:p>
            <a:pPr>
              <a:buNone/>
            </a:pPr>
            <a:r>
              <a:rPr lang="en-US" u="sng" dirty="0" smtClean="0">
                <a:hlinkClick r:id="" action="ppaction://hlinkfile"/>
              </a:rPr>
              <a:t>1.6	Conclusion	                                                                                                      28</a:t>
            </a:r>
            <a:endParaRPr lang="fr-FR" u="sng"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b="1" dirty="0" smtClean="0"/>
              <a:t>WRITING A LITERATURE REVIEW</a:t>
            </a:r>
            <a:endParaRPr lang="fr-FR" dirty="0"/>
          </a:p>
        </p:txBody>
      </p:sp>
      <p:sp>
        <p:nvSpPr>
          <p:cNvPr id="3" name="Espace réservé du contenu 2"/>
          <p:cNvSpPr>
            <a:spLocks noGrp="1"/>
          </p:cNvSpPr>
          <p:nvPr>
            <p:ph idx="1"/>
          </p:nvPr>
        </p:nvSpPr>
        <p:spPr/>
        <p:txBody>
          <a:bodyPr/>
          <a:lstStyle/>
          <a:p>
            <a:pPr>
              <a:buNone/>
            </a:pPr>
            <a:r>
              <a:rPr lang="en-US" b="1" i="1" dirty="0" smtClean="0"/>
              <a:t>Explain the relevance of material you use and cite</a:t>
            </a:r>
            <a:endParaRPr lang="fr-FR" dirty="0" smtClean="0"/>
          </a:p>
          <a:p>
            <a:pPr>
              <a:buNone/>
            </a:pPr>
            <a:r>
              <a:rPr lang="en-US" dirty="0" smtClean="0"/>
              <a:t>• Is there a relevant connection between a specific quote or information and the corresponding argument or point you are making about the literature? What is it?</a:t>
            </a:r>
            <a:endParaRPr lang="fr-FR" dirty="0" smtClean="0"/>
          </a:p>
          <a:p>
            <a:pPr>
              <a:buNone/>
            </a:pPr>
            <a:r>
              <a:rPr lang="en-US" dirty="0" smtClean="0"/>
              <a:t>• Why is it necessary to include this piece of information or quote?</a:t>
            </a:r>
            <a:endParaRPr lang="fr-FR" dirty="0" smtClean="0"/>
          </a:p>
          <a:p>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357298"/>
            <a:ext cx="8229600" cy="5214974"/>
          </a:xfrm>
        </p:spPr>
        <p:txBody>
          <a:bodyPr>
            <a:normAutofit fontScale="92500" lnSpcReduction="10000"/>
          </a:bodyPr>
          <a:lstStyle/>
          <a:p>
            <a:r>
              <a:rPr lang="en-GB" b="1" dirty="0" smtClean="0"/>
              <a:t>There should always be a text between two sections</a:t>
            </a:r>
          </a:p>
          <a:p>
            <a:r>
              <a:rPr lang="en-GB" b="1" dirty="0" smtClean="0"/>
              <a:t> Avoid section titles in the interrogative form</a:t>
            </a:r>
          </a:p>
          <a:p>
            <a:pPr>
              <a:buNone/>
            </a:pPr>
            <a:endParaRPr lang="en-GB" b="1" dirty="0" smtClean="0"/>
          </a:p>
          <a:p>
            <a:pPr>
              <a:buNone/>
            </a:pPr>
            <a:r>
              <a:rPr lang="en-GB" sz="2600" b="1" dirty="0" smtClean="0">
                <a:latin typeface="Times New Roman" pitchFamily="18" charset="0"/>
                <a:cs typeface="Times New Roman" pitchFamily="18" charset="0"/>
              </a:rPr>
              <a:t>1.2  Writing</a:t>
            </a:r>
            <a:endParaRPr lang="fr-FR" sz="2600" dirty="0" smtClean="0">
              <a:latin typeface="Times New Roman" pitchFamily="18" charset="0"/>
              <a:cs typeface="Times New Roman" pitchFamily="18" charset="0"/>
            </a:endParaRPr>
          </a:p>
          <a:p>
            <a:pPr>
              <a:buNone/>
            </a:pPr>
            <a:r>
              <a:rPr lang="en-GB" sz="2600" b="1" dirty="0" smtClean="0">
                <a:latin typeface="Times New Roman" pitchFamily="18" charset="0"/>
                <a:cs typeface="Times New Roman" pitchFamily="18" charset="0"/>
              </a:rPr>
              <a:t>1.2.1 What is writing?</a:t>
            </a:r>
            <a:endParaRPr lang="fr-FR" sz="2600" dirty="0" smtClean="0">
              <a:latin typeface="Times New Roman" pitchFamily="18" charset="0"/>
              <a:cs typeface="Times New Roman" pitchFamily="18" charset="0"/>
            </a:endParaRPr>
          </a:p>
          <a:p>
            <a:pPr>
              <a:buNone/>
            </a:pPr>
            <a:r>
              <a:rPr lang="en-GB" sz="2600" dirty="0" smtClean="0">
                <a:latin typeface="Times New Roman" pitchFamily="18" charset="0"/>
                <a:cs typeface="Times New Roman" pitchFamily="18" charset="0"/>
              </a:rPr>
              <a:t>		If we look for the general meaning of writing in the Oxford Advanced Learner’s Dictionary (1996) for example, “</a:t>
            </a:r>
            <a:r>
              <a:rPr lang="en-GB" sz="2600" i="1" dirty="0" smtClean="0">
                <a:latin typeface="Times New Roman" pitchFamily="18" charset="0"/>
                <a:cs typeface="Times New Roman" pitchFamily="18" charset="0"/>
              </a:rPr>
              <a:t>writing</a:t>
            </a:r>
            <a:r>
              <a:rPr lang="en-GB" sz="2600" dirty="0" smtClean="0">
                <a:latin typeface="Times New Roman" pitchFamily="18" charset="0"/>
                <a:cs typeface="Times New Roman" pitchFamily="18" charset="0"/>
              </a:rPr>
              <a:t>” is explained as “the activity of writing or the skill of producing linear sequences of graphemes in time”. Likewise, in the </a:t>
            </a:r>
            <a:r>
              <a:rPr lang="en-GB" sz="2600" i="1" dirty="0" smtClean="0">
                <a:latin typeface="Times New Roman" pitchFamily="18" charset="0"/>
                <a:cs typeface="Times New Roman" pitchFamily="18" charset="0"/>
              </a:rPr>
              <a:t>Cambridge Encyclopaedia of the English Language</a:t>
            </a:r>
            <a:r>
              <a:rPr lang="en-GB" sz="2600" dirty="0" smtClean="0">
                <a:latin typeface="Times New Roman" pitchFamily="18" charset="0"/>
                <a:cs typeface="Times New Roman" pitchFamily="18" charset="0"/>
              </a:rPr>
              <a:t>, writing is seen as a graphic system used for communication as defined in Crystal (1995:257): </a:t>
            </a:r>
          </a:p>
          <a:p>
            <a:pPr>
              <a:buNone/>
            </a:pPr>
            <a:endParaRPr lang="fr-FR" sz="3300" dirty="0" smtClean="0">
              <a:solidFill>
                <a:srgbClr val="FF0000"/>
              </a:solidFill>
              <a:latin typeface="Lucida Calligraphy" pitchFamily="66" charset="0"/>
            </a:endParaRPr>
          </a:p>
          <a:p>
            <a:endParaRPr lang="fr-FR" dirty="0"/>
          </a:p>
        </p:txBody>
      </p:sp>
      <p:sp>
        <p:nvSpPr>
          <p:cNvPr id="6" name="Titre 1"/>
          <p:cNvSpPr>
            <a:spLocks noGrp="1"/>
          </p:cNvSpPr>
          <p:nvPr>
            <p:ph type="title"/>
          </p:nvPr>
        </p:nvSpPr>
        <p:spPr>
          <a:xfrm>
            <a:off x="428596" y="0"/>
            <a:ext cx="8229600" cy="1143000"/>
          </a:xfrm>
        </p:spPr>
        <p:style>
          <a:lnRef idx="2">
            <a:schemeClr val="accent2">
              <a:shade val="50000"/>
            </a:schemeClr>
          </a:lnRef>
          <a:fillRef idx="1">
            <a:schemeClr val="accent2"/>
          </a:fillRef>
          <a:effectRef idx="0">
            <a:schemeClr val="accent2"/>
          </a:effectRef>
          <a:fontRef idx="minor">
            <a:schemeClr val="lt1"/>
          </a:fontRef>
        </p:style>
        <p:txBody>
          <a:bodyPr/>
          <a:lstStyle/>
          <a:p>
            <a:r>
              <a:rPr lang="en-US" b="1" dirty="0" smtClean="0"/>
              <a:t>WRITING A LITERATURE REVIEW</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b="1" dirty="0" smtClean="0"/>
              <a:t>WHAT IS A LITERATURE REVIEW?</a:t>
            </a:r>
            <a:endParaRPr lang="fr-FR" dirty="0"/>
          </a:p>
        </p:txBody>
      </p:sp>
      <p:sp>
        <p:nvSpPr>
          <p:cNvPr id="3" name="Espace réservé du contenu 2"/>
          <p:cNvSpPr>
            <a:spLocks noGrp="1"/>
          </p:cNvSpPr>
          <p:nvPr>
            <p:ph idx="1"/>
          </p:nvPr>
        </p:nvSpPr>
        <p:spPr/>
        <p:txBody>
          <a:bodyPr/>
          <a:lstStyle/>
          <a:p>
            <a:r>
              <a:rPr lang="en-US" dirty="0" smtClean="0"/>
              <a:t>A critical look at the existing research that is significant to the work that you are carrying out</a:t>
            </a:r>
          </a:p>
          <a:p>
            <a:r>
              <a:rPr lang="en-US" dirty="0" smtClean="0"/>
              <a:t>you need not only to summarize relevant research, but also to evaluate this work, show the relationships between different works, and show how it relates to your work.</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b="1" i="1" dirty="0" smtClean="0"/>
              <a:t>Use verb tenses strategically</a:t>
            </a:r>
            <a:endParaRPr lang="fr-FR" dirty="0"/>
          </a:p>
        </p:txBody>
      </p:sp>
      <p:sp>
        <p:nvSpPr>
          <p:cNvPr id="3" name="Espace réservé du contenu 2"/>
          <p:cNvSpPr>
            <a:spLocks noGrp="1"/>
          </p:cNvSpPr>
          <p:nvPr>
            <p:ph idx="1"/>
          </p:nvPr>
        </p:nvSpPr>
        <p:spPr/>
        <p:txBody>
          <a:bodyPr>
            <a:normAutofit fontScale="77500" lnSpcReduction="20000"/>
          </a:bodyPr>
          <a:lstStyle/>
          <a:p>
            <a:pPr>
              <a:buNone/>
            </a:pPr>
            <a:r>
              <a:rPr lang="en-US" dirty="0" smtClean="0">
                <a:solidFill>
                  <a:srgbClr val="FF0000"/>
                </a:solidFill>
              </a:rPr>
              <a:t>Present tense</a:t>
            </a:r>
            <a:r>
              <a:rPr lang="en-US" dirty="0" smtClean="0"/>
              <a:t> is used for: Relating what other authors say and for discussing the literature, theoretical concepts, methods, etc.</a:t>
            </a:r>
            <a:endParaRPr lang="fr-FR" dirty="0" smtClean="0"/>
          </a:p>
          <a:p>
            <a:pPr>
              <a:buNone/>
            </a:pPr>
            <a:r>
              <a:rPr lang="en-US" dirty="0" smtClean="0"/>
              <a:t>	e.g. </a:t>
            </a:r>
            <a:r>
              <a:rPr lang="en-GB" dirty="0" smtClean="0"/>
              <a:t>Myers (1997) holds that L2 composition teaching should be different from L1</a:t>
            </a:r>
            <a:r>
              <a:rPr lang="en-US" dirty="0" smtClean="0"/>
              <a:t> ….</a:t>
            </a:r>
          </a:p>
          <a:p>
            <a:pPr>
              <a:buNone/>
            </a:pPr>
            <a:r>
              <a:rPr lang="en-US" dirty="0" smtClean="0"/>
              <a:t> Quoting</a:t>
            </a:r>
          </a:p>
          <a:p>
            <a:pPr>
              <a:buNone/>
            </a:pPr>
            <a:r>
              <a:rPr lang="en-US" dirty="0" smtClean="0"/>
              <a:t>	e.g. </a:t>
            </a:r>
            <a:r>
              <a:rPr lang="en-GB" dirty="0" smtClean="0"/>
              <a:t>Myers (1997:3) explains that L1 composition teaching “de-emphasizes a focus on grammar and correctness as obstructive to students’ efforts to write”.</a:t>
            </a:r>
            <a:endParaRPr lang="fr-FR" dirty="0" smtClean="0"/>
          </a:p>
          <a:p>
            <a:pPr>
              <a:buNone/>
            </a:pPr>
            <a:r>
              <a:rPr lang="en-US" dirty="0" smtClean="0"/>
              <a:t>Presenting the writer’s own observations on the literature</a:t>
            </a:r>
            <a:endParaRPr lang="fr-FR" dirty="0" smtClean="0"/>
          </a:p>
          <a:p>
            <a:pPr>
              <a:buNone/>
            </a:pPr>
            <a:r>
              <a:rPr lang="en-US" dirty="0" smtClean="0"/>
              <a:t>	e.g.“However, on the important question of extinction, Jones remains silent.”</a:t>
            </a:r>
            <a:endParaRPr lang="fr-FR" dirty="0" smtClean="0"/>
          </a:p>
          <a:p>
            <a:pPr>
              <a:buNone/>
            </a:pPr>
            <a:endParaRPr lang="fr-FR" dirty="0" smtClean="0"/>
          </a:p>
          <a:p>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b="1" i="1" dirty="0" smtClean="0"/>
              <a:t>Use verb tenses strategically</a:t>
            </a:r>
            <a:endParaRPr lang="fr-FR" dirty="0"/>
          </a:p>
        </p:txBody>
      </p:sp>
      <p:sp>
        <p:nvSpPr>
          <p:cNvPr id="3" name="Espace réservé du contenu 2"/>
          <p:cNvSpPr>
            <a:spLocks noGrp="1"/>
          </p:cNvSpPr>
          <p:nvPr>
            <p:ph idx="1"/>
          </p:nvPr>
        </p:nvSpPr>
        <p:spPr/>
        <p:txBody>
          <a:bodyPr>
            <a:normAutofit fontScale="92500"/>
          </a:bodyPr>
          <a:lstStyle/>
          <a:p>
            <a:pPr>
              <a:buNone/>
            </a:pPr>
            <a:r>
              <a:rPr lang="en-US" dirty="0" smtClean="0">
                <a:solidFill>
                  <a:srgbClr val="FF0000"/>
                </a:solidFill>
              </a:rPr>
              <a:t>Past tense</a:t>
            </a:r>
            <a:r>
              <a:rPr lang="en-US" dirty="0" smtClean="0"/>
              <a:t> is used for recounting events, results found, etc.</a:t>
            </a:r>
            <a:endParaRPr lang="fr-FR" dirty="0" smtClean="0"/>
          </a:p>
          <a:p>
            <a:pPr>
              <a:buNone/>
            </a:pPr>
            <a:r>
              <a:rPr lang="en-US" dirty="0" smtClean="0"/>
              <a:t>	e.g. </a:t>
            </a:r>
            <a:r>
              <a:rPr lang="en-GB" dirty="0" smtClean="0"/>
              <a:t>In her longitudinal study, </a:t>
            </a:r>
            <a:r>
              <a:rPr lang="en-GB" dirty="0" err="1" smtClean="0"/>
              <a:t>Edelsky</a:t>
            </a:r>
            <a:r>
              <a:rPr lang="en-GB" dirty="0" smtClean="0"/>
              <a:t> (1982) used 26 young children enrolled in a bilingual programme, and found that...</a:t>
            </a:r>
          </a:p>
          <a:p>
            <a:pPr>
              <a:buNone/>
            </a:pPr>
            <a:r>
              <a:rPr lang="en-US" dirty="0" smtClean="0"/>
              <a:t>There can be a shift to the present tense if the research findings still hold true:</a:t>
            </a:r>
          </a:p>
          <a:p>
            <a:pPr>
              <a:buNone/>
            </a:pPr>
            <a:r>
              <a:rPr lang="en-US" dirty="0" smtClean="0"/>
              <a:t>	 e.g. King (2010)</a:t>
            </a:r>
            <a:r>
              <a:rPr lang="en-US" b="1" dirty="0" smtClean="0"/>
              <a:t> found</a:t>
            </a:r>
            <a:r>
              <a:rPr lang="en-US" dirty="0" smtClean="0"/>
              <a:t> that revising a document three times </a:t>
            </a:r>
            <a:r>
              <a:rPr lang="en-US" b="1" dirty="0" smtClean="0"/>
              <a:t>improves</a:t>
            </a:r>
            <a:r>
              <a:rPr lang="en-US" dirty="0" smtClean="0"/>
              <a:t> the final grade.</a:t>
            </a:r>
          </a:p>
          <a:p>
            <a:pPr>
              <a:buNone/>
            </a:pPr>
            <a:endParaRPr lang="fr-FR" dirty="0" smtClean="0"/>
          </a:p>
          <a:p>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285860"/>
            <a:ext cx="7772400" cy="2314591"/>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b="1" dirty="0"/>
              <a:t>Mistakes Commonly Made in Reviewing</a:t>
            </a:r>
            <a:r>
              <a:rPr lang="fr-FR" dirty="0"/>
              <a:t/>
            </a:r>
            <a:br>
              <a:rPr lang="fr-FR" dirty="0"/>
            </a:br>
            <a:r>
              <a:rPr lang="en-US" b="1" dirty="0"/>
              <a:t>Research Literature</a:t>
            </a:r>
            <a:r>
              <a:rPr lang="fr-FR" dirty="0"/>
              <a:t/>
            </a:r>
            <a:br>
              <a:rPr lang="fr-FR" dirty="0"/>
            </a:br>
            <a:endParaRPr lang="fr-FR" dirty="0"/>
          </a:p>
        </p:txBody>
      </p:sp>
      <p:sp>
        <p:nvSpPr>
          <p:cNvPr id="3" name="Sous-titre 2"/>
          <p:cNvSpPr>
            <a:spLocks noGrp="1"/>
          </p:cNvSpPr>
          <p:nvPr>
            <p:ph type="subTitle" idx="1"/>
          </p:nvPr>
        </p:nvSpPr>
        <p:spPr/>
        <p:txBody>
          <a:bodyPr/>
          <a:lstStyle/>
          <a:p>
            <a:endParaRPr lang="fr-F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en-US" dirty="0"/>
              <a:t>In order to help the reviewer avoid mistakes </a:t>
            </a:r>
            <a:r>
              <a:rPr lang="en-US" dirty="0" smtClean="0"/>
              <a:t>in</a:t>
            </a:r>
            <a:r>
              <a:rPr lang="fr-FR" dirty="0" smtClean="0"/>
              <a:t> </a:t>
            </a:r>
            <a:r>
              <a:rPr lang="en-US" dirty="0" smtClean="0"/>
              <a:t>conducting </a:t>
            </a:r>
            <a:r>
              <a:rPr lang="en-US" dirty="0"/>
              <a:t>a literature review, some of the </a:t>
            </a:r>
            <a:r>
              <a:rPr lang="en-US" dirty="0" smtClean="0"/>
              <a:t>most</a:t>
            </a:r>
            <a:r>
              <a:rPr lang="fr-FR" dirty="0" smtClean="0"/>
              <a:t> </a:t>
            </a:r>
            <a:r>
              <a:rPr lang="en-US" dirty="0" smtClean="0"/>
              <a:t>common </a:t>
            </a:r>
            <a:r>
              <a:rPr lang="en-US" dirty="0"/>
              <a:t>mistakes are listed below. Gall, Borg, and </a:t>
            </a:r>
            <a:r>
              <a:rPr lang="en-US" dirty="0" smtClean="0"/>
              <a:t>Gall</a:t>
            </a:r>
            <a:r>
              <a:rPr lang="fr-FR" dirty="0" smtClean="0"/>
              <a:t> </a:t>
            </a:r>
            <a:r>
              <a:rPr lang="en-US" dirty="0" smtClean="0"/>
              <a:t>(1996</a:t>
            </a:r>
            <a:r>
              <a:rPr lang="en-US" dirty="0"/>
              <a:t>) claim that the most frequent mistakes made </a:t>
            </a:r>
            <a:r>
              <a:rPr lang="en-US" dirty="0" smtClean="0"/>
              <a:t>in</a:t>
            </a:r>
            <a:r>
              <a:rPr lang="fr-FR" dirty="0" smtClean="0"/>
              <a:t> </a:t>
            </a:r>
            <a:r>
              <a:rPr lang="en-US" dirty="0" smtClean="0"/>
              <a:t>reviewing </a:t>
            </a:r>
            <a:r>
              <a:rPr lang="en-US" dirty="0"/>
              <a:t>the literature are that the researcher:</a:t>
            </a:r>
            <a:endParaRPr lang="fr-FR" dirty="0"/>
          </a:p>
          <a:p>
            <a:pPr>
              <a:buNone/>
            </a:pPr>
            <a:endParaRPr lang="en-US" sz="2400" dirty="0" smtClean="0"/>
          </a:p>
          <a:p>
            <a:pPr>
              <a:buNone/>
            </a:pPr>
            <a:r>
              <a:rPr lang="en-US" sz="2400" dirty="0" smtClean="0"/>
              <a:t>Gall, M. D., Borg, W. R., &amp; Gall, J. P. (1996). </a:t>
            </a:r>
            <a:r>
              <a:rPr lang="en-US" sz="2400" i="1" dirty="0" smtClean="0"/>
              <a:t>Education research: an introduction</a:t>
            </a:r>
            <a:r>
              <a:rPr lang="en-US" sz="2400" dirty="0" smtClean="0"/>
              <a:t>. New York: Longman Publishers.</a:t>
            </a:r>
            <a:endParaRPr lang="fr-FR"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dirty="0"/>
              <a:t>1. does not clearly relate the findings of </a:t>
            </a:r>
            <a:r>
              <a:rPr lang="en-US" dirty="0" smtClean="0"/>
              <a:t>the</a:t>
            </a:r>
            <a:r>
              <a:rPr lang="fr-FR" dirty="0" smtClean="0"/>
              <a:t> </a:t>
            </a:r>
            <a:r>
              <a:rPr lang="en-US" dirty="0" smtClean="0"/>
              <a:t>literature </a:t>
            </a:r>
            <a:r>
              <a:rPr lang="en-US" dirty="0"/>
              <a:t>review to the researcher’s own study;</a:t>
            </a:r>
            <a:endParaRPr lang="fr-FR" dirty="0"/>
          </a:p>
          <a:p>
            <a:r>
              <a:rPr lang="en-US" dirty="0"/>
              <a:t>2. does not take sufficient time to define the </a:t>
            </a:r>
            <a:r>
              <a:rPr lang="en-US" dirty="0" smtClean="0"/>
              <a:t>best</a:t>
            </a:r>
            <a:r>
              <a:rPr lang="fr-FR" dirty="0" smtClean="0"/>
              <a:t> </a:t>
            </a:r>
            <a:r>
              <a:rPr lang="en-US" dirty="0" smtClean="0"/>
              <a:t>descriptors </a:t>
            </a:r>
            <a:r>
              <a:rPr lang="en-US" dirty="0"/>
              <a:t>and identify the best sources to use </a:t>
            </a:r>
            <a:r>
              <a:rPr lang="en-US" dirty="0" smtClean="0"/>
              <a:t>in</a:t>
            </a:r>
            <a:r>
              <a:rPr lang="fr-FR" dirty="0" smtClean="0"/>
              <a:t> </a:t>
            </a:r>
            <a:r>
              <a:rPr lang="en-US" dirty="0" smtClean="0"/>
              <a:t>review </a:t>
            </a:r>
            <a:r>
              <a:rPr lang="en-US" dirty="0"/>
              <a:t>literature related to one’s topic;</a:t>
            </a:r>
            <a:endParaRPr lang="fr-FR" dirty="0"/>
          </a:p>
          <a:p>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85728"/>
            <a:ext cx="8229600" cy="6572272"/>
          </a:xfrm>
        </p:spPr>
        <p:txBody>
          <a:bodyPr>
            <a:normAutofit fontScale="85000" lnSpcReduction="20000"/>
          </a:bodyPr>
          <a:lstStyle/>
          <a:p>
            <a:pPr>
              <a:buNone/>
            </a:pPr>
            <a:r>
              <a:rPr lang="en-US" sz="3800" dirty="0"/>
              <a:t>3. relies on secondary sources rather than </a:t>
            </a:r>
            <a:r>
              <a:rPr lang="en-US" sz="3800" dirty="0" smtClean="0"/>
              <a:t>on</a:t>
            </a:r>
            <a:r>
              <a:rPr lang="fr-FR" sz="3800" dirty="0" smtClean="0"/>
              <a:t> </a:t>
            </a:r>
            <a:r>
              <a:rPr lang="en-US" sz="3800" dirty="0" smtClean="0"/>
              <a:t>primary </a:t>
            </a:r>
            <a:r>
              <a:rPr lang="en-US" sz="3800" dirty="0"/>
              <a:t>sources in reviewing the </a:t>
            </a:r>
            <a:r>
              <a:rPr lang="en-US" sz="3800" dirty="0" smtClean="0"/>
              <a:t>literature, for example:</a:t>
            </a:r>
          </a:p>
          <a:p>
            <a:pPr>
              <a:buNone/>
            </a:pPr>
            <a:endParaRPr lang="en-US" dirty="0" smtClean="0"/>
          </a:p>
          <a:p>
            <a:r>
              <a:rPr lang="en-GB" dirty="0" err="1" smtClean="0">
                <a:latin typeface="Times New Roman" pitchFamily="18" charset="0"/>
                <a:cs typeface="Times New Roman" pitchFamily="18" charset="0"/>
              </a:rPr>
              <a:t>Zamel</a:t>
            </a:r>
            <a:r>
              <a:rPr lang="en-GB" dirty="0" smtClean="0">
                <a:latin typeface="Times New Roman" pitchFamily="18" charset="0"/>
                <a:cs typeface="Times New Roman" pitchFamily="18" charset="0"/>
              </a:rPr>
              <a:t> (1976) and </a:t>
            </a:r>
            <a:r>
              <a:rPr lang="en-GB" dirty="0" err="1" smtClean="0">
                <a:latin typeface="Times New Roman" pitchFamily="18" charset="0"/>
                <a:cs typeface="Times New Roman" pitchFamily="18" charset="0"/>
              </a:rPr>
              <a:t>Raimes</a:t>
            </a:r>
            <a:r>
              <a:rPr lang="en-GB" dirty="0" smtClean="0">
                <a:latin typeface="Times New Roman" pitchFamily="18" charset="0"/>
                <a:cs typeface="Times New Roman" pitchFamily="18" charset="0"/>
              </a:rPr>
              <a:t> (1979</a:t>
            </a:r>
            <a:r>
              <a:rPr lang="en-GB" dirty="0" smtClean="0">
                <a:solidFill>
                  <a:srgbClr val="FF0000"/>
                </a:solidFill>
                <a:latin typeface="Times New Roman" pitchFamily="18" charset="0"/>
                <a:cs typeface="Times New Roman" pitchFamily="18" charset="0"/>
              </a:rPr>
              <a:t>, </a:t>
            </a:r>
            <a:r>
              <a:rPr lang="en-GB" dirty="0" err="1" smtClean="0">
                <a:solidFill>
                  <a:srgbClr val="FF0000"/>
                </a:solidFill>
                <a:latin typeface="Times New Roman" pitchFamily="18" charset="0"/>
                <a:cs typeface="Times New Roman" pitchFamily="18" charset="0"/>
              </a:rPr>
              <a:t>qtd</a:t>
            </a:r>
            <a:r>
              <a:rPr lang="en-GB" dirty="0" smtClean="0">
                <a:solidFill>
                  <a:srgbClr val="FF0000"/>
                </a:solidFill>
                <a:latin typeface="Times New Roman" pitchFamily="18" charset="0"/>
                <a:cs typeface="Times New Roman" pitchFamily="18" charset="0"/>
              </a:rPr>
              <a:t>. in </a:t>
            </a:r>
            <a:r>
              <a:rPr lang="en-GB" dirty="0" err="1" smtClean="0">
                <a:solidFill>
                  <a:srgbClr val="FF0000"/>
                </a:solidFill>
                <a:latin typeface="Times New Roman" pitchFamily="18" charset="0"/>
                <a:cs typeface="Times New Roman" pitchFamily="18" charset="0"/>
              </a:rPr>
              <a:t>Krapels</a:t>
            </a:r>
            <a:r>
              <a:rPr lang="en-GB" dirty="0" smtClean="0">
                <a:solidFill>
                  <a:srgbClr val="FF0000"/>
                </a:solidFill>
                <a:latin typeface="Times New Roman" pitchFamily="18" charset="0"/>
                <a:cs typeface="Times New Roman" pitchFamily="18" charset="0"/>
              </a:rPr>
              <a:t> 1990</a:t>
            </a:r>
            <a:r>
              <a:rPr lang="en-GB" dirty="0" smtClean="0">
                <a:latin typeface="Times New Roman" pitchFamily="18" charset="0"/>
                <a:cs typeface="Times New Roman" pitchFamily="18" charset="0"/>
              </a:rPr>
              <a:t>), for example, recommended treating L2 writing as a process, and asked teachers to be less interested in surface-level errors and achievement of correctness ... One of the first studies in this field was conducted by </a:t>
            </a:r>
            <a:r>
              <a:rPr lang="en-GB" dirty="0" err="1" smtClean="0">
                <a:latin typeface="Times New Roman" pitchFamily="18" charset="0"/>
                <a:cs typeface="Times New Roman" pitchFamily="18" charset="0"/>
              </a:rPr>
              <a:t>Chelala</a:t>
            </a:r>
            <a:r>
              <a:rPr lang="en-GB" dirty="0" smtClean="0">
                <a:latin typeface="Times New Roman" pitchFamily="18" charset="0"/>
                <a:cs typeface="Times New Roman" pitchFamily="18" charset="0"/>
              </a:rPr>
              <a:t> (1981, </a:t>
            </a:r>
            <a:r>
              <a:rPr lang="en-GB" dirty="0" err="1" smtClean="0">
                <a:solidFill>
                  <a:srgbClr val="FF0000"/>
                </a:solidFill>
                <a:latin typeface="Times New Roman" pitchFamily="18" charset="0"/>
                <a:cs typeface="Times New Roman" pitchFamily="18" charset="0"/>
              </a:rPr>
              <a:t>qtd</a:t>
            </a:r>
            <a:r>
              <a:rPr lang="en-GB" dirty="0" smtClean="0">
                <a:solidFill>
                  <a:srgbClr val="FF0000"/>
                </a:solidFill>
                <a:latin typeface="Times New Roman" pitchFamily="18" charset="0"/>
                <a:cs typeface="Times New Roman" pitchFamily="18" charset="0"/>
              </a:rPr>
              <a:t>. in Friedlander 1990)</a:t>
            </a:r>
            <a:r>
              <a:rPr lang="en-GB" dirty="0" smtClean="0">
                <a:latin typeface="Times New Roman" pitchFamily="18" charset="0"/>
                <a:cs typeface="Times New Roman" pitchFamily="18" charset="0"/>
              </a:rPr>
              <a:t> who used a case study approach to investigate composing and coherence... In another early L2 writing process study on rhetorical concerns and composing, Jones (1982, </a:t>
            </a:r>
            <a:r>
              <a:rPr lang="en-GB" dirty="0" err="1" smtClean="0">
                <a:solidFill>
                  <a:srgbClr val="FF0000"/>
                </a:solidFill>
                <a:latin typeface="Times New Roman" pitchFamily="18" charset="0"/>
                <a:cs typeface="Times New Roman" pitchFamily="18" charset="0"/>
              </a:rPr>
              <a:t>qtd</a:t>
            </a:r>
            <a:r>
              <a:rPr lang="en-GB" dirty="0" smtClean="0">
                <a:solidFill>
                  <a:srgbClr val="FF0000"/>
                </a:solidFill>
                <a:latin typeface="Times New Roman" pitchFamily="18" charset="0"/>
                <a:cs typeface="Times New Roman" pitchFamily="18" charset="0"/>
              </a:rPr>
              <a:t>. in </a:t>
            </a:r>
            <a:r>
              <a:rPr lang="en-GB" dirty="0" err="1" smtClean="0">
                <a:solidFill>
                  <a:srgbClr val="FF0000"/>
                </a:solidFill>
                <a:latin typeface="Times New Roman" pitchFamily="18" charset="0"/>
                <a:cs typeface="Times New Roman" pitchFamily="18" charset="0"/>
              </a:rPr>
              <a:t>Krapels</a:t>
            </a:r>
            <a:r>
              <a:rPr lang="en-GB" dirty="0" smtClean="0">
                <a:solidFill>
                  <a:srgbClr val="FF0000"/>
                </a:solidFill>
                <a:latin typeface="Times New Roman" pitchFamily="18" charset="0"/>
                <a:cs typeface="Times New Roman" pitchFamily="18" charset="0"/>
              </a:rPr>
              <a:t> 1990</a:t>
            </a:r>
            <a:r>
              <a:rPr lang="en-GB" dirty="0" smtClean="0">
                <a:latin typeface="Times New Roman" pitchFamily="18" charset="0"/>
                <a:cs typeface="Times New Roman" pitchFamily="18" charset="0"/>
              </a:rPr>
              <a:t>) used two L2 writers ... Jacobs (1982, </a:t>
            </a:r>
            <a:r>
              <a:rPr lang="en-GB" dirty="0" err="1" smtClean="0">
                <a:solidFill>
                  <a:srgbClr val="FF0000"/>
                </a:solidFill>
                <a:latin typeface="Times New Roman" pitchFamily="18" charset="0"/>
                <a:cs typeface="Times New Roman" pitchFamily="18" charset="0"/>
              </a:rPr>
              <a:t>qtd</a:t>
            </a:r>
            <a:r>
              <a:rPr lang="en-GB" dirty="0" smtClean="0">
                <a:solidFill>
                  <a:srgbClr val="FF0000"/>
                </a:solidFill>
                <a:latin typeface="Times New Roman" pitchFamily="18" charset="0"/>
                <a:cs typeface="Times New Roman" pitchFamily="18" charset="0"/>
              </a:rPr>
              <a:t>. in </a:t>
            </a:r>
            <a:r>
              <a:rPr lang="en-GB" dirty="0" err="1" smtClean="0">
                <a:solidFill>
                  <a:srgbClr val="FF0000"/>
                </a:solidFill>
                <a:latin typeface="Times New Roman" pitchFamily="18" charset="0"/>
                <a:cs typeface="Times New Roman" pitchFamily="18" charset="0"/>
              </a:rPr>
              <a:t>Krapels</a:t>
            </a:r>
            <a:r>
              <a:rPr lang="en-GB" dirty="0" smtClean="0">
                <a:solidFill>
                  <a:srgbClr val="FF0000"/>
                </a:solidFill>
                <a:latin typeface="Times New Roman" pitchFamily="18" charset="0"/>
                <a:cs typeface="Times New Roman" pitchFamily="18" charset="0"/>
              </a:rPr>
              <a:t> 1990</a:t>
            </a:r>
            <a:r>
              <a:rPr lang="en-GB" dirty="0" smtClean="0">
                <a:latin typeface="Times New Roman" pitchFamily="18" charset="0"/>
                <a:cs typeface="Times New Roman" pitchFamily="18" charset="0"/>
              </a:rPr>
              <a:t>) also pointed out to the fact that factors beyond linguistic competence determined the quality of students’ writing when she studied the writings of eleven graduate students.</a:t>
            </a:r>
            <a:endParaRPr lang="fr-FR" dirty="0" smtClean="0">
              <a:latin typeface="Times New Roman" pitchFamily="18" charset="0"/>
              <a:cs typeface="Times New Roman" pitchFamily="18" charset="0"/>
            </a:endParaRPr>
          </a:p>
          <a:p>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dirty="0" smtClean="0"/>
              <a:t>4. uncritically accepts another researcher’s findings</a:t>
            </a:r>
            <a:r>
              <a:rPr lang="fr-FR" dirty="0" smtClean="0"/>
              <a:t> </a:t>
            </a:r>
            <a:r>
              <a:rPr lang="en-US" dirty="0" smtClean="0"/>
              <a:t>and interpretations as valid, rather than</a:t>
            </a:r>
            <a:r>
              <a:rPr lang="fr-FR" dirty="0" smtClean="0"/>
              <a:t> </a:t>
            </a:r>
            <a:r>
              <a:rPr lang="en-US" dirty="0" smtClean="0"/>
              <a:t>examining critically all aspects of the research</a:t>
            </a:r>
            <a:r>
              <a:rPr lang="fr-FR" dirty="0" smtClean="0"/>
              <a:t> </a:t>
            </a:r>
            <a:r>
              <a:rPr lang="en-US" dirty="0" smtClean="0"/>
              <a:t>design and analysis;</a:t>
            </a:r>
            <a:endParaRPr lang="fr-FR" dirty="0" smtClean="0"/>
          </a:p>
          <a:p>
            <a:r>
              <a:rPr lang="en-US" dirty="0" smtClean="0"/>
              <a:t>5. does </a:t>
            </a:r>
            <a:r>
              <a:rPr lang="en-US" dirty="0"/>
              <a:t>not consider contrary findings </a:t>
            </a:r>
            <a:r>
              <a:rPr lang="en-US" dirty="0" smtClean="0"/>
              <a:t>and</a:t>
            </a:r>
            <a:r>
              <a:rPr lang="fr-FR" dirty="0" smtClean="0"/>
              <a:t> alternative </a:t>
            </a:r>
            <a:r>
              <a:rPr lang="fr-FR" dirty="0" err="1"/>
              <a:t>interpretations</a:t>
            </a:r>
            <a:r>
              <a:rPr lang="fr-FR" dirty="0"/>
              <a:t> in </a:t>
            </a:r>
            <a:r>
              <a:rPr lang="fr-FR" dirty="0" err="1" smtClean="0"/>
              <a:t>synthesizing</a:t>
            </a:r>
            <a:r>
              <a:rPr lang="fr-FR" dirty="0" smtClean="0"/>
              <a:t> quantitative </a:t>
            </a:r>
            <a:r>
              <a:rPr lang="fr-FR" dirty="0" err="1"/>
              <a:t>literature</a:t>
            </a:r>
            <a:r>
              <a:rPr lang="fr-FR" dirty="0"/>
              <a:t>.</a:t>
            </a:r>
          </a:p>
          <a:p>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85860"/>
            <a:ext cx="8229600" cy="5572140"/>
          </a:xfrm>
        </p:spPr>
        <p:txBody>
          <a:bodyPr>
            <a:normAutofit fontScale="92500" lnSpcReduction="10000"/>
          </a:bodyPr>
          <a:lstStyle/>
          <a:p>
            <a:pPr>
              <a:buNone/>
            </a:pPr>
            <a:r>
              <a:rPr lang="fr-FR" sz="4000" dirty="0" err="1" smtClean="0"/>
              <a:t>Poor</a:t>
            </a:r>
            <a:r>
              <a:rPr lang="fr-FR" sz="4000" dirty="0" smtClean="0"/>
              <a:t> </a:t>
            </a:r>
            <a:r>
              <a:rPr lang="fr-FR" sz="4000" dirty="0" err="1" smtClean="0"/>
              <a:t>chapter</a:t>
            </a:r>
            <a:r>
              <a:rPr lang="fr-FR" sz="4000" dirty="0" smtClean="0"/>
              <a:t> structure and </a:t>
            </a:r>
            <a:r>
              <a:rPr lang="fr-FR" sz="4000" dirty="0" err="1" smtClean="0"/>
              <a:t>layout</a:t>
            </a:r>
            <a:endParaRPr lang="fr-FR" sz="4000" dirty="0" smtClean="0"/>
          </a:p>
          <a:p>
            <a:pPr>
              <a:buNone/>
            </a:pPr>
            <a:r>
              <a:rPr lang="fr-FR" dirty="0" smtClean="0"/>
              <a:t> </a:t>
            </a:r>
            <a:r>
              <a:rPr lang="fr-FR" sz="2400" dirty="0" smtClean="0"/>
              <a:t>Introduction </a:t>
            </a:r>
          </a:p>
          <a:p>
            <a:pPr>
              <a:buNone/>
            </a:pPr>
            <a:r>
              <a:rPr lang="fr-FR" sz="2400" dirty="0" smtClean="0"/>
              <a:t> Code </a:t>
            </a:r>
            <a:r>
              <a:rPr lang="fr-FR" sz="2400" dirty="0" err="1" smtClean="0"/>
              <a:t>Switching</a:t>
            </a:r>
            <a:r>
              <a:rPr lang="fr-FR" sz="2400" dirty="0" smtClean="0"/>
              <a:t> in Social Media</a:t>
            </a:r>
          </a:p>
          <a:p>
            <a:pPr marL="1349375" indent="-539750">
              <a:buNone/>
            </a:pPr>
            <a:r>
              <a:rPr lang="en-US" sz="2400" dirty="0" smtClean="0"/>
              <a:t>Code switching </a:t>
            </a:r>
          </a:p>
          <a:p>
            <a:pPr marL="1349375" indent="-539750">
              <a:buNone/>
            </a:pPr>
            <a:r>
              <a:rPr lang="en-US" sz="2400" dirty="0" smtClean="0"/>
              <a:t>Code mixing</a:t>
            </a:r>
          </a:p>
          <a:p>
            <a:pPr marL="1349375" indent="-539750">
              <a:buNone/>
            </a:pPr>
            <a:r>
              <a:rPr lang="fr-FR" sz="2400" dirty="0" err="1" smtClean="0"/>
              <a:t>Borrowing</a:t>
            </a:r>
            <a:endParaRPr lang="fr-FR" sz="2400" dirty="0" smtClean="0"/>
          </a:p>
          <a:p>
            <a:pPr marL="1349375" indent="-1258888">
              <a:buNone/>
            </a:pPr>
            <a:r>
              <a:rPr lang="fr-FR" sz="2400" dirty="0" smtClean="0"/>
              <a:t>T</a:t>
            </a:r>
            <a:r>
              <a:rPr lang="en-US" sz="2400" dirty="0" err="1" smtClean="0"/>
              <a:t>ypes</a:t>
            </a:r>
            <a:r>
              <a:rPr lang="en-US" sz="2400" dirty="0" smtClean="0"/>
              <a:t> of code switching</a:t>
            </a:r>
          </a:p>
          <a:p>
            <a:pPr marL="1349375" indent="-1258888">
              <a:buNone/>
            </a:pPr>
            <a:r>
              <a:rPr lang="en-US" sz="2400" dirty="0" smtClean="0"/>
              <a:t>Reasons of code switching</a:t>
            </a:r>
          </a:p>
          <a:p>
            <a:pPr marL="1349375" indent="-1258888">
              <a:buNone/>
            </a:pPr>
            <a:r>
              <a:rPr lang="en-US" sz="2400" dirty="0" smtClean="0"/>
              <a:t>Functions of code switching</a:t>
            </a:r>
          </a:p>
          <a:p>
            <a:pPr>
              <a:buNone/>
            </a:pPr>
            <a:r>
              <a:rPr lang="fr-FR" sz="2400" dirty="0" smtClean="0"/>
              <a:t>  </a:t>
            </a:r>
            <a:r>
              <a:rPr lang="fr-FR" sz="2400" dirty="0" err="1" smtClean="0"/>
              <a:t>Language</a:t>
            </a:r>
            <a:r>
              <a:rPr lang="fr-FR" sz="2400" dirty="0" smtClean="0"/>
              <a:t> Contact </a:t>
            </a:r>
          </a:p>
          <a:p>
            <a:pPr marL="717550">
              <a:buNone/>
            </a:pPr>
            <a:r>
              <a:rPr lang="fr-FR" sz="2400" dirty="0" err="1" smtClean="0"/>
              <a:t>Bilingualism</a:t>
            </a:r>
            <a:endParaRPr lang="fr-FR" sz="2400" dirty="0" smtClean="0"/>
          </a:p>
          <a:p>
            <a:pPr marL="717550">
              <a:buNone/>
            </a:pPr>
            <a:r>
              <a:rPr lang="fr-FR" sz="2400" dirty="0" err="1" smtClean="0"/>
              <a:t>Diglossia</a:t>
            </a:r>
            <a:endParaRPr lang="fr-FR" sz="2400" dirty="0" smtClean="0"/>
          </a:p>
          <a:p>
            <a:pPr marL="717550">
              <a:buNone/>
            </a:pPr>
            <a:r>
              <a:rPr lang="fr-FR" sz="2400" dirty="0" smtClean="0"/>
              <a:t>Code </a:t>
            </a:r>
            <a:r>
              <a:rPr lang="fr-FR" sz="2400" dirty="0" err="1" smtClean="0"/>
              <a:t>switching</a:t>
            </a:r>
            <a:endParaRPr lang="fr-FR" sz="2400" dirty="0" smtClean="0"/>
          </a:p>
          <a:p>
            <a:pPr>
              <a:buNone/>
            </a:pPr>
            <a:endParaRPr lang="fr-FR" dirty="0" smtClean="0"/>
          </a:p>
          <a:p>
            <a:endParaRPr lang="fr-FR" dirty="0" smtClean="0"/>
          </a:p>
          <a:p>
            <a:endParaRPr lang="fr-FR" dirty="0"/>
          </a:p>
        </p:txBody>
      </p:sp>
      <p:sp>
        <p:nvSpPr>
          <p:cNvPr id="4" name="Titre 1"/>
          <p:cNvSpPr>
            <a:spLocks noGrp="1"/>
          </p:cNvSpPr>
          <p:nvPr>
            <p:ph type="title"/>
          </p:nvPr>
        </p:nvSpPr>
        <p:spPr/>
        <p:txBody>
          <a:bodyPr/>
          <a:lstStyle/>
          <a:p>
            <a:r>
              <a:rPr lang="fr-FR" dirty="0" err="1" smtClean="0"/>
              <a:t>Other</a:t>
            </a:r>
            <a:r>
              <a:rPr lang="fr-FR" dirty="0" smtClean="0"/>
              <a:t> </a:t>
            </a:r>
            <a:r>
              <a:rPr lang="fr-FR" dirty="0" err="1" smtClean="0"/>
              <a:t>mistakes</a:t>
            </a:r>
            <a:endParaRPr lang="fr-F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Other</a:t>
            </a:r>
            <a:r>
              <a:rPr lang="fr-FR" dirty="0" smtClean="0"/>
              <a:t> </a:t>
            </a:r>
            <a:r>
              <a:rPr lang="fr-FR" dirty="0" err="1" smtClean="0"/>
              <a:t>mistakes</a:t>
            </a:r>
            <a:endParaRPr lang="fr-FR" dirty="0"/>
          </a:p>
        </p:txBody>
      </p:sp>
      <p:sp>
        <p:nvSpPr>
          <p:cNvPr id="3" name="Espace réservé du contenu 2"/>
          <p:cNvSpPr>
            <a:spLocks noGrp="1"/>
          </p:cNvSpPr>
          <p:nvPr>
            <p:ph idx="1"/>
          </p:nvPr>
        </p:nvSpPr>
        <p:spPr>
          <a:xfrm>
            <a:off x="457200" y="1600200"/>
            <a:ext cx="8229600" cy="5043510"/>
          </a:xfrm>
        </p:spPr>
        <p:txBody>
          <a:bodyPr>
            <a:normAutofit fontScale="92500" lnSpcReduction="20000"/>
          </a:bodyPr>
          <a:lstStyle/>
          <a:p>
            <a:pPr>
              <a:buNone/>
            </a:pPr>
            <a:r>
              <a:rPr lang="fr-FR" dirty="0" err="1" smtClean="0"/>
              <a:t>Plagiarism</a:t>
            </a:r>
            <a:r>
              <a:rPr lang="fr-FR" dirty="0" smtClean="0"/>
              <a:t> and </a:t>
            </a:r>
            <a:r>
              <a:rPr lang="fr-FR" dirty="0" err="1" smtClean="0"/>
              <a:t>poor</a:t>
            </a:r>
            <a:r>
              <a:rPr lang="fr-FR" dirty="0" smtClean="0"/>
              <a:t> </a:t>
            </a:r>
            <a:r>
              <a:rPr lang="fr-FR" dirty="0" err="1" smtClean="0"/>
              <a:t>referencing</a:t>
            </a:r>
            <a:endParaRPr lang="fr-FR" dirty="0" smtClean="0"/>
          </a:p>
          <a:p>
            <a:pPr>
              <a:buNone/>
            </a:pPr>
            <a:r>
              <a:rPr lang="fr-FR" dirty="0" smtClean="0"/>
              <a:t>	</a:t>
            </a:r>
            <a:r>
              <a:rPr lang="fr-FR" sz="2800" dirty="0" err="1" smtClean="0"/>
              <a:t>e.g</a:t>
            </a:r>
            <a:r>
              <a:rPr lang="fr-FR" sz="2800" dirty="0" smtClean="0"/>
              <a:t>. </a:t>
            </a:r>
            <a:r>
              <a:rPr lang="en-GB" sz="2800" dirty="0" smtClean="0">
                <a:solidFill>
                  <a:srgbClr val="FF0000"/>
                </a:solidFill>
              </a:rPr>
              <a:t>Some studies found similarity between them, while others recorded differences between writers.</a:t>
            </a:r>
          </a:p>
          <a:p>
            <a:pPr>
              <a:buNone/>
            </a:pPr>
            <a:r>
              <a:rPr lang="en-GB" sz="2800" dirty="0" smtClean="0">
                <a:solidFill>
                  <a:srgbClr val="00B050"/>
                </a:solidFill>
              </a:rPr>
              <a:t>	Some studies found similarity between them (e.g. </a:t>
            </a:r>
            <a:r>
              <a:rPr lang="en-GB" sz="2800" dirty="0" err="1" smtClean="0">
                <a:solidFill>
                  <a:srgbClr val="00B050"/>
                </a:solidFill>
              </a:rPr>
              <a:t>Zamel</a:t>
            </a:r>
            <a:r>
              <a:rPr lang="en-GB" sz="2800" dirty="0" smtClean="0">
                <a:solidFill>
                  <a:srgbClr val="00B050"/>
                </a:solidFill>
              </a:rPr>
              <a:t> 1982, 1983, Jacobs 1982, Arndt 1987, Montague 1995), while others recorded differences between writers (</a:t>
            </a:r>
            <a:r>
              <a:rPr lang="en-GB" sz="2800" dirty="0" err="1" smtClean="0">
                <a:solidFill>
                  <a:srgbClr val="00B050"/>
                </a:solidFill>
              </a:rPr>
              <a:t>Raimes</a:t>
            </a:r>
            <a:r>
              <a:rPr lang="en-GB" sz="2800" dirty="0" smtClean="0">
                <a:solidFill>
                  <a:srgbClr val="00B050"/>
                </a:solidFill>
              </a:rPr>
              <a:t> 1985a, 1985b, 1987).</a:t>
            </a:r>
          </a:p>
          <a:p>
            <a:pPr>
              <a:buNone/>
            </a:pPr>
            <a:r>
              <a:rPr lang="en-GB" sz="2800" dirty="0" smtClean="0"/>
              <a:t>	e.g. </a:t>
            </a:r>
            <a:r>
              <a:rPr lang="en-GB" sz="2800" dirty="0" smtClean="0">
                <a:solidFill>
                  <a:srgbClr val="FF0000"/>
                </a:solidFill>
              </a:rPr>
              <a:t>Writing is considered the handmaid of the other skills which must not take precedence as a major skill to be developed </a:t>
            </a:r>
            <a:r>
              <a:rPr lang="en-GB" sz="2800" dirty="0" smtClean="0">
                <a:solidFill>
                  <a:srgbClr val="FF0000"/>
                </a:solidFill>
              </a:rPr>
              <a:t>(Rivers, 1968</a:t>
            </a:r>
            <a:r>
              <a:rPr lang="en-GB" sz="2800" dirty="0" smtClean="0">
                <a:solidFill>
                  <a:srgbClr val="FF0000"/>
                </a:solidFill>
              </a:rPr>
              <a:t>).</a:t>
            </a:r>
          </a:p>
          <a:p>
            <a:pPr>
              <a:buNone/>
            </a:pPr>
            <a:r>
              <a:rPr lang="en-GB" sz="2800" dirty="0" smtClean="0"/>
              <a:t>	</a:t>
            </a:r>
            <a:r>
              <a:rPr lang="en-GB" sz="2800" dirty="0" smtClean="0">
                <a:solidFill>
                  <a:srgbClr val="00B050"/>
                </a:solidFill>
              </a:rPr>
              <a:t>Writing is considered by Rivers (1968:241) as “the handmaid of the other skills which must not take precedence as a major skill to be developed”</a:t>
            </a:r>
            <a:endParaRPr lang="fr-FR" sz="2800" dirty="0">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b="1" dirty="0" smtClean="0"/>
              <a:t>SOURCES OF A</a:t>
            </a:r>
            <a:r>
              <a:rPr lang="en-US" dirty="0" smtClean="0"/>
              <a:t> </a:t>
            </a:r>
            <a:r>
              <a:rPr lang="en-US" b="1" dirty="0" smtClean="0"/>
              <a:t>LITERATURE REVIEW</a:t>
            </a:r>
            <a:endParaRPr lang="fr-FR" dirty="0"/>
          </a:p>
        </p:txBody>
      </p:sp>
      <p:sp>
        <p:nvSpPr>
          <p:cNvPr id="3" name="Espace réservé du contenu 2"/>
          <p:cNvSpPr>
            <a:spLocks noGrp="1"/>
          </p:cNvSpPr>
          <p:nvPr>
            <p:ph idx="1"/>
          </p:nvPr>
        </p:nvSpPr>
        <p:spPr/>
        <p:txBody>
          <a:bodyPr/>
          <a:lstStyle/>
          <a:p>
            <a:r>
              <a:rPr lang="en-US" dirty="0" smtClean="0"/>
              <a:t>books, journal articles, newspaper articles, historical records, government reports, Doctorate theses and </a:t>
            </a:r>
            <a:r>
              <a:rPr lang="en-US" i="1" dirty="0" smtClean="0"/>
              <a:t>Magister</a:t>
            </a:r>
            <a:r>
              <a:rPr lang="en-US" dirty="0" smtClean="0"/>
              <a:t> dissertations, conference proceedings and scholarly recognized web sources.</a:t>
            </a:r>
            <a:endParaRPr lang="fr-FR" dirty="0" smtClean="0"/>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b="1" dirty="0" smtClean="0"/>
              <a:t>THE PURPOSE OF THE LITERATURE REVIEW</a:t>
            </a:r>
            <a:endParaRPr lang="fr-FR" dirty="0"/>
          </a:p>
        </p:txBody>
      </p:sp>
      <p:sp>
        <p:nvSpPr>
          <p:cNvPr id="3" name="Espace réservé du contenu 2"/>
          <p:cNvSpPr>
            <a:spLocks noGrp="1"/>
          </p:cNvSpPr>
          <p:nvPr>
            <p:ph idx="1"/>
          </p:nvPr>
        </p:nvSpPr>
        <p:spPr/>
        <p:txBody>
          <a:bodyPr>
            <a:normAutofit fontScale="92500" lnSpcReduction="10000"/>
          </a:bodyPr>
          <a:lstStyle/>
          <a:p>
            <a:pPr>
              <a:buNone/>
            </a:pPr>
            <a:r>
              <a:rPr lang="en-US" dirty="0" smtClean="0"/>
              <a:t>A good literature review shows:</a:t>
            </a:r>
            <a:endParaRPr lang="fr-FR" dirty="0" smtClean="0"/>
          </a:p>
          <a:p>
            <a:pPr lvl="0"/>
            <a:r>
              <a:rPr lang="en-US" dirty="0" smtClean="0"/>
              <a:t>that you are aware of what is going on in the field</a:t>
            </a:r>
            <a:endParaRPr lang="fr-FR" dirty="0" smtClean="0"/>
          </a:p>
          <a:p>
            <a:pPr lvl="0"/>
            <a:r>
              <a:rPr lang="en-US" dirty="0" smtClean="0"/>
              <a:t>that there is a theory base for the work you are proposing to do</a:t>
            </a:r>
            <a:endParaRPr lang="fr-FR" dirty="0" smtClean="0"/>
          </a:p>
          <a:p>
            <a:pPr lvl="0"/>
            <a:r>
              <a:rPr lang="en-US" dirty="0" smtClean="0"/>
              <a:t>how your work fits in with what has already been done (it provides a detailed</a:t>
            </a:r>
            <a:r>
              <a:rPr lang="fr-FR" dirty="0" smtClean="0"/>
              <a:t> </a:t>
            </a:r>
            <a:r>
              <a:rPr lang="en-US" dirty="0" smtClean="0"/>
              <a:t>context for your work)</a:t>
            </a:r>
            <a:endParaRPr lang="fr-FR" dirty="0" smtClean="0"/>
          </a:p>
          <a:p>
            <a:pPr lvl="0"/>
            <a:r>
              <a:rPr lang="en-US" dirty="0" smtClean="0"/>
              <a:t>that your work has significance</a:t>
            </a:r>
            <a:endParaRPr lang="fr-FR" dirty="0" smtClean="0"/>
          </a:p>
          <a:p>
            <a:pPr lvl="0"/>
            <a:r>
              <a:rPr lang="en-US" dirty="0" smtClean="0"/>
              <a:t>(that your work will lead to new knowledge).</a:t>
            </a:r>
            <a:endParaRPr lang="fr-FR" dirty="0" smtClean="0"/>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dirty="0" smtClean="0"/>
              <a:t>What are the examiners looking for?</a:t>
            </a:r>
            <a:endParaRPr lang="fr-FR" dirty="0"/>
          </a:p>
        </p:txBody>
      </p:sp>
      <p:sp>
        <p:nvSpPr>
          <p:cNvPr id="3" name="Espace réservé du contenu 2"/>
          <p:cNvSpPr>
            <a:spLocks noGrp="1"/>
          </p:cNvSpPr>
          <p:nvPr>
            <p:ph idx="1"/>
          </p:nvPr>
        </p:nvSpPr>
        <p:spPr/>
        <p:txBody>
          <a:bodyPr>
            <a:normAutofit fontScale="85000" lnSpcReduction="20000"/>
          </a:bodyPr>
          <a:lstStyle/>
          <a:p>
            <a:pPr>
              <a:buNone/>
            </a:pPr>
            <a:r>
              <a:rPr lang="en-US" dirty="0" smtClean="0"/>
              <a:t> A review of the literature should:</a:t>
            </a:r>
            <a:endParaRPr lang="fr-FR" dirty="0" smtClean="0"/>
          </a:p>
          <a:p>
            <a:pPr lvl="0"/>
            <a:r>
              <a:rPr lang="en-US" dirty="0" smtClean="0"/>
              <a:t>clarify important definitions/terminology and help in understanding the key concepts/ideas/studies/ models related to your topic;</a:t>
            </a:r>
            <a:endParaRPr lang="fr-FR" dirty="0" smtClean="0"/>
          </a:p>
          <a:p>
            <a:r>
              <a:rPr lang="en-US" dirty="0" smtClean="0"/>
              <a:t> set up a theoretical framework for your research; and thus show your reader that you:</a:t>
            </a:r>
            <a:endParaRPr lang="fr-FR" dirty="0" smtClean="0"/>
          </a:p>
          <a:p>
            <a:pPr marL="898525" lvl="0">
              <a:buFont typeface="Courier New" pitchFamily="49" charset="0"/>
              <a:buChar char="o"/>
            </a:pPr>
            <a:r>
              <a:rPr lang="en-US" dirty="0" smtClean="0"/>
              <a:t>know about the history of your research area and any related controversies;</a:t>
            </a:r>
            <a:endParaRPr lang="fr-FR" dirty="0" smtClean="0"/>
          </a:p>
          <a:p>
            <a:pPr marL="898525" lvl="0">
              <a:buFont typeface="Courier New" pitchFamily="49" charset="0"/>
              <a:buChar char="o"/>
            </a:pPr>
            <a:r>
              <a:rPr lang="en-US" dirty="0" smtClean="0"/>
              <a:t>can discuss these ideas in a context appropriate for your own investigation;</a:t>
            </a:r>
            <a:endParaRPr lang="fr-FR" dirty="0" smtClean="0"/>
          </a:p>
          <a:p>
            <a:pPr marL="898525" lvl="0">
              <a:buFont typeface="Courier New" pitchFamily="49" charset="0"/>
              <a:buChar char="o"/>
            </a:pPr>
            <a:r>
              <a:rPr lang="en-US" dirty="0" smtClean="0"/>
              <a:t>can evaluate the work of others;</a:t>
            </a:r>
            <a:endParaRPr lang="fr-FR" dirty="0" smtClean="0"/>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err="1" smtClean="0"/>
              <a:t>Finding</a:t>
            </a:r>
            <a:r>
              <a:rPr lang="fr-FR" dirty="0" smtClean="0"/>
              <a:t> sources (</a:t>
            </a:r>
            <a:r>
              <a:rPr lang="fr-FR" dirty="0" err="1" smtClean="0"/>
              <a:t>libraries</a:t>
            </a:r>
            <a:r>
              <a:rPr lang="fr-FR" dirty="0" smtClean="0"/>
              <a:t> + Web)</a:t>
            </a:r>
            <a:endParaRPr lang="fr-FR" dirty="0"/>
          </a:p>
        </p:txBody>
      </p:sp>
      <p:sp>
        <p:nvSpPr>
          <p:cNvPr id="3" name="Espace réservé du contenu 2"/>
          <p:cNvSpPr>
            <a:spLocks noGrp="1"/>
          </p:cNvSpPr>
          <p:nvPr>
            <p:ph idx="1"/>
          </p:nvPr>
        </p:nvSpPr>
        <p:spPr/>
        <p:txBody>
          <a:bodyPr>
            <a:normAutofit lnSpcReduction="10000"/>
          </a:bodyPr>
          <a:lstStyle/>
          <a:p>
            <a:r>
              <a:rPr lang="en-US" dirty="0" smtClean="0"/>
              <a:t>Before searching for articles or books, brainstorm to develop keywords that better describe your research question/s.</a:t>
            </a:r>
          </a:p>
          <a:p>
            <a:r>
              <a:rPr lang="en-US" dirty="0" smtClean="0"/>
              <a:t>In this process you repeat and modify searches until you have gathered enough sources for your project. </a:t>
            </a:r>
          </a:p>
          <a:p>
            <a:r>
              <a:rPr lang="en-US" dirty="0" smtClean="0"/>
              <a:t>While searching, take note of what other keywords are used to describe your topic, and use them to conduct additional searches</a:t>
            </a:r>
            <a:r>
              <a:rPr lang="fr-FR" dirty="0" smtClean="0"/>
              <a:t>.</a:t>
            </a: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STRUCTURING A LITERATURE REVIEW</a:t>
            </a:r>
            <a:endParaRPr lang="fr-FR" dirty="0"/>
          </a:p>
        </p:txBody>
      </p:sp>
      <p:sp>
        <p:nvSpPr>
          <p:cNvPr id="3" name="Espace réservé du contenu 2"/>
          <p:cNvSpPr>
            <a:spLocks noGrp="1"/>
          </p:cNvSpPr>
          <p:nvPr>
            <p:ph idx="1"/>
          </p:nvPr>
        </p:nvSpPr>
        <p:spPr/>
        <p:txBody>
          <a:bodyPr>
            <a:normAutofit fontScale="92500" lnSpcReduction="10000"/>
          </a:bodyPr>
          <a:lstStyle/>
          <a:p>
            <a:pPr marL="514350" indent="-514350">
              <a:buNone/>
            </a:pPr>
            <a:r>
              <a:rPr lang="en-US" b="1" dirty="0" smtClean="0"/>
              <a:t>Use a software</a:t>
            </a:r>
            <a:r>
              <a:rPr lang="en-US" dirty="0" smtClean="0"/>
              <a:t>: A tool that helps you to collect, manage and cite your references. Thanks to this software you can attach PDFs, notes, and images to your citations, organize them into collections for different projects, and create bibliographies.</a:t>
            </a:r>
          </a:p>
          <a:p>
            <a:pPr marL="514350" indent="-514350">
              <a:buNone/>
            </a:pPr>
            <a:r>
              <a:rPr lang="en-US" dirty="0" smtClean="0">
                <a:hlinkClick r:id="rId3"/>
              </a:rPr>
              <a:t>https://elearningindustry.com/12-best-free-online-bibliography-and-citation-tools</a:t>
            </a:r>
            <a:endParaRPr lang="en-US" dirty="0" smtClean="0"/>
          </a:p>
          <a:p>
            <a:r>
              <a:rPr lang="fr-FR" dirty="0" smtClean="0"/>
              <a:t>For </a:t>
            </a:r>
            <a:r>
              <a:rPr lang="fr-FR" dirty="0" err="1" smtClean="0"/>
              <a:t>example</a:t>
            </a:r>
            <a:r>
              <a:rPr lang="fr-FR" dirty="0" smtClean="0"/>
              <a:t> ZOTERO </a:t>
            </a:r>
            <a:r>
              <a:rPr lang="fr-FR" smtClean="0"/>
              <a:t>(tutorial)</a:t>
            </a:r>
            <a:endParaRPr lang="fr-FR" dirty="0" smtClean="0"/>
          </a:p>
          <a:p>
            <a:r>
              <a:rPr lang="fr-FR" dirty="0" smtClean="0">
                <a:hlinkClick r:id="rId4"/>
              </a:rPr>
              <a:t>https://youtu.be/ZTPoSqC1g4g?si=OBz88usBlSSLJCyL</a:t>
            </a:r>
            <a:r>
              <a:rPr lang="fr-FR" dirty="0" smtClean="0"/>
              <a:t> </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STRUCTURING A LITERATURE REVIEW</a:t>
            </a:r>
            <a:endParaRPr lang="fr-FR" dirty="0"/>
          </a:p>
        </p:txBody>
      </p:sp>
      <p:sp>
        <p:nvSpPr>
          <p:cNvPr id="3" name="Espace réservé du contenu 2"/>
          <p:cNvSpPr>
            <a:spLocks noGrp="1"/>
          </p:cNvSpPr>
          <p:nvPr>
            <p:ph idx="1"/>
          </p:nvPr>
        </p:nvSpPr>
        <p:spPr/>
        <p:txBody>
          <a:bodyPr>
            <a:normAutofit/>
          </a:bodyPr>
          <a:lstStyle/>
          <a:p>
            <a:pPr marL="514350" indent="-514350">
              <a:buNone/>
            </a:pPr>
            <a:r>
              <a:rPr lang="en-US" dirty="0" smtClean="0"/>
              <a:t>Use the classical way:</a:t>
            </a:r>
          </a:p>
          <a:p>
            <a:pPr marL="514350" indent="-514350">
              <a:buAutoNum type="arabicPeriod"/>
            </a:pPr>
            <a:r>
              <a:rPr lang="en-US" dirty="0" smtClean="0"/>
              <a:t>Write an index card for every work with comments written on it (as shown in the example). </a:t>
            </a:r>
          </a:p>
          <a:p>
            <a:pPr marL="514350" indent="-514350">
              <a:buAutoNum type="arabicPeriod"/>
            </a:pPr>
            <a:r>
              <a:rPr lang="en-US" dirty="0" smtClean="0"/>
              <a:t>You can highlight quotations that seem important to you.</a:t>
            </a:r>
          </a:p>
          <a:p>
            <a:pPr marL="514350" indent="-514350">
              <a:buNone/>
            </a:pPr>
            <a:endParaRPr lang="en-US" dirty="0" smtClean="0"/>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1643042"/>
          </a:xfrm>
        </p:spPr>
        <p:txBody>
          <a:bodyPr>
            <a:noAutofit/>
          </a:bodyPr>
          <a:lstStyle/>
          <a:p>
            <a:pPr algn="l"/>
            <a:r>
              <a:rPr lang="en-GB" sz="2400" dirty="0" smtClean="0"/>
              <a:t/>
            </a:r>
            <a:br>
              <a:rPr lang="en-GB" sz="2400" dirty="0" smtClean="0"/>
            </a:br>
            <a:r>
              <a:rPr lang="en-GB" sz="2400" dirty="0" smtClean="0"/>
              <a:t>RAIMES, A. (1987) Language proficiency, writing ability, and composing strategies: a study of ESL college students writers. In </a:t>
            </a:r>
            <a:r>
              <a:rPr lang="en-GB" sz="2400" i="1" dirty="0" smtClean="0"/>
              <a:t>Language Learning. vol.37</a:t>
            </a:r>
            <a:r>
              <a:rPr lang="en-GB" sz="2400" dirty="0" smtClean="0"/>
              <a:t> (3). pp.439-67.</a:t>
            </a:r>
            <a:br>
              <a:rPr lang="en-GB" sz="2400" dirty="0" smtClean="0"/>
            </a:br>
            <a:r>
              <a:rPr lang="en-GB" sz="2400" dirty="0" smtClean="0"/>
              <a:t>                                                                                                      </a:t>
            </a:r>
            <a:r>
              <a:rPr lang="en-GB" sz="2800" dirty="0" smtClean="0">
                <a:solidFill>
                  <a:srgbClr val="FF0000"/>
                </a:solidFill>
              </a:rPr>
              <a:t>Lit rev</a:t>
            </a:r>
            <a:r>
              <a:rPr lang="en-GB" sz="2800" dirty="0" smtClean="0"/>
              <a:t/>
            </a:r>
            <a:br>
              <a:rPr lang="en-GB" sz="2800" dirty="0" smtClean="0"/>
            </a:br>
            <a:endParaRPr lang="fr-FR" sz="2800" dirty="0"/>
          </a:p>
        </p:txBody>
      </p:sp>
      <p:sp>
        <p:nvSpPr>
          <p:cNvPr id="3" name="Espace réservé du contenu 2"/>
          <p:cNvSpPr>
            <a:spLocks noGrp="1"/>
          </p:cNvSpPr>
          <p:nvPr>
            <p:ph idx="1"/>
          </p:nvPr>
        </p:nvSpPr>
        <p:spPr>
          <a:xfrm>
            <a:off x="1000100" y="1600200"/>
            <a:ext cx="7686700" cy="4525963"/>
          </a:xfrm>
        </p:spPr>
        <p:txBody>
          <a:bodyPr>
            <a:normAutofit fontScale="92500" lnSpcReduction="10000"/>
          </a:bodyPr>
          <a:lstStyle/>
          <a:p>
            <a:r>
              <a:rPr lang="en-GB" dirty="0" smtClean="0">
                <a:latin typeface="Bradley Hand ITC" pitchFamily="66" charset="0"/>
              </a:rPr>
              <a:t>P439: writing in L2 is different from writing in L1. there may be a relationship between the two processes</a:t>
            </a:r>
          </a:p>
          <a:p>
            <a:r>
              <a:rPr lang="en-GB" dirty="0" smtClean="0">
                <a:latin typeface="Bradley Hand ITC" pitchFamily="66" charset="0"/>
              </a:rPr>
              <a:t>P451: Description of the pre-writing stage</a:t>
            </a:r>
            <a:endParaRPr lang="fr-FR" dirty="0" smtClean="0">
              <a:latin typeface="Bradley Hand ITC" pitchFamily="66" charset="0"/>
            </a:endParaRPr>
          </a:p>
          <a:p>
            <a:r>
              <a:rPr lang="en-GB" dirty="0" smtClean="0">
                <a:latin typeface="Bradley Hand ITC" pitchFamily="66" charset="0"/>
              </a:rPr>
              <a:t> p445:Differences between L1 and L2 writers</a:t>
            </a:r>
          </a:p>
          <a:p>
            <a:r>
              <a:rPr lang="en-GB" dirty="0" smtClean="0">
                <a:latin typeface="Bradley Hand ITC" pitchFamily="66" charset="0"/>
              </a:rPr>
              <a:t>P448: Research tools used to unveil the writing process </a:t>
            </a:r>
          </a:p>
          <a:p>
            <a:r>
              <a:rPr lang="en-GB" dirty="0" smtClean="0">
                <a:latin typeface="Bradley Hand ITC" pitchFamily="66" charset="0"/>
              </a:rPr>
              <a:t>P458: Differences between L1 and L2 writers </a:t>
            </a:r>
          </a:p>
          <a:p>
            <a:r>
              <a:rPr lang="en-GB" dirty="0" smtClean="0">
                <a:latin typeface="Bradley Hand ITC" pitchFamily="66" charset="0"/>
              </a:rPr>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6034</TotalTime>
  <Words>1726</Words>
  <Application>Microsoft Office PowerPoint</Application>
  <PresentationFormat>Affichage à l'écran (4:3)</PresentationFormat>
  <Paragraphs>167</Paragraphs>
  <Slides>28</Slides>
  <Notes>1</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Thème Office</vt:lpstr>
      <vt:lpstr>Conducting and Writing a Literature Review</vt:lpstr>
      <vt:lpstr>WHAT IS A LITERATURE REVIEW?</vt:lpstr>
      <vt:lpstr>SOURCES OF A LITERATURE REVIEW</vt:lpstr>
      <vt:lpstr>THE PURPOSE OF THE LITERATURE REVIEW</vt:lpstr>
      <vt:lpstr>What are the examiners looking for?</vt:lpstr>
      <vt:lpstr>Finding sources (libraries + Web)</vt:lpstr>
      <vt:lpstr>STRUCTURING A LITERATURE REVIEW</vt:lpstr>
      <vt:lpstr>STRUCTURING A LITERATURE REVIEW</vt:lpstr>
      <vt:lpstr> RAIMES, A. (1987) Language proficiency, writing ability, and composing strategies: a study of ESL college students writers. In Language Learning. vol.37 (3). pp.439-67.                                                                                                       Lit rev </vt:lpstr>
      <vt:lpstr>STRUCTURING A LITERATURE REVIEW</vt:lpstr>
      <vt:lpstr>STRUCTURING A LITERATURE REVIEW</vt:lpstr>
      <vt:lpstr>ORGANIZING A LITERATURE REVIEW </vt:lpstr>
      <vt:lpstr>ORGANIZING A LITERATURE REVIEW </vt:lpstr>
      <vt:lpstr>ORGANIZING A LITERATURE REVIEW </vt:lpstr>
      <vt:lpstr>Diapositive 15</vt:lpstr>
      <vt:lpstr>Use of Code Switching in Social Media: Case of EFL Master Two LanguageSciences Students</vt:lpstr>
      <vt:lpstr>The Impact of Social Media Communication on Algerian EFL Students’ Productive Skills: Case Study of L3 Students at the Department of English at Tlemcen University   </vt:lpstr>
      <vt:lpstr>WRITING A LITERATURE REVIEW</vt:lpstr>
      <vt:lpstr>WRITING A LITERATURE REVIEW</vt:lpstr>
      <vt:lpstr>Use verb tenses strategically</vt:lpstr>
      <vt:lpstr>Use verb tenses strategically</vt:lpstr>
      <vt:lpstr>Mistakes Commonly Made in Reviewing Research Literature </vt:lpstr>
      <vt:lpstr>Diapositive 23</vt:lpstr>
      <vt:lpstr>Diapositive 24</vt:lpstr>
      <vt:lpstr>Diapositive 25</vt:lpstr>
      <vt:lpstr>Diapositive 26</vt:lpstr>
      <vt:lpstr>Other mistakes</vt:lpstr>
      <vt:lpstr>Other mistakes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Mistakes Commonly Made in Reviewing Research Literature </dc:title>
  <dc:creator>GHOST</dc:creator>
  <cp:lastModifiedBy>GHOST</cp:lastModifiedBy>
  <cp:revision>27</cp:revision>
  <dcterms:created xsi:type="dcterms:W3CDTF">2015-10-26T21:58:52Z</dcterms:created>
  <dcterms:modified xsi:type="dcterms:W3CDTF">2023-10-22T09:25:37Z</dcterms:modified>
</cp:coreProperties>
</file>