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 id="283" r:id="rId21"/>
    <p:sldId id="284" r:id="rId22"/>
    <p:sldId id="274" r:id="rId23"/>
    <p:sldId id="275" r:id="rId24"/>
    <p:sldId id="276" r:id="rId25"/>
    <p:sldId id="277" r:id="rId26"/>
    <p:sldId id="278" r:id="rId27"/>
    <p:sldId id="279" r:id="rId28"/>
    <p:sldId id="280" r:id="rId29"/>
    <p:sldId id="281" r:id="rId30"/>
    <p:sldId id="285" r:id="rId31"/>
    <p:sldId id="286" r:id="rId32"/>
    <p:sldId id="287" r:id="rId33"/>
    <p:sldId id="288" r:id="rId34"/>
    <p:sldId id="289"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507B96-D542-48D3-A567-D892FDF3C887}" type="datetimeFigureOut">
              <a:rPr lang="fr-FR" smtClean="0"/>
              <a:pPr/>
              <a:t>12/03/2025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1E5391-5544-4D42-8CDA-13CEB1B703A5}" type="slidenum">
              <a:rPr lang="fr-FR" smtClean="0"/>
              <a:pPr/>
              <a:t>‹N°›</a:t>
            </a:fld>
            <a:endParaRPr lang="fr-FR"/>
          </a:p>
        </p:txBody>
      </p:sp>
    </p:spTree>
    <p:extLst>
      <p:ext uri="{BB962C8B-B14F-4D97-AF65-F5344CB8AC3E}">
        <p14:creationId xmlns:p14="http://schemas.microsoft.com/office/powerpoint/2010/main" xmlns="" val="4087638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11E5391-5544-4D42-8CDA-13CEB1B703A5}" type="slidenum">
              <a:rPr lang="fr-FR" smtClean="0"/>
              <a:pPr/>
              <a:t>3</a:t>
            </a:fld>
            <a:endParaRPr lang="fr-FR"/>
          </a:p>
        </p:txBody>
      </p:sp>
    </p:spTree>
    <p:extLst>
      <p:ext uri="{BB962C8B-B14F-4D97-AF65-F5344CB8AC3E}">
        <p14:creationId xmlns:p14="http://schemas.microsoft.com/office/powerpoint/2010/main" xmlns="" val="3681775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260649"/>
            <a:ext cx="8568952" cy="6336704"/>
          </a:xfrm>
        </p:spPr>
        <p:style>
          <a:lnRef idx="2">
            <a:schemeClr val="accent1"/>
          </a:lnRef>
          <a:fillRef idx="1">
            <a:schemeClr val="lt1"/>
          </a:fillRef>
          <a:effectRef idx="0">
            <a:schemeClr val="accent1"/>
          </a:effectRef>
          <a:fontRef idx="minor">
            <a:schemeClr val="dk1"/>
          </a:fontRef>
        </p:style>
        <p:txBody>
          <a:bodyPr>
            <a:normAutofit fontScale="90000"/>
          </a:bodyPr>
          <a:lstStyle/>
          <a:p>
            <a:pPr rtl="1"/>
            <a:r>
              <a:rPr lang="ar-DZ" sz="3200" b="1" dirty="0" smtClean="0"/>
              <a:t>المحاضرة4</a:t>
            </a:r>
            <a:br>
              <a:rPr lang="ar-DZ" sz="3200" b="1" dirty="0" smtClean="0"/>
            </a:br>
            <a:r>
              <a:rPr lang="ar-DZ" sz="3200" b="1" dirty="0" smtClean="0"/>
              <a:t>المواد الأثرية المحفوظة بالمتاحف (مادة الخشب)</a:t>
            </a:r>
            <a:r>
              <a:rPr lang="ar-DZ" sz="3200" b="1" dirty="0" smtClean="0"/>
              <a:t/>
            </a:r>
            <a:br>
              <a:rPr lang="ar-DZ" sz="3200" b="1" dirty="0" smtClean="0"/>
            </a:br>
            <a:r>
              <a:rPr lang="ar-DZ" sz="3200" b="1" dirty="0" smtClean="0"/>
              <a:t>الأخشاب</a:t>
            </a:r>
            <a:r>
              <a:rPr lang="ar-DZ" sz="3200" b="1" dirty="0" smtClean="0"/>
              <a:t>:</a:t>
            </a:r>
            <a:r>
              <a:rPr lang="fr-FR" sz="3200" dirty="0"/>
              <a:t/>
            </a:r>
            <a:br>
              <a:rPr lang="fr-FR" sz="3200" dirty="0"/>
            </a:br>
            <a:r>
              <a:rPr lang="ar-DZ" sz="3200" dirty="0"/>
              <a:t>تعتبر الأخشاب من المواد الأساسية التي </a:t>
            </a:r>
            <a:r>
              <a:rPr lang="ar-DZ" sz="3200" dirty="0" smtClean="0"/>
              <a:t>لها دور رئيسي </a:t>
            </a:r>
            <a:r>
              <a:rPr lang="ar-DZ" sz="3200" dirty="0"/>
              <a:t>في التاريخ الإنساني، فقد استخدمت في العمارة والفنون منذ عصور ما قبل التاريخ ومرورا بالعصور التاريخية وإلى اليوم، وقد يرجع ذلك إلى خواصه الفيزيائية والميكانيكية والحرارية</a:t>
            </a:r>
            <a:r>
              <a:rPr lang="ar-DZ" sz="3200" dirty="0" smtClean="0"/>
              <a:t>...</a:t>
            </a:r>
            <a:r>
              <a:rPr lang="ar-DZ" sz="3200" dirty="0"/>
              <a:t>الخ ولذلك تعددت استعمالاته في العناصر المعمارية كالأبواب والشبابيك والسلالم والأسقف واستعملت أيضا في عناصر التأثيث كالدواليب والمقاعد والصناديق والخزانات بالإضافة إلى استخدامها في العناصر الفنية كالتماثيل واللوحات والآلات الموسيقية وكذلك صناعة المراكب والسفن وغيرها من الأدوات التي استعملها الإنسان في حياته اليومية .</a:t>
            </a:r>
            <a:r>
              <a:rPr lang="fr-FR" sz="3200" dirty="0"/>
              <a:t/>
            </a:r>
            <a:br>
              <a:rPr lang="fr-FR" sz="3200" dirty="0"/>
            </a:br>
            <a:endParaRPr lang="fr-FR" sz="3200" dirty="0"/>
          </a:p>
        </p:txBody>
      </p:sp>
    </p:spTree>
    <p:extLst>
      <p:ext uri="{BB962C8B-B14F-4D97-AF65-F5344CB8AC3E}">
        <p14:creationId xmlns:p14="http://schemas.microsoft.com/office/powerpoint/2010/main" xmlns="" val="2793310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250706"/>
          </a:xfrm>
        </p:spPr>
        <p:txBody>
          <a:bodyPr>
            <a:normAutofit/>
          </a:bodyPr>
          <a:lstStyle/>
          <a:p>
            <a:pPr rtl="1"/>
            <a:r>
              <a:rPr lang="ar-DZ" sz="3600" b="1" dirty="0"/>
              <a:t>البنية الخشبية:</a:t>
            </a:r>
            <a:r>
              <a:rPr lang="fr-FR" sz="3600" dirty="0"/>
              <a:t/>
            </a:r>
            <a:br>
              <a:rPr lang="fr-FR" sz="3600" dirty="0"/>
            </a:br>
            <a:r>
              <a:rPr lang="ar-DZ" sz="3600" dirty="0"/>
              <a:t>تتميز المادة الخشبية ببنيتها الفريدة من نوعها والتي تعتبر من بين البنيات الأكثر تعقيدا في عالم المواد العضوية من حيث المكونات، ومن حيث انتظامها داخل بنية النسيج الخلوي، ومن خلال تنوع البنية يمكن تمييز نوعين منها:</a:t>
            </a:r>
            <a:r>
              <a:rPr lang="fr-FR" sz="3600" dirty="0"/>
              <a:t/>
            </a:r>
            <a:br>
              <a:rPr lang="fr-FR" sz="3600" dirty="0"/>
            </a:br>
            <a:r>
              <a:rPr lang="ar-DZ" sz="3600" dirty="0"/>
              <a:t>البنية الخشبية التي يمكن رؤيتها بالعين المجردة تسمى "البنية الكبيرة "</a:t>
            </a:r>
            <a:r>
              <a:rPr lang="fr-FR" sz="3600" dirty="0"/>
              <a:t>Macrostructure</a:t>
            </a:r>
            <a:r>
              <a:rPr lang="ar-DZ" sz="3600" dirty="0"/>
              <a:t>" والتي لا ترى إلا من خلال التكبير بالعدسات الكبيرة "</a:t>
            </a:r>
            <a:r>
              <a:rPr lang="fr-FR" sz="3600" dirty="0"/>
              <a:t>Microscope</a:t>
            </a:r>
            <a:r>
              <a:rPr lang="ar-DZ" sz="3600" dirty="0"/>
              <a:t>"تسمى البنية الصغيرة "</a:t>
            </a:r>
            <a:r>
              <a:rPr lang="fr-FR" sz="3600" dirty="0"/>
              <a:t>Microstructure</a:t>
            </a:r>
            <a:r>
              <a:rPr lang="ar-DZ" sz="3200" dirty="0"/>
              <a:t>"</a:t>
            </a:r>
            <a:endParaRPr lang="fr-FR" sz="3200" dirty="0"/>
          </a:p>
        </p:txBody>
      </p:sp>
    </p:spTree>
    <p:extLst>
      <p:ext uri="{BB962C8B-B14F-4D97-AF65-F5344CB8AC3E}">
        <p14:creationId xmlns:p14="http://schemas.microsoft.com/office/powerpoint/2010/main" xmlns="" val="16819673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496944" cy="6250706"/>
          </a:xfrm>
        </p:spPr>
        <p:txBody>
          <a:bodyPr>
            <a:normAutofit fontScale="90000"/>
          </a:bodyPr>
          <a:lstStyle/>
          <a:p>
            <a:pPr rtl="1"/>
            <a:r>
              <a:rPr lang="ar-DZ" sz="4000" b="1" dirty="0"/>
              <a:t>البنية الخشبية الكبيرة:</a:t>
            </a:r>
            <a:r>
              <a:rPr lang="fr-FR" sz="4000" b="1" dirty="0"/>
              <a:t>Macrostructure:</a:t>
            </a:r>
            <a:r>
              <a:rPr lang="fr-FR" sz="4000" dirty="0"/>
              <a:t/>
            </a:r>
            <a:br>
              <a:rPr lang="fr-FR" sz="4000" dirty="0"/>
            </a:br>
            <a:r>
              <a:rPr lang="ar-DZ" sz="4000" dirty="0"/>
              <a:t>يفحص هذا الجانب من خلال ثلاثة مقاطع أساسية للجذع الخشبي وهي: المقطع العرضي، الشعاعي والطولي (على حسب القطر والشعاع ) والمقطع المماسي الطولي (على حسب الوتر). في المقاطع العرضية والشعاعية للجذع نميز ستة أجزاء رئيسية وهي :</a:t>
            </a:r>
            <a:r>
              <a:rPr lang="fr-FR" sz="4000" dirty="0"/>
              <a:t/>
            </a:r>
            <a:br>
              <a:rPr lang="fr-FR" sz="4000" dirty="0"/>
            </a:br>
            <a:r>
              <a:rPr lang="ar-DZ" sz="4000" dirty="0"/>
              <a:t>القشرة: </a:t>
            </a:r>
            <a:r>
              <a:rPr lang="fr-FR" sz="4000" dirty="0"/>
              <a:t>écorce </a:t>
            </a:r>
            <a:r>
              <a:rPr lang="ar-DZ" sz="4000" dirty="0"/>
              <a:t>،  النجب:</a:t>
            </a:r>
            <a:r>
              <a:rPr lang="fr-FR" sz="4000" dirty="0"/>
              <a:t>liber </a:t>
            </a:r>
            <a:r>
              <a:rPr lang="ar-DZ" sz="4000" dirty="0"/>
              <a:t>،  الشكير:  </a:t>
            </a:r>
            <a:r>
              <a:rPr lang="fr-FR" sz="4000" dirty="0"/>
              <a:t>Aubier</a:t>
            </a:r>
            <a:r>
              <a:rPr lang="ar-DZ" sz="4000" dirty="0"/>
              <a:t> أو </a:t>
            </a:r>
            <a:r>
              <a:rPr lang="fr-FR" sz="4000" dirty="0"/>
              <a:t>cambium</a:t>
            </a:r>
            <a:r>
              <a:rPr lang="ar-DZ" sz="4000" dirty="0"/>
              <a:t>، الجلب أو القلب </a:t>
            </a:r>
            <a:r>
              <a:rPr lang="fr-FR" sz="4000" dirty="0"/>
              <a:t>cœur</a:t>
            </a:r>
            <a:r>
              <a:rPr lang="ar-DZ" sz="4000" dirty="0"/>
              <a:t> أو</a:t>
            </a:r>
            <a:r>
              <a:rPr lang="fr-FR" sz="4000" dirty="0" err="1"/>
              <a:t>duraman</a:t>
            </a:r>
            <a:r>
              <a:rPr lang="fr-FR" sz="4000" dirty="0"/>
              <a:t> </a:t>
            </a:r>
            <a:r>
              <a:rPr lang="ar-DZ" sz="4000" dirty="0"/>
              <a:t> و أخيرا اللب:  </a:t>
            </a:r>
            <a:r>
              <a:rPr lang="fr-FR" sz="4000" dirty="0" err="1"/>
              <a:t>Moell</a:t>
            </a:r>
            <a:r>
              <a:rPr lang="ar-DZ" sz="4000" dirty="0"/>
              <a:t>. </a:t>
            </a:r>
            <a:r>
              <a:rPr lang="fr-FR" dirty="0"/>
              <a:t/>
            </a:r>
            <a:br>
              <a:rPr lang="fr-FR" dirty="0"/>
            </a:br>
            <a:endParaRPr lang="fr-FR" dirty="0"/>
          </a:p>
        </p:txBody>
      </p:sp>
    </p:spTree>
    <p:extLst>
      <p:ext uri="{BB962C8B-B14F-4D97-AF65-F5344CB8AC3E}">
        <p14:creationId xmlns:p14="http://schemas.microsoft.com/office/powerpoint/2010/main" xmlns="" val="399514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94722"/>
          </a:xfrm>
        </p:spPr>
        <p:txBody>
          <a:bodyPr>
            <a:normAutofit fontScale="90000"/>
          </a:bodyPr>
          <a:lstStyle/>
          <a:p>
            <a:pPr rtl="1"/>
            <a:r>
              <a:rPr lang="ar-DZ" b="1" dirty="0"/>
              <a:t>القشرة :</a:t>
            </a:r>
            <a:r>
              <a:rPr lang="fr-FR" dirty="0"/>
              <a:t/>
            </a:r>
            <a:br>
              <a:rPr lang="fr-FR" dirty="0"/>
            </a:br>
            <a:r>
              <a:rPr lang="ar-DZ" dirty="0"/>
              <a:t>وجد هذا الجزء لحماية الشجرة من التلف الميكانيكي وهي تتكون من طبقة خارجية تسمى الحاشية ، وطبقة داخلية تسمى النجب (</a:t>
            </a:r>
            <a:r>
              <a:rPr lang="fr-FR" dirty="0"/>
              <a:t>liber</a:t>
            </a:r>
            <a:r>
              <a:rPr lang="ar-DZ" dirty="0"/>
              <a:t>).</a:t>
            </a:r>
            <a:r>
              <a:rPr lang="fr-FR" dirty="0"/>
              <a:t/>
            </a:r>
            <a:br>
              <a:rPr lang="fr-FR" dirty="0"/>
            </a:br>
            <a:r>
              <a:rPr lang="ar-DZ" b="1" dirty="0"/>
              <a:t>النجب :</a:t>
            </a:r>
            <a:r>
              <a:rPr lang="fr-FR" dirty="0"/>
              <a:t/>
            </a:r>
            <a:br>
              <a:rPr lang="fr-FR" dirty="0"/>
            </a:br>
            <a:r>
              <a:rPr lang="ar-DZ" dirty="0"/>
              <a:t>عبارة عن طبقة رقيقة جدا من القشرة، موجهة لتحويل النسغ الناقص من خلال القنوات المخصصة لذلك وهي الطبقة السفلى من اللحاء وتكون متموضعة بين القشرة وبداية طبقة الخشب.</a:t>
            </a:r>
            <a:r>
              <a:rPr lang="fr-FR" dirty="0"/>
              <a:t/>
            </a:r>
            <a:br>
              <a:rPr lang="fr-FR" dirty="0"/>
            </a:br>
            <a:endParaRPr lang="fr-FR" dirty="0"/>
          </a:p>
        </p:txBody>
      </p:sp>
    </p:spTree>
    <p:extLst>
      <p:ext uri="{BB962C8B-B14F-4D97-AF65-F5344CB8AC3E}">
        <p14:creationId xmlns:p14="http://schemas.microsoft.com/office/powerpoint/2010/main" xmlns="" val="2472693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DZ" sz="3600" b="1" dirty="0"/>
              <a:t>طبقة الشكير:</a:t>
            </a:r>
            <a:r>
              <a:rPr lang="fr-FR" sz="3600" dirty="0"/>
              <a:t/>
            </a:r>
            <a:br>
              <a:rPr lang="fr-FR" sz="3600" dirty="0"/>
            </a:br>
            <a:r>
              <a:rPr lang="ar-DZ" sz="3600" dirty="0"/>
              <a:t>عبارة عن طبقة رقيقة حية، ومتموضعة تحت النجب وفوق نهاية منطقة القلب، وهي ذات لون فاتح وتتكون أساسا من خلايا حية خلال فترة النمو.</a:t>
            </a:r>
            <a:r>
              <a:rPr lang="fr-FR" sz="3600" dirty="0"/>
              <a:t/>
            </a:r>
            <a:br>
              <a:rPr lang="fr-FR" sz="3600" dirty="0"/>
            </a:br>
            <a:r>
              <a:rPr lang="ar-DZ" sz="3600" b="1" dirty="0"/>
              <a:t>طبقة القلب: </a:t>
            </a:r>
            <a:r>
              <a:rPr lang="fr-FR" sz="3600" dirty="0"/>
              <a:t/>
            </a:r>
            <a:br>
              <a:rPr lang="fr-FR" sz="3600" dirty="0"/>
            </a:br>
            <a:r>
              <a:rPr lang="ar-DZ" sz="3600" dirty="0"/>
              <a:t>تتكون هذه الأخيرة طيلة فترة الإنبات، والتي تسمى الطبقات السنوية، وهي جد واضحة من خلال المقطع العرضي لأي نوع من الخشب، ولونها على العموم فاتح وقد نجد عند بعض الأنواع الأخرى إنها ذات لون قاتم وهي ملتصقة مباشرة بمنطقة اللب.</a:t>
            </a:r>
            <a:r>
              <a:rPr lang="fr-FR" sz="3600" dirty="0"/>
              <a:t/>
            </a:r>
            <a:br>
              <a:rPr lang="fr-FR" sz="3600" dirty="0"/>
            </a:br>
            <a:endParaRPr lang="fr-FR" sz="3600" dirty="0"/>
          </a:p>
        </p:txBody>
      </p:sp>
    </p:spTree>
    <p:extLst>
      <p:ext uri="{BB962C8B-B14F-4D97-AF65-F5344CB8AC3E}">
        <p14:creationId xmlns:p14="http://schemas.microsoft.com/office/powerpoint/2010/main" xmlns="" val="3751940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6322714"/>
          </a:xfrm>
        </p:spPr>
        <p:txBody>
          <a:bodyPr/>
          <a:lstStyle/>
          <a:p>
            <a:pPr rtl="1"/>
            <a:r>
              <a:rPr lang="ar-DZ" b="1" dirty="0"/>
              <a:t>طبقة اللب أو النخاع (</a:t>
            </a:r>
            <a:r>
              <a:rPr lang="fr-FR" b="1" dirty="0"/>
              <a:t>Moelle</a:t>
            </a:r>
            <a:r>
              <a:rPr lang="ar-DZ" b="1" dirty="0"/>
              <a:t>):</a:t>
            </a:r>
            <a:r>
              <a:rPr lang="fr-FR" dirty="0"/>
              <a:t/>
            </a:r>
            <a:br>
              <a:rPr lang="fr-FR" dirty="0"/>
            </a:br>
            <a:r>
              <a:rPr lang="ar-DZ" dirty="0"/>
              <a:t>هو القسم المتواجد في الوسط، يتكون من نسيج إسفنجي ميت، وحلقات متمركزة تكون إلى حد ما عريضة، تدل على الطور السنوي للنمو، ومن خلالها نميز الحلقات السنوية.</a:t>
            </a:r>
            <a:r>
              <a:rPr lang="fr-FR" dirty="0"/>
              <a:t/>
            </a:r>
            <a:br>
              <a:rPr lang="fr-FR" dirty="0"/>
            </a:br>
            <a:endParaRPr lang="fr-FR" dirty="0"/>
          </a:p>
        </p:txBody>
      </p:sp>
    </p:spTree>
    <p:extLst>
      <p:ext uri="{BB962C8B-B14F-4D97-AF65-F5344CB8AC3E}">
        <p14:creationId xmlns:p14="http://schemas.microsoft.com/office/powerpoint/2010/main" xmlns="" val="413892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106690"/>
          </a:xfrm>
        </p:spPr>
        <p:txBody>
          <a:bodyPr/>
          <a:lstStyle/>
          <a:p>
            <a:r>
              <a:rPr lang="fr-FR" b="1" dirty="0" smtClean="0"/>
              <a:t/>
            </a:r>
            <a:br>
              <a:rPr lang="fr-FR" b="1" dirty="0" smtClean="0"/>
            </a:br>
            <a:r>
              <a:rPr lang="fr-FR" b="1" dirty="0"/>
              <a:t/>
            </a:r>
            <a:br>
              <a:rPr lang="fr-FR" b="1" dirty="0"/>
            </a:br>
            <a:r>
              <a:rPr lang="fr-FR" b="1" dirty="0" smtClean="0"/>
              <a:t/>
            </a:r>
            <a:br>
              <a:rPr lang="fr-FR" b="1" dirty="0" smtClean="0"/>
            </a:br>
            <a:r>
              <a:rPr lang="fr-FR" b="1" dirty="0" smtClean="0"/>
              <a:t/>
            </a:r>
            <a:br>
              <a:rPr lang="fr-FR" b="1" dirty="0" smtClean="0"/>
            </a:br>
            <a:r>
              <a:rPr lang="fr-FR" b="1" dirty="0"/>
              <a:t/>
            </a:r>
            <a:br>
              <a:rPr lang="fr-FR" b="1" dirty="0"/>
            </a:br>
            <a:r>
              <a:rPr lang="fr-FR" b="1" dirty="0" smtClean="0"/>
              <a:t/>
            </a:r>
            <a:br>
              <a:rPr lang="fr-FR" b="1" dirty="0" smtClean="0"/>
            </a:br>
            <a:r>
              <a:rPr lang="fr-FR" b="1" dirty="0"/>
              <a:t/>
            </a:r>
            <a:br>
              <a:rPr lang="fr-FR" b="1" dirty="0"/>
            </a:br>
            <a:r>
              <a:rPr lang="ar-SA" sz="2800" b="1" dirty="0" smtClean="0"/>
              <a:t>المكونات </a:t>
            </a:r>
            <a:r>
              <a:rPr lang="ar-SA" sz="2800" b="1" dirty="0"/>
              <a:t>المورفولوجية الأساسية للجذع الخشبي</a:t>
            </a:r>
            <a:r>
              <a:rPr lang="fr-FR" dirty="0"/>
              <a:t/>
            </a:r>
            <a:br>
              <a:rPr lang="fr-FR" dirty="0"/>
            </a:br>
            <a:endParaRPr lang="fr-FR" dirty="0"/>
          </a:p>
        </p:txBody>
      </p:sp>
      <p:pic>
        <p:nvPicPr>
          <p:cNvPr id="4" name="Image 3" descr="C:\Users\pc\Documents\IMG_20190201_0004.jpg"/>
          <p:cNvPicPr/>
          <p:nvPr/>
        </p:nvPicPr>
        <p:blipFill>
          <a:blip r:embed="rId2" cstate="print">
            <a:extLst>
              <a:ext uri="{BEBA8EAE-BF5A-486C-A8C5-ECC9F3942E4B}">
                <a14:imgProps xmlns:a14="http://schemas.microsoft.com/office/drawing/2010/main" xmlns="">
                  <a14:imgLayer r:embed="rId3">
                    <a14:imgEffect>
                      <a14:sharpenSoften amount="50000"/>
                    </a14:imgEffect>
                    <a14:imgEffect>
                      <a14:saturation sat="300000"/>
                    </a14:imgEffect>
                    <a14:imgEffect>
                      <a14:brightnessContrast bright="20000" contrast="-20000"/>
                    </a14:imgEffect>
                  </a14:imgLayer>
                </a14:imgProps>
              </a:ext>
              <a:ext uri="{28A0092B-C50C-407E-A947-70E740481C1C}">
                <a14:useLocalDpi xmlns:a14="http://schemas.microsoft.com/office/drawing/2010/main" xmlns="" val="0"/>
              </a:ext>
            </a:extLst>
          </a:blip>
          <a:srcRect/>
          <a:stretch>
            <a:fillRect/>
          </a:stretch>
        </p:blipFill>
        <p:spPr bwMode="auto">
          <a:xfrm>
            <a:off x="611560" y="116632"/>
            <a:ext cx="7704856" cy="4824536"/>
          </a:xfrm>
          <a:prstGeom prst="rect">
            <a:avLst/>
          </a:prstGeom>
          <a:noFill/>
          <a:ln>
            <a:solidFill>
              <a:schemeClr val="bg1"/>
            </a:solidFill>
          </a:ln>
        </p:spPr>
      </p:pic>
    </p:spTree>
    <p:extLst>
      <p:ext uri="{BB962C8B-B14F-4D97-AF65-F5344CB8AC3E}">
        <p14:creationId xmlns:p14="http://schemas.microsoft.com/office/powerpoint/2010/main" xmlns="" val="3936830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6322714"/>
          </a:xfrm>
        </p:spPr>
        <p:txBody>
          <a:bodyPr/>
          <a:lstStyle/>
          <a:p>
            <a:r>
              <a:rPr lang="ar-DZ" sz="2800" b="1" dirty="0" smtClean="0"/>
              <a:t/>
            </a:r>
            <a:br>
              <a:rPr lang="ar-DZ" sz="2800" b="1" dirty="0" smtClean="0"/>
            </a:br>
            <a:r>
              <a:rPr lang="fr-FR" sz="2800" b="1" dirty="0" smtClean="0"/>
              <a:t>   </a:t>
            </a:r>
            <a:br>
              <a:rPr lang="fr-FR" sz="2800" b="1" dirty="0" smtClean="0"/>
            </a:br>
            <a:r>
              <a:rPr lang="fr-FR" b="1" dirty="0" smtClean="0"/>
              <a:t/>
            </a:r>
            <a:br>
              <a:rPr lang="fr-FR" b="1" dirty="0" smtClean="0"/>
            </a:br>
            <a:r>
              <a:rPr lang="fr-FR" b="1" dirty="0" smtClean="0"/>
              <a:t/>
            </a:r>
            <a:br>
              <a:rPr lang="fr-FR" b="1" dirty="0" smtClean="0"/>
            </a:br>
            <a:r>
              <a:rPr lang="fr-FR" b="1" dirty="0"/>
              <a:t> </a:t>
            </a:r>
            <a:r>
              <a:rPr lang="ar-DZ" b="1" dirty="0" smtClean="0"/>
              <a:t/>
            </a:r>
            <a:br>
              <a:rPr lang="ar-DZ" b="1" dirty="0" smtClean="0"/>
            </a:br>
            <a:r>
              <a:rPr lang="ar-DZ" b="1" dirty="0"/>
              <a:t/>
            </a:r>
            <a:br>
              <a:rPr lang="ar-DZ" b="1" dirty="0"/>
            </a:br>
            <a:r>
              <a:rPr lang="ar-DZ" b="1" dirty="0" smtClean="0"/>
              <a:t/>
            </a:r>
            <a:br>
              <a:rPr lang="ar-DZ" b="1" dirty="0" smtClean="0"/>
            </a:br>
            <a:r>
              <a:rPr lang="ar-SA" b="1" dirty="0" smtClean="0"/>
              <a:t>توضيح </a:t>
            </a:r>
            <a:r>
              <a:rPr lang="ar-SA" b="1" dirty="0"/>
              <a:t>ترتيب المكونات في الجذع</a:t>
            </a:r>
            <a:endParaRPr lang="fr-FR" dirty="0"/>
          </a:p>
        </p:txBody>
      </p:sp>
      <p:pic>
        <p:nvPicPr>
          <p:cNvPr id="3" name="Image 2" descr="C:\Users\pc\Documents\IMG_20190308_0001.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5656" y="116632"/>
            <a:ext cx="5760640" cy="4464496"/>
          </a:xfrm>
          <a:prstGeom prst="rect">
            <a:avLst/>
          </a:prstGeom>
          <a:noFill/>
          <a:ln>
            <a:noFill/>
          </a:ln>
        </p:spPr>
      </p:pic>
    </p:spTree>
    <p:extLst>
      <p:ext uri="{BB962C8B-B14F-4D97-AF65-F5344CB8AC3E}">
        <p14:creationId xmlns:p14="http://schemas.microsoft.com/office/powerpoint/2010/main" xmlns="" val="419402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178698"/>
          </a:xfrm>
        </p:spPr>
        <p:txBody>
          <a:bodyPr>
            <a:normAutofit fontScale="90000"/>
          </a:bodyPr>
          <a:lstStyle/>
          <a:p>
            <a:pPr rtl="1"/>
            <a:r>
              <a:rPr lang="ar-DZ" b="1" dirty="0"/>
              <a:t>البنية الخشبية الصغيرة:</a:t>
            </a:r>
            <a:r>
              <a:rPr lang="fr-FR" b="1" dirty="0"/>
              <a:t>Microstructure:</a:t>
            </a:r>
            <a:r>
              <a:rPr lang="fr-FR" dirty="0"/>
              <a:t/>
            </a:r>
            <a:br>
              <a:rPr lang="fr-FR" dirty="0"/>
            </a:br>
            <a:r>
              <a:rPr lang="ar-DZ" dirty="0"/>
              <a:t>يتميز الخشب ببنيته الصغيرة التي تمثلها الخلايا بمختلف أنواعها، والتي لا يمكن التعرف عليها أو دراستها إلا من خلال عملية تكسيرها، فعند ملاحظتها بالميكروسكوب نجدها تحتوي على عدد كبير من الخلايا الميتة والحية بأشكال وأبعاد مختلفة، فالخلية الحية تتكون من غلاف والجبلة الأولى*، (</a:t>
            </a:r>
            <a:r>
              <a:rPr lang="fr-FR" dirty="0"/>
              <a:t>Protoplasme</a:t>
            </a:r>
            <a:r>
              <a:rPr lang="ar-DZ" dirty="0"/>
              <a:t>)، النسغ** (</a:t>
            </a:r>
            <a:r>
              <a:rPr lang="fr-FR" dirty="0"/>
              <a:t>Sèvre</a:t>
            </a:r>
            <a:r>
              <a:rPr lang="ar-DZ" dirty="0"/>
              <a:t>)، النواة *** (</a:t>
            </a:r>
            <a:r>
              <a:rPr lang="fr-FR" dirty="0"/>
              <a:t>Noyon</a:t>
            </a:r>
            <a:r>
              <a:rPr lang="ar-DZ" dirty="0"/>
              <a:t>).</a:t>
            </a:r>
            <a:r>
              <a:rPr lang="fr-FR" dirty="0"/>
              <a:t/>
            </a:r>
            <a:br>
              <a:rPr lang="fr-FR" dirty="0"/>
            </a:br>
            <a:endParaRPr lang="fr-FR" dirty="0"/>
          </a:p>
        </p:txBody>
      </p:sp>
    </p:spTree>
    <p:extLst>
      <p:ext uri="{BB962C8B-B14F-4D97-AF65-F5344CB8AC3E}">
        <p14:creationId xmlns:p14="http://schemas.microsoft.com/office/powerpoint/2010/main" xmlns="" val="2191939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6322714"/>
          </a:xfrm>
        </p:spPr>
        <p:txBody>
          <a:bodyPr/>
          <a:lstStyle/>
          <a:p>
            <a:endParaRPr lang="fr-FR" dirty="0"/>
          </a:p>
        </p:txBody>
      </p:sp>
      <p:pic>
        <p:nvPicPr>
          <p:cNvPr id="3" name="Image 2"/>
          <p:cNvPicPr/>
          <p:nvPr/>
        </p:nvPicPr>
        <p:blipFill>
          <a:blip r:embed="rId2">
            <a:extLst>
              <a:ext uri="{28A0092B-C50C-407E-A947-70E740481C1C}">
                <a14:useLocalDpi xmlns:a14="http://schemas.microsoft.com/office/drawing/2010/main" xmlns="" val="0"/>
              </a:ext>
            </a:extLst>
          </a:blip>
          <a:srcRect/>
          <a:stretch>
            <a:fillRect/>
          </a:stretch>
        </p:blipFill>
        <p:spPr bwMode="auto">
          <a:xfrm>
            <a:off x="683568" y="620688"/>
            <a:ext cx="7848872" cy="5688631"/>
          </a:xfrm>
          <a:prstGeom prst="rect">
            <a:avLst/>
          </a:prstGeom>
          <a:noFill/>
          <a:ln>
            <a:noFill/>
          </a:ln>
        </p:spPr>
      </p:pic>
    </p:spTree>
    <p:extLst>
      <p:ext uri="{BB962C8B-B14F-4D97-AF65-F5344CB8AC3E}">
        <p14:creationId xmlns:p14="http://schemas.microsoft.com/office/powerpoint/2010/main" xmlns="" val="438836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normAutofit fontScale="90000"/>
          </a:bodyPr>
          <a:lstStyle/>
          <a:p>
            <a:pPr rtl="1"/>
            <a:r>
              <a:rPr lang="ar-DZ" sz="3200" dirty="0"/>
              <a:t>تتكاثر الخلايا الخشبية في طبقة الشكير باتجاه وسط الشجرة خلال عملية تكاثر الخلية فان خلايا الشكير توجد مقسمة إلى قسمين :</a:t>
            </a:r>
            <a:r>
              <a:rPr lang="fr-FR" sz="3200" dirty="0"/>
              <a:t/>
            </a:r>
            <a:br>
              <a:rPr lang="fr-FR" sz="3200" dirty="0"/>
            </a:br>
            <a:r>
              <a:rPr lang="ar-DZ" sz="3200" u="sng" dirty="0"/>
              <a:t>الأول</a:t>
            </a:r>
            <a:r>
              <a:rPr lang="ar-DZ" sz="3200" dirty="0"/>
              <a:t>: له جدار رقيق وهو متموضع باتجاه القسم الخارجي للجذع .</a:t>
            </a:r>
            <a:r>
              <a:rPr lang="fr-FR" sz="3200" dirty="0"/>
              <a:t/>
            </a:r>
            <a:br>
              <a:rPr lang="fr-FR" sz="3200" dirty="0"/>
            </a:br>
            <a:r>
              <a:rPr lang="ar-DZ" sz="3200" u="sng" dirty="0"/>
              <a:t>الثاني</a:t>
            </a:r>
            <a:r>
              <a:rPr lang="ar-DZ" sz="3200" dirty="0"/>
              <a:t>: له جدار سميك، يتواجد بشكل منتظم باتجاه منطقة اللب.</a:t>
            </a:r>
            <a:r>
              <a:rPr lang="fr-FR" sz="3200" dirty="0"/>
              <a:t/>
            </a:r>
            <a:br>
              <a:rPr lang="fr-FR" sz="3200" dirty="0"/>
            </a:br>
            <a:r>
              <a:rPr lang="ar-DZ" sz="3200" b="1" dirty="0"/>
              <a:t>الغلاف الخلوي:</a:t>
            </a:r>
            <a:r>
              <a:rPr lang="fr-FR" sz="3200" dirty="0"/>
              <a:t/>
            </a:r>
            <a:br>
              <a:rPr lang="fr-FR" sz="3200" dirty="0"/>
            </a:br>
            <a:r>
              <a:rPr lang="ar-DZ" sz="3200" dirty="0"/>
              <a:t>يتكون هذا الأخير من مادة السيليلوز الذي صيغته الكيميائية </a:t>
            </a:r>
            <a:r>
              <a:rPr lang="fr-FR" sz="3200" dirty="0"/>
              <a:t>n</a:t>
            </a:r>
            <a:r>
              <a:rPr lang="ar-DZ" sz="3200" dirty="0"/>
              <a:t>(</a:t>
            </a:r>
            <a:r>
              <a:rPr lang="fr-FR" sz="3200" dirty="0"/>
              <a:t>C</a:t>
            </a:r>
            <a:r>
              <a:rPr lang="fr-FR" sz="3200" baseline="-25000" dirty="0"/>
              <a:t>6</a:t>
            </a:r>
            <a:r>
              <a:rPr lang="fr-FR" sz="3200" dirty="0"/>
              <a:t>H</a:t>
            </a:r>
            <a:r>
              <a:rPr lang="fr-FR" sz="3200" baseline="-25000" dirty="0"/>
              <a:t>10</a:t>
            </a:r>
            <a:r>
              <a:rPr lang="fr-FR" sz="3200" dirty="0"/>
              <a:t>O</a:t>
            </a:r>
            <a:r>
              <a:rPr lang="fr-FR" sz="3200" baseline="-25000" dirty="0"/>
              <a:t>5</a:t>
            </a:r>
            <a:r>
              <a:rPr lang="ar-DZ" sz="3200" dirty="0"/>
              <a:t>) وبالتناسب مع نمو الخلية فان الغلاف يتلاءم مع مختلف تغيرات البنية والمكونات أين تنتج المحولات الخشبية وتظهر مادة اللجنين(</a:t>
            </a:r>
            <a:r>
              <a:rPr lang="fr-FR" sz="3200" dirty="0"/>
              <a:t>Lignine</a:t>
            </a:r>
            <a:r>
              <a:rPr lang="ar-DZ" sz="3200" dirty="0"/>
              <a:t>) الملتصقة بالسيليلوز بحيث تزيد من صلابة الخلية وتمنحها نوعا من مقاومة عوامل التلف والتحلل</a:t>
            </a:r>
            <a:endParaRPr lang="fr-FR" sz="3200" dirty="0"/>
          </a:p>
        </p:txBody>
      </p:sp>
    </p:spTree>
    <p:extLst>
      <p:ext uri="{BB962C8B-B14F-4D97-AF65-F5344CB8AC3E}">
        <p14:creationId xmlns:p14="http://schemas.microsoft.com/office/powerpoint/2010/main" xmlns="" val="269269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style>
          <a:lnRef idx="2">
            <a:schemeClr val="accent1"/>
          </a:lnRef>
          <a:fillRef idx="1">
            <a:schemeClr val="lt1"/>
          </a:fillRef>
          <a:effectRef idx="0">
            <a:schemeClr val="accent1"/>
          </a:effectRef>
          <a:fontRef idx="minor">
            <a:schemeClr val="dk1"/>
          </a:fontRef>
        </p:style>
        <p:txBody>
          <a:bodyPr>
            <a:normAutofit/>
          </a:bodyPr>
          <a:lstStyle/>
          <a:p>
            <a:r>
              <a:rPr lang="ar-DZ" sz="3200" dirty="0"/>
              <a:t>تعد الأخشاب من أكثر المواد الأولية انتشارا في الطبيعة والتي سخرها الله سبحانه وتعالى وطوعها الإنسان لخدمته منذ القدم بسبب امتلاكها العديد من الخصائص والصفات التي قلما نجدها في غيرها من المواد، </a:t>
            </a:r>
            <a:r>
              <a:rPr lang="ar-DZ" sz="3200" dirty="0" smtClean="0"/>
              <a:t>وتتعرض </a:t>
            </a:r>
            <a:r>
              <a:rPr lang="ar-DZ" sz="3200" dirty="0"/>
              <a:t>هذه التحف والأدوات الخشبية لقوى وعوامل التلف البيئية المختلفة من عوامل فيزيوكميائية وميكانيكية وبيولوجية تؤدي إلى ضعف وتآكل وتقشر والتواء وتفتت الخشب والتأثير على خواصه المختلفة، وقد تؤدي إلى ضياع الأثر الخشبي. </a:t>
            </a:r>
            <a:r>
              <a:rPr lang="fr-FR" sz="3200" dirty="0"/>
              <a:t/>
            </a:r>
            <a:br>
              <a:rPr lang="fr-FR" sz="3200" dirty="0"/>
            </a:br>
            <a:endParaRPr lang="fr-FR" sz="3200" dirty="0"/>
          </a:p>
        </p:txBody>
      </p:sp>
    </p:spTree>
    <p:extLst>
      <p:ext uri="{BB962C8B-B14F-4D97-AF65-F5344CB8AC3E}">
        <p14:creationId xmlns:p14="http://schemas.microsoft.com/office/powerpoint/2010/main" xmlns="" val="32146845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74638"/>
            <a:ext cx="8291264" cy="6250706"/>
          </a:xfrm>
        </p:spPr>
        <p:txBody>
          <a:bodyPr>
            <a:normAutofit/>
          </a:bodyPr>
          <a:lstStyle/>
          <a:p>
            <a:pPr rtl="1"/>
            <a:r>
              <a:rPr lang="ar-DZ" sz="3600" b="1" dirty="0"/>
              <a:t>الجبلة الأولى:</a:t>
            </a:r>
            <a:r>
              <a:rPr lang="ar-DZ" sz="3600" dirty="0"/>
              <a:t> </a:t>
            </a:r>
            <a:r>
              <a:rPr lang="fr-FR" sz="3600" dirty="0"/>
              <a:t/>
            </a:r>
            <a:br>
              <a:rPr lang="fr-FR" sz="3600" dirty="0"/>
            </a:br>
            <a:r>
              <a:rPr lang="ar-DZ" sz="3600" dirty="0"/>
              <a:t>عبارة عن مادة مخاطية لزجة وشفافة، سميكة وذات حبيبات، تتكون من عنصر الكربون، والهيدروجين، والأكسجين، والأزوت، والكبريت.</a:t>
            </a:r>
            <a:r>
              <a:rPr lang="fr-FR" sz="3600" dirty="0"/>
              <a:t/>
            </a:r>
            <a:br>
              <a:rPr lang="fr-FR" sz="3600" dirty="0"/>
            </a:br>
            <a:r>
              <a:rPr lang="ar-DZ" sz="3600" b="1" dirty="0"/>
              <a:t>النواة :</a:t>
            </a:r>
            <a:r>
              <a:rPr lang="ar-DZ" sz="3600" dirty="0"/>
              <a:t> </a:t>
            </a:r>
            <a:r>
              <a:rPr lang="fr-FR" sz="3600" dirty="0"/>
              <a:t/>
            </a:r>
            <a:br>
              <a:rPr lang="fr-FR" sz="3600" dirty="0"/>
            </a:br>
            <a:r>
              <a:rPr lang="ar-DZ" sz="3600" dirty="0"/>
              <a:t>تظهر النواة بشكل بيضاوي وقد تحدث بعض التحولات المخاطية على مستوى النواة ويكون ذلك حسب التحولات الكلية أو الجزئية للغلاف الخلوي إلى مادة مخاطية قابلة للذوبان في الماء، ويصبح بي خلوي (</a:t>
            </a:r>
            <a:r>
              <a:rPr lang="fr-FR" sz="3600" dirty="0"/>
              <a:t>intercellulaire</a:t>
            </a:r>
            <a:r>
              <a:rPr lang="ar-DZ" sz="3600" dirty="0"/>
              <a:t>) مكونا بذلك نوع من الفتحات والثقوب، وبتجمع بعض الخلايا بين هذه الفتحات تنتج الأوعية الخشبية</a:t>
            </a:r>
            <a:endParaRPr lang="fr-FR" sz="3600" dirty="0"/>
          </a:p>
        </p:txBody>
      </p:sp>
    </p:spTree>
    <p:extLst>
      <p:ext uri="{BB962C8B-B14F-4D97-AF65-F5344CB8AC3E}">
        <p14:creationId xmlns:p14="http://schemas.microsoft.com/office/powerpoint/2010/main" xmlns="" val="2526713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034682"/>
          </a:xfrm>
        </p:spPr>
        <p:txBody>
          <a:bodyPr>
            <a:normAutofit/>
          </a:bodyPr>
          <a:lstStyle/>
          <a:p>
            <a:pPr lvl="1" algn="ctr" rtl="1"/>
            <a:r>
              <a:rPr lang="ar-DZ" sz="4000" b="1" dirty="0"/>
              <a:t>خصائص مادة الخشب:</a:t>
            </a:r>
            <a:r>
              <a:rPr lang="fr-FR" sz="4000" dirty="0"/>
              <a:t/>
            </a:r>
            <a:br>
              <a:rPr lang="fr-FR" sz="4000" dirty="0"/>
            </a:br>
            <a:r>
              <a:rPr lang="ar-DZ" sz="4000" dirty="0"/>
              <a:t>تعتبر الخصائص الفيزيوكيميائية للمادة الخشبية من اهم مميزات المادة ومدى تحملها للظروف البيئية المحيطة بها، لذلك يجب معرفتها لاتخاذ كافة الإجراءات الوقائية الضرورية لمعالجتها و حفظها من عوامل التلف المختلفة.</a:t>
            </a:r>
            <a:r>
              <a:rPr lang="fr-FR" sz="4000" dirty="0"/>
              <a:t/>
            </a:r>
            <a:br>
              <a:rPr lang="fr-FR" sz="4000" dirty="0"/>
            </a:br>
            <a:endParaRPr lang="fr-FR" sz="4000" dirty="0"/>
          </a:p>
        </p:txBody>
      </p:sp>
    </p:spTree>
    <p:extLst>
      <p:ext uri="{BB962C8B-B14F-4D97-AF65-F5344CB8AC3E}">
        <p14:creationId xmlns:p14="http://schemas.microsoft.com/office/powerpoint/2010/main" xmlns="" val="2832728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6250706"/>
          </a:xfrm>
        </p:spPr>
        <p:txBody>
          <a:bodyPr>
            <a:normAutofit/>
          </a:bodyPr>
          <a:lstStyle/>
          <a:p>
            <a:pPr rtl="1"/>
            <a:r>
              <a:rPr lang="ar-DZ" sz="3200" b="1" dirty="0"/>
              <a:t>الخصائص الكيميائية:</a:t>
            </a:r>
            <a:r>
              <a:rPr lang="fr-FR" sz="3200" dirty="0"/>
              <a:t/>
            </a:r>
            <a:br>
              <a:rPr lang="fr-FR" sz="3200" dirty="0"/>
            </a:br>
            <a:r>
              <a:rPr lang="ar-DZ" sz="3200" dirty="0"/>
              <a:t>تتحد طبيعة النسيج الخشبي الكيميائية بمكونات هذا النسيج الذي يتركب من عدد من "البوليمرات"  (</a:t>
            </a:r>
            <a:r>
              <a:rPr lang="fr-FR" sz="3200" dirty="0"/>
              <a:t>polymères</a:t>
            </a:r>
            <a:r>
              <a:rPr lang="ar-DZ" sz="3200" dirty="0"/>
              <a:t>) وهي السيليلوز والهمسيليلوز واللجنين، وعلى هذا البناء يترسب خليط من مواد مختلفة الوزن الجزئي </a:t>
            </a:r>
            <a:r>
              <a:rPr lang="fr-FR" sz="3200" dirty="0"/>
              <a:t>poids spécifique</a:t>
            </a:r>
            <a:r>
              <a:rPr lang="ar-DZ" sz="3200" dirty="0"/>
              <a:t> هي المستخلصات الخشبية  (</a:t>
            </a:r>
            <a:r>
              <a:rPr lang="fr-FR" sz="3200" dirty="0"/>
              <a:t>extractives</a:t>
            </a:r>
            <a:r>
              <a:rPr lang="ar-DZ" sz="3200" dirty="0"/>
              <a:t>) ، ومن الناحية النشوئية فان الجدار الابتدائي للخلية الخشبية مع الصفيحة الوسطى (اللتان تغلفان الخلية) تتكون عليهما الطبقات الأخيرة من الجدار الثانوي الخشبي.</a:t>
            </a:r>
            <a:r>
              <a:rPr lang="fr-FR" sz="3200" dirty="0"/>
              <a:t/>
            </a:r>
            <a:br>
              <a:rPr lang="fr-FR" sz="3200" dirty="0"/>
            </a:br>
            <a:endParaRPr lang="fr-FR" sz="3200" dirty="0"/>
          </a:p>
        </p:txBody>
      </p:sp>
    </p:spTree>
    <p:extLst>
      <p:ext uri="{BB962C8B-B14F-4D97-AF65-F5344CB8AC3E}">
        <p14:creationId xmlns:p14="http://schemas.microsoft.com/office/powerpoint/2010/main" xmlns="" val="3180777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6322714"/>
          </a:xfrm>
        </p:spPr>
        <p:txBody>
          <a:bodyPr/>
          <a:lstStyle/>
          <a:p>
            <a:r>
              <a:rPr lang="ar-DZ" dirty="0"/>
              <a:t>ونلاحظ أن السيليلوز يقوم بدور الهيكل البنائي للنسيج الخشبي، أما اللجنين فيقوم بدور المادة اللاصقة المدعمة في حين أن الهمسيليلوز يقوم بدور المادة المالئة، هذا وتختلف أنواع الأخشاب في محتواها من هذه المادة ومن بين المكونات الكيميائية الأساسية التي تكون النسيج الخشبي ما يلي:</a:t>
            </a:r>
            <a:r>
              <a:rPr lang="fr-FR" dirty="0"/>
              <a:t/>
            </a:r>
            <a:br>
              <a:rPr lang="fr-FR" dirty="0"/>
            </a:br>
            <a:endParaRPr lang="fr-FR" dirty="0"/>
          </a:p>
        </p:txBody>
      </p:sp>
    </p:spTree>
    <p:extLst>
      <p:ext uri="{BB962C8B-B14F-4D97-AF65-F5344CB8AC3E}">
        <p14:creationId xmlns:p14="http://schemas.microsoft.com/office/powerpoint/2010/main" xmlns="" val="95584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6322714"/>
          </a:xfrm>
        </p:spPr>
        <p:txBody>
          <a:bodyPr>
            <a:normAutofit fontScale="90000"/>
          </a:bodyPr>
          <a:lstStyle/>
          <a:p>
            <a:pPr rtl="1"/>
            <a:r>
              <a:rPr lang="ar-DZ" sz="3600" b="1" dirty="0"/>
              <a:t>السيليلوز:</a:t>
            </a:r>
            <a:r>
              <a:rPr lang="fr-FR" sz="3600" dirty="0"/>
              <a:t/>
            </a:r>
            <a:br>
              <a:rPr lang="fr-FR" sz="3600" dirty="0"/>
            </a:br>
            <a:r>
              <a:rPr lang="ar-DZ" sz="3600" dirty="0"/>
              <a:t>يتكون الخشب أساسا من ألياف سليلوزية، وهي مادة كربوهيدراتية عديدة التسكر والرمز الكيميائي للسيليلوز هو </a:t>
            </a:r>
            <a:r>
              <a:rPr lang="fr-FR" sz="3600" dirty="0"/>
              <a:t>n</a:t>
            </a:r>
            <a:r>
              <a:rPr lang="ar-DZ" sz="3600" dirty="0"/>
              <a:t>(</a:t>
            </a:r>
            <a:r>
              <a:rPr lang="fr-FR" sz="3600" dirty="0"/>
              <a:t>C</a:t>
            </a:r>
            <a:r>
              <a:rPr lang="fr-FR" sz="3600" b="1" baseline="-25000" dirty="0"/>
              <a:t>6</a:t>
            </a:r>
            <a:r>
              <a:rPr lang="fr-FR" sz="3600" dirty="0"/>
              <a:t>H</a:t>
            </a:r>
            <a:r>
              <a:rPr lang="fr-FR" sz="3600" b="1" baseline="-25000" dirty="0"/>
              <a:t>10</a:t>
            </a:r>
            <a:r>
              <a:rPr lang="fr-FR" sz="3600" dirty="0"/>
              <a:t>O</a:t>
            </a:r>
            <a:r>
              <a:rPr lang="fr-FR" sz="3600" b="1" baseline="-25000" dirty="0"/>
              <a:t>5</a:t>
            </a:r>
            <a:r>
              <a:rPr lang="ar-DZ" sz="3600" dirty="0"/>
              <a:t>) بحيث تدل (</a:t>
            </a:r>
            <a:r>
              <a:rPr lang="fr-FR" sz="3600" dirty="0"/>
              <a:t>N</a:t>
            </a:r>
            <a:r>
              <a:rPr lang="ar-DZ" sz="3600" dirty="0"/>
              <a:t>) على عدد وحدات الجزء الواحد وهي حوالي 5000 وحدة في العادة.</a:t>
            </a:r>
            <a:r>
              <a:rPr lang="fr-FR" sz="3600" dirty="0"/>
              <a:t/>
            </a:r>
            <a:br>
              <a:rPr lang="fr-FR" sz="3600" dirty="0"/>
            </a:br>
            <a:r>
              <a:rPr lang="ar-DZ" sz="3600" dirty="0"/>
              <a:t>كما يتميز السيليلوز بانه لا يذوب في الماء بينما يذوب في العديد من الأحماض المعدنية مثل 72</a:t>
            </a:r>
            <a:r>
              <a:rPr lang="fr-FR" sz="3600" dirty="0"/>
              <a:t>%</a:t>
            </a:r>
            <a:r>
              <a:rPr lang="ar-DZ" sz="3600" dirty="0"/>
              <a:t> من حامض الكبريتيك، و41</a:t>
            </a:r>
            <a:r>
              <a:rPr lang="fr-FR" sz="3600" dirty="0"/>
              <a:t>%</a:t>
            </a:r>
            <a:r>
              <a:rPr lang="ar-DZ" sz="3600" dirty="0"/>
              <a:t> حامض الهيدروكلوريك و85</a:t>
            </a:r>
            <a:r>
              <a:rPr lang="fr-FR" sz="3600" dirty="0"/>
              <a:t>%</a:t>
            </a:r>
            <a:r>
              <a:rPr lang="ar-DZ" sz="3600" dirty="0"/>
              <a:t> حامض الفوسفوريك، ولذلك يجب تجنب هذه الأخيرة عند المعالجة لكي لا تسبب تدهور هذا الأخير.</a:t>
            </a:r>
            <a:r>
              <a:rPr lang="fr-FR" sz="3600" dirty="0"/>
              <a:t/>
            </a:r>
            <a:br>
              <a:rPr lang="fr-FR" sz="3600" dirty="0"/>
            </a:br>
            <a:r>
              <a:rPr lang="ar-DZ" sz="3600" dirty="0"/>
              <a:t>إضافة إلى ما سبق فان بعض الكائنات البيولوجية تستطيع إذابة وإتلاف مادة السيليلوز بفعل خصائصها المدمرة واحتوائها على بعض الأنزيمات الخاصة لهذا الغرض للاستفادة منه في التغذية. </a:t>
            </a:r>
            <a:r>
              <a:rPr lang="fr-FR" sz="3600" dirty="0"/>
              <a:t/>
            </a:r>
            <a:br>
              <a:rPr lang="fr-FR" sz="3600" dirty="0"/>
            </a:br>
            <a:endParaRPr lang="fr-FR" sz="3600" dirty="0"/>
          </a:p>
        </p:txBody>
      </p:sp>
    </p:spTree>
    <p:extLst>
      <p:ext uri="{BB962C8B-B14F-4D97-AF65-F5344CB8AC3E}">
        <p14:creationId xmlns:p14="http://schemas.microsoft.com/office/powerpoint/2010/main" xmlns="" val="3359743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6322714"/>
          </a:xfrm>
        </p:spPr>
        <p:txBody>
          <a:bodyPr>
            <a:normAutofit fontScale="90000"/>
          </a:bodyPr>
          <a:lstStyle/>
          <a:p>
            <a:pPr rtl="1"/>
            <a:r>
              <a:rPr lang="ar-DZ" sz="4000" b="1" dirty="0"/>
              <a:t>الهمسيليلوز :</a:t>
            </a:r>
            <a:r>
              <a:rPr lang="fr-FR" sz="4000" b="1" dirty="0"/>
              <a:t>Hémicellulose</a:t>
            </a:r>
            <a:r>
              <a:rPr lang="fr-FR" sz="4000" dirty="0"/>
              <a:t/>
            </a:r>
            <a:br>
              <a:rPr lang="fr-FR" sz="4000" dirty="0"/>
            </a:br>
            <a:r>
              <a:rPr lang="ar-DZ" sz="4000" dirty="0"/>
              <a:t>يطلق هذا الاسم على مجموعة من عديدات التسكر غير السلولوزية الموجودة بجدار الخلية الخشبية  كما يطلق عليه تسمية </a:t>
            </a:r>
            <a:r>
              <a:rPr lang="ar-DZ" sz="4000" dirty="0" err="1"/>
              <a:t>البلويوز</a:t>
            </a:r>
            <a:r>
              <a:rPr lang="ar-DZ" sz="4000" dirty="0"/>
              <a:t>* </a:t>
            </a:r>
            <a:r>
              <a:rPr lang="fr-FR" sz="4000" dirty="0" err="1"/>
              <a:t>polyoses</a:t>
            </a:r>
            <a:r>
              <a:rPr lang="ar-DZ" sz="4000" dirty="0"/>
              <a:t>، وهو عبارة عن هكسوز **</a:t>
            </a:r>
            <a:r>
              <a:rPr lang="fr-FR" sz="4000" dirty="0"/>
              <a:t>Hexoses</a:t>
            </a:r>
            <a:r>
              <a:rPr lang="ar-DZ" sz="4000" dirty="0"/>
              <a:t>، والذي له نفس المكونات الغذائية مع السيليلوز في الصيغة الكيميائية ويختلف الهمسيليلوز على السيليلوز في كونه مكون من عدد من الوحدات السكرية في سلاسل قصيرة متشبعة، وفي الجدران الثانوية الليفية (ألياف الخشب) فان السيليلوز يتجمع مع مكون آخر وهو اللجنين.</a:t>
            </a:r>
            <a:r>
              <a:rPr lang="fr-FR" dirty="0"/>
              <a:t/>
            </a:r>
            <a:br>
              <a:rPr lang="fr-FR" dirty="0"/>
            </a:br>
            <a:endParaRPr lang="fr-FR" dirty="0"/>
          </a:p>
        </p:txBody>
      </p:sp>
    </p:spTree>
    <p:extLst>
      <p:ext uri="{BB962C8B-B14F-4D97-AF65-F5344CB8AC3E}">
        <p14:creationId xmlns:p14="http://schemas.microsoft.com/office/powerpoint/2010/main" xmlns="" val="1575732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DZ" b="1" dirty="0"/>
              <a:t>اللجنين :</a:t>
            </a:r>
            <a:r>
              <a:rPr lang="fr-FR" dirty="0"/>
              <a:t/>
            </a:r>
            <a:br>
              <a:rPr lang="fr-FR" dirty="0"/>
            </a:br>
            <a:r>
              <a:rPr lang="ar-DZ" dirty="0"/>
              <a:t> يعتبر اللجنين المكون الرئيسي للجدار الخلوي للخشب وهو مركب معقد ثلاثي الأبعاد مكون من وحدات وهي لا بلورية تماما وهو يحيط بالألياف، وبالرغم من خواصه الطاردة للماء البسيطة إلا انه يؤثر في خاصية الانكماش للخشب واللجنين هو المادة المدعمة (المقوية والرابطة) في الخشب</a:t>
            </a:r>
            <a:endParaRPr lang="fr-FR" dirty="0"/>
          </a:p>
        </p:txBody>
      </p:sp>
    </p:spTree>
    <p:extLst>
      <p:ext uri="{BB962C8B-B14F-4D97-AF65-F5344CB8AC3E}">
        <p14:creationId xmlns:p14="http://schemas.microsoft.com/office/powerpoint/2010/main" xmlns="" val="2982163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250706"/>
          </a:xfrm>
        </p:spPr>
        <p:txBody>
          <a:bodyPr>
            <a:normAutofit fontScale="90000"/>
          </a:bodyPr>
          <a:lstStyle/>
          <a:p>
            <a:pPr rtl="1"/>
            <a:r>
              <a:rPr lang="ar-DZ" sz="4000" b="1" dirty="0"/>
              <a:t>الخصائص الفيزيائية: </a:t>
            </a:r>
            <a:r>
              <a:rPr lang="fr-FR" sz="4000" dirty="0"/>
              <a:t/>
            </a:r>
            <a:br>
              <a:rPr lang="fr-FR" sz="4000" dirty="0"/>
            </a:br>
            <a:r>
              <a:rPr lang="ar-DZ" sz="4000" b="1" dirty="0"/>
              <a:t>الكثافة :	</a:t>
            </a:r>
            <a:r>
              <a:rPr lang="fr-FR" sz="4000" dirty="0"/>
              <a:t/>
            </a:r>
            <a:br>
              <a:rPr lang="fr-FR" sz="4000" dirty="0"/>
            </a:br>
            <a:r>
              <a:rPr lang="ar-DZ" sz="4000" dirty="0"/>
              <a:t>إن الخشب أخف وزنا من الماء وتتأثر كثافته نتيجة للتغيرات البيئية المحيطة به ولذلك تختلف كثافة الخشب الحديث عن الخشب الأثري، وذلك لعمليات التقادم الطبيعي له وعوامل التلف المختلفة المحيطة به. وتختلف الأخشاب في وزنها وكثافتها فهناك خشب ثقيل وآخر خفيف وتعتمد كثافة الأخشاب على حسب نوع الخشب وعمر الشجرة وعلى نسبة ما تحتويه من مواد راتينجية وماء وكذلك نسبة الألياف فيها، وبالتالي تزداد جودة الخشب ومقاومته للأعمال بزيادة كثافته.</a:t>
            </a:r>
            <a:endParaRPr lang="fr-FR" sz="4000" dirty="0"/>
          </a:p>
        </p:txBody>
      </p:sp>
    </p:spTree>
    <p:extLst>
      <p:ext uri="{BB962C8B-B14F-4D97-AF65-F5344CB8AC3E}">
        <p14:creationId xmlns:p14="http://schemas.microsoft.com/office/powerpoint/2010/main" xmlns="" val="472877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0"/>
            <a:ext cx="8640960" cy="6597352"/>
          </a:xfrm>
        </p:spPr>
        <p:txBody>
          <a:bodyPr>
            <a:normAutofit fontScale="90000"/>
          </a:bodyPr>
          <a:lstStyle/>
          <a:p>
            <a:pPr rtl="1"/>
            <a:r>
              <a:rPr lang="ar-DZ" sz="3600" dirty="0" smtClean="0"/>
              <a:t/>
            </a:r>
            <a:br>
              <a:rPr lang="ar-DZ" sz="3600" dirty="0" smtClean="0"/>
            </a:br>
            <a:r>
              <a:rPr lang="fr-FR" sz="3600" dirty="0" smtClean="0"/>
              <a:t> </a:t>
            </a:r>
            <a:r>
              <a:rPr lang="ar-DZ" sz="3600" b="1" dirty="0"/>
              <a:t>درجة الامتصاص:</a:t>
            </a:r>
            <a:r>
              <a:rPr lang="fr-FR" sz="3600" dirty="0"/>
              <a:t/>
            </a:r>
            <a:br>
              <a:rPr lang="fr-FR" sz="3600" dirty="0"/>
            </a:br>
            <a:r>
              <a:rPr lang="ar-DZ" sz="3600" dirty="0"/>
              <a:t>مادة الخشب كغيرها من المواد العضوية تتأثر تأثرا كبيرا بتغيير الرطوبة النسبية المحيطة بها بحيث أنها تفقد الماء وتكتسبه بسهولة تبعا لنقص أو زيادة الرطوبة في الجو نظرا للخاصية الهيجروسكوبية للأخشاب، وتحدث عملية انكماش في الخشب المغمور في الماء اكثر من الخشب الحديث وذلك لتشبعه بالماء في الفجوات وتحطم خلاياه.</a:t>
            </a:r>
            <a:r>
              <a:rPr lang="fr-FR" sz="3600" dirty="0"/>
              <a:t/>
            </a:r>
            <a:br>
              <a:rPr lang="fr-FR" sz="3600" dirty="0"/>
            </a:br>
            <a:r>
              <a:rPr lang="ar-DZ" sz="3600" dirty="0"/>
              <a:t>والانكماش في الخشب الحديث لا يتجاوز 0.6</a:t>
            </a:r>
            <a:r>
              <a:rPr lang="fr-FR" sz="3600" dirty="0"/>
              <a:t>%</a:t>
            </a:r>
            <a:r>
              <a:rPr lang="ar-DZ" sz="3600" dirty="0"/>
              <a:t> إلا أنه قد يصل إلى 10</a:t>
            </a:r>
            <a:r>
              <a:rPr lang="fr-FR" sz="3600" dirty="0"/>
              <a:t>%</a:t>
            </a:r>
            <a:r>
              <a:rPr lang="ar-DZ" sz="3600" dirty="0"/>
              <a:t> في حالة الخشب القديم ويزيد معدل الانكماش مع نقصان الكثافة، ولذلك يجب أن لا تزيد كمية الرطوبة في الخشب المستخدم للأعمال الإنشائية عن 20</a:t>
            </a:r>
            <a:r>
              <a:rPr lang="fr-FR" sz="3600" dirty="0"/>
              <a:t>%</a:t>
            </a:r>
            <a:r>
              <a:rPr lang="ar-DZ" sz="3600" dirty="0"/>
              <a:t>.</a:t>
            </a:r>
            <a:r>
              <a:rPr lang="fr-FR" sz="3600" dirty="0"/>
              <a:t/>
            </a:r>
            <a:br>
              <a:rPr lang="fr-FR" sz="3600" dirty="0"/>
            </a:br>
            <a:r>
              <a:rPr lang="ar-DZ" sz="3600" dirty="0"/>
              <a:t>إن </a:t>
            </a:r>
            <a:r>
              <a:rPr lang="ar-SA" sz="3600" dirty="0"/>
              <a:t>أي اختلاف في المحتوى المائي لمادة الخشب يؤثر على خواصه الفيزيائية والميكانيكية.</a:t>
            </a:r>
            <a:r>
              <a:rPr lang="fr-FR" sz="3600" dirty="0"/>
              <a:t/>
            </a:r>
            <a:br>
              <a:rPr lang="fr-FR" sz="3600" dirty="0"/>
            </a:br>
            <a:endParaRPr lang="fr-FR" sz="3600" dirty="0"/>
          </a:p>
        </p:txBody>
      </p:sp>
    </p:spTree>
    <p:extLst>
      <p:ext uri="{BB962C8B-B14F-4D97-AF65-F5344CB8AC3E}">
        <p14:creationId xmlns:p14="http://schemas.microsoft.com/office/powerpoint/2010/main" xmlns="" val="1968310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lstStyle/>
          <a:p>
            <a:pPr rtl="1"/>
            <a:r>
              <a:rPr lang="ar-DZ" b="1" dirty="0"/>
              <a:t>العيوب الطبيعية للأخشاب :</a:t>
            </a:r>
            <a:r>
              <a:rPr lang="fr-FR" dirty="0"/>
              <a:t/>
            </a:r>
            <a:br>
              <a:rPr lang="fr-FR" dirty="0"/>
            </a:br>
            <a:r>
              <a:rPr lang="ar-DZ" dirty="0"/>
              <a:t>تتوقف هذه العيوب على المكان المنزوعة منه الأشجار وعلى كيفية صنعها وقطعها وأهم هذه العيوب هو وجود الخشب الذي لم يتم نضجه ولذا لا تقطع الشجرة إلا بعد تمام نضجها ونموها حتى السن المناسب وقبل أن يتجوف باطنها وتصل إلى سن الشيخوخة . ويمكن تلخيص هذه العيوب في العناصر التالية:</a:t>
            </a:r>
            <a:r>
              <a:rPr lang="fr-FR" dirty="0"/>
              <a:t/>
            </a:r>
            <a:br>
              <a:rPr lang="fr-FR" dirty="0"/>
            </a:br>
            <a:endParaRPr lang="fr-FR" dirty="0"/>
          </a:p>
        </p:txBody>
      </p:sp>
    </p:spTree>
    <p:extLst>
      <p:ext uri="{BB962C8B-B14F-4D97-AF65-F5344CB8AC3E}">
        <p14:creationId xmlns:p14="http://schemas.microsoft.com/office/powerpoint/2010/main" xmlns="" val="2527886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style>
          <a:lnRef idx="2">
            <a:schemeClr val="accent1"/>
          </a:lnRef>
          <a:fillRef idx="1">
            <a:schemeClr val="lt1"/>
          </a:fillRef>
          <a:effectRef idx="0">
            <a:schemeClr val="accent1"/>
          </a:effectRef>
          <a:fontRef idx="minor">
            <a:schemeClr val="dk1"/>
          </a:fontRef>
        </p:style>
        <p:txBody>
          <a:bodyPr>
            <a:normAutofit/>
          </a:bodyPr>
          <a:lstStyle/>
          <a:p>
            <a:pPr lvl="1" algn="ctr" rtl="1"/>
            <a:r>
              <a:rPr lang="ar-DZ" sz="3200" b="1" dirty="0" smtClean="0"/>
              <a:t>مكونات مادة </a:t>
            </a:r>
            <a:r>
              <a:rPr lang="ar-DZ" sz="3200" b="1" dirty="0"/>
              <a:t>الخشب</a:t>
            </a:r>
            <a:r>
              <a:rPr lang="ar-DZ" sz="3200" b="1" dirty="0" smtClean="0"/>
              <a:t>:</a:t>
            </a:r>
            <a:r>
              <a:rPr lang="fr-FR" sz="3200" dirty="0"/>
              <a:t/>
            </a:r>
            <a:br>
              <a:rPr lang="fr-FR" sz="3200" dirty="0"/>
            </a:br>
            <a:r>
              <a:rPr lang="ar-DZ" sz="3200" dirty="0"/>
              <a:t>يمثل الخشب البناء الأكثر تقدما واكتمالا في علم النبات فبغض النظر عن فئته سواء كان قادما من أشجار ورقية، أو أشجار صنوبرية، فانه يتكون من مجموعة خلايا مختلفة مقاسا وشكلا حسب وظيفة كل منها، و يكون ترتيب الخلايا به مميز لنوعه، والعنصر الذي تتجمع فيه الخلايا لتكوين الخشب هو الجذع</a:t>
            </a:r>
            <a:endParaRPr lang="fr-FR" sz="3200" dirty="0"/>
          </a:p>
        </p:txBody>
      </p:sp>
    </p:spTree>
    <p:extLst>
      <p:ext uri="{BB962C8B-B14F-4D97-AF65-F5344CB8AC3E}">
        <p14:creationId xmlns:p14="http://schemas.microsoft.com/office/powerpoint/2010/main" xmlns="" val="41875834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fontScale="90000"/>
          </a:bodyPr>
          <a:lstStyle/>
          <a:p>
            <a:pPr rtl="1"/>
            <a:r>
              <a:rPr lang="ar-DZ" b="1" dirty="0"/>
              <a:t>العقد:</a:t>
            </a:r>
            <a:r>
              <a:rPr lang="fr-FR" dirty="0"/>
              <a:t/>
            </a:r>
            <a:br>
              <a:rPr lang="fr-FR" dirty="0"/>
            </a:br>
            <a:r>
              <a:rPr lang="ar-DZ" dirty="0"/>
              <a:t>وهي نقط التقاء الفروع بالساق الرئيسي للشجرة و يتسبب وجودها في صعوبة تشكيل وتشغيل الخشب وفي سهولة تقشره وفي ضعف مقاومته للأحمال، وقد تحتوي العقد على مواد صمغية مما يجعل من الصعب تغطية الخشب عند هذه النقط تغطية مناسبة بالطلاء ولذلك فان جودة الخشب ودرجته تكون على حسب العقد الموجودة به لان قلتها تحسن من نوع الخشب.</a:t>
            </a:r>
            <a:r>
              <a:rPr lang="fr-FR" dirty="0"/>
              <a:t/>
            </a:r>
            <a:br>
              <a:rPr lang="fr-FR" dirty="0"/>
            </a:br>
            <a:endParaRPr lang="fr-FR" dirty="0"/>
          </a:p>
        </p:txBody>
      </p:sp>
    </p:spTree>
    <p:extLst>
      <p:ext uri="{BB962C8B-B14F-4D97-AF65-F5344CB8AC3E}">
        <p14:creationId xmlns:p14="http://schemas.microsoft.com/office/powerpoint/2010/main" xmlns="" val="1628224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fontScale="90000"/>
          </a:bodyPr>
          <a:lstStyle/>
          <a:p>
            <a:pPr rtl="1"/>
            <a:r>
              <a:rPr lang="ar-DZ" b="1" dirty="0"/>
              <a:t>الشروخ :</a:t>
            </a:r>
            <a:r>
              <a:rPr lang="fr-FR" dirty="0"/>
              <a:t/>
            </a:r>
            <a:br>
              <a:rPr lang="fr-FR" dirty="0"/>
            </a:br>
            <a:r>
              <a:rPr lang="ar-DZ" dirty="0"/>
              <a:t>وهي شروخ في الاتجاه الطولي للجذع العمودية على الحلقات السنوية وتكون داخل الكتلة الخشبية أما إذا كانت تلك الشروخ ظاهرة من الخارج فتسمى شروخ شقية وهذه الشروخ الطولية تسبب ضعف مقاومة الخشب للقص في اتجاه الألياف وقد تكون الشروخ في اتجاه مستعرض قطري وتسمى قطرية وهي في نفس مستوى الحلقات السنوية وعمودية عليها.</a:t>
            </a:r>
            <a:r>
              <a:rPr lang="fr-FR" dirty="0"/>
              <a:t/>
            </a:r>
            <a:br>
              <a:rPr lang="fr-FR" dirty="0"/>
            </a:br>
            <a:endParaRPr lang="fr-FR" dirty="0"/>
          </a:p>
        </p:txBody>
      </p:sp>
    </p:spTree>
    <p:extLst>
      <p:ext uri="{BB962C8B-B14F-4D97-AF65-F5344CB8AC3E}">
        <p14:creationId xmlns:p14="http://schemas.microsoft.com/office/powerpoint/2010/main" xmlns="" val="34911027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normAutofit fontScale="90000"/>
          </a:bodyPr>
          <a:lstStyle/>
          <a:p>
            <a:pPr rtl="1"/>
            <a:r>
              <a:rPr lang="ar-DZ" b="1" dirty="0"/>
              <a:t>الشروخ الانفصالية</a:t>
            </a:r>
            <a:r>
              <a:rPr lang="ar-DZ" dirty="0"/>
              <a:t>:</a:t>
            </a:r>
            <a:r>
              <a:rPr lang="fr-FR" dirty="0"/>
              <a:t/>
            </a:r>
            <a:br>
              <a:rPr lang="fr-FR" dirty="0"/>
            </a:br>
            <a:r>
              <a:rPr lang="ar-DZ" dirty="0"/>
              <a:t> وهي شروخ طولية تسبب انفصال بين الحلقات السنوية وبين الألياف الخشبية بعضها البعض على طول الألياف.</a:t>
            </a:r>
            <a:r>
              <a:rPr lang="fr-FR" dirty="0"/>
              <a:t/>
            </a:r>
            <a:br>
              <a:rPr lang="fr-FR" dirty="0"/>
            </a:br>
            <a:r>
              <a:rPr lang="ar-DZ" b="1" dirty="0"/>
              <a:t>التناقض الخشبي:</a:t>
            </a:r>
            <a:r>
              <a:rPr lang="fr-FR" dirty="0"/>
              <a:t/>
            </a:r>
            <a:br>
              <a:rPr lang="fr-FR" dirty="0"/>
            </a:br>
            <a:r>
              <a:rPr lang="ar-DZ" dirty="0"/>
              <a:t>وهو وجود جزء من اللحاء على طول ركن القطعة الخشبية وذلك غير مستحب تواجده ولكن يمكن السماح به إذا كان بحالة بسيطة لضآلة تأثيره على مقاومة الخشب للأحمال.</a:t>
            </a:r>
            <a:r>
              <a:rPr lang="fr-FR" dirty="0"/>
              <a:t/>
            </a:r>
            <a:br>
              <a:rPr lang="fr-FR" dirty="0"/>
            </a:br>
            <a:endParaRPr lang="fr-FR" dirty="0"/>
          </a:p>
        </p:txBody>
      </p:sp>
    </p:spTree>
    <p:extLst>
      <p:ext uri="{BB962C8B-B14F-4D97-AF65-F5344CB8AC3E}">
        <p14:creationId xmlns:p14="http://schemas.microsoft.com/office/powerpoint/2010/main" xmlns="" val="34428335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rtl="1"/>
            <a:r>
              <a:rPr lang="ar-DZ" b="1" dirty="0"/>
              <a:t>الالتواء :</a:t>
            </a:r>
            <a:r>
              <a:rPr lang="fr-FR" dirty="0"/>
              <a:t/>
            </a:r>
            <a:br>
              <a:rPr lang="fr-FR" dirty="0"/>
            </a:br>
            <a:r>
              <a:rPr lang="ar-DZ" dirty="0"/>
              <a:t>يحدث الالتواء لبعض الأشجار وذلك ناشئ من تأثير الرياح الشديدة على الشجرة وهي صغيرة.</a:t>
            </a:r>
            <a:r>
              <a:rPr lang="fr-FR" dirty="0"/>
              <a:t/>
            </a:r>
            <a:br>
              <a:rPr lang="fr-FR" dirty="0"/>
            </a:br>
            <a:endParaRPr lang="fr-FR" dirty="0"/>
          </a:p>
        </p:txBody>
      </p:sp>
    </p:spTree>
    <p:extLst>
      <p:ext uri="{BB962C8B-B14F-4D97-AF65-F5344CB8AC3E}">
        <p14:creationId xmlns:p14="http://schemas.microsoft.com/office/powerpoint/2010/main" xmlns="" val="40290862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fontScale="90000"/>
          </a:bodyPr>
          <a:lstStyle/>
          <a:p>
            <a:pPr rtl="1"/>
            <a:r>
              <a:rPr lang="ar-DZ" b="1" dirty="0"/>
              <a:t>الانكماش: </a:t>
            </a:r>
            <a:r>
              <a:rPr lang="fr-FR" sz="4000" dirty="0"/>
              <a:t/>
            </a:r>
            <a:br>
              <a:rPr lang="fr-FR" sz="4000" dirty="0"/>
            </a:br>
            <a:r>
              <a:rPr lang="ar-SA" sz="4000" dirty="0"/>
              <a:t>يتم تجفيف الأخشاب بعد عملية التقطيع وذلك لتخليص الأخشاب من قدر كبير من الماء حتي تتعادل كمية الرطوبة في الخشب مع رطوبة الجو الخارجي، وبهذه الطريقة يصبح الخشب أكثر صلابة وتماسكا وأكثر مقاومة للانكماش</a:t>
            </a:r>
            <a:r>
              <a:rPr lang="fr-FR" sz="4000" dirty="0"/>
              <a:t>.</a:t>
            </a:r>
            <a:br>
              <a:rPr lang="fr-FR" sz="4000" dirty="0"/>
            </a:br>
            <a:r>
              <a:rPr lang="ar-DZ" sz="4000" dirty="0"/>
              <a:t>لان جذوع الأخشاب تحتوي حين قطعها على نحو 40</a:t>
            </a:r>
            <a:r>
              <a:rPr lang="fr-FR" sz="4000" dirty="0"/>
              <a:t>%</a:t>
            </a:r>
            <a:r>
              <a:rPr lang="ar-DZ" sz="4000" dirty="0"/>
              <a:t> من المادة الغذائية، ويقل هذا القدر إلى 12</a:t>
            </a:r>
            <a:r>
              <a:rPr lang="fr-FR" sz="4000" dirty="0"/>
              <a:t>%</a:t>
            </a:r>
            <a:r>
              <a:rPr lang="ar-DZ" sz="4000" dirty="0"/>
              <a:t> بعد عمليات التجفيف حتى انه يمكن إدراك النقص الكبير في كل من الوزن والحجم ويكون هذا النقص عادة في المحيط.</a:t>
            </a:r>
            <a:r>
              <a:rPr lang="fr-FR" sz="4000" dirty="0"/>
              <a:t/>
            </a:r>
            <a:br>
              <a:rPr lang="fr-FR" sz="4000" dirty="0"/>
            </a:br>
            <a:endParaRPr lang="fr-FR" sz="4000" dirty="0"/>
          </a:p>
        </p:txBody>
      </p:sp>
    </p:spTree>
    <p:extLst>
      <p:ext uri="{BB962C8B-B14F-4D97-AF65-F5344CB8AC3E}">
        <p14:creationId xmlns:p14="http://schemas.microsoft.com/office/powerpoint/2010/main" xmlns="" val="2629535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SA" b="1" dirty="0"/>
              <a:t>الحلقات السنوية للجذع الخشبي</a:t>
            </a:r>
            <a:r>
              <a:rPr lang="fr-FR" b="1" dirty="0"/>
              <a:t>. </a:t>
            </a:r>
            <a:r>
              <a:rPr lang="fr-FR" dirty="0"/>
              <a:t/>
            </a:r>
            <a:br>
              <a:rPr lang="fr-FR" dirty="0"/>
            </a:br>
            <a:r>
              <a:rPr lang="fr-FR" dirty="0"/>
              <a:t> </a:t>
            </a:r>
            <a:br>
              <a:rPr lang="fr-FR" dirty="0"/>
            </a:br>
            <a:r>
              <a:rPr lang="ar-DZ" dirty="0"/>
              <a:t> </a:t>
            </a: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a:t/>
            </a:r>
            <a:br>
              <a:rPr lang="fr-FR" dirty="0"/>
            </a:br>
            <a:r>
              <a:rPr lang="ar-SA" b="1" dirty="0"/>
              <a:t>                  </a:t>
            </a:r>
            <a:r>
              <a:rPr lang="fr-FR" b="1" dirty="0"/>
              <a:t>        </a:t>
            </a:r>
            <a:r>
              <a:rPr lang="ar-SA" b="1" dirty="0"/>
              <a:t>الحلقات السنوية</a:t>
            </a:r>
            <a:r>
              <a:rPr lang="ar-DZ" b="1" dirty="0"/>
              <a:t>	  </a:t>
            </a:r>
            <a:r>
              <a:rPr lang="fr-FR" dirty="0"/>
              <a:t/>
            </a:r>
            <a:br>
              <a:rPr lang="fr-FR" dirty="0"/>
            </a:br>
            <a:endParaRPr lang="fr-FR" dirty="0"/>
          </a:p>
        </p:txBody>
      </p:sp>
      <p:pic>
        <p:nvPicPr>
          <p:cNvPr id="3" name="Image 2"/>
          <p:cNvPicPr/>
          <p:nvPr/>
        </p:nvPicPr>
        <p:blipFill>
          <a:blip r:embed="rId2">
            <a:extLst>
              <a:ext uri="{28A0092B-C50C-407E-A947-70E740481C1C}">
                <a14:useLocalDpi xmlns:a14="http://schemas.microsoft.com/office/drawing/2010/main" xmlns="" val="0"/>
              </a:ext>
            </a:extLst>
          </a:blip>
          <a:srcRect/>
          <a:stretch>
            <a:fillRect/>
          </a:stretch>
        </p:blipFill>
        <p:spPr bwMode="auto">
          <a:xfrm>
            <a:off x="1601701" y="1253198"/>
            <a:ext cx="5832648" cy="3600400"/>
          </a:xfrm>
          <a:prstGeom prst="rect">
            <a:avLst/>
          </a:prstGeom>
          <a:noFill/>
          <a:ln>
            <a:noFill/>
          </a:ln>
        </p:spPr>
      </p:pic>
      <p:sp>
        <p:nvSpPr>
          <p:cNvPr id="4" name="Parenthèse fermante 3"/>
          <p:cNvSpPr>
            <a:spLocks/>
          </p:cNvSpPr>
          <p:nvPr/>
        </p:nvSpPr>
        <p:spPr>
          <a:xfrm>
            <a:off x="3098482" y="2492896"/>
            <a:ext cx="2947035" cy="1311707"/>
          </a:xfrm>
          <a:prstGeom prst="rightBracket">
            <a:avLst>
              <a:gd name="adj" fmla="val 3624"/>
            </a:avLst>
          </a:prstGeom>
        </p:spPr>
        <p:style>
          <a:lnRef idx="2">
            <a:schemeClr val="dk1"/>
          </a:lnRef>
          <a:fillRef idx="0">
            <a:schemeClr val="dk1"/>
          </a:fillRef>
          <a:effectRef idx="1">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5" name="Parenthèse fermante 4"/>
          <p:cNvSpPr>
            <a:spLocks/>
          </p:cNvSpPr>
          <p:nvPr/>
        </p:nvSpPr>
        <p:spPr>
          <a:xfrm flipH="1">
            <a:off x="2955115" y="2541560"/>
            <a:ext cx="1527493" cy="1263043"/>
          </a:xfrm>
          <a:prstGeom prst="rightBracket">
            <a:avLst>
              <a:gd name="adj" fmla="val 0"/>
            </a:avLst>
          </a:prstGeom>
        </p:spPr>
        <p:style>
          <a:lnRef idx="2">
            <a:schemeClr val="dk1"/>
          </a:lnRef>
          <a:fillRef idx="0">
            <a:schemeClr val="dk1"/>
          </a:fillRef>
          <a:effectRef idx="1">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cxnSp>
        <p:nvCxnSpPr>
          <p:cNvPr id="6" name="Connecteur en angle 5"/>
          <p:cNvCxnSpPr>
            <a:cxnSpLocks/>
          </p:cNvCxnSpPr>
          <p:nvPr/>
        </p:nvCxnSpPr>
        <p:spPr>
          <a:xfrm rot="16200000" flipV="1">
            <a:off x="3539777" y="4124968"/>
            <a:ext cx="2028249" cy="756279"/>
          </a:xfrm>
          <a:prstGeom prst="bentConnector3">
            <a:avLst>
              <a:gd name="adj1" fmla="val 50000"/>
            </a:avLst>
          </a:prstGeom>
          <a:ln>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3341777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322714"/>
          </a:xfrm>
        </p:spPr>
        <p:txBody>
          <a:bodyPr/>
          <a:lstStyle/>
          <a:p>
            <a:r>
              <a:rPr lang="ar-DZ" dirty="0"/>
              <a:t>تعد الخصائص الطبيعية للخشب وإمكانية مقاومته أمام العوامل المختلفة شكل أساسي في تركيب وترتيب سطحه الخلوي ، حيث تتألف الجذور الخلوية للخشب من بوليمرات هي: السيليلوز، الهمسيليلوز واللجنين</a:t>
            </a:r>
            <a:endParaRPr lang="fr-FR" dirty="0"/>
          </a:p>
        </p:txBody>
      </p:sp>
    </p:spTree>
    <p:extLst>
      <p:ext uri="{BB962C8B-B14F-4D97-AF65-F5344CB8AC3E}">
        <p14:creationId xmlns:p14="http://schemas.microsoft.com/office/powerpoint/2010/main" xmlns="" val="3252582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6394722"/>
          </a:xfrm>
        </p:spPr>
        <p:txBody>
          <a:bodyPr>
            <a:normAutofit/>
          </a:bodyPr>
          <a:lstStyle/>
          <a:p>
            <a:pPr rtl="1"/>
            <a:r>
              <a:rPr lang="ar-DZ" sz="3200" b="1" dirty="0"/>
              <a:t>أنواع الخشب :</a:t>
            </a:r>
            <a:r>
              <a:rPr lang="fr-FR" sz="3200" dirty="0"/>
              <a:t/>
            </a:r>
            <a:br>
              <a:rPr lang="fr-FR" sz="3200" dirty="0"/>
            </a:br>
            <a:r>
              <a:rPr lang="ar-DZ" sz="3200" dirty="0"/>
              <a:t>تصنف الأشجار من الناحية البيولوجية الخشبية ضمن عائلتين كبيرتين على حسب طور الحياة و المكونات فنجد:</a:t>
            </a:r>
            <a:r>
              <a:rPr lang="fr-FR" sz="3200" dirty="0"/>
              <a:t/>
            </a:r>
            <a:br>
              <a:rPr lang="fr-FR" sz="3200" dirty="0"/>
            </a:br>
            <a:r>
              <a:rPr lang="ar-DZ" sz="3200" b="1" dirty="0"/>
              <a:t>1- الأخشاب الورقية :</a:t>
            </a:r>
            <a:r>
              <a:rPr lang="fr-FR" sz="3200" b="1" dirty="0"/>
              <a:t>Bois feuillus </a:t>
            </a:r>
            <a:r>
              <a:rPr lang="fr-FR" sz="3200" dirty="0"/>
              <a:t/>
            </a:r>
            <a:br>
              <a:rPr lang="fr-FR" sz="3200" dirty="0"/>
            </a:br>
            <a:r>
              <a:rPr lang="ar-DZ" sz="3200" dirty="0"/>
              <a:t>يعرف الخشب الوريقي من خلال مصدره الذي يتكون من أصل الأشجار ذات الأوراق المتجددة سنويا، أي التي تفقد أوراقها في فصل الشتاء، كما أنها لا تحتوي على مادة الراتنج مثل شجرة البلوط</a:t>
            </a:r>
            <a:endParaRPr lang="fr-FR" sz="3200" dirty="0"/>
          </a:p>
        </p:txBody>
      </p:sp>
    </p:spTree>
    <p:extLst>
      <p:ext uri="{BB962C8B-B14F-4D97-AF65-F5344CB8AC3E}">
        <p14:creationId xmlns:p14="http://schemas.microsoft.com/office/powerpoint/2010/main" xmlns="" val="1771519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322714"/>
          </a:xfrm>
        </p:spPr>
        <p:txBody>
          <a:bodyPr>
            <a:normAutofit fontScale="90000"/>
          </a:bodyPr>
          <a:lstStyle/>
          <a:p>
            <a:pPr rtl="1"/>
            <a:r>
              <a:rPr lang="ar-DZ" b="1" dirty="0"/>
              <a:t>- الأخشاب الراتنجية :</a:t>
            </a:r>
            <a:r>
              <a:rPr lang="fr-FR" b="1" dirty="0"/>
              <a:t>bois résineux </a:t>
            </a:r>
            <a:r>
              <a:rPr lang="fr-FR" dirty="0"/>
              <a:t/>
            </a:r>
            <a:br>
              <a:rPr lang="fr-FR" dirty="0"/>
            </a:br>
            <a:r>
              <a:rPr lang="ar-DZ" sz="3600" dirty="0"/>
              <a:t>هذا النوع من الخشب يعود إلى أصله النباتي أي الأشجار ذات الأوراق الدائمة الاخضرار </a:t>
            </a:r>
            <a:r>
              <a:rPr lang="ar-DZ" sz="3600" b="1" dirty="0"/>
              <a:t>(</a:t>
            </a:r>
            <a:r>
              <a:rPr lang="fr-FR" sz="3600" b="1" dirty="0"/>
              <a:t>feuilles persistante</a:t>
            </a:r>
            <a:r>
              <a:rPr lang="ar-DZ" sz="3600" b="1" dirty="0"/>
              <a:t>)</a:t>
            </a:r>
            <a:r>
              <a:rPr lang="ar-DZ" sz="3600" dirty="0"/>
              <a:t> حيث تتميز هذه الأشجار باحتوائها على مادة الراتنج</a:t>
            </a:r>
            <a:r>
              <a:rPr lang="ar-DZ" sz="3600" b="1" dirty="0"/>
              <a:t>(</a:t>
            </a:r>
            <a:r>
              <a:rPr lang="fr-FR" sz="3600" b="1" dirty="0"/>
              <a:t>résine</a:t>
            </a:r>
            <a:r>
              <a:rPr lang="ar-DZ" sz="3600" b="1" dirty="0"/>
              <a:t>)</a:t>
            </a:r>
            <a:r>
              <a:rPr lang="ar-DZ" sz="3600" dirty="0"/>
              <a:t> ولذا سميت أخشابها بالأخشاب الراتنجية مثل الصنوبر </a:t>
            </a:r>
            <a:r>
              <a:rPr lang="ar-DZ" sz="3600" b="1" dirty="0"/>
              <a:t>(</a:t>
            </a:r>
            <a:r>
              <a:rPr lang="fr-FR" sz="3600" b="1" dirty="0"/>
              <a:t>pin</a:t>
            </a:r>
            <a:r>
              <a:rPr lang="ar-DZ" sz="3600" b="1" dirty="0"/>
              <a:t>)</a:t>
            </a:r>
            <a:r>
              <a:rPr lang="ar-DZ" sz="3600" dirty="0"/>
              <a:t> ويمكن أن تفقد هذه الأشجار أوراقها الإبرية جزئيا في فصل الشتاء، ومن الناحية التجارية فان الخشب يصنف على حسب مناطق تواجده، فنقول مثلا خشب أصلي، وخشب دخيل </a:t>
            </a:r>
            <a:r>
              <a:rPr lang="fr-FR" sz="3600" b="1" dirty="0"/>
              <a:t>bois exotique </a:t>
            </a:r>
            <a:r>
              <a:rPr lang="ar-DZ" sz="3600" dirty="0"/>
              <a:t> (خشب الشمال). أما من الناحية الصناعية فانه يقسم إلى ثلاثة مجموعات أساسية وهي:</a:t>
            </a:r>
            <a:r>
              <a:rPr lang="fr-FR" dirty="0"/>
              <a:t/>
            </a:r>
            <a:br>
              <a:rPr lang="fr-FR" dirty="0"/>
            </a:br>
            <a:endParaRPr lang="fr-FR" dirty="0"/>
          </a:p>
        </p:txBody>
      </p:sp>
    </p:spTree>
    <p:extLst>
      <p:ext uri="{BB962C8B-B14F-4D97-AF65-F5344CB8AC3E}">
        <p14:creationId xmlns:p14="http://schemas.microsoft.com/office/powerpoint/2010/main" xmlns="" val="1178148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lstStyle/>
          <a:p>
            <a:pPr rtl="1"/>
            <a:r>
              <a:rPr lang="ar-DZ" dirty="0"/>
              <a:t>أخشاب صلبة - أخشاب نصف صلبة - أخشاب لينة. </a:t>
            </a:r>
            <a:r>
              <a:rPr lang="fr-FR" dirty="0"/>
              <a:t/>
            </a:r>
            <a:br>
              <a:rPr lang="fr-FR" dirty="0"/>
            </a:br>
            <a:r>
              <a:rPr lang="ar-SA" dirty="0"/>
              <a:t>والخشب اللين هو النوع الاقتصادي والمتاح بكميات كبيرة، وهو يحتل مكانًا مناسبًا في البناء الحديث، ومن سلبياته أن قدرته ضعيفة للهجوم من قبل الحشرات والفطريات</a:t>
            </a:r>
            <a:endParaRPr lang="fr-FR" dirty="0"/>
          </a:p>
        </p:txBody>
      </p:sp>
    </p:spTree>
    <p:extLst>
      <p:ext uri="{BB962C8B-B14F-4D97-AF65-F5344CB8AC3E}">
        <p14:creationId xmlns:p14="http://schemas.microsoft.com/office/powerpoint/2010/main" xmlns="" val="992165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DZ" dirty="0"/>
              <a:t>ويعتبر الخشب من بين المواد الأكثر استعمالا في المنشآت المعمارية فقد استغلت هذه المادة الثمينة على نطاق واسع في التسقيف وتدعيم الجدران، ولإنجاز السلالم والأبواب وقد تطرق ابن خلدون إلى أهمية الخشب ومنافعه قائلا "... وأول منافع الخشب أنه وقودا للنيران في معاشهم. ...." </a:t>
            </a:r>
            <a:r>
              <a:rPr lang="fr-FR" dirty="0"/>
              <a:t/>
            </a:r>
            <a:br>
              <a:rPr lang="fr-FR" dirty="0"/>
            </a:br>
            <a:endParaRPr lang="fr-FR" dirty="0"/>
          </a:p>
        </p:txBody>
      </p:sp>
    </p:spTree>
    <p:extLst>
      <p:ext uri="{BB962C8B-B14F-4D97-AF65-F5344CB8AC3E}">
        <p14:creationId xmlns:p14="http://schemas.microsoft.com/office/powerpoint/2010/main" xmlns="" val="3178763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302</Words>
  <Application>Microsoft Office PowerPoint</Application>
  <PresentationFormat>Affichage à l'écran (4:3)</PresentationFormat>
  <Paragraphs>34</Paragraphs>
  <Slides>34</Slides>
  <Notes>1</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المحاضرة4 المواد الأثرية المحفوظة بالمتاحف (مادة الخشب) الأخشاب: تعتبر الأخشاب من المواد الأساسية التي لها دور رئيسي في التاريخ الإنساني، فقد استخدمت في العمارة والفنون منذ عصور ما قبل التاريخ ومرورا بالعصور التاريخية وإلى اليوم، وقد يرجع ذلك إلى خواصه الفيزيائية والميكانيكية والحرارية...الخ ولذلك تعددت استعمالاته في العناصر المعمارية كالأبواب والشبابيك والسلالم والأسقف واستعملت أيضا في عناصر التأثيث كالدواليب والمقاعد والصناديق والخزانات بالإضافة إلى استخدامها في العناصر الفنية كالتماثيل واللوحات والآلات الموسيقية وكذلك صناعة المراكب والسفن وغيرها من الأدوات التي استعملها الإنسان في حياته اليومية . </vt:lpstr>
      <vt:lpstr>تعد الأخشاب من أكثر المواد الأولية انتشارا في الطبيعة والتي سخرها الله سبحانه وتعالى وطوعها الإنسان لخدمته منذ القدم بسبب امتلاكها العديد من الخصائص والصفات التي قلما نجدها في غيرها من المواد، وتتعرض هذه التحف والأدوات الخشبية لقوى وعوامل التلف البيئية المختلفة من عوامل فيزيوكميائية وميكانيكية وبيولوجية تؤدي إلى ضعف وتآكل وتقشر والتواء وتفتت الخشب والتأثير على خواصه المختلفة، وقد تؤدي إلى ضياع الأثر الخشبي.  </vt:lpstr>
      <vt:lpstr>مكونات مادة الخشب: يمثل الخشب البناء الأكثر تقدما واكتمالا في علم النبات فبغض النظر عن فئته سواء كان قادما من أشجار ورقية، أو أشجار صنوبرية، فانه يتكون من مجموعة خلايا مختلفة مقاسا وشكلا حسب وظيفة كل منها، و يكون ترتيب الخلايا به مميز لنوعه، والعنصر الذي تتجمع فيه الخلايا لتكوين الخشب هو الجذع</vt:lpstr>
      <vt:lpstr>الحلقات السنوية للجذع الخشبي.                                    الحلقات السنوية    </vt:lpstr>
      <vt:lpstr>تعد الخصائص الطبيعية للخشب وإمكانية مقاومته أمام العوامل المختلفة شكل أساسي في تركيب وترتيب سطحه الخلوي ، حيث تتألف الجذور الخلوية للخشب من بوليمرات هي: السيليلوز، الهمسيليلوز واللجنين</vt:lpstr>
      <vt:lpstr>أنواع الخشب : تصنف الأشجار من الناحية البيولوجية الخشبية ضمن عائلتين كبيرتين على حسب طور الحياة و المكونات فنجد: 1- الأخشاب الورقية :Bois feuillus  يعرف الخشب الوريقي من خلال مصدره الذي يتكون من أصل الأشجار ذات الأوراق المتجددة سنويا، أي التي تفقد أوراقها في فصل الشتاء، كما أنها لا تحتوي على مادة الراتنج مثل شجرة البلوط</vt:lpstr>
      <vt:lpstr>- الأخشاب الراتنجية :bois résineux  هذا النوع من الخشب يعود إلى أصله النباتي أي الأشجار ذات الأوراق الدائمة الاخضرار (feuilles persistante) حيث تتميز هذه الأشجار باحتوائها على مادة الراتنج(résine) ولذا سميت أخشابها بالأخشاب الراتنجية مثل الصنوبر (pin) ويمكن أن تفقد هذه الأشجار أوراقها الإبرية جزئيا في فصل الشتاء، ومن الناحية التجارية فان الخشب يصنف على حسب مناطق تواجده، فنقول مثلا خشب أصلي، وخشب دخيل bois exotique  (خشب الشمال). أما من الناحية الصناعية فانه يقسم إلى ثلاثة مجموعات أساسية وهي: </vt:lpstr>
      <vt:lpstr>أخشاب صلبة - أخشاب نصف صلبة - أخشاب لينة.  والخشب اللين هو النوع الاقتصادي والمتاح بكميات كبيرة، وهو يحتل مكانًا مناسبًا في البناء الحديث، ومن سلبياته أن قدرته ضعيفة للهجوم من قبل الحشرات والفطريات</vt:lpstr>
      <vt:lpstr>ويعتبر الخشب من بين المواد الأكثر استعمالا في المنشآت المعمارية فقد استغلت هذه المادة الثمينة على نطاق واسع في التسقيف وتدعيم الجدران، ولإنجاز السلالم والأبواب وقد تطرق ابن خلدون إلى أهمية الخشب ومنافعه قائلا "... وأول منافع الخشب أنه وقودا للنيران في معاشهم. ...."  </vt:lpstr>
      <vt:lpstr>البنية الخشبية: تتميز المادة الخشبية ببنيتها الفريدة من نوعها والتي تعتبر من بين البنيات الأكثر تعقيدا في عالم المواد العضوية من حيث المكونات، ومن حيث انتظامها داخل بنية النسيج الخلوي، ومن خلال تنوع البنية يمكن تمييز نوعين منها: البنية الخشبية التي يمكن رؤيتها بالعين المجردة تسمى "البنية الكبيرة "Macrostructure" والتي لا ترى إلا من خلال التكبير بالعدسات الكبيرة "Microscope"تسمى البنية الصغيرة "Microstructure"</vt:lpstr>
      <vt:lpstr>البنية الخشبية الكبيرة:Macrostructure: يفحص هذا الجانب من خلال ثلاثة مقاطع أساسية للجذع الخشبي وهي: المقطع العرضي، الشعاعي والطولي (على حسب القطر والشعاع ) والمقطع المماسي الطولي (على حسب الوتر). في المقاطع العرضية والشعاعية للجذع نميز ستة أجزاء رئيسية وهي : القشرة: écorce ،  النجب:liber ،  الشكير:  Aubier أو cambium، الجلب أو القلب cœur أوduraman  و أخيرا اللب:  Moell.  </vt:lpstr>
      <vt:lpstr>القشرة : وجد هذا الجزء لحماية الشجرة من التلف الميكانيكي وهي تتكون من طبقة خارجية تسمى الحاشية ، وطبقة داخلية تسمى النجب (liber). النجب : عبارة عن طبقة رقيقة جدا من القشرة، موجهة لتحويل النسغ الناقص من خلال القنوات المخصصة لذلك وهي الطبقة السفلى من اللحاء وتكون متموضعة بين القشرة وبداية طبقة الخشب. </vt:lpstr>
      <vt:lpstr>طبقة الشكير: عبارة عن طبقة رقيقة حية، ومتموضعة تحت النجب وفوق نهاية منطقة القلب، وهي ذات لون فاتح وتتكون أساسا من خلايا حية خلال فترة النمو. طبقة القلب:  تتكون هذه الأخيرة طيلة فترة الإنبات، والتي تسمى الطبقات السنوية، وهي جد واضحة من خلال المقطع العرضي لأي نوع من الخشب، ولونها على العموم فاتح وقد نجد عند بعض الأنواع الأخرى إنها ذات لون قاتم وهي ملتصقة مباشرة بمنطقة اللب. </vt:lpstr>
      <vt:lpstr>طبقة اللب أو النخاع (Moelle): هو القسم المتواجد في الوسط، يتكون من نسيج إسفنجي ميت، وحلقات متمركزة تكون إلى حد ما عريضة، تدل على الطور السنوي للنمو، ومن خلالها نميز الحلقات السنوية. </vt:lpstr>
      <vt:lpstr>       المكونات المورفولوجية الأساسية للجذع الخشبي </vt:lpstr>
      <vt:lpstr>           توضيح ترتيب المكونات في الجذع</vt:lpstr>
      <vt:lpstr>البنية الخشبية الصغيرة:Microstructure: يتميز الخشب ببنيته الصغيرة التي تمثلها الخلايا بمختلف أنواعها، والتي لا يمكن التعرف عليها أو دراستها إلا من خلال عملية تكسيرها، فعند ملاحظتها بالميكروسكوب نجدها تحتوي على عدد كبير من الخلايا الميتة والحية بأشكال وأبعاد مختلفة، فالخلية الحية تتكون من غلاف والجبلة الأولى*، (Protoplasme)، النسغ** (Sèvre)، النواة *** (Noyon). </vt:lpstr>
      <vt:lpstr>Diapositive 18</vt:lpstr>
      <vt:lpstr>تتكاثر الخلايا الخشبية في طبقة الشكير باتجاه وسط الشجرة خلال عملية تكاثر الخلية فان خلايا الشكير توجد مقسمة إلى قسمين : الأول: له جدار رقيق وهو متموضع باتجاه القسم الخارجي للجذع . الثاني: له جدار سميك، يتواجد بشكل منتظم باتجاه منطقة اللب. الغلاف الخلوي: يتكون هذا الأخير من مادة السيليلوز الذي صيغته الكيميائية n(C6H10O5) وبالتناسب مع نمو الخلية فان الغلاف يتلاءم مع مختلف تغيرات البنية والمكونات أين تنتج المحولات الخشبية وتظهر مادة اللجنين(Lignine) الملتصقة بالسيليلوز بحيث تزيد من صلابة الخلية وتمنحها نوعا من مقاومة عوامل التلف والتحلل</vt:lpstr>
      <vt:lpstr>الجبلة الأولى:  عبارة عن مادة مخاطية لزجة وشفافة، سميكة وذات حبيبات، تتكون من عنصر الكربون، والهيدروجين، والأكسجين، والأزوت، والكبريت. النواة :  تظهر النواة بشكل بيضاوي وقد تحدث بعض التحولات المخاطية على مستوى النواة ويكون ذلك حسب التحولات الكلية أو الجزئية للغلاف الخلوي إلى مادة مخاطية قابلة للذوبان في الماء، ويصبح بي خلوي (intercellulaire) مكونا بذلك نوع من الفتحات والثقوب، وبتجمع بعض الخلايا بين هذه الفتحات تنتج الأوعية الخشبية</vt:lpstr>
      <vt:lpstr>خصائص مادة الخشب: تعتبر الخصائص الفيزيوكيميائية للمادة الخشبية من اهم مميزات المادة ومدى تحملها للظروف البيئية المحيطة بها، لذلك يجب معرفتها لاتخاذ كافة الإجراءات الوقائية الضرورية لمعالجتها و حفظها من عوامل التلف المختلفة. </vt:lpstr>
      <vt:lpstr>الخصائص الكيميائية: تتحد طبيعة النسيج الخشبي الكيميائية بمكونات هذا النسيج الذي يتركب من عدد من "البوليمرات"  (polymères) وهي السيليلوز والهمسيليلوز واللجنين، وعلى هذا البناء يترسب خليط من مواد مختلفة الوزن الجزئي poids spécifique هي المستخلصات الخشبية  (extractives) ، ومن الناحية النشوئية فان الجدار الابتدائي للخلية الخشبية مع الصفيحة الوسطى (اللتان تغلفان الخلية) تتكون عليهما الطبقات الأخيرة من الجدار الثانوي الخشبي. </vt:lpstr>
      <vt:lpstr>ونلاحظ أن السيليلوز يقوم بدور الهيكل البنائي للنسيج الخشبي، أما اللجنين فيقوم بدور المادة اللاصقة المدعمة في حين أن الهمسيليلوز يقوم بدور المادة المالئة، هذا وتختلف أنواع الأخشاب في محتواها من هذه المادة ومن بين المكونات الكيميائية الأساسية التي تكون النسيج الخشبي ما يلي: </vt:lpstr>
      <vt:lpstr>السيليلوز: يتكون الخشب أساسا من ألياف سليلوزية، وهي مادة كربوهيدراتية عديدة التسكر والرمز الكيميائي للسيليلوز هو n(C6H10O5) بحيث تدل (N) على عدد وحدات الجزء الواحد وهي حوالي 5000 وحدة في العادة. كما يتميز السيليلوز بانه لا يذوب في الماء بينما يذوب في العديد من الأحماض المعدنية مثل 72% من حامض الكبريتيك، و41% حامض الهيدروكلوريك و85% حامض الفوسفوريك، ولذلك يجب تجنب هذه الأخيرة عند المعالجة لكي لا تسبب تدهور هذا الأخير. إضافة إلى ما سبق فان بعض الكائنات البيولوجية تستطيع إذابة وإتلاف مادة السيليلوز بفعل خصائصها المدمرة واحتوائها على بعض الأنزيمات الخاصة لهذا الغرض للاستفادة منه في التغذية.  </vt:lpstr>
      <vt:lpstr>الهمسيليلوز :Hémicellulose يطلق هذا الاسم على مجموعة من عديدات التسكر غير السلولوزية الموجودة بجدار الخلية الخشبية  كما يطلق عليه تسمية البلويوز* polyoses، وهو عبارة عن هكسوز **Hexoses، والذي له نفس المكونات الغذائية مع السيليلوز في الصيغة الكيميائية ويختلف الهمسيليلوز على السيليلوز في كونه مكون من عدد من الوحدات السكرية في سلاسل قصيرة متشبعة، وفي الجدران الثانوية الليفية (ألياف الخشب) فان السيليلوز يتجمع مع مكون آخر وهو اللجنين. </vt:lpstr>
      <vt:lpstr>اللجنين :  يعتبر اللجنين المكون الرئيسي للجدار الخلوي للخشب وهو مركب معقد ثلاثي الأبعاد مكون من وحدات وهي لا بلورية تماما وهو يحيط بالألياف، وبالرغم من خواصه الطاردة للماء البسيطة إلا انه يؤثر في خاصية الانكماش للخشب واللجنين هو المادة المدعمة (المقوية والرابطة) في الخشب</vt:lpstr>
      <vt:lpstr>الخصائص الفيزيائية:  الكثافة :  إن الخشب أخف وزنا من الماء وتتأثر كثافته نتيجة للتغيرات البيئية المحيطة به ولذلك تختلف كثافة الخشب الحديث عن الخشب الأثري، وذلك لعمليات التقادم الطبيعي له وعوامل التلف المختلفة المحيطة به. وتختلف الأخشاب في وزنها وكثافتها فهناك خشب ثقيل وآخر خفيف وتعتمد كثافة الأخشاب على حسب نوع الخشب وعمر الشجرة وعلى نسبة ما تحتويه من مواد راتينجية وماء وكذلك نسبة الألياف فيها، وبالتالي تزداد جودة الخشب ومقاومته للأعمال بزيادة كثافته.</vt:lpstr>
      <vt:lpstr>  درجة الامتصاص: مادة الخشب كغيرها من المواد العضوية تتأثر تأثرا كبيرا بتغيير الرطوبة النسبية المحيطة بها بحيث أنها تفقد الماء وتكتسبه بسهولة تبعا لنقص أو زيادة الرطوبة في الجو نظرا للخاصية الهيجروسكوبية للأخشاب، وتحدث عملية انكماش في الخشب المغمور في الماء اكثر من الخشب الحديث وذلك لتشبعه بالماء في الفجوات وتحطم خلاياه. والانكماش في الخشب الحديث لا يتجاوز 0.6% إلا أنه قد يصل إلى 10% في حالة الخشب القديم ويزيد معدل الانكماش مع نقصان الكثافة، ولذلك يجب أن لا تزيد كمية الرطوبة في الخشب المستخدم للأعمال الإنشائية عن 20%. إن أي اختلاف في المحتوى المائي لمادة الخشب يؤثر على خواصه الفيزيائية والميكانيكية. </vt:lpstr>
      <vt:lpstr>العيوب الطبيعية للأخشاب : تتوقف هذه العيوب على المكان المنزوعة منه الأشجار وعلى كيفية صنعها وقطعها وأهم هذه العيوب هو وجود الخشب الذي لم يتم نضجه ولذا لا تقطع الشجرة إلا بعد تمام نضجها ونموها حتى السن المناسب وقبل أن يتجوف باطنها وتصل إلى سن الشيخوخة . ويمكن تلخيص هذه العيوب في العناصر التالية: </vt:lpstr>
      <vt:lpstr>العقد: وهي نقط التقاء الفروع بالساق الرئيسي للشجرة و يتسبب وجودها في صعوبة تشكيل وتشغيل الخشب وفي سهولة تقشره وفي ضعف مقاومته للأحمال، وقد تحتوي العقد على مواد صمغية مما يجعل من الصعب تغطية الخشب عند هذه النقط تغطية مناسبة بالطلاء ولذلك فان جودة الخشب ودرجته تكون على حسب العقد الموجودة به لان قلتها تحسن من نوع الخشب. </vt:lpstr>
      <vt:lpstr>الشروخ : وهي شروخ في الاتجاه الطولي للجذع العمودية على الحلقات السنوية وتكون داخل الكتلة الخشبية أما إذا كانت تلك الشروخ ظاهرة من الخارج فتسمى شروخ شقية وهذه الشروخ الطولية تسبب ضعف مقاومة الخشب للقص في اتجاه الألياف وقد تكون الشروخ في اتجاه مستعرض قطري وتسمى قطرية وهي في نفس مستوى الحلقات السنوية وعمودية عليها. </vt:lpstr>
      <vt:lpstr>الشروخ الانفصالية:  وهي شروخ طولية تسبب انفصال بين الحلقات السنوية وبين الألياف الخشبية بعضها البعض على طول الألياف. التناقض الخشبي: وهو وجود جزء من اللحاء على طول ركن القطعة الخشبية وذلك غير مستحب تواجده ولكن يمكن السماح به إذا كان بحالة بسيطة لضآلة تأثيره على مقاومة الخشب للأحمال. </vt:lpstr>
      <vt:lpstr>الالتواء : يحدث الالتواء لبعض الأشجار وذلك ناشئ من تأثير الرياح الشديدة على الشجرة وهي صغيرة. </vt:lpstr>
      <vt:lpstr>الانكماش:  يتم تجفيف الأخشاب بعد عملية التقطيع وذلك لتخليص الأخشاب من قدر كبير من الماء حتي تتعادل كمية الرطوبة في الخشب مع رطوبة الجو الخارجي، وبهذه الطريقة يصبح الخشب أكثر صلابة وتماسكا وأكثر مقاومة للانكماش. لان جذوع الأخشاب تحتوي حين قطعها على نحو 40% من المادة الغذائية، ويقل هذا القدر إلى 12% بعد عمليات التجفيف حتى انه يمكن إدراك النقص الكبير في كل من الوزن والحجم ويكون هذا النقص عادة في المحيط.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الاخشاب: تعتبر الأخشاب من المواد الأساسية التي لعبت دورا رئيسيا في التاريخ الإنساني، فقد استخدمت في العمارة والفنون منذ عصور ما قبل التاريخ ومرورا بالعصور التاريخية وإلى اليوم، وقد يرجع ذلك إلى خواصه الفيزيائية والميكانيكية والحرارية.....الخ ولذلك تعددت استعمالاته في العناصر المعمارية كالأبواب والشبابيك والسلالم والأسقف واستعملت أيضا في عناصر التأثيث كالدواليب والمقاعد والصناديق والخزانات بالإضافة إلى استخدامها في العناصر الفنية كالتماثيل واللوحات والآلات الموسيقية وكذلك صناعة المراكب والسفن وغيرها من الأدوات التي استعملها الإنسان في حياته اليومية . </dc:title>
  <dc:creator>aicha</dc:creator>
  <cp:lastModifiedBy>archiologie</cp:lastModifiedBy>
  <cp:revision>11</cp:revision>
  <dcterms:created xsi:type="dcterms:W3CDTF">2022-10-14T15:25:29Z</dcterms:created>
  <dcterms:modified xsi:type="dcterms:W3CDTF">2025-03-12T09:58:29Z</dcterms:modified>
</cp:coreProperties>
</file>