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269" r:id="rId6"/>
    <p:sldId id="260" r:id="rId7"/>
    <p:sldId id="272" r:id="rId8"/>
    <p:sldId id="261" r:id="rId9"/>
    <p:sldId id="264" r:id="rId10"/>
    <p:sldId id="265" r:id="rId11"/>
    <p:sldId id="266" r:id="rId12"/>
    <p:sldId id="267" r:id="rId13"/>
    <p:sldId id="274" r:id="rId14"/>
    <p:sldId id="275" r:id="rId15"/>
    <p:sldId id="268" r:id="rId16"/>
    <p:sldId id="273" r:id="rId17"/>
    <p:sldId id="276" r:id="rId18"/>
    <p:sldId id="277" r:id="rId19"/>
    <p:sldId id="278" r:id="rId20"/>
    <p:sldId id="279" r:id="rId21"/>
    <p:sldId id="280" r:id="rId22"/>
    <p:sldId id="306" r:id="rId23"/>
    <p:sldId id="307" r:id="rId24"/>
    <p:sldId id="282" r:id="rId25"/>
    <p:sldId id="308" r:id="rId26"/>
    <p:sldId id="309" r:id="rId27"/>
    <p:sldId id="284" r:id="rId28"/>
    <p:sldId id="310" r:id="rId29"/>
    <p:sldId id="311" r:id="rId30"/>
    <p:sldId id="312" r:id="rId31"/>
    <p:sldId id="313" r:id="rId32"/>
    <p:sldId id="314" r:id="rId33"/>
    <p:sldId id="315" r:id="rId34"/>
    <p:sldId id="288" r:id="rId35"/>
    <p:sldId id="289" r:id="rId36"/>
    <p:sldId id="290" r:id="rId37"/>
    <p:sldId id="316" r:id="rId38"/>
    <p:sldId id="317" r:id="rId39"/>
    <p:sldId id="283" r:id="rId40"/>
    <p:sldId id="285" r:id="rId41"/>
    <p:sldId id="286" r:id="rId42"/>
    <p:sldId id="287" r:id="rId43"/>
    <p:sldId id="318" r:id="rId44"/>
    <p:sldId id="294" r:id="rId45"/>
    <p:sldId id="295" r:id="rId46"/>
    <p:sldId id="296" r:id="rId47"/>
    <p:sldId id="305" r:id="rId48"/>
    <p:sldId id="297" r:id="rId49"/>
    <p:sldId id="298" r:id="rId50"/>
    <p:sldId id="299" r:id="rId51"/>
    <p:sldId id="300" r:id="rId52"/>
    <p:sldId id="301" r:id="rId53"/>
    <p:sldId id="302" r:id="rId54"/>
    <p:sldId id="303" r:id="rId55"/>
    <p:sldId id="304"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0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145154-F205-4707-89FD-1C1A11DFE080}" type="datetimeFigureOut">
              <a:rPr lang="fr-FR" smtClean="0"/>
              <a:t>01/01/1980</a:t>
            </a:fld>
            <a:endParaRPr lang="fr-FR"/>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77EAD-3626-4C40-A18D-54C55AAD1860}" type="slidenum">
              <a:rPr lang="fr-FR" smtClean="0"/>
              <a:t>‹#›</a:t>
            </a:fld>
            <a:endParaRPr lang="fr-FR"/>
          </a:p>
        </p:txBody>
      </p:sp>
    </p:spTree>
    <p:extLst>
      <p:ext uri="{BB962C8B-B14F-4D97-AF65-F5344CB8AC3E}">
        <p14:creationId xmlns:p14="http://schemas.microsoft.com/office/powerpoint/2010/main" val="198760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fr-BE" dirty="0"/>
          </a:p>
        </p:txBody>
      </p:sp>
      <p:sp>
        <p:nvSpPr>
          <p:cNvPr id="4" name="عنصر نائب لرقم الشريحة 3"/>
          <p:cNvSpPr>
            <a:spLocks noGrp="1"/>
          </p:cNvSpPr>
          <p:nvPr>
            <p:ph type="sldNum" sz="quarter" idx="10"/>
          </p:nvPr>
        </p:nvSpPr>
        <p:spPr/>
        <p:txBody>
          <a:bodyPr/>
          <a:lstStyle/>
          <a:p>
            <a:fld id="{54B77EAD-3626-4C40-A18D-54C55AAD1860}" type="slidenum">
              <a:rPr lang="fr-FR" smtClean="0"/>
              <a:t>22</a:t>
            </a:fld>
            <a:endParaRPr lang="fr-FR"/>
          </a:p>
        </p:txBody>
      </p:sp>
    </p:spTree>
    <p:extLst>
      <p:ext uri="{BB962C8B-B14F-4D97-AF65-F5344CB8AC3E}">
        <p14:creationId xmlns:p14="http://schemas.microsoft.com/office/powerpoint/2010/main" val="9802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fr-FR" dirty="0"/>
          </a:p>
        </p:txBody>
      </p:sp>
      <p:sp>
        <p:nvSpPr>
          <p:cNvPr id="4" name="عنصر نائب لرقم الشريحة 3"/>
          <p:cNvSpPr>
            <a:spLocks noGrp="1"/>
          </p:cNvSpPr>
          <p:nvPr>
            <p:ph type="sldNum" sz="quarter" idx="10"/>
          </p:nvPr>
        </p:nvSpPr>
        <p:spPr/>
        <p:txBody>
          <a:bodyPr/>
          <a:lstStyle/>
          <a:p>
            <a:fld id="{54B77EAD-3626-4C40-A18D-54C55AAD1860}" type="slidenum">
              <a:rPr lang="fr-FR" smtClean="0"/>
              <a:t>24</a:t>
            </a:fld>
            <a:endParaRPr lang="fr-FR"/>
          </a:p>
        </p:txBody>
      </p:sp>
    </p:spTree>
    <p:extLst>
      <p:ext uri="{BB962C8B-B14F-4D97-AF65-F5344CB8AC3E}">
        <p14:creationId xmlns:p14="http://schemas.microsoft.com/office/powerpoint/2010/main" val="94572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fr-F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fr-FR"/>
          </a:p>
        </p:txBody>
      </p:sp>
      <p:sp>
        <p:nvSpPr>
          <p:cNvPr id="4" name="عنصر نائب للتاريخ 3"/>
          <p:cNvSpPr>
            <a:spLocks noGrp="1"/>
          </p:cNvSpPr>
          <p:nvPr>
            <p:ph type="dt" sz="half" idx="10"/>
          </p:nvPr>
        </p:nvSpPr>
        <p:spPr/>
        <p:txBody>
          <a:bodyPr/>
          <a:lstStyle/>
          <a:p>
            <a:fld id="{70B1B119-9BCA-4B3A-8935-AE58F2AE471B}" type="datetimeFigureOut">
              <a:rPr lang="fr-FR" smtClean="0"/>
              <a:t>01/01/1980</a:t>
            </a:fld>
            <a:endParaRPr lang="fr-FR"/>
          </a:p>
        </p:txBody>
      </p:sp>
      <p:sp>
        <p:nvSpPr>
          <p:cNvPr id="5" name="عنصر نائب للتذييل 4"/>
          <p:cNvSpPr>
            <a:spLocks noGrp="1"/>
          </p:cNvSpPr>
          <p:nvPr>
            <p:ph type="ftr" sz="quarter" idx="11"/>
          </p:nvPr>
        </p:nvSpPr>
        <p:spPr/>
        <p:txBody>
          <a:bodyPr/>
          <a:lstStyle/>
          <a:p>
            <a:endParaRPr lang="fr-FR"/>
          </a:p>
        </p:txBody>
      </p:sp>
      <p:sp>
        <p:nvSpPr>
          <p:cNvPr id="6" name="عنصر نائب لرقم الشريحة 5"/>
          <p:cNvSpPr>
            <a:spLocks noGrp="1"/>
          </p:cNvSpPr>
          <p:nvPr>
            <p:ph type="sldNum" sz="quarter" idx="12"/>
          </p:nvPr>
        </p:nvSpPr>
        <p:spPr/>
        <p:txBody>
          <a:bodyPr/>
          <a:lstStyle/>
          <a:p>
            <a:fld id="{C1897663-236A-4101-A62B-FA1E4CC066AB}" type="slidenum">
              <a:rPr lang="fr-FR" smtClean="0"/>
              <a:t>‹#›</a:t>
            </a:fld>
            <a:endParaRPr lang="fr-FR"/>
          </a:p>
        </p:txBody>
      </p:sp>
    </p:spTree>
    <p:extLst>
      <p:ext uri="{BB962C8B-B14F-4D97-AF65-F5344CB8AC3E}">
        <p14:creationId xmlns:p14="http://schemas.microsoft.com/office/powerpoint/2010/main" val="108568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fr-FR"/>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عنصر نائب للتاريخ 3"/>
          <p:cNvSpPr>
            <a:spLocks noGrp="1"/>
          </p:cNvSpPr>
          <p:nvPr>
            <p:ph type="dt" sz="half" idx="10"/>
          </p:nvPr>
        </p:nvSpPr>
        <p:spPr/>
        <p:txBody>
          <a:bodyPr/>
          <a:lstStyle/>
          <a:p>
            <a:fld id="{70B1B119-9BCA-4B3A-8935-AE58F2AE471B}" type="datetimeFigureOut">
              <a:rPr lang="fr-FR" smtClean="0"/>
              <a:t>01/01/1980</a:t>
            </a:fld>
            <a:endParaRPr lang="fr-FR"/>
          </a:p>
        </p:txBody>
      </p:sp>
      <p:sp>
        <p:nvSpPr>
          <p:cNvPr id="5" name="عنصر نائب للتذييل 4"/>
          <p:cNvSpPr>
            <a:spLocks noGrp="1"/>
          </p:cNvSpPr>
          <p:nvPr>
            <p:ph type="ftr" sz="quarter" idx="11"/>
          </p:nvPr>
        </p:nvSpPr>
        <p:spPr/>
        <p:txBody>
          <a:bodyPr/>
          <a:lstStyle/>
          <a:p>
            <a:endParaRPr lang="fr-FR"/>
          </a:p>
        </p:txBody>
      </p:sp>
      <p:sp>
        <p:nvSpPr>
          <p:cNvPr id="6" name="عنصر نائب لرقم الشريحة 5"/>
          <p:cNvSpPr>
            <a:spLocks noGrp="1"/>
          </p:cNvSpPr>
          <p:nvPr>
            <p:ph type="sldNum" sz="quarter" idx="12"/>
          </p:nvPr>
        </p:nvSpPr>
        <p:spPr/>
        <p:txBody>
          <a:bodyPr/>
          <a:lstStyle/>
          <a:p>
            <a:fld id="{C1897663-236A-4101-A62B-FA1E4CC066AB}" type="slidenum">
              <a:rPr lang="fr-FR" smtClean="0"/>
              <a:t>‹#›</a:t>
            </a:fld>
            <a:endParaRPr lang="fr-FR"/>
          </a:p>
        </p:txBody>
      </p:sp>
    </p:spTree>
    <p:extLst>
      <p:ext uri="{BB962C8B-B14F-4D97-AF65-F5344CB8AC3E}">
        <p14:creationId xmlns:p14="http://schemas.microsoft.com/office/powerpoint/2010/main" val="167857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fr-F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عنصر نائب للتاريخ 3"/>
          <p:cNvSpPr>
            <a:spLocks noGrp="1"/>
          </p:cNvSpPr>
          <p:nvPr>
            <p:ph type="dt" sz="half" idx="10"/>
          </p:nvPr>
        </p:nvSpPr>
        <p:spPr/>
        <p:txBody>
          <a:bodyPr/>
          <a:lstStyle/>
          <a:p>
            <a:fld id="{70B1B119-9BCA-4B3A-8935-AE58F2AE471B}" type="datetimeFigureOut">
              <a:rPr lang="fr-FR" smtClean="0"/>
              <a:t>01/01/1980</a:t>
            </a:fld>
            <a:endParaRPr lang="fr-FR"/>
          </a:p>
        </p:txBody>
      </p:sp>
      <p:sp>
        <p:nvSpPr>
          <p:cNvPr id="5" name="عنصر نائب للتذييل 4"/>
          <p:cNvSpPr>
            <a:spLocks noGrp="1"/>
          </p:cNvSpPr>
          <p:nvPr>
            <p:ph type="ftr" sz="quarter" idx="11"/>
          </p:nvPr>
        </p:nvSpPr>
        <p:spPr/>
        <p:txBody>
          <a:bodyPr/>
          <a:lstStyle/>
          <a:p>
            <a:endParaRPr lang="fr-FR"/>
          </a:p>
        </p:txBody>
      </p:sp>
      <p:sp>
        <p:nvSpPr>
          <p:cNvPr id="6" name="عنصر نائب لرقم الشريحة 5"/>
          <p:cNvSpPr>
            <a:spLocks noGrp="1"/>
          </p:cNvSpPr>
          <p:nvPr>
            <p:ph type="sldNum" sz="quarter" idx="12"/>
          </p:nvPr>
        </p:nvSpPr>
        <p:spPr/>
        <p:txBody>
          <a:bodyPr/>
          <a:lstStyle/>
          <a:p>
            <a:fld id="{C1897663-236A-4101-A62B-FA1E4CC066AB}" type="slidenum">
              <a:rPr lang="fr-FR" smtClean="0"/>
              <a:t>‹#›</a:t>
            </a:fld>
            <a:endParaRPr lang="fr-FR"/>
          </a:p>
        </p:txBody>
      </p:sp>
    </p:spTree>
    <p:extLst>
      <p:ext uri="{BB962C8B-B14F-4D97-AF65-F5344CB8AC3E}">
        <p14:creationId xmlns:p14="http://schemas.microsoft.com/office/powerpoint/2010/main" val="367778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fr-FR"/>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عنصر نائب للتاريخ 3"/>
          <p:cNvSpPr>
            <a:spLocks noGrp="1"/>
          </p:cNvSpPr>
          <p:nvPr>
            <p:ph type="dt" sz="half" idx="10"/>
          </p:nvPr>
        </p:nvSpPr>
        <p:spPr/>
        <p:txBody>
          <a:bodyPr/>
          <a:lstStyle/>
          <a:p>
            <a:fld id="{70B1B119-9BCA-4B3A-8935-AE58F2AE471B}" type="datetimeFigureOut">
              <a:rPr lang="fr-FR" smtClean="0"/>
              <a:t>01/01/1980</a:t>
            </a:fld>
            <a:endParaRPr lang="fr-FR"/>
          </a:p>
        </p:txBody>
      </p:sp>
      <p:sp>
        <p:nvSpPr>
          <p:cNvPr id="5" name="عنصر نائب للتذييل 4"/>
          <p:cNvSpPr>
            <a:spLocks noGrp="1"/>
          </p:cNvSpPr>
          <p:nvPr>
            <p:ph type="ftr" sz="quarter" idx="11"/>
          </p:nvPr>
        </p:nvSpPr>
        <p:spPr/>
        <p:txBody>
          <a:bodyPr/>
          <a:lstStyle/>
          <a:p>
            <a:endParaRPr lang="fr-FR"/>
          </a:p>
        </p:txBody>
      </p:sp>
      <p:sp>
        <p:nvSpPr>
          <p:cNvPr id="6" name="عنصر نائب لرقم الشريحة 5"/>
          <p:cNvSpPr>
            <a:spLocks noGrp="1"/>
          </p:cNvSpPr>
          <p:nvPr>
            <p:ph type="sldNum" sz="quarter" idx="12"/>
          </p:nvPr>
        </p:nvSpPr>
        <p:spPr/>
        <p:txBody>
          <a:bodyPr/>
          <a:lstStyle/>
          <a:p>
            <a:fld id="{C1897663-236A-4101-A62B-FA1E4CC066AB}" type="slidenum">
              <a:rPr lang="fr-FR" smtClean="0"/>
              <a:t>‹#›</a:t>
            </a:fld>
            <a:endParaRPr lang="fr-FR"/>
          </a:p>
        </p:txBody>
      </p:sp>
    </p:spTree>
    <p:extLst>
      <p:ext uri="{BB962C8B-B14F-4D97-AF65-F5344CB8AC3E}">
        <p14:creationId xmlns:p14="http://schemas.microsoft.com/office/powerpoint/2010/main" val="274958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fr-F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0B1B119-9BCA-4B3A-8935-AE58F2AE471B}" type="datetimeFigureOut">
              <a:rPr lang="fr-FR" smtClean="0"/>
              <a:t>01/01/1980</a:t>
            </a:fld>
            <a:endParaRPr lang="fr-FR"/>
          </a:p>
        </p:txBody>
      </p:sp>
      <p:sp>
        <p:nvSpPr>
          <p:cNvPr id="5" name="عنصر نائب للتذييل 4"/>
          <p:cNvSpPr>
            <a:spLocks noGrp="1"/>
          </p:cNvSpPr>
          <p:nvPr>
            <p:ph type="ftr" sz="quarter" idx="11"/>
          </p:nvPr>
        </p:nvSpPr>
        <p:spPr/>
        <p:txBody>
          <a:bodyPr/>
          <a:lstStyle/>
          <a:p>
            <a:endParaRPr lang="fr-FR"/>
          </a:p>
        </p:txBody>
      </p:sp>
      <p:sp>
        <p:nvSpPr>
          <p:cNvPr id="6" name="عنصر نائب لرقم الشريحة 5"/>
          <p:cNvSpPr>
            <a:spLocks noGrp="1"/>
          </p:cNvSpPr>
          <p:nvPr>
            <p:ph type="sldNum" sz="quarter" idx="12"/>
          </p:nvPr>
        </p:nvSpPr>
        <p:spPr/>
        <p:txBody>
          <a:bodyPr/>
          <a:lstStyle/>
          <a:p>
            <a:fld id="{C1897663-236A-4101-A62B-FA1E4CC066AB}" type="slidenum">
              <a:rPr lang="fr-FR" smtClean="0"/>
              <a:t>‹#›</a:t>
            </a:fld>
            <a:endParaRPr lang="fr-FR"/>
          </a:p>
        </p:txBody>
      </p:sp>
    </p:spTree>
    <p:extLst>
      <p:ext uri="{BB962C8B-B14F-4D97-AF65-F5344CB8AC3E}">
        <p14:creationId xmlns:p14="http://schemas.microsoft.com/office/powerpoint/2010/main" val="250048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fr-F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عنصر نائب للتاريخ 4"/>
          <p:cNvSpPr>
            <a:spLocks noGrp="1"/>
          </p:cNvSpPr>
          <p:nvPr>
            <p:ph type="dt" sz="half" idx="10"/>
          </p:nvPr>
        </p:nvSpPr>
        <p:spPr/>
        <p:txBody>
          <a:bodyPr/>
          <a:lstStyle/>
          <a:p>
            <a:fld id="{70B1B119-9BCA-4B3A-8935-AE58F2AE471B}" type="datetimeFigureOut">
              <a:rPr lang="fr-FR" smtClean="0"/>
              <a:t>01/01/1980</a:t>
            </a:fld>
            <a:endParaRPr lang="fr-FR"/>
          </a:p>
        </p:txBody>
      </p:sp>
      <p:sp>
        <p:nvSpPr>
          <p:cNvPr id="6" name="عنصر نائب للتذييل 5"/>
          <p:cNvSpPr>
            <a:spLocks noGrp="1"/>
          </p:cNvSpPr>
          <p:nvPr>
            <p:ph type="ftr" sz="quarter" idx="11"/>
          </p:nvPr>
        </p:nvSpPr>
        <p:spPr/>
        <p:txBody>
          <a:bodyPr/>
          <a:lstStyle/>
          <a:p>
            <a:endParaRPr lang="fr-FR"/>
          </a:p>
        </p:txBody>
      </p:sp>
      <p:sp>
        <p:nvSpPr>
          <p:cNvPr id="7" name="عنصر نائب لرقم الشريحة 6"/>
          <p:cNvSpPr>
            <a:spLocks noGrp="1"/>
          </p:cNvSpPr>
          <p:nvPr>
            <p:ph type="sldNum" sz="quarter" idx="12"/>
          </p:nvPr>
        </p:nvSpPr>
        <p:spPr/>
        <p:txBody>
          <a:bodyPr/>
          <a:lstStyle/>
          <a:p>
            <a:fld id="{C1897663-236A-4101-A62B-FA1E4CC066AB}" type="slidenum">
              <a:rPr lang="fr-FR" smtClean="0"/>
              <a:t>‹#›</a:t>
            </a:fld>
            <a:endParaRPr lang="fr-FR"/>
          </a:p>
        </p:txBody>
      </p:sp>
    </p:spTree>
    <p:extLst>
      <p:ext uri="{BB962C8B-B14F-4D97-AF65-F5344CB8AC3E}">
        <p14:creationId xmlns:p14="http://schemas.microsoft.com/office/powerpoint/2010/main" val="14681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fr-F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7" name="عنصر نائب للتاريخ 6"/>
          <p:cNvSpPr>
            <a:spLocks noGrp="1"/>
          </p:cNvSpPr>
          <p:nvPr>
            <p:ph type="dt" sz="half" idx="10"/>
          </p:nvPr>
        </p:nvSpPr>
        <p:spPr/>
        <p:txBody>
          <a:bodyPr/>
          <a:lstStyle/>
          <a:p>
            <a:fld id="{70B1B119-9BCA-4B3A-8935-AE58F2AE471B}" type="datetimeFigureOut">
              <a:rPr lang="fr-FR" smtClean="0"/>
              <a:t>01/01/1980</a:t>
            </a:fld>
            <a:endParaRPr lang="fr-FR"/>
          </a:p>
        </p:txBody>
      </p:sp>
      <p:sp>
        <p:nvSpPr>
          <p:cNvPr id="8" name="عنصر نائب للتذييل 7"/>
          <p:cNvSpPr>
            <a:spLocks noGrp="1"/>
          </p:cNvSpPr>
          <p:nvPr>
            <p:ph type="ftr" sz="quarter" idx="11"/>
          </p:nvPr>
        </p:nvSpPr>
        <p:spPr/>
        <p:txBody>
          <a:bodyPr/>
          <a:lstStyle/>
          <a:p>
            <a:endParaRPr lang="fr-FR"/>
          </a:p>
        </p:txBody>
      </p:sp>
      <p:sp>
        <p:nvSpPr>
          <p:cNvPr id="9" name="عنصر نائب لرقم الشريحة 8"/>
          <p:cNvSpPr>
            <a:spLocks noGrp="1"/>
          </p:cNvSpPr>
          <p:nvPr>
            <p:ph type="sldNum" sz="quarter" idx="12"/>
          </p:nvPr>
        </p:nvSpPr>
        <p:spPr/>
        <p:txBody>
          <a:bodyPr/>
          <a:lstStyle/>
          <a:p>
            <a:fld id="{C1897663-236A-4101-A62B-FA1E4CC066AB}" type="slidenum">
              <a:rPr lang="fr-FR" smtClean="0"/>
              <a:t>‹#›</a:t>
            </a:fld>
            <a:endParaRPr lang="fr-FR"/>
          </a:p>
        </p:txBody>
      </p:sp>
    </p:spTree>
    <p:extLst>
      <p:ext uri="{BB962C8B-B14F-4D97-AF65-F5344CB8AC3E}">
        <p14:creationId xmlns:p14="http://schemas.microsoft.com/office/powerpoint/2010/main" val="1802437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fr-FR"/>
          </a:p>
        </p:txBody>
      </p:sp>
      <p:sp>
        <p:nvSpPr>
          <p:cNvPr id="3" name="عنصر نائب للتاريخ 2"/>
          <p:cNvSpPr>
            <a:spLocks noGrp="1"/>
          </p:cNvSpPr>
          <p:nvPr>
            <p:ph type="dt" sz="half" idx="10"/>
          </p:nvPr>
        </p:nvSpPr>
        <p:spPr/>
        <p:txBody>
          <a:bodyPr/>
          <a:lstStyle/>
          <a:p>
            <a:fld id="{70B1B119-9BCA-4B3A-8935-AE58F2AE471B}" type="datetimeFigureOut">
              <a:rPr lang="fr-FR" smtClean="0"/>
              <a:t>01/01/1980</a:t>
            </a:fld>
            <a:endParaRPr lang="fr-FR"/>
          </a:p>
        </p:txBody>
      </p:sp>
      <p:sp>
        <p:nvSpPr>
          <p:cNvPr id="4" name="عنصر نائب للتذييل 3"/>
          <p:cNvSpPr>
            <a:spLocks noGrp="1"/>
          </p:cNvSpPr>
          <p:nvPr>
            <p:ph type="ftr" sz="quarter" idx="11"/>
          </p:nvPr>
        </p:nvSpPr>
        <p:spPr/>
        <p:txBody>
          <a:bodyPr/>
          <a:lstStyle/>
          <a:p>
            <a:endParaRPr lang="fr-FR"/>
          </a:p>
        </p:txBody>
      </p:sp>
      <p:sp>
        <p:nvSpPr>
          <p:cNvPr id="5" name="عنصر نائب لرقم الشريحة 4"/>
          <p:cNvSpPr>
            <a:spLocks noGrp="1"/>
          </p:cNvSpPr>
          <p:nvPr>
            <p:ph type="sldNum" sz="quarter" idx="12"/>
          </p:nvPr>
        </p:nvSpPr>
        <p:spPr/>
        <p:txBody>
          <a:bodyPr/>
          <a:lstStyle/>
          <a:p>
            <a:fld id="{C1897663-236A-4101-A62B-FA1E4CC066AB}" type="slidenum">
              <a:rPr lang="fr-FR" smtClean="0"/>
              <a:t>‹#›</a:t>
            </a:fld>
            <a:endParaRPr lang="fr-FR"/>
          </a:p>
        </p:txBody>
      </p:sp>
    </p:spTree>
    <p:extLst>
      <p:ext uri="{BB962C8B-B14F-4D97-AF65-F5344CB8AC3E}">
        <p14:creationId xmlns:p14="http://schemas.microsoft.com/office/powerpoint/2010/main" val="42107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0B1B119-9BCA-4B3A-8935-AE58F2AE471B}" type="datetimeFigureOut">
              <a:rPr lang="fr-FR" smtClean="0"/>
              <a:t>01/01/1980</a:t>
            </a:fld>
            <a:endParaRPr lang="fr-FR"/>
          </a:p>
        </p:txBody>
      </p:sp>
      <p:sp>
        <p:nvSpPr>
          <p:cNvPr id="3" name="عنصر نائب للتذييل 2"/>
          <p:cNvSpPr>
            <a:spLocks noGrp="1"/>
          </p:cNvSpPr>
          <p:nvPr>
            <p:ph type="ftr" sz="quarter" idx="11"/>
          </p:nvPr>
        </p:nvSpPr>
        <p:spPr/>
        <p:txBody>
          <a:bodyPr/>
          <a:lstStyle/>
          <a:p>
            <a:endParaRPr lang="fr-FR"/>
          </a:p>
        </p:txBody>
      </p:sp>
      <p:sp>
        <p:nvSpPr>
          <p:cNvPr id="4" name="عنصر نائب لرقم الشريحة 3"/>
          <p:cNvSpPr>
            <a:spLocks noGrp="1"/>
          </p:cNvSpPr>
          <p:nvPr>
            <p:ph type="sldNum" sz="quarter" idx="12"/>
          </p:nvPr>
        </p:nvSpPr>
        <p:spPr/>
        <p:txBody>
          <a:bodyPr/>
          <a:lstStyle/>
          <a:p>
            <a:fld id="{C1897663-236A-4101-A62B-FA1E4CC066AB}" type="slidenum">
              <a:rPr lang="fr-FR" smtClean="0"/>
              <a:t>‹#›</a:t>
            </a:fld>
            <a:endParaRPr lang="fr-FR"/>
          </a:p>
        </p:txBody>
      </p:sp>
    </p:spTree>
    <p:extLst>
      <p:ext uri="{BB962C8B-B14F-4D97-AF65-F5344CB8AC3E}">
        <p14:creationId xmlns:p14="http://schemas.microsoft.com/office/powerpoint/2010/main" val="113261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fr-F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0B1B119-9BCA-4B3A-8935-AE58F2AE471B}" type="datetimeFigureOut">
              <a:rPr lang="fr-FR" smtClean="0"/>
              <a:t>01/01/1980</a:t>
            </a:fld>
            <a:endParaRPr lang="fr-FR"/>
          </a:p>
        </p:txBody>
      </p:sp>
      <p:sp>
        <p:nvSpPr>
          <p:cNvPr id="6" name="عنصر نائب للتذييل 5"/>
          <p:cNvSpPr>
            <a:spLocks noGrp="1"/>
          </p:cNvSpPr>
          <p:nvPr>
            <p:ph type="ftr" sz="quarter" idx="11"/>
          </p:nvPr>
        </p:nvSpPr>
        <p:spPr/>
        <p:txBody>
          <a:bodyPr/>
          <a:lstStyle/>
          <a:p>
            <a:endParaRPr lang="fr-FR"/>
          </a:p>
        </p:txBody>
      </p:sp>
      <p:sp>
        <p:nvSpPr>
          <p:cNvPr id="7" name="عنصر نائب لرقم الشريحة 6"/>
          <p:cNvSpPr>
            <a:spLocks noGrp="1"/>
          </p:cNvSpPr>
          <p:nvPr>
            <p:ph type="sldNum" sz="quarter" idx="12"/>
          </p:nvPr>
        </p:nvSpPr>
        <p:spPr/>
        <p:txBody>
          <a:bodyPr/>
          <a:lstStyle/>
          <a:p>
            <a:fld id="{C1897663-236A-4101-A62B-FA1E4CC066AB}" type="slidenum">
              <a:rPr lang="fr-FR" smtClean="0"/>
              <a:t>‹#›</a:t>
            </a:fld>
            <a:endParaRPr lang="fr-FR"/>
          </a:p>
        </p:txBody>
      </p:sp>
    </p:spTree>
    <p:extLst>
      <p:ext uri="{BB962C8B-B14F-4D97-AF65-F5344CB8AC3E}">
        <p14:creationId xmlns:p14="http://schemas.microsoft.com/office/powerpoint/2010/main" val="60115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fr-F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0B1B119-9BCA-4B3A-8935-AE58F2AE471B}" type="datetimeFigureOut">
              <a:rPr lang="fr-FR" smtClean="0"/>
              <a:t>01/01/1980</a:t>
            </a:fld>
            <a:endParaRPr lang="fr-FR"/>
          </a:p>
        </p:txBody>
      </p:sp>
      <p:sp>
        <p:nvSpPr>
          <p:cNvPr id="6" name="عنصر نائب للتذييل 5"/>
          <p:cNvSpPr>
            <a:spLocks noGrp="1"/>
          </p:cNvSpPr>
          <p:nvPr>
            <p:ph type="ftr" sz="quarter" idx="11"/>
          </p:nvPr>
        </p:nvSpPr>
        <p:spPr/>
        <p:txBody>
          <a:bodyPr/>
          <a:lstStyle/>
          <a:p>
            <a:endParaRPr lang="fr-FR"/>
          </a:p>
        </p:txBody>
      </p:sp>
      <p:sp>
        <p:nvSpPr>
          <p:cNvPr id="7" name="عنصر نائب لرقم الشريحة 6"/>
          <p:cNvSpPr>
            <a:spLocks noGrp="1"/>
          </p:cNvSpPr>
          <p:nvPr>
            <p:ph type="sldNum" sz="quarter" idx="12"/>
          </p:nvPr>
        </p:nvSpPr>
        <p:spPr/>
        <p:txBody>
          <a:bodyPr/>
          <a:lstStyle/>
          <a:p>
            <a:fld id="{C1897663-236A-4101-A62B-FA1E4CC066AB}" type="slidenum">
              <a:rPr lang="fr-FR" smtClean="0"/>
              <a:t>‹#›</a:t>
            </a:fld>
            <a:endParaRPr lang="fr-FR"/>
          </a:p>
        </p:txBody>
      </p:sp>
    </p:spTree>
    <p:extLst>
      <p:ext uri="{BB962C8B-B14F-4D97-AF65-F5344CB8AC3E}">
        <p14:creationId xmlns:p14="http://schemas.microsoft.com/office/powerpoint/2010/main" val="251563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fr-F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1B119-9BCA-4B3A-8935-AE58F2AE471B}" type="datetimeFigureOut">
              <a:rPr lang="fr-FR" smtClean="0"/>
              <a:t>01/01/1980</a:t>
            </a:fld>
            <a:endParaRPr lang="fr-F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97663-236A-4101-A62B-FA1E4CC066AB}" type="slidenum">
              <a:rPr lang="fr-FR" smtClean="0"/>
              <a:t>‹#›</a:t>
            </a:fld>
            <a:endParaRPr lang="fr-FR"/>
          </a:p>
        </p:txBody>
      </p:sp>
    </p:spTree>
    <p:extLst>
      <p:ext uri="{BB962C8B-B14F-4D97-AF65-F5344CB8AC3E}">
        <p14:creationId xmlns:p14="http://schemas.microsoft.com/office/powerpoint/2010/main" val="173732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dirty="0" smtClean="0"/>
              <a:t>Trouble de la Coagulation</a:t>
            </a:r>
            <a:br>
              <a:rPr lang="en-US" dirty="0" smtClean="0"/>
            </a:br>
            <a:r>
              <a:rPr lang="fr-FR" b="1" dirty="0"/>
              <a:t>Maladie thromboembolique veineuse </a:t>
            </a:r>
          </a:p>
        </p:txBody>
      </p:sp>
      <p:sp>
        <p:nvSpPr>
          <p:cNvPr id="3" name="عنوان فرعي 2"/>
          <p:cNvSpPr>
            <a:spLocks noGrp="1"/>
          </p:cNvSpPr>
          <p:nvPr>
            <p:ph type="subTitle" idx="1"/>
          </p:nvPr>
        </p:nvSpPr>
        <p:spPr/>
        <p:txBody>
          <a:bodyPr/>
          <a:lstStyle/>
          <a:p>
            <a:r>
              <a:rPr lang="en-US" dirty="0" smtClean="0"/>
              <a:t>Dr. MM BERRICHI</a:t>
            </a:r>
            <a:endParaRPr lang="fr-FR" dirty="0"/>
          </a:p>
        </p:txBody>
      </p:sp>
    </p:spTree>
    <p:extLst>
      <p:ext uri="{BB962C8B-B14F-4D97-AF65-F5344CB8AC3E}">
        <p14:creationId xmlns:p14="http://schemas.microsoft.com/office/powerpoint/2010/main" val="1252994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dirty="0"/>
          </a:p>
        </p:txBody>
      </p:sp>
      <p:sp>
        <p:nvSpPr>
          <p:cNvPr id="3" name="عنصر نائب للمحتوى 2"/>
          <p:cNvSpPr>
            <a:spLocks noGrp="1"/>
          </p:cNvSpPr>
          <p:nvPr>
            <p:ph idx="1"/>
          </p:nvPr>
        </p:nvSpPr>
        <p:spPr/>
        <p:txBody>
          <a:bodyPr>
            <a:normAutofit fontScale="85000" lnSpcReduction="10000"/>
          </a:bodyPr>
          <a:lstStyle/>
          <a:p>
            <a:pPr>
              <a:buFont typeface="Wingdings" pitchFamily="2" charset="2"/>
              <a:buChar char="ü"/>
            </a:pPr>
            <a:r>
              <a:rPr lang="fr-FR" dirty="0"/>
              <a:t>La stase veineuse </a:t>
            </a:r>
            <a:r>
              <a:rPr lang="fr-FR" dirty="0" smtClean="0">
                <a:sym typeface="Wingdings" pitchFamily="2" charset="2"/>
              </a:rPr>
              <a:t> </a:t>
            </a:r>
          </a:p>
          <a:p>
            <a:pPr marL="0" indent="0">
              <a:buNone/>
            </a:pPr>
            <a:r>
              <a:rPr lang="fr-FR" dirty="0" smtClean="0"/>
              <a:t>- lésions </a:t>
            </a:r>
            <a:r>
              <a:rPr lang="fr-FR" dirty="0"/>
              <a:t>des valves veineuses, </a:t>
            </a:r>
            <a:endParaRPr lang="fr-FR" dirty="0" smtClean="0"/>
          </a:p>
          <a:p>
            <a:pPr marL="0" indent="0">
              <a:buNone/>
            </a:pPr>
            <a:r>
              <a:rPr lang="fr-FR" dirty="0" smtClean="0"/>
              <a:t>- obstruction </a:t>
            </a:r>
            <a:r>
              <a:rPr lang="fr-FR" dirty="0"/>
              <a:t>vasculaire, </a:t>
            </a:r>
            <a:endParaRPr lang="fr-FR" dirty="0" smtClean="0"/>
          </a:p>
          <a:p>
            <a:pPr marL="0" indent="0">
              <a:buNone/>
            </a:pPr>
            <a:r>
              <a:rPr lang="fr-FR" dirty="0" smtClean="0"/>
              <a:t>- périodes </a:t>
            </a:r>
            <a:r>
              <a:rPr lang="fr-FR" dirty="0"/>
              <a:t>prolongées d'immobilité </a:t>
            </a:r>
            <a:endParaRPr lang="fr-FR" dirty="0" smtClean="0"/>
          </a:p>
          <a:p>
            <a:pPr marL="0" indent="0">
              <a:buNone/>
            </a:pPr>
            <a:r>
              <a:rPr lang="fr-FR" dirty="0" smtClean="0"/>
              <a:t>- une </a:t>
            </a:r>
            <a:r>
              <a:rPr lang="fr-FR" dirty="0"/>
              <a:t>augmentation de la viscosité du sang. </a:t>
            </a:r>
            <a:endParaRPr lang="fr-FR" dirty="0" smtClean="0"/>
          </a:p>
          <a:p>
            <a:pPr marL="0" indent="0">
              <a:buNone/>
            </a:pPr>
            <a:r>
              <a:rPr lang="fr-FR" dirty="0" smtClean="0"/>
              <a:t>Les </a:t>
            </a:r>
            <a:r>
              <a:rPr lang="fr-FR" dirty="0"/>
              <a:t>affections associées à la stase veineuse comprennent une maladie médicale majeure </a:t>
            </a:r>
            <a:r>
              <a:rPr lang="fr-FR" dirty="0" smtClean="0"/>
              <a:t>(</a:t>
            </a:r>
            <a:r>
              <a:rPr lang="fr-FR" dirty="0"/>
              <a:t>ex</a:t>
            </a:r>
            <a:r>
              <a:rPr lang="fr-FR" dirty="0" smtClean="0"/>
              <a:t>: </a:t>
            </a:r>
            <a:r>
              <a:rPr lang="fr-FR" dirty="0"/>
              <a:t>une insuffisance cardiaque, </a:t>
            </a:r>
            <a:r>
              <a:rPr lang="fr-FR" dirty="0" smtClean="0"/>
              <a:t>IDM), chirurgie </a:t>
            </a:r>
            <a:r>
              <a:rPr lang="fr-FR" dirty="0"/>
              <a:t>majeure, </a:t>
            </a:r>
            <a:r>
              <a:rPr lang="fr-FR" dirty="0" smtClean="0"/>
              <a:t>paralysie (ex: AVC, </a:t>
            </a:r>
            <a:r>
              <a:rPr lang="fr-FR" dirty="0"/>
              <a:t>une lésion de la moelle épinière), une </a:t>
            </a:r>
            <a:r>
              <a:rPr lang="fr-FR" dirty="0" smtClean="0"/>
              <a:t>polyglobulie (</a:t>
            </a:r>
            <a:r>
              <a:rPr lang="fr-FR" dirty="0"/>
              <a:t>La maladie de </a:t>
            </a:r>
            <a:r>
              <a:rPr lang="fr-FR" dirty="0" smtClean="0"/>
              <a:t>Vaquez), obésité </a:t>
            </a:r>
            <a:r>
              <a:rPr lang="fr-FR" dirty="0"/>
              <a:t>ou des varices.</a:t>
            </a:r>
          </a:p>
        </p:txBody>
      </p:sp>
    </p:spTree>
    <p:extLst>
      <p:ext uri="{BB962C8B-B14F-4D97-AF65-F5344CB8AC3E}">
        <p14:creationId xmlns:p14="http://schemas.microsoft.com/office/powerpoint/2010/main" val="3245351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dirty="0"/>
          </a:p>
        </p:txBody>
      </p:sp>
      <p:sp>
        <p:nvSpPr>
          <p:cNvPr id="3" name="عنصر نائب للمحتوى 2"/>
          <p:cNvSpPr>
            <a:spLocks noGrp="1"/>
          </p:cNvSpPr>
          <p:nvPr>
            <p:ph idx="1"/>
          </p:nvPr>
        </p:nvSpPr>
        <p:spPr/>
        <p:txBody>
          <a:bodyPr/>
          <a:lstStyle/>
          <a:p>
            <a:pPr>
              <a:buFont typeface="Wingdings" pitchFamily="2" charset="2"/>
              <a:buChar char="ü"/>
            </a:pPr>
            <a:r>
              <a:rPr lang="fr-FR" dirty="0" smtClean="0"/>
              <a:t>lésions vasculaires</a:t>
            </a:r>
            <a:r>
              <a:rPr lang="fr-FR" dirty="0" smtClean="0">
                <a:sym typeface="Wingdings" pitchFamily="2" charset="2"/>
              </a:rPr>
              <a:t></a:t>
            </a:r>
            <a:r>
              <a:rPr lang="fr-FR" dirty="0" smtClean="0"/>
              <a:t> </a:t>
            </a:r>
          </a:p>
          <a:p>
            <a:pPr>
              <a:buFontTx/>
              <a:buChar char="-"/>
            </a:pPr>
            <a:r>
              <a:rPr lang="fr-FR" dirty="0" smtClean="0"/>
              <a:t>Chirurgie </a:t>
            </a:r>
            <a:r>
              <a:rPr lang="fr-FR" dirty="0"/>
              <a:t>orthopédique majeure </a:t>
            </a:r>
            <a:r>
              <a:rPr lang="fr-FR" dirty="0" smtClean="0"/>
              <a:t>(PTH), </a:t>
            </a:r>
          </a:p>
          <a:p>
            <a:pPr>
              <a:buFontTx/>
              <a:buChar char="-"/>
            </a:pPr>
            <a:r>
              <a:rPr lang="fr-FR" dirty="0" smtClean="0"/>
              <a:t>Traumatisme (fractures </a:t>
            </a:r>
            <a:r>
              <a:rPr lang="fr-FR" dirty="0"/>
              <a:t>du bassin, de la hanche ou de la jambe</a:t>
            </a:r>
            <a:r>
              <a:rPr lang="fr-FR" dirty="0" smtClean="0"/>
              <a:t>)</a:t>
            </a:r>
          </a:p>
          <a:p>
            <a:pPr>
              <a:buFontTx/>
              <a:buChar char="-"/>
            </a:pPr>
            <a:r>
              <a:rPr lang="fr-FR" dirty="0" smtClean="0"/>
              <a:t>Cathéter </a:t>
            </a:r>
            <a:r>
              <a:rPr lang="fr-FR" dirty="0"/>
              <a:t>veineux </a:t>
            </a:r>
            <a:r>
              <a:rPr lang="fr-FR" dirty="0" smtClean="0"/>
              <a:t>central (</a:t>
            </a:r>
            <a:r>
              <a:rPr lang="fr-FR" dirty="0"/>
              <a:t> implanté dans une grosse veine du thorax ou du cou puis conduit jusqu'à la veine cave </a:t>
            </a:r>
            <a:r>
              <a:rPr lang="fr-FR" dirty="0" smtClean="0"/>
              <a:t>supérieure).</a:t>
            </a:r>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3365037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fontScale="85000" lnSpcReduction="20000"/>
          </a:bodyPr>
          <a:lstStyle/>
          <a:p>
            <a:pPr>
              <a:buFont typeface="Wingdings" pitchFamily="2" charset="2"/>
              <a:buChar char="ü"/>
            </a:pPr>
            <a:r>
              <a:rPr lang="fr-FR" dirty="0" smtClean="0"/>
              <a:t>L’ hypercoagulabilité </a:t>
            </a:r>
            <a:r>
              <a:rPr lang="fr-FR" dirty="0" smtClean="0">
                <a:sym typeface="Wingdings" pitchFamily="2" charset="2"/>
              </a:rPr>
              <a:t></a:t>
            </a:r>
          </a:p>
          <a:p>
            <a:pPr>
              <a:buFontTx/>
              <a:buChar char="-"/>
            </a:pPr>
            <a:r>
              <a:rPr lang="fr-FR" dirty="0" smtClean="0"/>
              <a:t>Cancers; </a:t>
            </a:r>
          </a:p>
          <a:p>
            <a:pPr>
              <a:buFontTx/>
              <a:buChar char="-"/>
            </a:pPr>
            <a:r>
              <a:rPr lang="fr-FR" dirty="0" smtClean="0"/>
              <a:t>Résistance </a:t>
            </a:r>
            <a:r>
              <a:rPr lang="fr-FR" dirty="0"/>
              <a:t>à la protéine C activée; </a:t>
            </a:r>
            <a:endParaRPr lang="fr-FR" dirty="0" smtClean="0"/>
          </a:p>
          <a:p>
            <a:pPr>
              <a:buFontTx/>
              <a:buChar char="-"/>
            </a:pPr>
            <a:r>
              <a:rPr lang="fr-FR" dirty="0" smtClean="0"/>
              <a:t>Déficit </a:t>
            </a:r>
            <a:r>
              <a:rPr lang="fr-FR" dirty="0"/>
              <a:t>en protéine C, protéine S ou </a:t>
            </a:r>
            <a:r>
              <a:rPr lang="fr-FR" dirty="0" smtClean="0"/>
              <a:t>antithrombine;</a:t>
            </a:r>
          </a:p>
          <a:p>
            <a:pPr>
              <a:buFontTx/>
              <a:buChar char="-"/>
            </a:pPr>
            <a:r>
              <a:rPr lang="fr-FR" dirty="0"/>
              <a:t>E</a:t>
            </a:r>
            <a:r>
              <a:rPr lang="fr-FR" dirty="0" smtClean="0"/>
              <a:t>xcès </a:t>
            </a:r>
            <a:r>
              <a:rPr lang="fr-FR" dirty="0"/>
              <a:t>de facteur VIII ou XI; </a:t>
            </a:r>
            <a:endParaRPr lang="fr-FR" dirty="0" smtClean="0"/>
          </a:p>
          <a:p>
            <a:pPr>
              <a:buFontTx/>
              <a:buChar char="-"/>
            </a:pPr>
            <a:r>
              <a:rPr lang="fr-FR" dirty="0" smtClean="0"/>
              <a:t>Anticorps </a:t>
            </a:r>
            <a:r>
              <a:rPr lang="fr-FR" dirty="0" err="1"/>
              <a:t>antiphospholipides</a:t>
            </a:r>
            <a:r>
              <a:rPr lang="fr-FR" dirty="0" smtClean="0"/>
              <a:t>; </a:t>
            </a:r>
          </a:p>
          <a:p>
            <a:pPr>
              <a:buFontTx/>
              <a:buChar char="-"/>
            </a:pPr>
            <a:r>
              <a:rPr lang="fr-FR" dirty="0" smtClean="0"/>
              <a:t>Les </a:t>
            </a:r>
            <a:r>
              <a:rPr lang="fr-FR" dirty="0"/>
              <a:t>œstrogènes et les modulateurs sélectifs des récepteurs des œstrogènes ont été associés à la thrombose veineuse, peut-être en partie en raison de l'augmentation des concentrations sériques de facteurs de coagulation.</a:t>
            </a:r>
          </a:p>
        </p:txBody>
      </p:sp>
    </p:spTree>
    <p:extLst>
      <p:ext uri="{BB962C8B-B14F-4D97-AF65-F5344CB8AC3E}">
        <p14:creationId xmlns:p14="http://schemas.microsoft.com/office/powerpoint/2010/main" val="166871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a:xfrm>
            <a:off x="419100" y="1600200"/>
            <a:ext cx="8229600" cy="4525963"/>
          </a:xfrm>
        </p:spPr>
        <p:txBody>
          <a:bodyPr>
            <a:normAutofit fontScale="85000" lnSpcReduction="20000"/>
          </a:bodyPr>
          <a:lstStyle/>
          <a:p>
            <a:pPr>
              <a:buFont typeface="Wingdings" pitchFamily="2" charset="2"/>
              <a:buChar char="ü"/>
            </a:pPr>
            <a:r>
              <a:rPr lang="fr-FR" dirty="0" smtClean="0"/>
              <a:t>La </a:t>
            </a:r>
            <a:r>
              <a:rPr lang="fr-FR" dirty="0"/>
              <a:t>majorité des thrombus </a:t>
            </a:r>
            <a:r>
              <a:rPr lang="fr-FR" dirty="0" smtClean="0">
                <a:sym typeface="Wingdings" pitchFamily="2" charset="2"/>
              </a:rPr>
              <a:t></a:t>
            </a:r>
            <a:r>
              <a:rPr lang="fr-FR" dirty="0" smtClean="0"/>
              <a:t>les </a:t>
            </a:r>
            <a:r>
              <a:rPr lang="fr-FR" dirty="0"/>
              <a:t>membres inférieurs. </a:t>
            </a:r>
            <a:endParaRPr lang="fr-FR" dirty="0" smtClean="0"/>
          </a:p>
          <a:p>
            <a:pPr>
              <a:buFont typeface="Wingdings" pitchFamily="2" charset="2"/>
              <a:buChar char="ü"/>
            </a:pPr>
            <a:r>
              <a:rPr lang="fr-FR" dirty="0" smtClean="0"/>
              <a:t>Une </a:t>
            </a:r>
            <a:r>
              <a:rPr lang="fr-FR" dirty="0"/>
              <a:t>fois </a:t>
            </a:r>
            <a:r>
              <a:rPr lang="fr-FR" dirty="0" smtClean="0"/>
              <a:t>formé: </a:t>
            </a:r>
          </a:p>
          <a:p>
            <a:pPr marL="514350" indent="-514350">
              <a:buFont typeface="+mj-lt"/>
              <a:buAutoNum type="arabicPeriod"/>
            </a:pPr>
            <a:r>
              <a:rPr lang="fr-FR" dirty="0" smtClean="0"/>
              <a:t>Rester </a:t>
            </a:r>
            <a:r>
              <a:rPr lang="fr-FR" dirty="0"/>
              <a:t>asymptomatique; </a:t>
            </a:r>
            <a:endParaRPr lang="fr-FR" dirty="0" smtClean="0"/>
          </a:p>
          <a:p>
            <a:pPr marL="514350" indent="-514350">
              <a:buFont typeface="+mj-lt"/>
              <a:buAutoNum type="arabicPeriod"/>
            </a:pPr>
            <a:r>
              <a:rPr lang="fr-FR" dirty="0" smtClean="0"/>
              <a:t>Se lyser spontanément;</a:t>
            </a:r>
          </a:p>
          <a:p>
            <a:pPr marL="514350" indent="-514350">
              <a:buFont typeface="+mj-lt"/>
              <a:buAutoNum type="arabicPeriod"/>
            </a:pPr>
            <a:r>
              <a:rPr lang="fr-FR" dirty="0" smtClean="0"/>
              <a:t>Obstruer </a:t>
            </a:r>
            <a:r>
              <a:rPr lang="fr-FR" dirty="0"/>
              <a:t>la circulation veineuse; </a:t>
            </a:r>
          </a:p>
          <a:p>
            <a:pPr marL="514350" indent="-514350">
              <a:buFont typeface="+mj-lt"/>
              <a:buAutoNum type="arabicPeriod"/>
            </a:pPr>
            <a:r>
              <a:rPr lang="fr-FR" dirty="0" smtClean="0"/>
              <a:t>Se </a:t>
            </a:r>
            <a:r>
              <a:rPr lang="fr-FR" dirty="0"/>
              <a:t>propager dans des veines plus </a:t>
            </a:r>
            <a:r>
              <a:rPr lang="fr-FR" dirty="0" smtClean="0"/>
              <a:t>proximales;</a:t>
            </a:r>
          </a:p>
          <a:p>
            <a:pPr marL="514350" indent="-514350">
              <a:buFont typeface="+mj-lt"/>
              <a:buAutoNum type="arabicPeriod"/>
            </a:pPr>
            <a:r>
              <a:rPr lang="fr-FR" dirty="0" err="1" smtClean="0"/>
              <a:t>Emboliser</a:t>
            </a:r>
            <a:r>
              <a:rPr lang="fr-FR" dirty="0" smtClean="0"/>
              <a:t> ( Poumon); </a:t>
            </a:r>
          </a:p>
          <a:p>
            <a:pPr marL="514350" indent="-514350">
              <a:buFont typeface="+mj-lt"/>
              <a:buAutoNum type="arabicPeriod"/>
            </a:pPr>
            <a:r>
              <a:rPr lang="fr-FR" dirty="0" smtClean="0"/>
              <a:t>combinaison </a:t>
            </a:r>
            <a:r>
              <a:rPr lang="fr-FR" dirty="0"/>
              <a:t>de </a:t>
            </a:r>
            <a:r>
              <a:rPr lang="fr-FR" dirty="0" smtClean="0"/>
              <a:t>tous . </a:t>
            </a:r>
          </a:p>
          <a:p>
            <a:pPr marL="0" indent="0">
              <a:buNone/>
            </a:pPr>
            <a:r>
              <a:rPr lang="fr-FR" dirty="0" smtClean="0"/>
              <a:t>les </a:t>
            </a:r>
            <a:r>
              <a:rPr lang="fr-FR" dirty="0"/>
              <a:t>patients asymptomatiques peuvent subir des conséquences à long terme, telles que </a:t>
            </a:r>
            <a:r>
              <a:rPr lang="fr-FR" dirty="0">
                <a:solidFill>
                  <a:srgbClr val="FF0000"/>
                </a:solidFill>
              </a:rPr>
              <a:t>le syndrome post-thrombotique </a:t>
            </a:r>
            <a:r>
              <a:rPr lang="fr-FR" dirty="0"/>
              <a:t>et la </a:t>
            </a:r>
            <a:r>
              <a:rPr lang="fr-FR" dirty="0" smtClean="0"/>
              <a:t>TVP récurrente</a:t>
            </a:r>
            <a:r>
              <a:rPr lang="fr-FR" dirty="0"/>
              <a:t>.</a:t>
            </a:r>
          </a:p>
        </p:txBody>
      </p:sp>
      <p:sp>
        <p:nvSpPr>
          <p:cNvPr id="4" name="سهم منحني إلى الأعلى 3"/>
          <p:cNvSpPr/>
          <p:nvPr/>
        </p:nvSpPr>
        <p:spPr>
          <a:xfrm>
            <a:off x="4152900" y="4392561"/>
            <a:ext cx="3810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6983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1000"/>
                                        <p:tgtEl>
                                          <p:spTgt spid="3">
                                            <p:txEl>
                                              <p:pRg st="4" end="4"/>
                                            </p:txEl>
                                          </p:spTgt>
                                        </p:tgtEl>
                                      </p:cBhvr>
                                    </p:animEffect>
                                    <p:anim calcmode="lin" valueType="num">
                                      <p:cBhvr>
                                        <p:cTn id="5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71588"/>
            <a:ext cx="7620000" cy="512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496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fr-FR" dirty="0"/>
              <a:t>Maladie thromboembolique veineuse </a:t>
            </a:r>
          </a:p>
        </p:txBody>
      </p:sp>
      <p:sp>
        <p:nvSpPr>
          <p:cNvPr id="3" name="عنصر نائب للمحتوى 2"/>
          <p:cNvSpPr>
            <a:spLocks noGrp="1"/>
          </p:cNvSpPr>
          <p:nvPr>
            <p:ph idx="1"/>
          </p:nvPr>
        </p:nvSpPr>
        <p:spPr/>
        <p:txBody>
          <a:bodyPr/>
          <a:lstStyle/>
          <a:p>
            <a:pPr marL="514350" indent="-514350">
              <a:buFont typeface="+mj-lt"/>
              <a:buAutoNum type="arabicPeriod" startAt="3"/>
            </a:pPr>
            <a:r>
              <a:rPr lang="fr-FR" dirty="0" smtClean="0">
                <a:solidFill>
                  <a:srgbClr val="C00000"/>
                </a:solidFill>
              </a:rPr>
              <a:t>Symptômes</a:t>
            </a:r>
            <a:r>
              <a:rPr lang="en-US" dirty="0" smtClean="0">
                <a:solidFill>
                  <a:srgbClr val="C00000"/>
                </a:solidFill>
              </a:rPr>
              <a:t> </a:t>
            </a:r>
            <a:r>
              <a:rPr lang="fr-FR" dirty="0" smtClean="0">
                <a:solidFill>
                  <a:srgbClr val="C00000"/>
                </a:solidFill>
              </a:rPr>
              <a:t>Clinique</a:t>
            </a:r>
            <a:r>
              <a:rPr lang="en-US" dirty="0" smtClean="0">
                <a:solidFill>
                  <a:srgbClr val="C00000"/>
                </a:solidFill>
              </a:rPr>
              <a:t>s</a:t>
            </a:r>
          </a:p>
          <a:p>
            <a:pPr>
              <a:buFontTx/>
              <a:buChar char="-"/>
            </a:pPr>
            <a:r>
              <a:rPr lang="en-US" dirty="0" smtClean="0"/>
              <a:t>Le plus </a:t>
            </a:r>
            <a:r>
              <a:rPr lang="fr-FR" dirty="0" smtClean="0"/>
              <a:t>souvent</a:t>
            </a:r>
            <a:r>
              <a:rPr lang="en-US" dirty="0" smtClean="0"/>
              <a:t> </a:t>
            </a:r>
            <a:r>
              <a:rPr lang="fr-FR" dirty="0" smtClean="0"/>
              <a:t>asymptomatiques</a:t>
            </a:r>
            <a:r>
              <a:rPr lang="en-US" dirty="0" smtClean="0"/>
              <a:t> </a:t>
            </a:r>
          </a:p>
          <a:p>
            <a:pPr>
              <a:buFontTx/>
              <a:buChar char="-"/>
            </a:pPr>
            <a:r>
              <a:rPr lang="fr-FR" b="1" dirty="0" smtClean="0">
                <a:solidFill>
                  <a:schemeClr val="accent6">
                    <a:lumMod val="75000"/>
                  </a:schemeClr>
                </a:solidFill>
              </a:rPr>
              <a:t>TVP</a:t>
            </a:r>
            <a:r>
              <a:rPr lang="fr-FR" dirty="0" smtClean="0">
                <a:sym typeface="Wingdings" pitchFamily="2" charset="2"/>
              </a:rPr>
              <a:t> </a:t>
            </a:r>
            <a:r>
              <a:rPr lang="fr-FR" dirty="0">
                <a:sym typeface="Wingdings" pitchFamily="2" charset="2"/>
              </a:rPr>
              <a:t>gonflement unilatéral des jambes, </a:t>
            </a:r>
            <a:r>
              <a:rPr lang="fr-FR" dirty="0" smtClean="0">
                <a:sym typeface="Wingdings" pitchFamily="2" charset="2"/>
              </a:rPr>
              <a:t>douleur, érythème </a:t>
            </a:r>
            <a:r>
              <a:rPr lang="fr-FR" dirty="0">
                <a:sym typeface="Wingdings" pitchFamily="2" charset="2"/>
              </a:rPr>
              <a:t>et une chaleur. </a:t>
            </a:r>
            <a:endParaRPr lang="fr-FR" dirty="0" smtClean="0">
              <a:sym typeface="Wingdings" pitchFamily="2" charset="2"/>
            </a:endParaRPr>
          </a:p>
          <a:p>
            <a:pPr>
              <a:buFontTx/>
              <a:buChar char="-"/>
            </a:pPr>
            <a:r>
              <a:rPr lang="fr-FR" dirty="0" smtClean="0">
                <a:sym typeface="Wingdings" pitchFamily="2" charset="2"/>
              </a:rPr>
              <a:t>Les </a:t>
            </a:r>
            <a:r>
              <a:rPr lang="fr-FR" dirty="0">
                <a:sym typeface="Wingdings" pitchFamily="2" charset="2"/>
              </a:rPr>
              <a:t>signes physiques </a:t>
            </a:r>
            <a:r>
              <a:rPr lang="fr-FR" dirty="0" smtClean="0">
                <a:sym typeface="Wingdings" pitchFamily="2" charset="2"/>
              </a:rPr>
              <a:t>cordon palpable, </a:t>
            </a:r>
            <a:r>
              <a:rPr lang="fr-FR" dirty="0" smtClean="0">
                <a:solidFill>
                  <a:srgbClr val="FF0000"/>
                </a:solidFill>
                <a:sym typeface="Wingdings" pitchFamily="2" charset="2"/>
              </a:rPr>
              <a:t>signe </a:t>
            </a:r>
            <a:r>
              <a:rPr lang="fr-FR" dirty="0">
                <a:solidFill>
                  <a:srgbClr val="FF0000"/>
                </a:solidFill>
                <a:sym typeface="Wingdings" pitchFamily="2" charset="2"/>
              </a:rPr>
              <a:t>d’Homans </a:t>
            </a:r>
            <a:r>
              <a:rPr lang="fr-FR" dirty="0">
                <a:sym typeface="Wingdings" pitchFamily="2" charset="2"/>
              </a:rPr>
              <a:t>positif.</a:t>
            </a:r>
            <a:endParaRPr lang="fr-FR" dirty="0"/>
          </a:p>
        </p:txBody>
      </p:sp>
    </p:spTree>
    <p:extLst>
      <p:ext uri="{BB962C8B-B14F-4D97-AF65-F5344CB8AC3E}">
        <p14:creationId xmlns:p14="http://schemas.microsoft.com/office/powerpoint/2010/main" val="174804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lstStyle/>
          <a:p>
            <a:r>
              <a:rPr lang="fr-FR" dirty="0">
                <a:solidFill>
                  <a:srgbClr val="FF0000"/>
                </a:solidFill>
              </a:rPr>
              <a:t>Le syndrome post-thrombotique (SPT)</a:t>
            </a:r>
            <a:r>
              <a:rPr lang="fr-FR" dirty="0" smtClean="0">
                <a:solidFill>
                  <a:srgbClr val="FF0000"/>
                </a:solidFill>
              </a:rPr>
              <a:t>(</a:t>
            </a:r>
            <a:r>
              <a:rPr lang="fr-FR" dirty="0"/>
              <a:t>une complication </a:t>
            </a:r>
            <a:r>
              <a:rPr lang="fr-FR" dirty="0" smtClean="0"/>
              <a:t>chronique de </a:t>
            </a:r>
            <a:r>
              <a:rPr lang="fr-FR" dirty="0"/>
              <a:t>la TVP causée par des lésions des valvules veineuses) </a:t>
            </a:r>
            <a:endParaRPr lang="fr-FR" dirty="0" smtClean="0"/>
          </a:p>
          <a:p>
            <a:pPr marL="0" indent="0">
              <a:buNone/>
            </a:pPr>
            <a:r>
              <a:rPr lang="fr-FR" dirty="0" smtClean="0"/>
              <a:t>- gonflement </a:t>
            </a:r>
            <a:r>
              <a:rPr lang="fr-FR" dirty="0"/>
              <a:t>chronique des membres </a:t>
            </a:r>
            <a:r>
              <a:rPr lang="fr-FR" dirty="0" smtClean="0"/>
              <a:t>inférieurs,</a:t>
            </a:r>
          </a:p>
          <a:p>
            <a:pPr>
              <a:buFontTx/>
              <a:buChar char="-"/>
            </a:pPr>
            <a:r>
              <a:rPr lang="fr-FR" dirty="0" smtClean="0"/>
              <a:t>douleur</a:t>
            </a:r>
            <a:r>
              <a:rPr lang="fr-FR" dirty="0"/>
              <a:t>, </a:t>
            </a:r>
            <a:r>
              <a:rPr lang="fr-FR" dirty="0" smtClean="0"/>
              <a:t>sensibilité</a:t>
            </a:r>
            <a:r>
              <a:rPr lang="fr-FR" dirty="0"/>
              <a:t>, </a:t>
            </a:r>
            <a:endParaRPr lang="fr-FR" dirty="0" smtClean="0"/>
          </a:p>
          <a:p>
            <a:pPr>
              <a:buFontTx/>
              <a:buChar char="-"/>
            </a:pPr>
            <a:r>
              <a:rPr lang="fr-FR" dirty="0" smtClean="0"/>
              <a:t>coloration </a:t>
            </a:r>
            <a:r>
              <a:rPr lang="fr-FR" dirty="0"/>
              <a:t>de la </a:t>
            </a:r>
            <a:r>
              <a:rPr lang="fr-FR" dirty="0" smtClean="0"/>
              <a:t>peau,</a:t>
            </a:r>
          </a:p>
          <a:p>
            <a:pPr>
              <a:buFontTx/>
              <a:buChar char="-"/>
            </a:pPr>
            <a:r>
              <a:rPr lang="fr-FR" dirty="0" smtClean="0"/>
              <a:t>ulcération</a:t>
            </a:r>
            <a:r>
              <a:rPr lang="fr-FR" dirty="0"/>
              <a:t>.</a:t>
            </a:r>
          </a:p>
        </p:txBody>
      </p:sp>
    </p:spTree>
    <p:extLst>
      <p:ext uri="{BB962C8B-B14F-4D97-AF65-F5344CB8AC3E}">
        <p14:creationId xmlns:p14="http://schemas.microsoft.com/office/powerpoint/2010/main" val="10339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lnSpcReduction="10000"/>
          </a:bodyPr>
          <a:lstStyle/>
          <a:p>
            <a:r>
              <a:rPr lang="fr-FR" b="1" dirty="0" smtClean="0">
                <a:solidFill>
                  <a:schemeClr val="accent6">
                    <a:lumMod val="75000"/>
                  </a:schemeClr>
                </a:solidFill>
              </a:rPr>
              <a:t>EP</a:t>
            </a:r>
            <a:r>
              <a:rPr lang="fr-FR" dirty="0" smtClean="0"/>
              <a:t> </a:t>
            </a:r>
            <a:r>
              <a:rPr lang="fr-FR" dirty="0" smtClean="0">
                <a:sym typeface="Wingdings" pitchFamily="2" charset="2"/>
              </a:rPr>
              <a:t> </a:t>
            </a:r>
          </a:p>
          <a:p>
            <a:pPr>
              <a:buFontTx/>
              <a:buChar char="-"/>
            </a:pPr>
            <a:r>
              <a:rPr lang="fr-FR" dirty="0" smtClean="0"/>
              <a:t>dyspnée</a:t>
            </a:r>
            <a:r>
              <a:rPr lang="fr-FR" dirty="0"/>
              <a:t>, </a:t>
            </a:r>
            <a:endParaRPr lang="fr-FR" dirty="0" smtClean="0"/>
          </a:p>
          <a:p>
            <a:pPr>
              <a:buFontTx/>
              <a:buChar char="-"/>
            </a:pPr>
            <a:r>
              <a:rPr lang="fr-FR" dirty="0" smtClean="0"/>
              <a:t> </a:t>
            </a:r>
            <a:r>
              <a:rPr lang="fr-FR" dirty="0"/>
              <a:t>tachypnée, </a:t>
            </a:r>
            <a:endParaRPr lang="fr-FR" dirty="0" smtClean="0"/>
          </a:p>
          <a:p>
            <a:pPr>
              <a:buFontTx/>
              <a:buChar char="-"/>
            </a:pPr>
            <a:r>
              <a:rPr lang="fr-FR" dirty="0" smtClean="0"/>
              <a:t>douleur thoracique,</a:t>
            </a:r>
          </a:p>
          <a:p>
            <a:pPr>
              <a:buFontTx/>
              <a:buChar char="-"/>
            </a:pPr>
            <a:r>
              <a:rPr lang="fr-FR" dirty="0" smtClean="0"/>
              <a:t> tachycardie</a:t>
            </a:r>
            <a:r>
              <a:rPr lang="fr-FR" dirty="0"/>
              <a:t>, les palpitations</a:t>
            </a:r>
            <a:r>
              <a:rPr lang="fr-FR" dirty="0" smtClean="0"/>
              <a:t>,</a:t>
            </a:r>
          </a:p>
          <a:p>
            <a:pPr>
              <a:buFontTx/>
              <a:buChar char="-"/>
            </a:pPr>
            <a:r>
              <a:rPr lang="fr-FR" dirty="0" smtClean="0"/>
              <a:t>toux</a:t>
            </a:r>
            <a:r>
              <a:rPr lang="fr-FR" dirty="0"/>
              <a:t>, </a:t>
            </a:r>
            <a:endParaRPr lang="fr-FR" dirty="0" smtClean="0"/>
          </a:p>
          <a:p>
            <a:pPr>
              <a:buFontTx/>
              <a:buChar char="-"/>
            </a:pPr>
            <a:r>
              <a:rPr lang="fr-FR" dirty="0" smtClean="0"/>
              <a:t>Choc </a:t>
            </a:r>
            <a:r>
              <a:rPr lang="fr-FR" dirty="0"/>
              <a:t>cardiovasculaire, </a:t>
            </a:r>
          </a:p>
          <a:p>
            <a:pPr marL="0" indent="0">
              <a:buNone/>
            </a:pPr>
            <a:r>
              <a:rPr lang="en-US" dirty="0" smtClean="0">
                <a:sym typeface="Wingdings" pitchFamily="2" charset="2"/>
              </a:rPr>
              <a:t> ??</a:t>
            </a:r>
            <a:endParaRPr lang="fr-FR" dirty="0"/>
          </a:p>
        </p:txBody>
      </p:sp>
    </p:spTree>
    <p:extLst>
      <p:ext uri="{BB962C8B-B14F-4D97-AF65-F5344CB8AC3E}">
        <p14:creationId xmlns:p14="http://schemas.microsoft.com/office/powerpoint/2010/main" val="408753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fr-FR" dirty="0"/>
              <a:t>Maladie thromboembolique veineuse </a:t>
            </a:r>
          </a:p>
        </p:txBody>
      </p:sp>
      <p:sp>
        <p:nvSpPr>
          <p:cNvPr id="3" name="عنصر نائب للمحتوى 2"/>
          <p:cNvSpPr>
            <a:spLocks noGrp="1"/>
          </p:cNvSpPr>
          <p:nvPr>
            <p:ph idx="1"/>
          </p:nvPr>
        </p:nvSpPr>
        <p:spPr/>
        <p:txBody>
          <a:bodyPr>
            <a:normAutofit fontScale="77500" lnSpcReduction="20000"/>
          </a:bodyPr>
          <a:lstStyle/>
          <a:p>
            <a:pPr marL="514350" indent="-514350">
              <a:buFont typeface="+mj-lt"/>
              <a:buAutoNum type="arabicPeriod" startAt="4"/>
            </a:pPr>
            <a:r>
              <a:rPr lang="fr-FR" sz="4100" dirty="0" smtClean="0">
                <a:solidFill>
                  <a:schemeClr val="accent2"/>
                </a:solidFill>
              </a:rPr>
              <a:t>DIAGNOSTIC</a:t>
            </a:r>
            <a:endParaRPr lang="fr-FR" dirty="0" smtClean="0">
              <a:solidFill>
                <a:schemeClr val="accent2"/>
              </a:solidFill>
            </a:endParaRPr>
          </a:p>
          <a:p>
            <a:pPr marL="514350" indent="-514350">
              <a:buFont typeface="+mj-lt"/>
              <a:buAutoNum type="arabicPeriod"/>
            </a:pPr>
            <a:r>
              <a:rPr lang="fr-FR" dirty="0" smtClean="0"/>
              <a:t>Identification </a:t>
            </a:r>
            <a:r>
              <a:rPr lang="fr-FR" dirty="0"/>
              <a:t>des facteurs de risque </a:t>
            </a:r>
            <a:r>
              <a:rPr lang="fr-FR" dirty="0" smtClean="0"/>
              <a:t>(EX., Âge, </a:t>
            </a:r>
            <a:r>
              <a:rPr lang="fr-FR" dirty="0"/>
              <a:t>chirurgie majeure, antécédents de </a:t>
            </a:r>
            <a:r>
              <a:rPr lang="fr-FR" dirty="0" smtClean="0"/>
              <a:t>MTEV, </a:t>
            </a:r>
            <a:r>
              <a:rPr lang="fr-FR" dirty="0"/>
              <a:t>traumatisme, tumeur </a:t>
            </a:r>
            <a:r>
              <a:rPr lang="fr-FR" dirty="0" smtClean="0"/>
              <a:t>maligne, hypercoagulabilité , </a:t>
            </a:r>
            <a:r>
              <a:rPr lang="fr-FR" dirty="0"/>
              <a:t>traitement médicamenteux</a:t>
            </a:r>
            <a:r>
              <a:rPr lang="fr-FR" dirty="0" smtClean="0"/>
              <a:t>).</a:t>
            </a:r>
          </a:p>
          <a:p>
            <a:pPr marL="514350" indent="-514350">
              <a:buFont typeface="+mj-lt"/>
              <a:buAutoNum type="arabicPeriod"/>
            </a:pPr>
            <a:r>
              <a:rPr lang="fr-FR" b="1" dirty="0"/>
              <a:t>Échographie couplée au Doppler pulsé </a:t>
            </a:r>
            <a:r>
              <a:rPr lang="fr-FR" b="1" dirty="0" smtClean="0">
                <a:sym typeface="Wingdings" pitchFamily="2" charset="2"/>
              </a:rPr>
              <a:t> </a:t>
            </a:r>
            <a:r>
              <a:rPr lang="fr-FR" dirty="0" smtClean="0"/>
              <a:t>examen </a:t>
            </a:r>
            <a:r>
              <a:rPr lang="fr-FR" dirty="0"/>
              <a:t>de référence </a:t>
            </a:r>
            <a:r>
              <a:rPr lang="fr-FR" dirty="0" smtClean="0">
                <a:sym typeface="Wingdings" pitchFamily="2" charset="2"/>
              </a:rPr>
              <a:t> </a:t>
            </a:r>
            <a:r>
              <a:rPr lang="fr-FR" dirty="0" smtClean="0"/>
              <a:t>examen </a:t>
            </a:r>
            <a:r>
              <a:rPr lang="fr-FR" dirty="0"/>
              <a:t>sensible</a:t>
            </a:r>
            <a:r>
              <a:rPr lang="fr-FR" dirty="0" smtClean="0"/>
              <a:t>,</a:t>
            </a:r>
          </a:p>
          <a:p>
            <a:pPr marL="514350" indent="-514350">
              <a:buFont typeface="+mj-lt"/>
              <a:buAutoNum type="arabicPeriod"/>
            </a:pPr>
            <a:r>
              <a:rPr lang="fr-FR" b="1" dirty="0"/>
              <a:t>Dosage des D-dimères par technique </a:t>
            </a:r>
            <a:r>
              <a:rPr lang="fr-FR" b="1" dirty="0" smtClean="0"/>
              <a:t>ELISA</a:t>
            </a:r>
            <a:r>
              <a:rPr lang="fr-FR" b="1" dirty="0"/>
              <a:t> </a:t>
            </a:r>
            <a:r>
              <a:rPr lang="fr-FR" dirty="0" smtClean="0">
                <a:sym typeface="Wingdings" pitchFamily="2" charset="2"/>
              </a:rPr>
              <a:t></a:t>
            </a:r>
            <a:r>
              <a:rPr lang="fr-FR" dirty="0" smtClean="0"/>
              <a:t>sensible </a:t>
            </a:r>
            <a:r>
              <a:rPr lang="fr-FR" dirty="0"/>
              <a:t>mais peu </a:t>
            </a:r>
            <a:r>
              <a:rPr lang="fr-FR" dirty="0" smtClean="0"/>
              <a:t>spécifique </a:t>
            </a:r>
            <a:r>
              <a:rPr lang="fr-FR" dirty="0">
                <a:sym typeface="Wingdings" pitchFamily="2" charset="2"/>
              </a:rPr>
              <a:t> ++ chirurgie ou traumatisme récent, grossesse, cancer</a:t>
            </a:r>
            <a:r>
              <a:rPr lang="fr-FR" dirty="0" smtClean="0"/>
              <a:t>.</a:t>
            </a:r>
          </a:p>
          <a:p>
            <a:pPr marL="514350" indent="-514350">
              <a:buFont typeface="+mj-lt"/>
              <a:buAutoNum type="arabicPeriod"/>
            </a:pPr>
            <a:r>
              <a:rPr lang="fr-FR" b="1" dirty="0" err="1"/>
              <a:t>Angioscanner</a:t>
            </a:r>
            <a:r>
              <a:rPr lang="fr-FR" b="1" dirty="0"/>
              <a:t> </a:t>
            </a:r>
            <a:r>
              <a:rPr lang="fr-FR" b="1" dirty="0" smtClean="0"/>
              <a:t>spiralé + </a:t>
            </a:r>
            <a:r>
              <a:rPr lang="fr-FR" b="1" dirty="0"/>
              <a:t>Scintigraphie de </a:t>
            </a:r>
            <a:r>
              <a:rPr lang="fr-FR" b="1" dirty="0" smtClean="0"/>
              <a:t>ventilation-perfusion</a:t>
            </a:r>
            <a:r>
              <a:rPr lang="fr-FR" b="1" dirty="0" smtClean="0">
                <a:sym typeface="Wingdings" pitchFamily="2" charset="2"/>
              </a:rPr>
              <a:t></a:t>
            </a:r>
            <a:r>
              <a:rPr lang="fr-FR" dirty="0"/>
              <a:t> </a:t>
            </a:r>
            <a:r>
              <a:rPr lang="fr-FR" dirty="0" smtClean="0"/>
              <a:t>examens non invasifs utilisés en </a:t>
            </a:r>
            <a:r>
              <a:rPr lang="fr-FR" dirty="0"/>
              <a:t>première intention</a:t>
            </a:r>
            <a:endParaRPr lang="fr-FR" dirty="0" smtClean="0"/>
          </a:p>
          <a:p>
            <a:pPr marL="514350" indent="-514350">
              <a:buFont typeface="+mj-lt"/>
              <a:buAutoNum type="arabicPeriod"/>
            </a:pPr>
            <a:r>
              <a:rPr lang="en-US" dirty="0" smtClean="0"/>
              <a:t>EP</a:t>
            </a:r>
            <a:r>
              <a:rPr lang="en-US" dirty="0" smtClean="0">
                <a:sym typeface="Wingdings" pitchFamily="2" charset="2"/>
              </a:rPr>
              <a:t></a:t>
            </a:r>
            <a:r>
              <a:rPr lang="fr-FR" dirty="0"/>
              <a:t> D-dimères, scanner thoracique, échographie</a:t>
            </a:r>
            <a:endParaRPr lang="fr-FR" dirty="0" smtClean="0"/>
          </a:p>
          <a:p>
            <a:pPr marL="514350" indent="-514350">
              <a:buFont typeface="+mj-lt"/>
              <a:buAutoNum type="arabicPeriod"/>
            </a:pPr>
            <a:endParaRPr lang="fr-FR" dirty="0"/>
          </a:p>
        </p:txBody>
      </p:sp>
    </p:spTree>
    <p:extLst>
      <p:ext uri="{BB962C8B-B14F-4D97-AF65-F5344CB8AC3E}">
        <p14:creationId xmlns:p14="http://schemas.microsoft.com/office/powerpoint/2010/main" val="2421301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fr-FR" dirty="0"/>
              <a:t>Maladie thromboembolique veineuse </a:t>
            </a:r>
          </a:p>
        </p:txBody>
      </p:sp>
      <p:sp>
        <p:nvSpPr>
          <p:cNvPr id="3" name="عنصر نائب للمحتوى 2"/>
          <p:cNvSpPr>
            <a:spLocks noGrp="1"/>
          </p:cNvSpPr>
          <p:nvPr>
            <p:ph idx="1"/>
          </p:nvPr>
        </p:nvSpPr>
        <p:spPr/>
        <p:txBody>
          <a:bodyPr/>
          <a:lstStyle/>
          <a:p>
            <a:pPr marL="514350" indent="-514350">
              <a:buFont typeface="+mj-lt"/>
              <a:buAutoNum type="arabicPeriod" startAt="5"/>
            </a:pPr>
            <a:r>
              <a:rPr lang="fr-FR" dirty="0" smtClean="0">
                <a:solidFill>
                  <a:schemeClr val="accent2"/>
                </a:solidFill>
              </a:rPr>
              <a:t>TRAITEMENT</a:t>
            </a:r>
          </a:p>
          <a:p>
            <a:r>
              <a:rPr lang="fr-FR" b="1" dirty="0"/>
              <a:t>Objectifs du traitement: </a:t>
            </a:r>
            <a:endParaRPr lang="fr-FR" b="1" dirty="0" smtClean="0"/>
          </a:p>
          <a:p>
            <a:pPr marL="514350" indent="-514350">
              <a:buFont typeface="+mj-lt"/>
              <a:buAutoNum type="arabicPeriod"/>
            </a:pPr>
            <a:r>
              <a:rPr lang="fr-FR" b="1" dirty="0" smtClean="0"/>
              <a:t>Prévenir </a:t>
            </a:r>
            <a:r>
              <a:rPr lang="fr-FR" b="1" dirty="0"/>
              <a:t>le développement de l'EP et du </a:t>
            </a:r>
            <a:r>
              <a:rPr lang="fr-FR" b="1" dirty="0" smtClean="0"/>
              <a:t>SPT, </a:t>
            </a:r>
          </a:p>
          <a:p>
            <a:pPr marL="514350" indent="-514350">
              <a:buFont typeface="+mj-lt"/>
              <a:buAutoNum type="arabicPeriod"/>
            </a:pPr>
            <a:r>
              <a:rPr lang="fr-FR" b="1" dirty="0" smtClean="0"/>
              <a:t>Réduire </a:t>
            </a:r>
            <a:r>
              <a:rPr lang="fr-FR" b="1" dirty="0"/>
              <a:t>la morbidité et la mortalité dues à l'événement aigu </a:t>
            </a:r>
            <a:endParaRPr lang="fr-FR" b="1" dirty="0" smtClean="0"/>
          </a:p>
          <a:p>
            <a:pPr marL="514350" indent="-514350">
              <a:buFont typeface="+mj-lt"/>
              <a:buAutoNum type="arabicPeriod"/>
            </a:pPr>
            <a:r>
              <a:rPr lang="fr-FR" b="1" dirty="0" smtClean="0"/>
              <a:t>Minimiser </a:t>
            </a:r>
            <a:r>
              <a:rPr lang="fr-FR" b="1" dirty="0"/>
              <a:t>les effets indésirables et le coût du traitement.</a:t>
            </a:r>
          </a:p>
        </p:txBody>
      </p:sp>
    </p:spTree>
    <p:extLst>
      <p:ext uri="{BB962C8B-B14F-4D97-AF65-F5344CB8AC3E}">
        <p14:creationId xmlns:p14="http://schemas.microsoft.com/office/powerpoint/2010/main" val="349430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r-FR" dirty="0" smtClean="0"/>
              <a:t>Généralités</a:t>
            </a:r>
            <a:endParaRPr lang="fr-FR" b="1" dirty="0"/>
          </a:p>
        </p:txBody>
      </p:sp>
      <p:sp>
        <p:nvSpPr>
          <p:cNvPr id="3" name="عنصر نائب للمحتوى 2"/>
          <p:cNvSpPr>
            <a:spLocks noGrp="1"/>
          </p:cNvSpPr>
          <p:nvPr>
            <p:ph idx="1"/>
          </p:nvPr>
        </p:nvSpPr>
        <p:spPr/>
        <p:txBody>
          <a:bodyPr/>
          <a:lstStyle/>
          <a:p>
            <a:pPr marL="514350" indent="-514350">
              <a:buFont typeface="+mj-lt"/>
              <a:buAutoNum type="arabicPeriod"/>
            </a:pPr>
            <a:r>
              <a:rPr lang="fr-FR" dirty="0" smtClean="0">
                <a:solidFill>
                  <a:srgbClr val="FF0000"/>
                </a:solidFill>
              </a:rPr>
              <a:t>Définition de l’hémostase:</a:t>
            </a:r>
          </a:p>
          <a:p>
            <a:pPr marL="0" indent="0">
              <a:buNone/>
            </a:pPr>
            <a:r>
              <a:rPr lang="fr-FR" dirty="0" smtClean="0"/>
              <a:t>C’est un processus vital qui correspond l’arrêt spontané des hémorragies liées à la rupture de la paroi d’un vaisseau sanguin (ex: plais )</a:t>
            </a:r>
            <a:r>
              <a:rPr lang="fr-FR" dirty="0" smtClean="0">
                <a:sym typeface="Wingdings" pitchFamily="2" charset="2"/>
              </a:rPr>
              <a:t> </a:t>
            </a:r>
            <a:r>
              <a:rPr lang="fr-FR" dirty="0" err="1" smtClean="0">
                <a:sym typeface="Wingdings" pitchFamily="2" charset="2"/>
              </a:rPr>
              <a:t>vasoconstrition</a:t>
            </a:r>
            <a:r>
              <a:rPr lang="fr-FR" dirty="0" smtClean="0">
                <a:sym typeface="Wingdings" pitchFamily="2" charset="2"/>
              </a:rPr>
              <a:t> + adhésion et activation des plaquettes+ formation de fibrine.</a:t>
            </a:r>
          </a:p>
        </p:txBody>
      </p:sp>
    </p:spTree>
    <p:extLst>
      <p:ext uri="{BB962C8B-B14F-4D97-AF65-F5344CB8AC3E}">
        <p14:creationId xmlns:p14="http://schemas.microsoft.com/office/powerpoint/2010/main" val="3482609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a:bodyPr>
          <a:lstStyle/>
          <a:p>
            <a:pPr marL="0" indent="0">
              <a:buNone/>
            </a:pPr>
            <a:r>
              <a:rPr lang="fr-FR" dirty="0" smtClean="0">
                <a:solidFill>
                  <a:schemeClr val="accent2"/>
                </a:solidFill>
              </a:rPr>
              <a:t>5.1. </a:t>
            </a:r>
            <a:r>
              <a:rPr lang="fr-FR" u="sng" dirty="0" smtClean="0">
                <a:solidFill>
                  <a:schemeClr val="accent2"/>
                </a:solidFill>
              </a:rPr>
              <a:t>Approche </a:t>
            </a:r>
            <a:r>
              <a:rPr lang="fr-FR" u="sng" dirty="0">
                <a:solidFill>
                  <a:schemeClr val="accent2"/>
                </a:solidFill>
              </a:rPr>
              <a:t>générale du </a:t>
            </a:r>
            <a:r>
              <a:rPr lang="fr-FR" u="sng" dirty="0" smtClean="0">
                <a:solidFill>
                  <a:schemeClr val="accent2"/>
                </a:solidFill>
              </a:rPr>
              <a:t>traitement</a:t>
            </a:r>
          </a:p>
          <a:p>
            <a:pPr marL="514350" indent="-514350">
              <a:buFont typeface="+mj-lt"/>
              <a:buAutoNum type="arabicPeriod"/>
            </a:pPr>
            <a:r>
              <a:rPr lang="fr-FR" dirty="0" smtClean="0"/>
              <a:t>Traitement </a:t>
            </a:r>
            <a:r>
              <a:rPr lang="fr-FR" dirty="0"/>
              <a:t>anticoagulant dès </a:t>
            </a:r>
            <a:r>
              <a:rPr lang="fr-FR" dirty="0" smtClean="0"/>
              <a:t>possible </a:t>
            </a:r>
            <a:r>
              <a:rPr lang="fr-FR" dirty="0" smtClean="0">
                <a:sym typeface="Wingdings" pitchFamily="2" charset="2"/>
              </a:rPr>
              <a:t></a:t>
            </a:r>
            <a:r>
              <a:rPr lang="fr-FR" dirty="0" smtClean="0"/>
              <a:t>avec </a:t>
            </a:r>
            <a:r>
              <a:rPr lang="fr-FR" dirty="0"/>
              <a:t>un anticoagulant injectable </a:t>
            </a:r>
            <a:r>
              <a:rPr lang="fr-FR" dirty="0" smtClean="0"/>
              <a:t>(HNF,HBPM </a:t>
            </a:r>
            <a:r>
              <a:rPr lang="fr-FR" dirty="0"/>
              <a:t>ou </a:t>
            </a:r>
            <a:r>
              <a:rPr lang="fr-FR" dirty="0" err="1"/>
              <a:t>fondaparinux</a:t>
            </a:r>
            <a:r>
              <a:rPr lang="fr-FR" dirty="0" smtClean="0"/>
              <a:t>)</a:t>
            </a:r>
            <a:r>
              <a:rPr lang="fr-FR" dirty="0" smtClean="0">
                <a:sym typeface="Wingdings" pitchFamily="2" charset="2"/>
              </a:rPr>
              <a:t></a:t>
            </a:r>
            <a:r>
              <a:rPr lang="fr-FR" dirty="0" smtClean="0"/>
              <a:t> </a:t>
            </a:r>
            <a:r>
              <a:rPr lang="fr-FR" dirty="0"/>
              <a:t>puis </a:t>
            </a:r>
            <a:r>
              <a:rPr lang="fr-FR" dirty="0" smtClean="0"/>
              <a:t>traitement </a:t>
            </a:r>
            <a:r>
              <a:rPr lang="fr-FR" dirty="0"/>
              <a:t>d'entretien </a:t>
            </a:r>
            <a:r>
              <a:rPr lang="fr-FR" dirty="0" err="1" smtClean="0"/>
              <a:t>warfarine</a:t>
            </a:r>
            <a:r>
              <a:rPr lang="fr-FR" dirty="0"/>
              <a:t>. </a:t>
            </a:r>
            <a:endParaRPr lang="fr-FR" dirty="0" smtClean="0"/>
          </a:p>
          <a:p>
            <a:pPr marL="514350" indent="-514350">
              <a:buFont typeface="+mj-lt"/>
              <a:buAutoNum type="arabicPeriod"/>
            </a:pPr>
            <a:r>
              <a:rPr lang="fr-FR" dirty="0" smtClean="0"/>
              <a:t>Les </a:t>
            </a:r>
            <a:r>
              <a:rPr lang="fr-FR" dirty="0"/>
              <a:t>anticoagulants injectables peuvent être administrés en ambulatoire chez la plupart des </a:t>
            </a:r>
            <a:r>
              <a:rPr lang="fr-FR" dirty="0" smtClean="0"/>
              <a:t>TVP </a:t>
            </a:r>
            <a:r>
              <a:rPr lang="fr-FR" dirty="0"/>
              <a:t>et </a:t>
            </a:r>
            <a:r>
              <a:rPr lang="fr-FR" dirty="0" err="1" smtClean="0"/>
              <a:t>hémodynamiquement</a:t>
            </a:r>
            <a:r>
              <a:rPr lang="fr-FR" dirty="0" smtClean="0"/>
              <a:t> </a:t>
            </a:r>
            <a:r>
              <a:rPr lang="fr-FR" dirty="0"/>
              <a:t>stables </a:t>
            </a:r>
            <a:r>
              <a:rPr lang="fr-FR" dirty="0" smtClean="0"/>
              <a:t>PE</a:t>
            </a:r>
            <a:r>
              <a:rPr lang="fr-FR" dirty="0"/>
              <a:t>. </a:t>
            </a:r>
          </a:p>
        </p:txBody>
      </p:sp>
    </p:spTree>
    <p:extLst>
      <p:ext uri="{BB962C8B-B14F-4D97-AF65-F5344CB8AC3E}">
        <p14:creationId xmlns:p14="http://schemas.microsoft.com/office/powerpoint/2010/main" val="50302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fontScale="92500" lnSpcReduction="10000"/>
          </a:bodyPr>
          <a:lstStyle/>
          <a:p>
            <a:pPr marL="514350" indent="-514350">
              <a:buFont typeface="+mj-lt"/>
              <a:buAutoNum type="arabicPeriod" startAt="3"/>
            </a:pPr>
            <a:r>
              <a:rPr lang="fr-FR" dirty="0" smtClean="0"/>
              <a:t>La </a:t>
            </a:r>
            <a:r>
              <a:rPr lang="fr-FR" dirty="0"/>
              <a:t>phase aiguë (~ 7 jours) </a:t>
            </a:r>
            <a:r>
              <a:rPr lang="fr-FR" dirty="0" smtClean="0">
                <a:sym typeface="Wingdings" pitchFamily="2" charset="2"/>
              </a:rPr>
              <a:t></a:t>
            </a:r>
            <a:r>
              <a:rPr lang="fr-FR" dirty="0" smtClean="0"/>
              <a:t>anticoagulants </a:t>
            </a:r>
            <a:r>
              <a:rPr lang="fr-FR" dirty="0"/>
              <a:t>à action rapide (</a:t>
            </a:r>
            <a:r>
              <a:rPr lang="fr-FR" dirty="0">
                <a:solidFill>
                  <a:srgbClr val="FF0000"/>
                </a:solidFill>
              </a:rPr>
              <a:t>HNF, HBPM, </a:t>
            </a:r>
            <a:r>
              <a:rPr lang="fr-FR" dirty="0" err="1">
                <a:solidFill>
                  <a:srgbClr val="FF0000"/>
                </a:solidFill>
              </a:rPr>
              <a:t>fondaparinux</a:t>
            </a:r>
            <a:r>
              <a:rPr lang="fr-FR" dirty="0">
                <a:solidFill>
                  <a:srgbClr val="FF0000"/>
                </a:solidFill>
              </a:rPr>
              <a:t>, </a:t>
            </a:r>
            <a:r>
              <a:rPr lang="fr-FR" dirty="0" err="1">
                <a:solidFill>
                  <a:srgbClr val="FF0000"/>
                </a:solidFill>
              </a:rPr>
              <a:t>rivaroxaban</a:t>
            </a:r>
            <a:r>
              <a:rPr lang="fr-FR" dirty="0"/>
              <a:t>) pour prévenir l'extension du thrombus et l'embolisation</a:t>
            </a:r>
            <a:r>
              <a:rPr lang="fr-FR" dirty="0" smtClean="0"/>
              <a:t>.</a:t>
            </a:r>
          </a:p>
          <a:p>
            <a:pPr marL="514350" indent="-514350">
              <a:buFont typeface="+mj-lt"/>
              <a:buAutoNum type="arabicPeriod" startAt="3"/>
            </a:pPr>
            <a:r>
              <a:rPr lang="fr-FR" dirty="0" smtClean="0"/>
              <a:t>La phase d'entretien précoce (7 jours à 3 mois) consiste en une anticoagulation continue pour réduire le risque de séquelles à long terme (SPT)</a:t>
            </a:r>
          </a:p>
          <a:p>
            <a:pPr marL="514350" indent="-514350">
              <a:buFont typeface="+mj-lt"/>
              <a:buAutoNum type="arabicPeriod" startAt="3"/>
            </a:pPr>
            <a:r>
              <a:rPr lang="fr-FR" dirty="0" smtClean="0"/>
              <a:t>L'anticoagulation </a:t>
            </a:r>
            <a:r>
              <a:rPr lang="fr-FR" dirty="0"/>
              <a:t>au-delà de 3 mois vise la prévention secondaire à long terme de la </a:t>
            </a:r>
            <a:r>
              <a:rPr lang="fr-FR" dirty="0"/>
              <a:t>MTEV </a:t>
            </a:r>
            <a:r>
              <a:rPr lang="fr-FR" dirty="0"/>
              <a:t>récurrente.</a:t>
            </a:r>
          </a:p>
        </p:txBody>
      </p:sp>
    </p:spTree>
    <p:extLst>
      <p:ext uri="{BB962C8B-B14F-4D97-AF65-F5344CB8AC3E}">
        <p14:creationId xmlns:p14="http://schemas.microsoft.com/office/powerpoint/2010/main" val="22459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BE" dirty="0"/>
          </a:p>
        </p:txBody>
      </p:sp>
      <p:sp>
        <p:nvSpPr>
          <p:cNvPr id="3" name="عنصر نائب للمحتوى 2"/>
          <p:cNvSpPr>
            <a:spLocks noGrp="1"/>
          </p:cNvSpPr>
          <p:nvPr>
            <p:ph idx="1"/>
          </p:nvPr>
        </p:nvSpPr>
        <p:spPr/>
        <p:txBody>
          <a:bodyPr>
            <a:normAutofit fontScale="92500" lnSpcReduction="20000"/>
          </a:bodyPr>
          <a:lstStyle/>
          <a:p>
            <a:r>
              <a:rPr lang="fr-FR" dirty="0">
                <a:solidFill>
                  <a:srgbClr val="C00000"/>
                </a:solidFill>
              </a:rPr>
              <a:t>5.2. </a:t>
            </a:r>
            <a:r>
              <a:rPr lang="fr-FR" u="sng" dirty="0" smtClean="0">
                <a:solidFill>
                  <a:srgbClr val="C00000"/>
                </a:solidFill>
              </a:rPr>
              <a:t>Traitement Préventif </a:t>
            </a:r>
          </a:p>
          <a:p>
            <a:pPr marL="514350" indent="-514350">
              <a:buFont typeface="+mj-lt"/>
              <a:buAutoNum type="arabicPeriod"/>
            </a:pPr>
            <a:r>
              <a:rPr lang="fr-FR" u="sng" dirty="0" smtClean="0"/>
              <a:t>TRT non pharmacologique</a:t>
            </a:r>
            <a:r>
              <a:rPr lang="fr-FR" u="sng" dirty="0" smtClean="0">
                <a:sym typeface="Wingdings" pitchFamily="2" charset="2"/>
              </a:rPr>
              <a:t> </a:t>
            </a:r>
            <a:r>
              <a:rPr lang="fr-FR" dirty="0" smtClean="0"/>
              <a:t>Les </a:t>
            </a:r>
            <a:r>
              <a:rPr lang="fr-FR" dirty="0"/>
              <a:t>bas de compression gradués et </a:t>
            </a:r>
            <a:r>
              <a:rPr lang="fr-FR" b="1" dirty="0"/>
              <a:t>les dispositifs de compression pneumatique intermittente</a:t>
            </a:r>
            <a:r>
              <a:rPr lang="fr-FR" dirty="0"/>
              <a:t> (</a:t>
            </a:r>
            <a:r>
              <a:rPr lang="fr-FR" b="1" dirty="0"/>
              <a:t>CPI</a:t>
            </a:r>
            <a:r>
              <a:rPr lang="fr-FR" dirty="0"/>
              <a:t>) améliorent le flux sanguin veineux.</a:t>
            </a:r>
          </a:p>
          <a:p>
            <a:pPr marL="0" indent="0">
              <a:buNone/>
            </a:pPr>
            <a:r>
              <a:rPr lang="fr-FR" dirty="0" smtClean="0">
                <a:sym typeface="Wingdings" pitchFamily="2" charset="2"/>
              </a:rPr>
              <a:t></a:t>
            </a:r>
            <a:r>
              <a:rPr lang="fr-FR" dirty="0" smtClean="0"/>
              <a:t>Les </a:t>
            </a:r>
            <a:r>
              <a:rPr lang="fr-FR" dirty="0"/>
              <a:t>filtres de veine cave inférieure </a:t>
            </a:r>
            <a:r>
              <a:rPr lang="fr-FR" dirty="0">
                <a:sym typeface="Wingdings" pitchFamily="2" charset="2"/>
              </a:rPr>
              <a:t></a:t>
            </a:r>
            <a:r>
              <a:rPr lang="fr-FR" dirty="0"/>
              <a:t>protection à court terme contre l'EP chez les patients à très haut risque avec des contre-indications au traitement anticoagulant ou le traitement anticoagulant a échoué.</a:t>
            </a:r>
          </a:p>
          <a:p>
            <a:pPr marL="0" indent="0">
              <a:buNone/>
            </a:pPr>
            <a:r>
              <a:rPr lang="fr-FR" dirty="0" smtClean="0">
                <a:sym typeface="Wingdings" pitchFamily="2" charset="2"/>
              </a:rPr>
              <a:t></a:t>
            </a:r>
            <a:r>
              <a:rPr lang="fr-FR" dirty="0" smtClean="0"/>
              <a:t>Encouragez </a:t>
            </a:r>
            <a:r>
              <a:rPr lang="fr-FR" dirty="0"/>
              <a:t>les patients à bouger si possible</a:t>
            </a:r>
          </a:p>
          <a:p>
            <a:pPr marL="0" indent="0">
              <a:buNone/>
            </a:pPr>
            <a:endParaRPr lang="fr-FR" u="sng" dirty="0"/>
          </a:p>
          <a:p>
            <a:endParaRPr lang="fr-BE" dirty="0"/>
          </a:p>
        </p:txBody>
      </p:sp>
    </p:spTree>
    <p:extLst>
      <p:ext uri="{BB962C8B-B14F-4D97-AF65-F5344CB8AC3E}">
        <p14:creationId xmlns:p14="http://schemas.microsoft.com/office/powerpoint/2010/main" val="2924240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BE"/>
          </a:p>
        </p:txBody>
      </p:sp>
      <p:sp>
        <p:nvSpPr>
          <p:cNvPr id="3" name="عنصر نائب للمحتوى 2"/>
          <p:cNvSpPr>
            <a:spLocks noGrp="1"/>
          </p:cNvSpPr>
          <p:nvPr>
            <p:ph idx="1"/>
          </p:nvPr>
        </p:nvSpPr>
        <p:spPr/>
        <p:txBody>
          <a:bodyPr>
            <a:normAutofit fontScale="62500" lnSpcReduction="20000"/>
          </a:bodyPr>
          <a:lstStyle/>
          <a:p>
            <a:pPr marL="514350" indent="-514350">
              <a:buAutoNum type="arabicPeriod" startAt="2"/>
            </a:pPr>
            <a:r>
              <a:rPr lang="fr-FR" dirty="0" smtClean="0"/>
              <a:t>La </a:t>
            </a:r>
            <a:r>
              <a:rPr lang="fr-FR" dirty="0"/>
              <a:t>prophylaxie pharmacologique de routine n'est pas justifiée chez les patients médicaux à faible risque</a:t>
            </a:r>
            <a:r>
              <a:rPr lang="fr-FR" dirty="0" smtClean="0"/>
              <a:t>.</a:t>
            </a:r>
          </a:p>
          <a:p>
            <a:pPr marL="514350" indent="-514350">
              <a:buAutoNum type="arabicPeriod" startAt="2"/>
            </a:pPr>
            <a:r>
              <a:rPr lang="fr-FR" dirty="0"/>
              <a:t>Les patients hospitalisés </a:t>
            </a:r>
            <a:r>
              <a:rPr lang="fr-FR" dirty="0" smtClean="0"/>
              <a:t>/ </a:t>
            </a:r>
            <a:r>
              <a:rPr lang="fr-FR" dirty="0"/>
              <a:t>gravement malades </a:t>
            </a:r>
            <a:r>
              <a:rPr lang="fr-FR" dirty="0" smtClean="0"/>
              <a:t>+ risque </a:t>
            </a:r>
            <a:r>
              <a:rPr lang="fr-FR" dirty="0"/>
              <a:t>élevé de TEV </a:t>
            </a:r>
            <a:r>
              <a:rPr lang="fr-FR" dirty="0" smtClean="0"/>
              <a:t>+faible </a:t>
            </a:r>
            <a:r>
              <a:rPr lang="fr-FR" dirty="0"/>
              <a:t>risque </a:t>
            </a:r>
            <a:r>
              <a:rPr lang="fr-FR" dirty="0" smtClean="0"/>
              <a:t>d’</a:t>
            </a:r>
            <a:r>
              <a:rPr lang="fr-FR" dirty="0" err="1" smtClean="0"/>
              <a:t>hemorragie</a:t>
            </a:r>
            <a:r>
              <a:rPr lang="fr-FR" dirty="0" smtClean="0"/>
              <a:t> </a:t>
            </a:r>
            <a:r>
              <a:rPr lang="fr-FR" dirty="0" smtClean="0">
                <a:sym typeface="Wingdings" pitchFamily="2" charset="2"/>
              </a:rPr>
              <a:t></a:t>
            </a:r>
            <a:r>
              <a:rPr lang="fr-FR" dirty="0" smtClean="0"/>
              <a:t> </a:t>
            </a:r>
            <a:r>
              <a:rPr lang="fr-FR" dirty="0"/>
              <a:t>prophylaxie </a:t>
            </a:r>
            <a:r>
              <a:rPr lang="fr-FR" dirty="0" smtClean="0"/>
              <a:t>avec HNF, HBPM, </a:t>
            </a:r>
            <a:r>
              <a:rPr lang="fr-FR" dirty="0"/>
              <a:t>du </a:t>
            </a:r>
            <a:r>
              <a:rPr lang="fr-FR" dirty="0" err="1"/>
              <a:t>fondaparinux</a:t>
            </a:r>
            <a:r>
              <a:rPr lang="fr-FR" dirty="0"/>
              <a:t> ou du </a:t>
            </a:r>
            <a:r>
              <a:rPr lang="fr-FR" dirty="0" err="1"/>
              <a:t>bétrixaban</a:t>
            </a:r>
            <a:r>
              <a:rPr lang="fr-FR" dirty="0"/>
              <a:t> pendant l'hospitalisation ou jusqu'à ce qu'ils soient complètement ambulatoires</a:t>
            </a:r>
            <a:r>
              <a:rPr lang="fr-FR" dirty="0" smtClean="0"/>
              <a:t>.</a:t>
            </a:r>
          </a:p>
          <a:p>
            <a:pPr marL="514350" indent="-514350">
              <a:buAutoNum type="arabicPeriod" startAt="2"/>
            </a:pPr>
            <a:r>
              <a:rPr lang="fr-FR" dirty="0" smtClean="0"/>
              <a:t>Chirurgie </a:t>
            </a:r>
            <a:r>
              <a:rPr lang="fr-FR" dirty="0"/>
              <a:t>non orthopédiques </a:t>
            </a:r>
            <a:r>
              <a:rPr lang="fr-FR" dirty="0" smtClean="0"/>
              <a:t>+haut </a:t>
            </a:r>
            <a:r>
              <a:rPr lang="fr-FR" dirty="0"/>
              <a:t>risque de TEV </a:t>
            </a:r>
            <a:r>
              <a:rPr lang="fr-FR" dirty="0" smtClean="0"/>
              <a:t>+faible </a:t>
            </a:r>
            <a:r>
              <a:rPr lang="fr-FR" dirty="0"/>
              <a:t>risque de saignement </a:t>
            </a:r>
            <a:r>
              <a:rPr lang="fr-FR" dirty="0" smtClean="0">
                <a:sym typeface="Wingdings" pitchFamily="2" charset="2"/>
              </a:rPr>
              <a:t></a:t>
            </a:r>
            <a:r>
              <a:rPr lang="fr-FR" dirty="0" smtClean="0"/>
              <a:t>prophylaxie HNF ou </a:t>
            </a:r>
            <a:r>
              <a:rPr lang="fr-FR" dirty="0"/>
              <a:t>HBPM </a:t>
            </a:r>
            <a:r>
              <a:rPr lang="fr-FR" dirty="0" smtClean="0"/>
              <a:t>+ des </a:t>
            </a:r>
            <a:r>
              <a:rPr lang="fr-FR" dirty="0"/>
              <a:t>bas à compression graduée ou une CPI. </a:t>
            </a:r>
            <a:endParaRPr lang="fr-BE" dirty="0" smtClean="0"/>
          </a:p>
          <a:p>
            <a:pPr marL="514350" indent="-514350">
              <a:buAutoNum type="arabicPeriod" startAt="2"/>
            </a:pPr>
            <a:r>
              <a:rPr lang="fr-FR" dirty="0" smtClean="0"/>
              <a:t>Interventions </a:t>
            </a:r>
            <a:r>
              <a:rPr lang="fr-FR" dirty="0"/>
              <a:t>orthopédiques des membres </a:t>
            </a:r>
            <a:r>
              <a:rPr lang="fr-FR" dirty="0" smtClean="0"/>
              <a:t>inférieurs</a:t>
            </a:r>
            <a:r>
              <a:rPr lang="fr-FR" dirty="0" smtClean="0">
                <a:sym typeface="Wingdings" pitchFamily="2" charset="2"/>
              </a:rPr>
              <a:t></a:t>
            </a:r>
            <a:r>
              <a:rPr lang="fr-FR" dirty="0"/>
              <a:t> Une prophylaxie prolongée </a:t>
            </a:r>
            <a:r>
              <a:rPr lang="fr-FR" dirty="0" smtClean="0"/>
              <a:t>; </a:t>
            </a:r>
            <a:r>
              <a:rPr lang="fr-FR" dirty="0"/>
              <a:t>la plupart des essais cliniques soutiennent l'utilisation de la prophylaxie pendant 15 à 42 jours après une </a:t>
            </a:r>
            <a:r>
              <a:rPr lang="fr-FR" dirty="0" smtClean="0"/>
              <a:t>PTG </a:t>
            </a:r>
            <a:r>
              <a:rPr lang="fr-FR" dirty="0"/>
              <a:t>ou </a:t>
            </a:r>
            <a:r>
              <a:rPr lang="fr-FR" dirty="0" smtClean="0"/>
              <a:t>PTH.</a:t>
            </a:r>
          </a:p>
          <a:p>
            <a:pPr marL="514350" indent="-514350">
              <a:buAutoNum type="arabicPeriod" startAt="2"/>
            </a:pPr>
            <a:r>
              <a:rPr lang="en-US" dirty="0" smtClean="0"/>
              <a:t>Se </a:t>
            </a:r>
            <a:r>
              <a:rPr lang="en-US" dirty="0" err="1"/>
              <a:t>référer</a:t>
            </a:r>
            <a:r>
              <a:rPr lang="en-US" dirty="0"/>
              <a:t> à Antithrombotic Therapy and Prevention of Thrombosis, 9e </a:t>
            </a:r>
            <a:r>
              <a:rPr lang="en-US" dirty="0" err="1"/>
              <a:t>édition</a:t>
            </a:r>
            <a:r>
              <a:rPr lang="en-US" dirty="0"/>
              <a:t> : Evidence-Based Clinical Practice Guidelines </a:t>
            </a:r>
            <a:r>
              <a:rPr lang="en-US" dirty="0" err="1"/>
              <a:t>publié</a:t>
            </a:r>
            <a:r>
              <a:rPr lang="en-US" dirty="0"/>
              <a:t> par </a:t>
            </a:r>
            <a:r>
              <a:rPr lang="en-US" dirty="0" err="1"/>
              <a:t>l'American</a:t>
            </a:r>
            <a:r>
              <a:rPr lang="en-US" dirty="0"/>
              <a:t> College of Chest </a:t>
            </a:r>
            <a:r>
              <a:rPr lang="en-US" dirty="0" smtClean="0"/>
              <a:t>Physicians.</a:t>
            </a:r>
            <a:endParaRPr lang="fr-FR" dirty="0" smtClean="0"/>
          </a:p>
        </p:txBody>
      </p:sp>
    </p:spTree>
    <p:extLst>
      <p:ext uri="{BB962C8B-B14F-4D97-AF65-F5344CB8AC3E}">
        <p14:creationId xmlns:p14="http://schemas.microsoft.com/office/powerpoint/2010/main" val="3845769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0"/>
            <a:ext cx="3657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5835" y="2027434"/>
            <a:ext cx="1528763"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رابط كسهم مستقيم 4"/>
          <p:cNvCxnSpPr/>
          <p:nvPr/>
        </p:nvCxnSpPr>
        <p:spPr>
          <a:xfrm flipH="1" flipV="1">
            <a:off x="6521859" y="1647624"/>
            <a:ext cx="256714" cy="75961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مربع نص 7"/>
          <p:cNvSpPr txBox="1"/>
          <p:nvPr/>
        </p:nvSpPr>
        <p:spPr>
          <a:xfrm>
            <a:off x="6082557" y="76200"/>
            <a:ext cx="3092168" cy="369332"/>
          </a:xfrm>
          <a:prstGeom prst="rect">
            <a:avLst/>
          </a:prstGeom>
          <a:noFill/>
        </p:spPr>
        <p:txBody>
          <a:bodyPr wrap="square" rtlCol="0">
            <a:spAutoFit/>
          </a:bodyPr>
          <a:lstStyle/>
          <a:p>
            <a:r>
              <a:rPr lang="fr-FR" dirty="0" smtClean="0">
                <a:solidFill>
                  <a:schemeClr val="bg1"/>
                </a:solidFill>
              </a:rPr>
              <a:t>Filtres </a:t>
            </a:r>
            <a:r>
              <a:rPr lang="fr-FR" dirty="0">
                <a:solidFill>
                  <a:schemeClr val="bg1"/>
                </a:solidFill>
              </a:rPr>
              <a:t>de veine cave inférieure</a:t>
            </a: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0001" y="3583858"/>
            <a:ext cx="3476625"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p:cNvSpPr txBox="1"/>
          <p:nvPr/>
        </p:nvSpPr>
        <p:spPr>
          <a:xfrm>
            <a:off x="5660001" y="3556197"/>
            <a:ext cx="845113" cy="646331"/>
          </a:xfrm>
          <a:prstGeom prst="rect">
            <a:avLst/>
          </a:prstGeom>
          <a:noFill/>
        </p:spPr>
        <p:txBody>
          <a:bodyPr wrap="square" rtlCol="0">
            <a:spAutoFit/>
          </a:bodyPr>
          <a:lstStyle/>
          <a:p>
            <a:r>
              <a:rPr lang="fr-FR" sz="3600" b="1" dirty="0" smtClean="0">
                <a:solidFill>
                  <a:srgbClr val="FF0000"/>
                </a:solidFill>
              </a:rPr>
              <a:t>CPI</a:t>
            </a:r>
            <a:endParaRPr lang="fr-FR" sz="2400" b="1" dirty="0">
              <a:solidFill>
                <a:srgbClr val="FF0000"/>
              </a:solidFill>
            </a:endParaRPr>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552450"/>
            <a:ext cx="4127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14"/>
          <p:cNvSpPr txBox="1"/>
          <p:nvPr/>
        </p:nvSpPr>
        <p:spPr>
          <a:xfrm>
            <a:off x="822466" y="76200"/>
            <a:ext cx="3092168" cy="369332"/>
          </a:xfrm>
          <a:prstGeom prst="rect">
            <a:avLst/>
          </a:prstGeom>
          <a:noFill/>
        </p:spPr>
        <p:txBody>
          <a:bodyPr wrap="square" rtlCol="0">
            <a:spAutoFit/>
          </a:bodyPr>
          <a:lstStyle/>
          <a:p>
            <a:r>
              <a:rPr lang="fr-FR" dirty="0" err="1" smtClean="0"/>
              <a:t>Thromectomie</a:t>
            </a:r>
            <a:endParaRPr lang="fr-FR" dirty="0"/>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534" y="3200400"/>
            <a:ext cx="3567266"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مربع نص 16"/>
          <p:cNvSpPr txBox="1"/>
          <p:nvPr/>
        </p:nvSpPr>
        <p:spPr>
          <a:xfrm>
            <a:off x="457200" y="3028950"/>
            <a:ext cx="3092168" cy="369332"/>
          </a:xfrm>
          <a:prstGeom prst="rect">
            <a:avLst/>
          </a:prstGeom>
          <a:noFill/>
        </p:spPr>
        <p:txBody>
          <a:bodyPr wrap="square" rtlCol="0">
            <a:spAutoFit/>
          </a:bodyPr>
          <a:lstStyle/>
          <a:p>
            <a:r>
              <a:rPr lang="fr-FR" dirty="0" err="1" smtClean="0"/>
              <a:t>Embolectomie</a:t>
            </a:r>
            <a:endParaRPr lang="fr-FR" dirty="0"/>
          </a:p>
        </p:txBody>
      </p:sp>
    </p:spTree>
    <p:extLst>
      <p:ext uri="{BB962C8B-B14F-4D97-AF65-F5344CB8AC3E}">
        <p14:creationId xmlns:p14="http://schemas.microsoft.com/office/powerpoint/2010/main" val="2844580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BE" dirty="0"/>
          </a:p>
        </p:txBody>
      </p:sp>
      <p:sp>
        <p:nvSpPr>
          <p:cNvPr id="3" name="عنصر نائب للمحتوى 2"/>
          <p:cNvSpPr>
            <a:spLocks noGrp="1"/>
          </p:cNvSpPr>
          <p:nvPr>
            <p:ph idx="1"/>
          </p:nvPr>
        </p:nvSpPr>
        <p:spPr/>
        <p:txBody>
          <a:bodyPr>
            <a:normAutofit/>
          </a:bodyPr>
          <a:lstStyle/>
          <a:p>
            <a:r>
              <a:rPr lang="fr-FR" dirty="0">
                <a:solidFill>
                  <a:srgbClr val="C00000"/>
                </a:solidFill>
              </a:rPr>
              <a:t>5.3. APPROCHE GÉNÉRALE DU TRAITEMENT </a:t>
            </a:r>
          </a:p>
          <a:p>
            <a:pPr marL="514350" indent="-514350">
              <a:buAutoNum type="arabicPeriod"/>
            </a:pPr>
            <a:r>
              <a:rPr lang="fr-FR" dirty="0" smtClean="0"/>
              <a:t>La </a:t>
            </a:r>
            <a:r>
              <a:rPr lang="fr-FR" dirty="0"/>
              <a:t>durée initiale </a:t>
            </a:r>
            <a:r>
              <a:rPr lang="fr-FR" dirty="0" smtClean="0"/>
              <a:t>du </a:t>
            </a:r>
            <a:r>
              <a:rPr lang="fr-FR" dirty="0"/>
              <a:t>traitement anticoagulant </a:t>
            </a:r>
            <a:r>
              <a:rPr lang="fr-FR" dirty="0" smtClean="0"/>
              <a:t>pour </a:t>
            </a:r>
            <a:r>
              <a:rPr lang="fr-FR" dirty="0"/>
              <a:t>tous les </a:t>
            </a:r>
            <a:r>
              <a:rPr lang="fr-FR" dirty="0" smtClean="0"/>
              <a:t>patients est de </a:t>
            </a:r>
            <a:r>
              <a:rPr lang="fr-FR" b="1" dirty="0" smtClean="0">
                <a:solidFill>
                  <a:srgbClr val="FF0000"/>
                </a:solidFill>
              </a:rPr>
              <a:t>Trois mois</a:t>
            </a:r>
            <a:r>
              <a:rPr lang="fr-FR" dirty="0" smtClean="0"/>
              <a:t>. </a:t>
            </a:r>
          </a:p>
          <a:p>
            <a:pPr marL="514350" indent="-514350">
              <a:buAutoNum type="arabicPeriod"/>
            </a:pPr>
            <a:r>
              <a:rPr lang="fr-FR" dirty="0" smtClean="0"/>
              <a:t>Au-delà </a:t>
            </a:r>
            <a:r>
              <a:rPr lang="fr-FR" dirty="0"/>
              <a:t>de 3 mois </a:t>
            </a:r>
            <a:r>
              <a:rPr lang="fr-FR" dirty="0" smtClean="0">
                <a:sym typeface="Wingdings" pitchFamily="2" charset="2"/>
              </a:rPr>
              <a:t></a:t>
            </a:r>
            <a:r>
              <a:rPr lang="fr-FR" dirty="0" smtClean="0"/>
              <a:t> </a:t>
            </a:r>
            <a:r>
              <a:rPr lang="fr-FR" dirty="0"/>
              <a:t>prévenir de nouveaux épisodes de MTEV </a:t>
            </a:r>
            <a:r>
              <a:rPr lang="fr-FR" dirty="0" smtClean="0"/>
              <a:t>non </a:t>
            </a:r>
            <a:r>
              <a:rPr lang="fr-FR" dirty="0"/>
              <a:t>directement liés à l'épisode </a:t>
            </a:r>
            <a:r>
              <a:rPr lang="fr-FR" dirty="0" smtClean="0"/>
              <a:t>précédent,  idiopathique (taux de récidive relativement élevé) ou patients cancéreux (récidive).</a:t>
            </a:r>
            <a:endParaRPr lang="fr-BE" dirty="0"/>
          </a:p>
        </p:txBody>
      </p:sp>
    </p:spTree>
    <p:extLst>
      <p:ext uri="{BB962C8B-B14F-4D97-AF65-F5344CB8AC3E}">
        <p14:creationId xmlns:p14="http://schemas.microsoft.com/office/powerpoint/2010/main" val="1645872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BE"/>
          </a:p>
        </p:txBody>
      </p:sp>
      <p:sp>
        <p:nvSpPr>
          <p:cNvPr id="3" name="عنصر نائب للمحتوى 2"/>
          <p:cNvSpPr>
            <a:spLocks noGrp="1"/>
          </p:cNvSpPr>
          <p:nvPr>
            <p:ph idx="1"/>
          </p:nvPr>
        </p:nvSpPr>
        <p:spPr/>
        <p:txBody>
          <a:bodyPr>
            <a:normAutofit lnSpcReduction="10000"/>
          </a:bodyPr>
          <a:lstStyle/>
          <a:p>
            <a:pPr marL="0" indent="0">
              <a:buNone/>
            </a:pPr>
            <a:r>
              <a:rPr lang="fr-FR" dirty="0" smtClean="0"/>
              <a:t>3. THÉRAPIE </a:t>
            </a:r>
            <a:r>
              <a:rPr lang="fr-FR" dirty="0"/>
              <a:t>NON </a:t>
            </a:r>
            <a:r>
              <a:rPr lang="fr-FR" dirty="0" smtClean="0"/>
              <a:t>PHARMACOLOGIQUE</a:t>
            </a:r>
          </a:p>
          <a:p>
            <a:pPr>
              <a:buFont typeface="Wingdings" pitchFamily="2" charset="2"/>
              <a:buChar char="à"/>
            </a:pPr>
            <a:r>
              <a:rPr lang="fr-FR" dirty="0" smtClean="0"/>
              <a:t>Encouragez </a:t>
            </a:r>
            <a:r>
              <a:rPr lang="fr-FR" dirty="0"/>
              <a:t>les patients à marcher </a:t>
            </a:r>
            <a:r>
              <a:rPr lang="fr-FR" dirty="0" smtClean="0"/>
              <a:t>(si possible).</a:t>
            </a:r>
          </a:p>
          <a:p>
            <a:pPr>
              <a:buFont typeface="Wingdings" pitchFamily="2" charset="2"/>
              <a:buChar char="à"/>
            </a:pPr>
            <a:r>
              <a:rPr lang="fr-FR" dirty="0" smtClean="0"/>
              <a:t>Des </a:t>
            </a:r>
            <a:r>
              <a:rPr lang="fr-FR" dirty="0"/>
              <a:t>bas à compression graduée </a:t>
            </a:r>
            <a:endParaRPr lang="fr-FR" dirty="0" smtClean="0"/>
          </a:p>
          <a:p>
            <a:pPr>
              <a:buFont typeface="Wingdings" pitchFamily="2" charset="2"/>
              <a:buChar char="à"/>
            </a:pPr>
            <a:r>
              <a:rPr lang="fr-FR" dirty="0" smtClean="0"/>
              <a:t>Les </a:t>
            </a:r>
            <a:r>
              <a:rPr lang="fr-FR" dirty="0"/>
              <a:t>filtres de la veine cave inférieure </a:t>
            </a:r>
            <a:r>
              <a:rPr lang="fr-FR" dirty="0" smtClean="0"/>
              <a:t>si anticoagulants </a:t>
            </a:r>
            <a:r>
              <a:rPr lang="fr-FR" dirty="0"/>
              <a:t>sont </a:t>
            </a:r>
            <a:r>
              <a:rPr lang="fr-FR" dirty="0" smtClean="0"/>
              <a:t>contre-indiqués (hémorragies)</a:t>
            </a:r>
          </a:p>
          <a:p>
            <a:pPr>
              <a:buFont typeface="Wingdings" pitchFamily="2" charset="2"/>
              <a:buChar char="à"/>
            </a:pPr>
            <a:r>
              <a:rPr lang="fr-FR" dirty="0" smtClean="0"/>
              <a:t>Thrombolyse </a:t>
            </a:r>
            <a:r>
              <a:rPr lang="fr-FR" dirty="0"/>
              <a:t>ou </a:t>
            </a:r>
            <a:r>
              <a:rPr lang="fr-FR" dirty="0" err="1"/>
              <a:t>thrombectomie</a:t>
            </a:r>
            <a:r>
              <a:rPr lang="fr-FR" dirty="0"/>
              <a:t> </a:t>
            </a:r>
            <a:r>
              <a:rPr lang="fr-FR" dirty="0" smtClean="0"/>
              <a:t>Si TVP </a:t>
            </a:r>
            <a:r>
              <a:rPr lang="fr-FR" dirty="0"/>
              <a:t>menaçant le pronostic vital ou les membres.</a:t>
            </a:r>
            <a:endParaRPr lang="fr-BE" dirty="0"/>
          </a:p>
        </p:txBody>
      </p:sp>
    </p:spTree>
    <p:extLst>
      <p:ext uri="{BB962C8B-B14F-4D97-AF65-F5344CB8AC3E}">
        <p14:creationId xmlns:p14="http://schemas.microsoft.com/office/powerpoint/2010/main" val="420615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7400"/>
            <a:ext cx="9144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76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BE"/>
          </a:p>
        </p:txBody>
      </p:sp>
      <p:sp>
        <p:nvSpPr>
          <p:cNvPr id="3" name="عنصر نائب للمحتوى 2"/>
          <p:cNvSpPr>
            <a:spLocks noGrp="1"/>
          </p:cNvSpPr>
          <p:nvPr>
            <p:ph idx="1"/>
          </p:nvPr>
        </p:nvSpPr>
        <p:spPr/>
        <p:txBody>
          <a:bodyPr>
            <a:normAutofit fontScale="92500"/>
          </a:bodyPr>
          <a:lstStyle/>
          <a:p>
            <a:pPr marL="0" indent="0">
              <a:buNone/>
            </a:pPr>
            <a:r>
              <a:rPr lang="fr-FR" dirty="0">
                <a:solidFill>
                  <a:srgbClr val="C00000"/>
                </a:solidFill>
              </a:rPr>
              <a:t>5.3. </a:t>
            </a:r>
            <a:r>
              <a:rPr lang="fr-FR" u="sng" dirty="0">
                <a:solidFill>
                  <a:srgbClr val="C00000"/>
                </a:solidFill>
              </a:rPr>
              <a:t>Traitement </a:t>
            </a:r>
            <a:r>
              <a:rPr lang="fr-FR" u="sng" dirty="0" smtClean="0">
                <a:solidFill>
                  <a:srgbClr val="C00000"/>
                </a:solidFill>
              </a:rPr>
              <a:t>pharmacologique</a:t>
            </a:r>
          </a:p>
          <a:p>
            <a:pPr marL="400050" lvl="1" indent="0">
              <a:buNone/>
            </a:pPr>
            <a:r>
              <a:rPr lang="fr-FR" dirty="0">
                <a:solidFill>
                  <a:srgbClr val="FF0000"/>
                </a:solidFill>
              </a:rPr>
              <a:t>  5.3.1. Anticoagulants oraux </a:t>
            </a:r>
            <a:r>
              <a:rPr lang="fr-FR" dirty="0" smtClean="0">
                <a:solidFill>
                  <a:srgbClr val="FF0000"/>
                </a:solidFill>
              </a:rPr>
              <a:t>directs</a:t>
            </a:r>
          </a:p>
          <a:p>
            <a:pPr>
              <a:buFontTx/>
              <a:buChar char="-"/>
            </a:pPr>
            <a:r>
              <a:rPr lang="fr-FR" dirty="0" smtClean="0"/>
              <a:t>Le </a:t>
            </a:r>
            <a:r>
              <a:rPr lang="fr-FR" dirty="0" err="1"/>
              <a:t>rivaroxaban</a:t>
            </a:r>
            <a:r>
              <a:rPr lang="fr-FR" dirty="0"/>
              <a:t>, l'</a:t>
            </a:r>
            <a:r>
              <a:rPr lang="fr-FR" dirty="0" err="1"/>
              <a:t>apixaban</a:t>
            </a:r>
            <a:r>
              <a:rPr lang="fr-FR" dirty="0"/>
              <a:t>, l'</a:t>
            </a:r>
            <a:r>
              <a:rPr lang="fr-FR" dirty="0" err="1"/>
              <a:t>edoxaban</a:t>
            </a:r>
            <a:r>
              <a:rPr lang="fr-FR" dirty="0"/>
              <a:t> et le </a:t>
            </a:r>
            <a:r>
              <a:rPr lang="fr-FR" dirty="0" err="1"/>
              <a:t>betrixaban</a:t>
            </a:r>
            <a:r>
              <a:rPr lang="fr-FR" dirty="0"/>
              <a:t> sont des inhibiteurs sélectifs oraux du facteur </a:t>
            </a:r>
            <a:r>
              <a:rPr lang="fr-FR" dirty="0" err="1"/>
              <a:t>Xa</a:t>
            </a:r>
            <a:r>
              <a:rPr lang="fr-FR" dirty="0"/>
              <a:t> libre et lié au caillot </a:t>
            </a:r>
            <a:r>
              <a:rPr lang="fr-FR" dirty="0" smtClean="0">
                <a:sym typeface="Wingdings" pitchFamily="2" charset="2"/>
              </a:rPr>
              <a:t></a:t>
            </a:r>
            <a:r>
              <a:rPr lang="fr-FR" dirty="0" smtClean="0"/>
              <a:t> </a:t>
            </a:r>
            <a:r>
              <a:rPr lang="fr-FR" dirty="0"/>
              <a:t>pas d'antithrombine pour exercer leur effet anticoagulant. </a:t>
            </a:r>
            <a:endParaRPr lang="fr-FR" dirty="0" smtClean="0"/>
          </a:p>
          <a:p>
            <a:pPr>
              <a:buFontTx/>
              <a:buChar char="-"/>
            </a:pPr>
            <a:r>
              <a:rPr lang="fr-FR" dirty="0" smtClean="0"/>
              <a:t>Le </a:t>
            </a:r>
            <a:r>
              <a:rPr lang="fr-FR" dirty="0" err="1"/>
              <a:t>dabigatran</a:t>
            </a:r>
            <a:r>
              <a:rPr lang="fr-FR" dirty="0"/>
              <a:t> est un inhibiteur sélectif, réversible et direct du facteur </a:t>
            </a:r>
            <a:r>
              <a:rPr lang="fr-FR" dirty="0" err="1"/>
              <a:t>IIa</a:t>
            </a:r>
            <a:r>
              <a:rPr lang="fr-FR" dirty="0"/>
              <a:t> administré par voie orale.</a:t>
            </a:r>
          </a:p>
          <a:p>
            <a:pPr marL="0" indent="0">
              <a:buNone/>
            </a:pPr>
            <a:endParaRPr lang="fr-BE" dirty="0"/>
          </a:p>
        </p:txBody>
      </p:sp>
    </p:spTree>
    <p:extLst>
      <p:ext uri="{BB962C8B-B14F-4D97-AF65-F5344CB8AC3E}">
        <p14:creationId xmlns:p14="http://schemas.microsoft.com/office/powerpoint/2010/main" val="84107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BE"/>
          </a:p>
        </p:txBody>
      </p:sp>
      <p:sp>
        <p:nvSpPr>
          <p:cNvPr id="3" name="عنصر نائب للمحتوى 2"/>
          <p:cNvSpPr>
            <a:spLocks noGrp="1"/>
          </p:cNvSpPr>
          <p:nvPr>
            <p:ph idx="1"/>
          </p:nvPr>
        </p:nvSpPr>
        <p:spPr/>
        <p:txBody>
          <a:bodyPr>
            <a:normAutofit fontScale="92500" lnSpcReduction="10000"/>
          </a:bodyPr>
          <a:lstStyle/>
          <a:p>
            <a:pPr>
              <a:buFontTx/>
              <a:buChar char="-"/>
            </a:pPr>
            <a:r>
              <a:rPr lang="fr-FR" dirty="0" smtClean="0"/>
              <a:t>Le </a:t>
            </a:r>
            <a:r>
              <a:rPr lang="fr-FR" dirty="0" err="1" smtClean="0"/>
              <a:t>rivaroxaban</a:t>
            </a:r>
            <a:r>
              <a:rPr lang="fr-FR" dirty="0" smtClean="0"/>
              <a:t> </a:t>
            </a:r>
            <a:r>
              <a:rPr lang="fr-FR" dirty="0"/>
              <a:t>ou l'</a:t>
            </a:r>
            <a:r>
              <a:rPr lang="fr-FR" dirty="0" err="1"/>
              <a:t>apixaban</a:t>
            </a:r>
            <a:r>
              <a:rPr lang="fr-FR" dirty="0"/>
              <a:t> produit des taux similaires de </a:t>
            </a:r>
            <a:r>
              <a:rPr lang="fr-FR" dirty="0" smtClean="0"/>
              <a:t>MTEV </a:t>
            </a:r>
            <a:r>
              <a:rPr lang="fr-FR" dirty="0"/>
              <a:t>récurrents </a:t>
            </a:r>
            <a:r>
              <a:rPr lang="fr-FR" dirty="0" smtClean="0"/>
              <a:t>vs </a:t>
            </a:r>
            <a:r>
              <a:rPr lang="fr-FR" dirty="0"/>
              <a:t>la </a:t>
            </a:r>
            <a:r>
              <a:rPr lang="fr-FR" dirty="0" err="1"/>
              <a:t>warfarine</a:t>
            </a:r>
            <a:r>
              <a:rPr lang="fr-FR" dirty="0"/>
              <a:t> en chevauchement avec l'</a:t>
            </a:r>
            <a:r>
              <a:rPr lang="fr-FR" dirty="0" err="1"/>
              <a:t>énoxaparine</a:t>
            </a:r>
            <a:r>
              <a:rPr lang="fr-FR" dirty="0"/>
              <a:t> et peut-être moins de saignements majeurs</a:t>
            </a:r>
            <a:r>
              <a:rPr lang="fr-FR" dirty="0" smtClean="0"/>
              <a:t>.</a:t>
            </a:r>
          </a:p>
          <a:p>
            <a:pPr>
              <a:buFontTx/>
              <a:buChar char="-"/>
            </a:pPr>
            <a:r>
              <a:rPr lang="fr-FR" dirty="0"/>
              <a:t>CI: la créatinine (</a:t>
            </a:r>
            <a:r>
              <a:rPr lang="fr-FR" dirty="0" err="1"/>
              <a:t>ClCr</a:t>
            </a:r>
            <a:r>
              <a:rPr lang="fr-FR" dirty="0"/>
              <a:t>) &lt; 25 </a:t>
            </a:r>
            <a:r>
              <a:rPr lang="fr-FR" dirty="0" smtClean="0"/>
              <a:t>ml/min, </a:t>
            </a:r>
            <a:r>
              <a:rPr lang="fr-FR" dirty="0"/>
              <a:t>un cancer actif et les patients nécessitant un traitement </a:t>
            </a:r>
            <a:r>
              <a:rPr lang="fr-FR" dirty="0" err="1"/>
              <a:t>thrombolytique</a:t>
            </a:r>
            <a:r>
              <a:rPr lang="fr-FR" dirty="0" smtClean="0"/>
              <a:t>.</a:t>
            </a:r>
          </a:p>
          <a:p>
            <a:pPr>
              <a:buFontTx/>
              <a:buChar char="-"/>
            </a:pPr>
            <a:r>
              <a:rPr lang="fr-FR" dirty="0" smtClean="0"/>
              <a:t>Pas de surveillance </a:t>
            </a:r>
            <a:r>
              <a:rPr lang="fr-FR" dirty="0"/>
              <a:t>systématique de </a:t>
            </a:r>
            <a:r>
              <a:rPr lang="fr-FR" dirty="0" smtClean="0"/>
              <a:t>l'anticoagulation.</a:t>
            </a:r>
          </a:p>
          <a:p>
            <a:pPr>
              <a:buFontTx/>
              <a:buChar char="-"/>
            </a:pPr>
            <a:r>
              <a:rPr lang="fr-FR" dirty="0" smtClean="0"/>
              <a:t>Le </a:t>
            </a:r>
            <a:r>
              <a:rPr lang="fr-FR" dirty="0"/>
              <a:t>coût </a:t>
            </a:r>
            <a:r>
              <a:rPr lang="fr-FR" dirty="0" smtClean="0"/>
              <a:t>= obstacle </a:t>
            </a:r>
            <a:r>
              <a:rPr lang="fr-FR" dirty="0"/>
              <a:t>pour certains patients.</a:t>
            </a:r>
            <a:endParaRPr lang="fr-BE" dirty="0"/>
          </a:p>
        </p:txBody>
      </p:sp>
    </p:spTree>
    <p:extLst>
      <p:ext uri="{BB962C8B-B14F-4D97-AF65-F5344CB8AC3E}">
        <p14:creationId xmlns:p14="http://schemas.microsoft.com/office/powerpoint/2010/main" val="2685979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lstStyle/>
          <a:p>
            <a:r>
              <a:rPr lang="fr-FR" dirty="0" smtClean="0"/>
              <a:t>La coagulation sanguine signifie la conversion du sang liquide en caillot. L'événement principal est la conversion du fibrinogène soluble en brins insolubles de fibrine</a:t>
            </a:r>
            <a:r>
              <a:rPr lang="fr-FR" dirty="0" smtClean="0">
                <a:solidFill>
                  <a:srgbClr val="FF0000"/>
                </a:solidFill>
              </a:rPr>
              <a:t> par thrombine </a:t>
            </a:r>
            <a:r>
              <a:rPr lang="fr-FR" dirty="0" smtClean="0">
                <a:solidFill>
                  <a:srgbClr val="FF0000"/>
                </a:solidFill>
                <a:sym typeface="Wingdings" pitchFamily="2" charset="2"/>
              </a:rPr>
              <a:t> </a:t>
            </a:r>
            <a:r>
              <a:rPr lang="fr-FR" dirty="0" smtClean="0"/>
              <a:t>dernière étape d'une cascade complexe d'enzymes Fig1.</a:t>
            </a:r>
            <a:endParaRPr lang="fr-FR" dirty="0"/>
          </a:p>
        </p:txBody>
      </p:sp>
    </p:spTree>
    <p:extLst>
      <p:ext uri="{BB962C8B-B14F-4D97-AF65-F5344CB8AC3E}">
        <p14:creationId xmlns:p14="http://schemas.microsoft.com/office/powerpoint/2010/main" val="3672724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BE"/>
          </a:p>
        </p:txBody>
      </p:sp>
      <p:sp>
        <p:nvSpPr>
          <p:cNvPr id="3" name="عنصر نائب للمحتوى 2"/>
          <p:cNvSpPr>
            <a:spLocks noGrp="1"/>
          </p:cNvSpPr>
          <p:nvPr>
            <p:ph idx="1"/>
          </p:nvPr>
        </p:nvSpPr>
        <p:spPr/>
        <p:txBody>
          <a:bodyPr/>
          <a:lstStyle/>
          <a:p>
            <a:pPr>
              <a:buFontTx/>
              <a:buChar char="-"/>
            </a:pPr>
            <a:r>
              <a:rPr lang="fr-FR" dirty="0" smtClean="0"/>
              <a:t>L'</a:t>
            </a:r>
            <a:r>
              <a:rPr lang="fr-FR" dirty="0" err="1" smtClean="0"/>
              <a:t>edoxaban</a:t>
            </a:r>
            <a:r>
              <a:rPr lang="fr-FR" dirty="0" smtClean="0"/>
              <a:t> </a:t>
            </a:r>
            <a:r>
              <a:rPr lang="fr-FR" dirty="0"/>
              <a:t>et le </a:t>
            </a:r>
            <a:r>
              <a:rPr lang="fr-FR" dirty="0" err="1" smtClean="0"/>
              <a:t>dabigatran</a:t>
            </a:r>
            <a:r>
              <a:rPr lang="fr-FR" dirty="0" smtClean="0">
                <a:sym typeface="Wingdings" pitchFamily="2" charset="2"/>
              </a:rPr>
              <a:t> </a:t>
            </a:r>
            <a:r>
              <a:rPr lang="fr-FR" dirty="0" smtClean="0"/>
              <a:t>après </a:t>
            </a:r>
            <a:r>
              <a:rPr lang="fr-FR" dirty="0"/>
              <a:t>au moins 5 jours d'anticoagulation sous-cutanée (SC) avec HNF, HBPM ou </a:t>
            </a:r>
            <a:r>
              <a:rPr lang="fr-FR" dirty="0" err="1"/>
              <a:t>fondaparinux</a:t>
            </a:r>
            <a:r>
              <a:rPr lang="fr-FR" dirty="0" smtClean="0"/>
              <a:t>.</a:t>
            </a:r>
          </a:p>
          <a:p>
            <a:pPr>
              <a:buFontTx/>
              <a:buChar char="-"/>
            </a:pPr>
            <a:r>
              <a:rPr lang="fr-FR" dirty="0"/>
              <a:t>le </a:t>
            </a:r>
            <a:r>
              <a:rPr lang="fr-FR" dirty="0" err="1" smtClean="0"/>
              <a:t>dabigatran</a:t>
            </a:r>
            <a:r>
              <a:rPr lang="fr-FR" dirty="0" smtClean="0"/>
              <a:t> vs </a:t>
            </a:r>
            <a:r>
              <a:rPr lang="fr-FR" dirty="0" err="1" smtClean="0"/>
              <a:t>warfarine</a:t>
            </a:r>
            <a:r>
              <a:rPr lang="fr-FR" dirty="0" smtClean="0"/>
              <a:t> = saignements </a:t>
            </a:r>
            <a:r>
              <a:rPr lang="fr-FR" dirty="0"/>
              <a:t>majeurs </a:t>
            </a:r>
            <a:r>
              <a:rPr lang="fr-FR" dirty="0" smtClean="0"/>
              <a:t>similaires, l'</a:t>
            </a:r>
            <a:r>
              <a:rPr lang="fr-FR" dirty="0" err="1" smtClean="0"/>
              <a:t>edoxaban</a:t>
            </a:r>
            <a:r>
              <a:rPr lang="fr-FR" dirty="0" smtClean="0"/>
              <a:t> </a:t>
            </a:r>
            <a:r>
              <a:rPr lang="fr-FR" dirty="0"/>
              <a:t>a causé beaucoup moins de saignements</a:t>
            </a:r>
            <a:r>
              <a:rPr lang="fr-FR" dirty="0" smtClean="0"/>
              <a:t>.</a:t>
            </a:r>
          </a:p>
          <a:p>
            <a:pPr>
              <a:buFontTx/>
              <a:buChar char="-"/>
            </a:pPr>
            <a:r>
              <a:rPr lang="fr-FR" dirty="0"/>
              <a:t>CI: EP </a:t>
            </a:r>
            <a:r>
              <a:rPr lang="fr-FR" dirty="0" err="1"/>
              <a:t>hémodynamiquement</a:t>
            </a:r>
            <a:r>
              <a:rPr lang="fr-FR" dirty="0"/>
              <a:t> instable ou présentant un risque hémorragique élevé.</a:t>
            </a:r>
            <a:endParaRPr lang="fr-BE" dirty="0"/>
          </a:p>
        </p:txBody>
      </p:sp>
    </p:spTree>
    <p:extLst>
      <p:ext uri="{BB962C8B-B14F-4D97-AF65-F5344CB8AC3E}">
        <p14:creationId xmlns:p14="http://schemas.microsoft.com/office/powerpoint/2010/main" val="2771929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BE"/>
          </a:p>
        </p:txBody>
      </p:sp>
      <p:sp>
        <p:nvSpPr>
          <p:cNvPr id="3" name="عنصر نائب للمحتوى 2"/>
          <p:cNvSpPr>
            <a:spLocks noGrp="1"/>
          </p:cNvSpPr>
          <p:nvPr>
            <p:ph idx="1"/>
          </p:nvPr>
        </p:nvSpPr>
        <p:spPr/>
        <p:txBody>
          <a:bodyPr>
            <a:normAutofit fontScale="70000" lnSpcReduction="20000"/>
          </a:bodyPr>
          <a:lstStyle/>
          <a:p>
            <a:pPr marL="0" indent="0">
              <a:buNone/>
            </a:pPr>
            <a:r>
              <a:rPr lang="fr-FR" dirty="0" smtClean="0"/>
              <a:t>- Si hémorragies importantes:</a:t>
            </a:r>
          </a:p>
          <a:p>
            <a:pPr marL="0" indent="0">
              <a:buNone/>
            </a:pPr>
            <a:r>
              <a:rPr lang="fr-FR" dirty="0" smtClean="0">
                <a:sym typeface="Wingdings" pitchFamily="2" charset="2"/>
              </a:rPr>
              <a:t></a:t>
            </a:r>
            <a:r>
              <a:rPr lang="fr-FR" dirty="0" smtClean="0"/>
              <a:t>arrêt </a:t>
            </a:r>
            <a:r>
              <a:rPr lang="fr-FR" dirty="0"/>
              <a:t>du traitement anticoagulant. </a:t>
            </a:r>
            <a:endParaRPr lang="fr-FR" dirty="0" smtClean="0"/>
          </a:p>
          <a:p>
            <a:pPr marL="0" indent="0">
              <a:buNone/>
            </a:pPr>
            <a:r>
              <a:rPr lang="fr-FR" dirty="0" smtClean="0">
                <a:sym typeface="Wingdings" pitchFamily="2" charset="2"/>
              </a:rPr>
              <a:t></a:t>
            </a:r>
            <a:r>
              <a:rPr lang="fr-FR" dirty="0" err="1" smtClean="0"/>
              <a:t>L'idarucizumab</a:t>
            </a:r>
            <a:r>
              <a:rPr lang="fr-FR" dirty="0" smtClean="0"/>
              <a:t> </a:t>
            </a:r>
            <a:r>
              <a:rPr lang="fr-FR" dirty="0"/>
              <a:t>(</a:t>
            </a:r>
            <a:r>
              <a:rPr lang="fr-FR" dirty="0" err="1"/>
              <a:t>Praxbind</a:t>
            </a:r>
            <a:r>
              <a:rPr lang="fr-FR" dirty="0"/>
              <a:t>) 5 g IV inverse rapidement l'effet anticoagulant du </a:t>
            </a:r>
            <a:r>
              <a:rPr lang="fr-FR" dirty="0" err="1" smtClean="0"/>
              <a:t>dabigatran</a:t>
            </a:r>
            <a:r>
              <a:rPr lang="fr-FR" dirty="0" smtClean="0"/>
              <a:t> Si pronostic vital en danger ou une </a:t>
            </a:r>
            <a:r>
              <a:rPr lang="fr-FR" dirty="0"/>
              <a:t>intervention chirurgicale urgente est nécessaire. </a:t>
            </a:r>
            <a:endParaRPr lang="fr-FR" dirty="0" smtClean="0"/>
          </a:p>
          <a:p>
            <a:pPr marL="0" indent="0">
              <a:buNone/>
            </a:pPr>
            <a:r>
              <a:rPr lang="fr-FR" dirty="0" smtClean="0">
                <a:sym typeface="Wingdings" pitchFamily="2" charset="2"/>
              </a:rPr>
              <a:t></a:t>
            </a:r>
            <a:r>
              <a:rPr lang="fr-FR" dirty="0" smtClean="0"/>
              <a:t>Le </a:t>
            </a:r>
            <a:r>
              <a:rPr lang="fr-FR" dirty="0"/>
              <a:t>facteur </a:t>
            </a:r>
            <a:r>
              <a:rPr lang="fr-FR" dirty="0" err="1"/>
              <a:t>Xa</a:t>
            </a:r>
            <a:r>
              <a:rPr lang="fr-FR" dirty="0"/>
              <a:t> de coagulation recombinant </a:t>
            </a:r>
            <a:r>
              <a:rPr lang="fr-FR" dirty="0" smtClean="0"/>
              <a:t>(</a:t>
            </a:r>
            <a:r>
              <a:rPr lang="fr-FR" dirty="0" err="1" smtClean="0"/>
              <a:t>Andexanet</a:t>
            </a:r>
            <a:r>
              <a:rPr lang="fr-FR" dirty="0" smtClean="0"/>
              <a:t> </a:t>
            </a:r>
            <a:r>
              <a:rPr lang="fr-FR" dirty="0"/>
              <a:t>alfa ; </a:t>
            </a:r>
            <a:r>
              <a:rPr lang="fr-FR" dirty="0" err="1"/>
              <a:t>Andexxa</a:t>
            </a:r>
            <a:r>
              <a:rPr lang="fr-FR" dirty="0" smtClean="0"/>
              <a:t>) cas de </a:t>
            </a:r>
            <a:r>
              <a:rPr lang="fr-FR" dirty="0" err="1"/>
              <a:t>rivaroxaban</a:t>
            </a:r>
            <a:r>
              <a:rPr lang="fr-FR" dirty="0"/>
              <a:t> ou de </a:t>
            </a:r>
            <a:r>
              <a:rPr lang="fr-FR" dirty="0" smtClean="0"/>
              <a:t>l'</a:t>
            </a:r>
            <a:r>
              <a:rPr lang="fr-FR" dirty="0" err="1" smtClean="0"/>
              <a:t>apixaban</a:t>
            </a:r>
            <a:r>
              <a:rPr lang="fr-FR" dirty="0" smtClean="0"/>
              <a:t> Si  saignements </a:t>
            </a:r>
            <a:r>
              <a:rPr lang="fr-FR" dirty="0"/>
              <a:t>menaçant le pronostic </a:t>
            </a:r>
            <a:r>
              <a:rPr lang="fr-FR" dirty="0" smtClean="0"/>
              <a:t>vital. </a:t>
            </a:r>
          </a:p>
          <a:p>
            <a:pPr marL="0" indent="0">
              <a:buNone/>
            </a:pPr>
            <a:r>
              <a:rPr lang="fr-FR" dirty="0" smtClean="0">
                <a:sym typeface="Wingdings" pitchFamily="2" charset="2"/>
              </a:rPr>
              <a:t></a:t>
            </a:r>
            <a:r>
              <a:rPr lang="fr-FR" dirty="0" smtClean="0"/>
              <a:t>L'aspirine double </a:t>
            </a:r>
            <a:r>
              <a:rPr lang="fr-FR" dirty="0"/>
              <a:t>presque les taux de saignement et doit être évité </a:t>
            </a:r>
            <a:r>
              <a:rPr lang="fr-FR" dirty="0" smtClean="0"/>
              <a:t>en cas de MTEV</a:t>
            </a:r>
            <a:r>
              <a:rPr lang="fr-FR" dirty="0"/>
              <a:t>. </a:t>
            </a:r>
            <a:endParaRPr lang="fr-FR" dirty="0" smtClean="0"/>
          </a:p>
          <a:p>
            <a:pPr>
              <a:buFont typeface="Wingdings" pitchFamily="2" charset="2"/>
              <a:buChar char="à"/>
            </a:pPr>
            <a:r>
              <a:rPr lang="fr-FR" dirty="0" smtClean="0">
                <a:sym typeface="Wingdings" pitchFamily="2" charset="2"/>
              </a:rPr>
              <a:t>IM </a:t>
            </a:r>
            <a:r>
              <a:rPr lang="fr-FR" dirty="0">
                <a:sym typeface="Wingdings" pitchFamily="2" charset="2"/>
              </a:rPr>
              <a:t>si </a:t>
            </a:r>
            <a:r>
              <a:rPr lang="fr-FR" dirty="0" err="1">
                <a:sym typeface="Wingdings" pitchFamily="2" charset="2"/>
              </a:rPr>
              <a:t>co</a:t>
            </a:r>
            <a:r>
              <a:rPr lang="fr-FR" dirty="0">
                <a:sym typeface="Wingdings" pitchFamily="2" charset="2"/>
              </a:rPr>
              <a:t>-administrés avec des inhibiteurs ou des inducteurs de la </a:t>
            </a:r>
            <a:r>
              <a:rPr lang="fr-FR" dirty="0" smtClean="0">
                <a:sym typeface="Wingdings" pitchFamily="2" charset="2"/>
              </a:rPr>
              <a:t>P-gp</a:t>
            </a:r>
          </a:p>
          <a:p>
            <a:pPr>
              <a:buFont typeface="Wingdings" pitchFamily="2" charset="2"/>
              <a:buChar char="à"/>
            </a:pPr>
            <a:r>
              <a:rPr lang="fr-FR" dirty="0" smtClean="0"/>
              <a:t>IM: Le </a:t>
            </a:r>
            <a:r>
              <a:rPr lang="fr-FR" dirty="0" err="1"/>
              <a:t>rivaroxaban</a:t>
            </a:r>
            <a:r>
              <a:rPr lang="fr-FR" dirty="0"/>
              <a:t> et l'</a:t>
            </a:r>
            <a:r>
              <a:rPr lang="fr-FR" dirty="0" err="1"/>
              <a:t>apixaban</a:t>
            </a:r>
            <a:r>
              <a:rPr lang="fr-FR" dirty="0"/>
              <a:t> </a:t>
            </a:r>
            <a:r>
              <a:rPr lang="fr-FR" dirty="0" smtClean="0"/>
              <a:t>vs  </a:t>
            </a:r>
            <a:r>
              <a:rPr lang="fr-FR" dirty="0"/>
              <a:t>inhibiteurs ou des inducteurs du CYP 3A</a:t>
            </a:r>
            <a:endParaRPr lang="fr-BE" dirty="0"/>
          </a:p>
        </p:txBody>
      </p:sp>
    </p:spTree>
    <p:extLst>
      <p:ext uri="{BB962C8B-B14F-4D97-AF65-F5344CB8AC3E}">
        <p14:creationId xmlns:p14="http://schemas.microsoft.com/office/powerpoint/2010/main" val="2831754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BE"/>
          </a:p>
        </p:txBody>
      </p:sp>
      <p:sp>
        <p:nvSpPr>
          <p:cNvPr id="3" name="عنصر نائب للمحتوى 2"/>
          <p:cNvSpPr>
            <a:spLocks noGrp="1"/>
          </p:cNvSpPr>
          <p:nvPr>
            <p:ph idx="1"/>
          </p:nvPr>
        </p:nvSpPr>
        <p:spPr/>
        <p:txBody>
          <a:bodyPr/>
          <a:lstStyle/>
          <a:p>
            <a:endParaRPr lang="fr-B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78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704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BE"/>
          </a:p>
        </p:txBody>
      </p:sp>
      <p:sp>
        <p:nvSpPr>
          <p:cNvPr id="3" name="عنصر نائب للمحتوى 2"/>
          <p:cNvSpPr>
            <a:spLocks noGrp="1"/>
          </p:cNvSpPr>
          <p:nvPr>
            <p:ph idx="1"/>
          </p:nvPr>
        </p:nvSpPr>
        <p:spPr/>
        <p:txBody>
          <a:bodyPr/>
          <a:lstStyle/>
          <a:p>
            <a:endParaRPr lang="fr-B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605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fontScale="92500"/>
          </a:bodyPr>
          <a:lstStyle/>
          <a:p>
            <a:pPr marL="0" indent="0">
              <a:buNone/>
            </a:pPr>
            <a:r>
              <a:rPr lang="fr-FR" dirty="0" smtClean="0">
                <a:solidFill>
                  <a:srgbClr val="FF0000"/>
                </a:solidFill>
              </a:rPr>
              <a:t>             5.3.2. Héparines </a:t>
            </a:r>
            <a:r>
              <a:rPr lang="fr-FR" dirty="0">
                <a:solidFill>
                  <a:srgbClr val="FF0000"/>
                </a:solidFill>
              </a:rPr>
              <a:t>de bas poids </a:t>
            </a:r>
            <a:r>
              <a:rPr lang="fr-FR" dirty="0" smtClean="0">
                <a:solidFill>
                  <a:srgbClr val="FF0000"/>
                </a:solidFill>
              </a:rPr>
              <a:t>moléculaire</a:t>
            </a:r>
          </a:p>
          <a:p>
            <a:pPr>
              <a:buFont typeface="Wingdings" pitchFamily="2" charset="2"/>
              <a:buChar char="ü"/>
            </a:pPr>
            <a:r>
              <a:rPr lang="fr-FR" dirty="0"/>
              <a:t>prise en charge en ville des </a:t>
            </a:r>
            <a:r>
              <a:rPr lang="fr-FR" dirty="0" smtClean="0"/>
              <a:t>thromboses veineuses </a:t>
            </a:r>
            <a:r>
              <a:rPr lang="fr-FR" dirty="0"/>
              <a:t>est facilitée</a:t>
            </a:r>
            <a:r>
              <a:rPr lang="fr-FR" dirty="0" smtClean="0"/>
              <a:t>,</a:t>
            </a:r>
          </a:p>
          <a:p>
            <a:pPr>
              <a:buFont typeface="Wingdings" pitchFamily="2" charset="2"/>
              <a:buChar char="ü"/>
            </a:pPr>
            <a:r>
              <a:rPr lang="fr-FR" dirty="0"/>
              <a:t>Les avantages des HBPM par rapport à l'HNF comprennent: (1) </a:t>
            </a:r>
            <a:r>
              <a:rPr lang="fr-FR" dirty="0" smtClean="0"/>
              <a:t>réponse prévisible</a:t>
            </a:r>
            <a:r>
              <a:rPr lang="fr-FR" dirty="0"/>
              <a:t>, (2) </a:t>
            </a:r>
            <a:r>
              <a:rPr lang="fr-FR" dirty="0" smtClean="0"/>
              <a:t>biodisponibilité </a:t>
            </a:r>
            <a:r>
              <a:rPr lang="fr-FR" dirty="0"/>
              <a:t>SC améliorée, (3) </a:t>
            </a:r>
            <a:r>
              <a:rPr lang="fr-FR" dirty="0" smtClean="0"/>
              <a:t>clairance </a:t>
            </a:r>
            <a:r>
              <a:rPr lang="fr-FR" dirty="0"/>
              <a:t>indépendante de la dose, (4) une demi-vie </a:t>
            </a:r>
            <a:r>
              <a:rPr lang="fr-FR" dirty="0" smtClean="0"/>
              <a:t>plus </a:t>
            </a:r>
            <a:r>
              <a:rPr lang="fr-FR" dirty="0"/>
              <a:t>longue, (5) </a:t>
            </a:r>
            <a:r>
              <a:rPr lang="fr-FR" dirty="0" smtClean="0"/>
              <a:t>incidence </a:t>
            </a:r>
            <a:r>
              <a:rPr lang="fr-FR" dirty="0"/>
              <a:t>plus faible de </a:t>
            </a:r>
            <a:r>
              <a:rPr lang="fr-FR" dirty="0" smtClean="0"/>
              <a:t>TIH(6</a:t>
            </a:r>
            <a:r>
              <a:rPr lang="fr-FR" dirty="0"/>
              <a:t>) </a:t>
            </a:r>
            <a:r>
              <a:rPr lang="fr-FR" dirty="0" smtClean="0"/>
              <a:t>moins de </a:t>
            </a:r>
            <a:r>
              <a:rPr lang="fr-FR" dirty="0"/>
              <a:t>surveillance de routine en laboratoire.</a:t>
            </a:r>
          </a:p>
        </p:txBody>
      </p:sp>
    </p:spTree>
    <p:extLst>
      <p:ext uri="{BB962C8B-B14F-4D97-AF65-F5344CB8AC3E}">
        <p14:creationId xmlns:p14="http://schemas.microsoft.com/office/powerpoint/2010/main" val="23696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fontScale="92500" lnSpcReduction="10000"/>
          </a:bodyPr>
          <a:lstStyle/>
          <a:p>
            <a:pPr marL="0" indent="0">
              <a:buNone/>
            </a:pPr>
            <a:r>
              <a:rPr lang="fr-FR" dirty="0"/>
              <a:t>✓ </a:t>
            </a:r>
            <a:r>
              <a:rPr lang="fr-FR" dirty="0" err="1"/>
              <a:t>Énoxaparine</a:t>
            </a:r>
            <a:r>
              <a:rPr lang="fr-FR" dirty="0"/>
              <a:t> (</a:t>
            </a:r>
            <a:r>
              <a:rPr lang="fr-FR" dirty="0" err="1"/>
              <a:t>Lovenox</a:t>
            </a:r>
            <a:r>
              <a:rPr lang="fr-FR" dirty="0"/>
              <a:t>): 1 mg / kg SC toutes les 12 heures ou 1,5 mg / kg toutes les 24 </a:t>
            </a:r>
            <a:r>
              <a:rPr lang="fr-FR" dirty="0" smtClean="0"/>
              <a:t>heures</a:t>
            </a:r>
          </a:p>
          <a:p>
            <a:pPr marL="0" indent="0">
              <a:buNone/>
            </a:pPr>
            <a:r>
              <a:rPr lang="fr-FR" dirty="0" smtClean="0"/>
              <a:t>✓ </a:t>
            </a:r>
            <a:r>
              <a:rPr lang="fr-FR" dirty="0" err="1"/>
              <a:t>Dalteparin</a:t>
            </a:r>
            <a:r>
              <a:rPr lang="fr-FR" dirty="0"/>
              <a:t> (</a:t>
            </a:r>
            <a:r>
              <a:rPr lang="fr-FR" dirty="0" err="1"/>
              <a:t>Fragmin</a:t>
            </a:r>
            <a:r>
              <a:rPr lang="fr-FR" dirty="0"/>
              <a:t>): </a:t>
            </a:r>
            <a:endParaRPr lang="fr-FR" dirty="0" smtClean="0"/>
          </a:p>
          <a:p>
            <a:pPr marL="0" indent="0">
              <a:buNone/>
            </a:pPr>
            <a:r>
              <a:rPr lang="fr-FR" dirty="0" smtClean="0">
                <a:sym typeface="Wingdings" pitchFamily="2" charset="2"/>
              </a:rPr>
              <a:t></a:t>
            </a:r>
            <a:r>
              <a:rPr lang="fr-FR" dirty="0" smtClean="0"/>
              <a:t>100 </a:t>
            </a:r>
            <a:r>
              <a:rPr lang="fr-FR" dirty="0"/>
              <a:t>unités / kg toutes les 12 heures ou 200 unités / kg toutes les 24 heures(non approuvé par la FDA </a:t>
            </a:r>
            <a:r>
              <a:rPr lang="fr-FR" dirty="0" smtClean="0"/>
              <a:t>pour </a:t>
            </a:r>
            <a:r>
              <a:rPr lang="fr-FR" dirty="0"/>
              <a:t>cette indication</a:t>
            </a:r>
            <a:r>
              <a:rPr lang="fr-FR" dirty="0" smtClean="0"/>
              <a:t>)</a:t>
            </a:r>
          </a:p>
          <a:p>
            <a:pPr marL="0" indent="0">
              <a:buNone/>
            </a:pPr>
            <a:r>
              <a:rPr lang="fr-FR" dirty="0" smtClean="0">
                <a:sym typeface="Wingdings" pitchFamily="2" charset="2"/>
              </a:rPr>
              <a:t></a:t>
            </a:r>
            <a:r>
              <a:rPr lang="fr-FR" dirty="0" smtClean="0"/>
              <a:t>Pour </a:t>
            </a:r>
            <a:r>
              <a:rPr lang="fr-FR" dirty="0"/>
              <a:t>la </a:t>
            </a:r>
            <a:r>
              <a:rPr lang="fr-FR" dirty="0" smtClean="0"/>
              <a:t>MTEV + cancer</a:t>
            </a:r>
            <a:r>
              <a:rPr lang="fr-FR" dirty="0"/>
              <a:t>, 200 unités/kg SC toutes les 24 heures pendant 30 jours, suivies de 150 unités SC toutes les 24 heures. La </a:t>
            </a:r>
            <a:r>
              <a:rPr lang="fr-FR" dirty="0" smtClean="0"/>
              <a:t>dose/j max </a:t>
            </a:r>
            <a:r>
              <a:rPr lang="fr-FR" dirty="0"/>
              <a:t>est de 18 000 unités.</a:t>
            </a:r>
            <a:endParaRPr lang="fr-FR" dirty="0"/>
          </a:p>
        </p:txBody>
      </p:sp>
    </p:spTree>
    <p:extLst>
      <p:ext uri="{BB962C8B-B14F-4D97-AF65-F5344CB8AC3E}">
        <p14:creationId xmlns:p14="http://schemas.microsoft.com/office/powerpoint/2010/main" val="307140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fontScale="85000" lnSpcReduction="10000"/>
          </a:bodyPr>
          <a:lstStyle/>
          <a:p>
            <a:pPr>
              <a:buFont typeface="Wingdings" pitchFamily="2" charset="2"/>
              <a:buChar char="ü"/>
            </a:pPr>
            <a:r>
              <a:rPr lang="en-US" dirty="0" smtClean="0"/>
              <a:t>+ warfarin après 5</a:t>
            </a:r>
            <a:r>
              <a:rPr lang="en-US" dirty="0" smtClean="0">
                <a:sym typeface="Wingdings" pitchFamily="2" charset="2"/>
              </a:rPr>
              <a:t>10 j de TRT </a:t>
            </a:r>
          </a:p>
          <a:p>
            <a:pPr>
              <a:buFont typeface="Wingdings" pitchFamily="2" charset="2"/>
              <a:buChar char="ü"/>
            </a:pPr>
            <a:r>
              <a:rPr lang="fr-FR" dirty="0" smtClean="0"/>
              <a:t>cas d’hémorragie </a:t>
            </a:r>
            <a:r>
              <a:rPr lang="fr-FR" dirty="0" err="1" smtClean="0"/>
              <a:t>majeur</a:t>
            </a:r>
            <a:r>
              <a:rPr lang="fr-FR" dirty="0" err="1" smtClean="0">
                <a:sym typeface="Wingdings" pitchFamily="2" charset="2"/>
              </a:rPr>
              <a:t></a:t>
            </a:r>
            <a:r>
              <a:rPr lang="fr-FR" dirty="0" err="1" smtClean="0"/>
              <a:t>sulfate</a:t>
            </a:r>
            <a:r>
              <a:rPr lang="fr-FR" dirty="0" smtClean="0"/>
              <a:t> </a:t>
            </a:r>
            <a:r>
              <a:rPr lang="fr-FR" dirty="0"/>
              <a:t>de protamine </a:t>
            </a:r>
            <a:r>
              <a:rPr lang="fr-FR" dirty="0" smtClean="0"/>
              <a:t>IV</a:t>
            </a:r>
            <a:r>
              <a:rPr lang="fr-FR" dirty="0"/>
              <a:t>:</a:t>
            </a:r>
            <a:endParaRPr lang="fr-FR" dirty="0" smtClean="0"/>
          </a:p>
          <a:p>
            <a:pPr marL="0" indent="0">
              <a:buNone/>
            </a:pPr>
            <a:r>
              <a:rPr lang="fr-FR" dirty="0" smtClean="0"/>
              <a:t>1 </a:t>
            </a:r>
            <a:r>
              <a:rPr lang="fr-FR" dirty="0"/>
              <a:t>mg pour 1 mg d'</a:t>
            </a:r>
            <a:r>
              <a:rPr lang="fr-FR" dirty="0" err="1"/>
              <a:t>énoxaparine</a:t>
            </a:r>
            <a:r>
              <a:rPr lang="fr-FR" dirty="0"/>
              <a:t> ou 1 mg pour 100 unités anti-facteur </a:t>
            </a:r>
            <a:r>
              <a:rPr lang="fr-FR" dirty="0" err="1"/>
              <a:t>Xa</a:t>
            </a:r>
            <a:r>
              <a:rPr lang="fr-FR" dirty="0"/>
              <a:t> de </a:t>
            </a:r>
            <a:r>
              <a:rPr lang="fr-FR" dirty="0" err="1"/>
              <a:t>daltéparine</a:t>
            </a:r>
            <a:r>
              <a:rPr lang="fr-FR" dirty="0"/>
              <a:t> ou de </a:t>
            </a:r>
            <a:r>
              <a:rPr lang="fr-FR" dirty="0" err="1"/>
              <a:t>tinzaparine</a:t>
            </a:r>
            <a:r>
              <a:rPr lang="fr-FR" dirty="0"/>
              <a:t> administrées au cours des 8 heures précédentes. </a:t>
            </a:r>
            <a:endParaRPr lang="fr-FR" dirty="0" smtClean="0"/>
          </a:p>
          <a:p>
            <a:pPr marL="0" indent="0">
              <a:buNone/>
            </a:pPr>
            <a:r>
              <a:rPr lang="fr-FR" dirty="0" smtClean="0"/>
              <a:t>Si </a:t>
            </a:r>
            <a:r>
              <a:rPr lang="fr-FR" dirty="0"/>
              <a:t>l’ hémorragie persiste </a:t>
            </a:r>
            <a:r>
              <a:rPr lang="fr-FR" dirty="0" smtClean="0">
                <a:sym typeface="Wingdings" pitchFamily="2" charset="2"/>
              </a:rPr>
              <a:t></a:t>
            </a:r>
            <a:r>
              <a:rPr lang="fr-FR" dirty="0" smtClean="0"/>
              <a:t>Une </a:t>
            </a:r>
            <a:r>
              <a:rPr lang="fr-FR" dirty="0"/>
              <a:t>deuxième dose de 0,5 mg pour 1 mg ou 100 unités anti-facteur </a:t>
            </a:r>
            <a:r>
              <a:rPr lang="fr-FR" dirty="0" err="1"/>
              <a:t>Xa</a:t>
            </a:r>
            <a:r>
              <a:rPr lang="fr-FR" dirty="0"/>
              <a:t> </a:t>
            </a:r>
            <a:r>
              <a:rPr lang="fr-FR" dirty="0" smtClean="0"/>
              <a:t>.</a:t>
            </a:r>
          </a:p>
          <a:p>
            <a:pPr>
              <a:buFont typeface="Wingdings" pitchFamily="2" charset="2"/>
              <a:buChar char="ü"/>
            </a:pPr>
            <a:r>
              <a:rPr lang="fr-FR" dirty="0" smtClean="0"/>
              <a:t>TIH 3x moins l’</a:t>
            </a:r>
            <a:r>
              <a:rPr lang="fr-FR" dirty="0" err="1" smtClean="0"/>
              <a:t>heparine</a:t>
            </a:r>
            <a:r>
              <a:rPr lang="fr-FR" dirty="0" smtClean="0"/>
              <a:t> </a:t>
            </a:r>
            <a:endParaRPr lang="fr-FR" dirty="0" smtClean="0"/>
          </a:p>
          <a:p>
            <a:pPr>
              <a:buFont typeface="Wingdings" pitchFamily="2" charset="2"/>
              <a:buChar char="ü"/>
            </a:pPr>
            <a:r>
              <a:rPr lang="fr-FR" dirty="0"/>
              <a:t>L'HBPM a été associée à l'</a:t>
            </a:r>
            <a:r>
              <a:rPr lang="fr-FR" dirty="0" err="1"/>
              <a:t>ostéopénie</a:t>
            </a:r>
            <a:r>
              <a:rPr lang="fr-FR" dirty="0"/>
              <a:t>, mais le risque d'ostéoporose </a:t>
            </a:r>
            <a:r>
              <a:rPr lang="fr-FR" dirty="0" smtClean="0"/>
              <a:t>--- qu'avec </a:t>
            </a:r>
            <a:r>
              <a:rPr lang="fr-FR" dirty="0"/>
              <a:t>l'HNF.</a:t>
            </a:r>
          </a:p>
          <a:p>
            <a:pPr>
              <a:buFont typeface="Wingdings" pitchFamily="2" charset="2"/>
              <a:buChar char="ü"/>
            </a:pPr>
            <a:endParaRPr lang="fr-FR" dirty="0"/>
          </a:p>
        </p:txBody>
      </p:sp>
    </p:spTree>
    <p:extLst>
      <p:ext uri="{BB962C8B-B14F-4D97-AF65-F5344CB8AC3E}">
        <p14:creationId xmlns:p14="http://schemas.microsoft.com/office/powerpoint/2010/main" val="1326366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a:bodyPr>
          <a:lstStyle/>
          <a:p>
            <a:pPr marL="0" indent="0">
              <a:buNone/>
            </a:pPr>
            <a:r>
              <a:rPr lang="fr-FR" dirty="0" smtClean="0">
                <a:solidFill>
                  <a:srgbClr val="FF0000"/>
                </a:solidFill>
              </a:rPr>
              <a:t>               5.3.3. </a:t>
            </a:r>
            <a:r>
              <a:rPr lang="fr-FR" dirty="0" err="1" smtClean="0">
                <a:solidFill>
                  <a:srgbClr val="FF0000"/>
                </a:solidFill>
              </a:rPr>
              <a:t>Fondaparinux</a:t>
            </a:r>
            <a:r>
              <a:rPr lang="fr-FR" dirty="0" smtClean="0">
                <a:solidFill>
                  <a:srgbClr val="FF0000"/>
                </a:solidFill>
              </a:rPr>
              <a:t> </a:t>
            </a:r>
            <a:r>
              <a:rPr lang="fr-FR" dirty="0">
                <a:solidFill>
                  <a:srgbClr val="FF0000"/>
                </a:solidFill>
              </a:rPr>
              <a:t>(</a:t>
            </a:r>
            <a:r>
              <a:rPr lang="fr-FR" dirty="0" err="1">
                <a:solidFill>
                  <a:srgbClr val="FF0000"/>
                </a:solidFill>
              </a:rPr>
              <a:t>Arixtra</a:t>
            </a:r>
            <a:r>
              <a:rPr lang="fr-FR" dirty="0" smtClean="0">
                <a:solidFill>
                  <a:srgbClr val="FF0000"/>
                </a:solidFill>
              </a:rPr>
              <a:t>)</a:t>
            </a:r>
          </a:p>
          <a:p>
            <a:pPr>
              <a:buFont typeface="Wingdings" pitchFamily="2" charset="2"/>
              <a:buChar char="ü"/>
            </a:pPr>
            <a:r>
              <a:rPr lang="fr-FR" dirty="0" smtClean="0"/>
              <a:t>inhibition indirect de l'activité </a:t>
            </a:r>
            <a:r>
              <a:rPr lang="fr-FR" dirty="0"/>
              <a:t>du facteur </a:t>
            </a:r>
            <a:r>
              <a:rPr lang="fr-FR" dirty="0" err="1"/>
              <a:t>Xa</a:t>
            </a:r>
            <a:r>
              <a:rPr lang="fr-FR" dirty="0"/>
              <a:t> par son interaction avec l'antithrombine</a:t>
            </a:r>
            <a:r>
              <a:rPr lang="fr-FR" dirty="0" smtClean="0"/>
              <a:t>.</a:t>
            </a:r>
          </a:p>
          <a:p>
            <a:pPr>
              <a:buFont typeface="Wingdings" pitchFamily="2" charset="2"/>
              <a:buChar char="ü"/>
            </a:pPr>
            <a:r>
              <a:rPr lang="fr-FR" dirty="0"/>
              <a:t>Il est approuvé pour </a:t>
            </a:r>
            <a:r>
              <a:rPr lang="fr-FR" dirty="0" smtClean="0"/>
              <a:t>:</a:t>
            </a:r>
          </a:p>
          <a:p>
            <a:pPr marL="400050" lvl="1" indent="0">
              <a:buNone/>
            </a:pPr>
            <a:r>
              <a:rPr lang="fr-FR" dirty="0" smtClean="0"/>
              <a:t>- Prévention </a:t>
            </a:r>
            <a:r>
              <a:rPr lang="fr-FR" dirty="0"/>
              <a:t>de la TEV après orthopédie (fracture de la </a:t>
            </a:r>
            <a:r>
              <a:rPr lang="fr-FR" dirty="0" smtClean="0"/>
              <a:t>hanche, PTH ou genoux) ou une </a:t>
            </a:r>
            <a:r>
              <a:rPr lang="fr-FR" dirty="0"/>
              <a:t>chirurgie abdominale </a:t>
            </a:r>
            <a:endParaRPr lang="fr-FR" dirty="0" smtClean="0"/>
          </a:p>
          <a:p>
            <a:pPr marL="400050" lvl="1" indent="0">
              <a:buNone/>
            </a:pPr>
            <a:r>
              <a:rPr lang="fr-FR" dirty="0" smtClean="0"/>
              <a:t>- Traitement </a:t>
            </a:r>
            <a:r>
              <a:rPr lang="fr-FR" dirty="0"/>
              <a:t>de la TVP et de l'EP </a:t>
            </a:r>
            <a:r>
              <a:rPr lang="fr-FR" dirty="0" smtClean="0"/>
              <a:t>(+</a:t>
            </a:r>
            <a:r>
              <a:rPr lang="fr-FR" dirty="0" err="1" smtClean="0"/>
              <a:t>warfarine</a:t>
            </a:r>
            <a:r>
              <a:rPr lang="fr-FR" dirty="0"/>
              <a:t>).</a:t>
            </a:r>
          </a:p>
          <a:p>
            <a:endParaRPr lang="fr-FR" dirty="0"/>
          </a:p>
        </p:txBody>
      </p:sp>
    </p:spTree>
    <p:extLst>
      <p:ext uri="{BB962C8B-B14F-4D97-AF65-F5344CB8AC3E}">
        <p14:creationId xmlns:p14="http://schemas.microsoft.com/office/powerpoint/2010/main" val="234118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fontScale="85000" lnSpcReduction="20000"/>
          </a:bodyPr>
          <a:lstStyle/>
          <a:p>
            <a:r>
              <a:rPr lang="fr-FR" dirty="0" smtClean="0"/>
              <a:t>Alternative efficace </a:t>
            </a:r>
            <a:r>
              <a:rPr lang="fr-FR" dirty="0"/>
              <a:t>à l'HBPM pour le traitement de la TVP ou de l'EP</a:t>
            </a:r>
            <a:r>
              <a:rPr lang="fr-FR" dirty="0" smtClean="0"/>
              <a:t>.</a:t>
            </a:r>
          </a:p>
          <a:p>
            <a:r>
              <a:rPr lang="fr-FR" dirty="0" smtClean="0"/>
              <a:t>SC 1X/J en </a:t>
            </a:r>
            <a:r>
              <a:rPr lang="fr-FR" dirty="0"/>
              <a:t>fonction du poids: 5 mg si </a:t>
            </a:r>
            <a:r>
              <a:rPr lang="fr-FR" dirty="0" smtClean="0"/>
              <a:t>&lt;50 </a:t>
            </a:r>
            <a:r>
              <a:rPr lang="fr-FR" dirty="0"/>
              <a:t>kg, 7,5 mg si 50 à 100 kg et 10 </a:t>
            </a:r>
            <a:r>
              <a:rPr lang="fr-FR" dirty="0" smtClean="0"/>
              <a:t>mg si &gt;100 </a:t>
            </a:r>
            <a:r>
              <a:rPr lang="fr-FR" dirty="0"/>
              <a:t>kg</a:t>
            </a:r>
            <a:r>
              <a:rPr lang="fr-FR" dirty="0" smtClean="0"/>
              <a:t>.</a:t>
            </a:r>
          </a:p>
          <a:p>
            <a:r>
              <a:rPr lang="fr-FR" dirty="0" smtClean="0"/>
              <a:t>Contre-indiqué </a:t>
            </a:r>
            <a:r>
              <a:rPr lang="fr-FR" dirty="0"/>
              <a:t>si la clairance de la créatinine est inférieure à 30 </a:t>
            </a:r>
            <a:r>
              <a:rPr lang="fr-FR" dirty="0" err="1"/>
              <a:t>mL</a:t>
            </a:r>
            <a:r>
              <a:rPr lang="fr-FR" dirty="0"/>
              <a:t> / </a:t>
            </a:r>
            <a:r>
              <a:rPr lang="fr-FR" dirty="0" smtClean="0"/>
              <a:t>min</a:t>
            </a:r>
          </a:p>
          <a:p>
            <a:r>
              <a:rPr lang="fr-FR" dirty="0" smtClean="0"/>
              <a:t>Prévention </a:t>
            </a:r>
            <a:r>
              <a:rPr lang="fr-FR" dirty="0"/>
              <a:t>de la </a:t>
            </a:r>
            <a:r>
              <a:rPr lang="fr-FR" dirty="0"/>
              <a:t>M</a:t>
            </a:r>
            <a:r>
              <a:rPr lang="fr-FR" dirty="0" smtClean="0"/>
              <a:t>TEV</a:t>
            </a:r>
            <a:r>
              <a:rPr lang="fr-FR" dirty="0" smtClean="0"/>
              <a:t>: 2,5 </a:t>
            </a:r>
            <a:r>
              <a:rPr lang="fr-FR" dirty="0"/>
              <a:t>mg SC </a:t>
            </a:r>
            <a:r>
              <a:rPr lang="fr-FR" dirty="0" smtClean="0"/>
              <a:t>1x/jour 6 </a:t>
            </a:r>
            <a:r>
              <a:rPr lang="fr-FR" dirty="0"/>
              <a:t>à </a:t>
            </a:r>
            <a:r>
              <a:rPr lang="fr-FR" dirty="0" smtClean="0"/>
              <a:t>8h </a:t>
            </a:r>
            <a:r>
              <a:rPr lang="fr-FR" dirty="0"/>
              <a:t>après la chirurgie</a:t>
            </a:r>
            <a:r>
              <a:rPr lang="fr-FR" dirty="0" smtClean="0"/>
              <a:t>.</a:t>
            </a:r>
          </a:p>
          <a:p>
            <a:r>
              <a:rPr lang="fr-FR" dirty="0" smtClean="0"/>
              <a:t>Pas </a:t>
            </a:r>
            <a:r>
              <a:rPr lang="fr-FR" dirty="0"/>
              <a:t>de tests de coagulation de routine/ Surveiller tous les jours les signes et symptômes </a:t>
            </a:r>
            <a:r>
              <a:rPr lang="fr-FR" dirty="0" smtClean="0"/>
              <a:t>d’hémorragie.</a:t>
            </a:r>
          </a:p>
          <a:p>
            <a:r>
              <a:rPr lang="fr-FR" dirty="0"/>
              <a:t>pas d'antidote spécifique</a:t>
            </a:r>
          </a:p>
        </p:txBody>
      </p:sp>
    </p:spTree>
    <p:extLst>
      <p:ext uri="{BB962C8B-B14F-4D97-AF65-F5344CB8AC3E}">
        <p14:creationId xmlns:p14="http://schemas.microsoft.com/office/powerpoint/2010/main" val="339322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dirty="0"/>
          </a:p>
        </p:txBody>
      </p:sp>
      <p:sp>
        <p:nvSpPr>
          <p:cNvPr id="3" name="عنصر نائب للمحتوى 2"/>
          <p:cNvSpPr>
            <a:spLocks noGrp="1"/>
          </p:cNvSpPr>
          <p:nvPr>
            <p:ph idx="1"/>
          </p:nvPr>
        </p:nvSpPr>
        <p:spPr/>
        <p:txBody>
          <a:bodyPr>
            <a:normAutofit fontScale="92500" lnSpcReduction="10000"/>
          </a:bodyPr>
          <a:lstStyle/>
          <a:p>
            <a:pPr marL="0" indent="0">
              <a:buNone/>
            </a:pPr>
            <a:r>
              <a:rPr lang="fr-FR" i="1" dirty="0" smtClean="0">
                <a:solidFill>
                  <a:srgbClr val="FF0000"/>
                </a:solidFill>
              </a:rPr>
              <a:t>                5.3.4. </a:t>
            </a:r>
            <a:r>
              <a:rPr lang="fr-FR" i="1" dirty="0" smtClean="0">
                <a:solidFill>
                  <a:srgbClr val="FF0000"/>
                </a:solidFill>
              </a:rPr>
              <a:t>L'héparine </a:t>
            </a:r>
            <a:r>
              <a:rPr lang="fr-FR" i="1" dirty="0">
                <a:solidFill>
                  <a:srgbClr val="FF0000"/>
                </a:solidFill>
              </a:rPr>
              <a:t>non fractionnée (</a:t>
            </a:r>
            <a:r>
              <a:rPr lang="fr-FR" i="1" dirty="0" smtClean="0">
                <a:solidFill>
                  <a:srgbClr val="FF0000"/>
                </a:solidFill>
              </a:rPr>
              <a:t>HNF)</a:t>
            </a:r>
          </a:p>
          <a:p>
            <a:pPr>
              <a:buFont typeface="Wingdings" pitchFamily="2" charset="2"/>
              <a:buChar char="ü"/>
            </a:pPr>
            <a:r>
              <a:rPr lang="fr-FR" dirty="0" smtClean="0"/>
              <a:t>Empêche </a:t>
            </a:r>
            <a:r>
              <a:rPr lang="fr-FR" dirty="0"/>
              <a:t>la croissance et la propagation d'un thrombus formé et permet aux systèmes </a:t>
            </a:r>
            <a:r>
              <a:rPr lang="fr-FR" dirty="0" err="1"/>
              <a:t>thrombolytiques</a:t>
            </a:r>
            <a:r>
              <a:rPr lang="fr-FR" dirty="0"/>
              <a:t> endogènes de dégrader le caillot. </a:t>
            </a:r>
            <a:endParaRPr lang="fr-FR" dirty="0" smtClean="0"/>
          </a:p>
          <a:p>
            <a:pPr>
              <a:buFont typeface="Wingdings" pitchFamily="2" charset="2"/>
              <a:buChar char="ü"/>
            </a:pPr>
            <a:r>
              <a:rPr lang="fr-FR" dirty="0" smtClean="0"/>
              <a:t>l'HNF </a:t>
            </a:r>
            <a:r>
              <a:rPr lang="fr-FR" dirty="0"/>
              <a:t>IV a été largement remplacée par l'HBPM </a:t>
            </a:r>
            <a:r>
              <a:rPr lang="fr-FR" dirty="0" smtClean="0"/>
              <a:t>, </a:t>
            </a:r>
            <a:r>
              <a:rPr lang="fr-FR" dirty="0" err="1" smtClean="0"/>
              <a:t>fondaparinux</a:t>
            </a:r>
            <a:r>
              <a:rPr lang="fr-FR" dirty="0" smtClean="0"/>
              <a:t> ou anticoagulants oraux directs</a:t>
            </a:r>
            <a:r>
              <a:rPr lang="fr-FR" dirty="0" smtClean="0">
                <a:sym typeface="Wingdings" pitchFamily="2" charset="2"/>
              </a:rPr>
              <a:t></a:t>
            </a:r>
            <a:r>
              <a:rPr lang="fr-FR" dirty="0" smtClean="0"/>
              <a:t> si réponse inadéquate au HNF.</a:t>
            </a:r>
            <a:endParaRPr lang="fr-FR" dirty="0" smtClean="0"/>
          </a:p>
          <a:p>
            <a:pPr>
              <a:buFont typeface="Wingdings" pitchFamily="2" charset="2"/>
              <a:buChar char="ü"/>
            </a:pPr>
            <a:r>
              <a:rPr lang="fr-FR" dirty="0" smtClean="0"/>
              <a:t>L'HNF IV</a:t>
            </a:r>
            <a:r>
              <a:rPr lang="fr-FR" dirty="0" smtClean="0">
                <a:sym typeface="Wingdings" pitchFamily="2" charset="2"/>
              </a:rPr>
              <a:t></a:t>
            </a:r>
            <a:r>
              <a:rPr lang="fr-FR" dirty="0" smtClean="0"/>
              <a:t> mm la </a:t>
            </a:r>
            <a:r>
              <a:rPr lang="fr-FR" dirty="0"/>
              <a:t>clairance de la créatinine est inférieure à 30 ml / min</a:t>
            </a:r>
          </a:p>
        </p:txBody>
      </p:sp>
    </p:spTree>
    <p:extLst>
      <p:ext uri="{BB962C8B-B14F-4D97-AF65-F5344CB8AC3E}">
        <p14:creationId xmlns:p14="http://schemas.microsoft.com/office/powerpoint/2010/main" val="354077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r-FR" dirty="0"/>
              <a:t>Généralités</a:t>
            </a:r>
          </a:p>
        </p:txBody>
      </p:sp>
      <p:sp>
        <p:nvSpPr>
          <p:cNvPr id="3" name="عنصر نائب للمحتوى 2"/>
          <p:cNvSpPr>
            <a:spLocks noGrp="1"/>
          </p:cNvSpPr>
          <p:nvPr>
            <p:ph idx="1"/>
          </p:nvPr>
        </p:nvSpPr>
        <p:spPr/>
        <p:txBody>
          <a:bodyPr>
            <a:normAutofit fontScale="85000" lnSpcReduction="20000"/>
          </a:bodyPr>
          <a:lstStyle/>
          <a:p>
            <a:pPr marL="514350" indent="-514350">
              <a:buFont typeface="+mj-lt"/>
              <a:buAutoNum type="arabicPeriod" startAt="2"/>
            </a:pPr>
            <a:r>
              <a:rPr lang="fr-FR" dirty="0" smtClean="0">
                <a:solidFill>
                  <a:srgbClr val="FF0000"/>
                </a:solidFill>
              </a:rPr>
              <a:t>Processus de coagulation</a:t>
            </a:r>
          </a:p>
          <a:p>
            <a:pPr marL="0" indent="0">
              <a:buNone/>
            </a:pPr>
            <a:r>
              <a:rPr lang="fr-FR" dirty="0" smtClean="0"/>
              <a:t>La coagulation sanguine signifie la conversion du sang liquide à un caillot. L'événement principal est la conversion, par la thrombine, du fibrinogène soluble en brins insolubles de fibrine, dernière étape d'une cascade complexe d'enzymes. </a:t>
            </a:r>
          </a:p>
          <a:p>
            <a:pPr marL="0" indent="0">
              <a:buNone/>
            </a:pPr>
            <a:r>
              <a:rPr lang="fr-FR" dirty="0" smtClean="0"/>
              <a:t>Les composants (appelés facteurs) sont présents dans le sang sous forme de précurseurs inactifs (zymogènes) d'enzymes protéolytiques et de cofacteurs. Ils sont activés par protéolyse, les formes «actives» étant désignées par le suffixe «a». Les facteurs </a:t>
            </a:r>
            <a:r>
              <a:rPr lang="fr-FR" dirty="0" err="1" smtClean="0"/>
              <a:t>XIIa</a:t>
            </a:r>
            <a:r>
              <a:rPr lang="fr-FR" dirty="0" smtClean="0"/>
              <a:t>, </a:t>
            </a:r>
            <a:r>
              <a:rPr lang="fr-FR" dirty="0" err="1" smtClean="0"/>
              <a:t>XIa</a:t>
            </a:r>
            <a:r>
              <a:rPr lang="fr-FR" dirty="0" smtClean="0"/>
              <a:t>, </a:t>
            </a:r>
            <a:r>
              <a:rPr lang="fr-FR" dirty="0" err="1" smtClean="0"/>
              <a:t>Xa</a:t>
            </a:r>
            <a:r>
              <a:rPr lang="fr-FR" dirty="0" smtClean="0"/>
              <a:t>, </a:t>
            </a:r>
            <a:r>
              <a:rPr lang="fr-FR" dirty="0" err="1" smtClean="0"/>
              <a:t>IXa</a:t>
            </a:r>
            <a:r>
              <a:rPr lang="fr-FR" dirty="0" smtClean="0"/>
              <a:t> et la thrombine (</a:t>
            </a:r>
            <a:r>
              <a:rPr lang="fr-FR" dirty="0" err="1" smtClean="0"/>
              <a:t>IIa</a:t>
            </a:r>
            <a:r>
              <a:rPr lang="fr-FR" dirty="0" smtClean="0"/>
              <a:t>) sont tous des sérine protéases </a:t>
            </a:r>
          </a:p>
          <a:p>
            <a:pPr marL="0" indent="0">
              <a:buNone/>
            </a:pPr>
            <a:endParaRPr lang="fr-FR" dirty="0"/>
          </a:p>
        </p:txBody>
      </p:sp>
    </p:spTree>
    <p:extLst>
      <p:ext uri="{BB962C8B-B14F-4D97-AF65-F5344CB8AC3E}">
        <p14:creationId xmlns:p14="http://schemas.microsoft.com/office/powerpoint/2010/main" val="1093690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fontScale="92500" lnSpcReduction="10000"/>
          </a:bodyPr>
          <a:lstStyle/>
          <a:p>
            <a:pPr>
              <a:buFont typeface="Wingdings" pitchFamily="2" charset="2"/>
              <a:buChar char="ü"/>
            </a:pPr>
            <a:r>
              <a:rPr lang="fr-FR" dirty="0"/>
              <a:t>La HNF sous-cutanée (SC) </a:t>
            </a:r>
            <a:r>
              <a:rPr lang="fr-FR" dirty="0" smtClean="0"/>
              <a:t>(</a:t>
            </a:r>
            <a:r>
              <a:rPr lang="fr-FR" dirty="0"/>
              <a:t>dose initiale de 333 unités / kg SC suivie de 250 unités / kg toutes les 12 heures) sans surveillance de la coagulation </a:t>
            </a:r>
            <a:r>
              <a:rPr lang="fr-FR" dirty="0" smtClean="0">
                <a:sym typeface="Wingdings" pitchFamily="2" charset="2"/>
              </a:rPr>
              <a:t></a:t>
            </a:r>
            <a:r>
              <a:rPr lang="fr-FR" dirty="0" smtClean="0"/>
              <a:t> </a:t>
            </a:r>
            <a:r>
              <a:rPr lang="fr-FR" dirty="0"/>
              <a:t>une option moins </a:t>
            </a:r>
            <a:r>
              <a:rPr lang="fr-FR" dirty="0" smtClean="0"/>
              <a:t>coûteuse</a:t>
            </a:r>
          </a:p>
          <a:p>
            <a:pPr>
              <a:buFont typeface="Wingdings" pitchFamily="2" charset="2"/>
              <a:buChar char="ü"/>
            </a:pPr>
            <a:r>
              <a:rPr lang="fr-FR" dirty="0" smtClean="0"/>
              <a:t>+ </a:t>
            </a:r>
            <a:r>
              <a:rPr lang="fr-FR" dirty="0" err="1" smtClean="0"/>
              <a:t>warfarine</a:t>
            </a:r>
            <a:r>
              <a:rPr lang="fr-FR" dirty="0" smtClean="0"/>
              <a:t> pendant </a:t>
            </a:r>
            <a:r>
              <a:rPr lang="fr-FR" dirty="0"/>
              <a:t>au moins 5 jours et se poursuit après l'arrêt de </a:t>
            </a:r>
            <a:r>
              <a:rPr lang="fr-FR" dirty="0" smtClean="0"/>
              <a:t>l'HNF (2&lt;l’INR&lt;3 </a:t>
            </a:r>
            <a:r>
              <a:rPr lang="fr-FR" dirty="0" smtClean="0">
                <a:sym typeface="Wingdings" pitchFamily="2" charset="2"/>
              </a:rPr>
              <a:t></a:t>
            </a:r>
            <a:r>
              <a:rPr lang="fr-FR" dirty="0" smtClean="0"/>
              <a:t> 2 </a:t>
            </a:r>
            <a:r>
              <a:rPr lang="fr-FR" dirty="0"/>
              <a:t>jours </a:t>
            </a:r>
            <a:r>
              <a:rPr lang="fr-FR" dirty="0" smtClean="0"/>
              <a:t>consécutifs).</a:t>
            </a:r>
          </a:p>
          <a:p>
            <a:pPr>
              <a:buFont typeface="Wingdings" pitchFamily="2" charset="2"/>
              <a:buChar char="ü"/>
            </a:pPr>
            <a:r>
              <a:rPr lang="fr-FR" dirty="0" smtClean="0"/>
              <a:t>TCA (dosage avant TRT et 6h après TRT)</a:t>
            </a:r>
            <a:r>
              <a:rPr lang="fr-FR" dirty="0" smtClean="0">
                <a:sym typeface="Wingdings" pitchFamily="2" charset="2"/>
              </a:rPr>
              <a:t> </a:t>
            </a:r>
            <a:r>
              <a:rPr lang="fr-FR" dirty="0" smtClean="0"/>
              <a:t>2 a 3 </a:t>
            </a:r>
            <a:r>
              <a:rPr lang="fr-FR" dirty="0"/>
              <a:t>fois le temps </a:t>
            </a:r>
            <a:r>
              <a:rPr lang="fr-FR" dirty="0" smtClean="0"/>
              <a:t>du témoin</a:t>
            </a:r>
            <a:r>
              <a:rPr lang="fr-FR" dirty="0" smtClean="0">
                <a:sym typeface="Wingdings" pitchFamily="2" charset="2"/>
              </a:rPr>
              <a:t> sinon adaptation posologie </a:t>
            </a:r>
            <a:r>
              <a:rPr lang="fr-FR" dirty="0" smtClean="0"/>
              <a:t>.</a:t>
            </a:r>
            <a:endParaRPr lang="fr-FR" dirty="0"/>
          </a:p>
        </p:txBody>
      </p:sp>
    </p:spTree>
    <p:extLst>
      <p:ext uri="{BB962C8B-B14F-4D97-AF65-F5344CB8AC3E}">
        <p14:creationId xmlns:p14="http://schemas.microsoft.com/office/powerpoint/2010/main" val="38356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fontScale="92500" lnSpcReduction="10000"/>
          </a:bodyPr>
          <a:lstStyle/>
          <a:p>
            <a:pPr>
              <a:buFont typeface="Wingdings" pitchFamily="2" charset="2"/>
              <a:buChar char="ü"/>
            </a:pPr>
            <a:r>
              <a:rPr lang="fr-FR" dirty="0"/>
              <a:t>le principal effet </a:t>
            </a:r>
            <a:r>
              <a:rPr lang="fr-FR" dirty="0" smtClean="0"/>
              <a:t>indésirable</a:t>
            </a:r>
            <a:r>
              <a:rPr lang="fr-FR" dirty="0">
                <a:sym typeface="Wingdings" pitchFamily="2" charset="2"/>
              </a:rPr>
              <a:t> hémorragie (gastro-intestinal (GI), les voies urinaires et les tissus mous) </a:t>
            </a:r>
            <a:r>
              <a:rPr lang="fr-FR" dirty="0" smtClean="0">
                <a:sym typeface="Wingdings" pitchFamily="2" charset="2"/>
              </a:rPr>
              <a:t>+/- grave : intracrâniens</a:t>
            </a:r>
            <a:r>
              <a:rPr lang="fr-FR" dirty="0">
                <a:sym typeface="Wingdings" pitchFamily="2" charset="2"/>
              </a:rPr>
              <a:t>, </a:t>
            </a:r>
            <a:r>
              <a:rPr lang="fr-FR" dirty="0" smtClean="0">
                <a:sym typeface="Wingdings" pitchFamily="2" charset="2"/>
              </a:rPr>
              <a:t>péricardiques, intraoculaires </a:t>
            </a:r>
            <a:r>
              <a:rPr lang="fr-FR" dirty="0">
                <a:sym typeface="Wingdings" pitchFamily="2" charset="2"/>
              </a:rPr>
              <a:t>et les glandes surrénales </a:t>
            </a:r>
            <a:endParaRPr lang="fr-FR" dirty="0" smtClean="0">
              <a:sym typeface="Wingdings" pitchFamily="2" charset="2"/>
            </a:endParaRPr>
          </a:p>
          <a:p>
            <a:pPr>
              <a:buFont typeface="Wingdings" pitchFamily="2" charset="2"/>
              <a:buChar char="ü"/>
            </a:pPr>
            <a:r>
              <a:rPr lang="fr-FR" dirty="0" smtClean="0"/>
              <a:t>Si hémorragie majeure </a:t>
            </a:r>
            <a:r>
              <a:rPr lang="fr-FR" dirty="0" smtClean="0">
                <a:sym typeface="Wingdings" pitchFamily="2" charset="2"/>
              </a:rPr>
              <a:t> </a:t>
            </a:r>
            <a:r>
              <a:rPr lang="fr-FR" dirty="0" smtClean="0"/>
              <a:t>arrêt immédiat de  </a:t>
            </a:r>
            <a:r>
              <a:rPr lang="fr-FR" dirty="0"/>
              <a:t>l'UFH </a:t>
            </a:r>
            <a:r>
              <a:rPr lang="fr-FR" dirty="0" smtClean="0">
                <a:sym typeface="Wingdings" pitchFamily="2" charset="2"/>
              </a:rPr>
              <a:t></a:t>
            </a:r>
            <a:r>
              <a:rPr lang="fr-FR" dirty="0" smtClean="0"/>
              <a:t>sulfate </a:t>
            </a:r>
            <a:r>
              <a:rPr lang="fr-FR" dirty="0"/>
              <a:t>de protamine </a:t>
            </a:r>
            <a:r>
              <a:rPr lang="fr-FR" dirty="0" smtClean="0">
                <a:sym typeface="Wingdings" pitchFamily="2" charset="2"/>
              </a:rPr>
              <a:t></a:t>
            </a:r>
            <a:r>
              <a:rPr lang="fr-FR" dirty="0" smtClean="0"/>
              <a:t>perfusion </a:t>
            </a:r>
            <a:r>
              <a:rPr lang="fr-FR" dirty="0"/>
              <a:t>IV lente sur 10 minutes (1 mg / 100 unités d'UFH perfusées au cours des 4 heures précédentes; maximum 50 mg)</a:t>
            </a:r>
          </a:p>
        </p:txBody>
      </p:sp>
    </p:spTree>
    <p:extLst>
      <p:ext uri="{BB962C8B-B14F-4D97-AF65-F5344CB8AC3E}">
        <p14:creationId xmlns:p14="http://schemas.microsoft.com/office/powerpoint/2010/main" val="39625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dirty="0"/>
          </a:p>
        </p:txBody>
      </p:sp>
      <p:sp>
        <p:nvSpPr>
          <p:cNvPr id="3" name="عنصر نائب للمحتوى 2"/>
          <p:cNvSpPr>
            <a:spLocks noGrp="1"/>
          </p:cNvSpPr>
          <p:nvPr>
            <p:ph idx="1"/>
          </p:nvPr>
        </p:nvSpPr>
        <p:spPr/>
        <p:txBody>
          <a:bodyPr>
            <a:normAutofit/>
          </a:bodyPr>
          <a:lstStyle/>
          <a:p>
            <a:pPr>
              <a:buFont typeface="Wingdings" pitchFamily="2" charset="2"/>
              <a:buChar char="ü"/>
            </a:pPr>
            <a:r>
              <a:rPr lang="fr-FR" sz="2000" b="1" dirty="0"/>
              <a:t>La thrombopénie induite par l'héparine (TIH</a:t>
            </a:r>
            <a:r>
              <a:rPr lang="fr-FR" sz="2000" b="1" dirty="0" smtClean="0"/>
              <a:t>)</a:t>
            </a:r>
            <a:r>
              <a:rPr lang="fr-FR" sz="2000" b="1" dirty="0" smtClean="0">
                <a:sym typeface="Wingdings" pitchFamily="2" charset="2"/>
              </a:rPr>
              <a:t></a:t>
            </a:r>
            <a:r>
              <a:rPr lang="fr-FR" sz="2000" b="1" dirty="0" smtClean="0"/>
              <a:t> complication sérieuse </a:t>
            </a:r>
            <a:r>
              <a:rPr lang="fr-FR" sz="2000" b="1" dirty="0" smtClean="0">
                <a:sym typeface="Wingdings" pitchFamily="2" charset="2"/>
              </a:rPr>
              <a:t> </a:t>
            </a:r>
            <a:r>
              <a:rPr lang="fr-FR" sz="2000" b="1" dirty="0">
                <a:sym typeface="Wingdings" pitchFamily="2" charset="2"/>
              </a:rPr>
              <a:t>origine immunitaire  anticorps anti-héparine </a:t>
            </a:r>
            <a:r>
              <a:rPr lang="fr-FR" sz="2000" b="1" dirty="0" smtClean="0">
                <a:sym typeface="Wingdings" pitchFamily="2" charset="2"/>
              </a:rPr>
              <a:t> arrêt </a:t>
            </a:r>
            <a:r>
              <a:rPr lang="fr-FR" sz="2000" b="1" dirty="0" smtClean="0">
                <a:sym typeface="Wingdings" pitchFamily="2" charset="2"/>
              </a:rPr>
              <a:t>tout type d’héparine</a:t>
            </a:r>
            <a:r>
              <a:rPr lang="fr-FR" sz="2000" b="1" dirty="0" smtClean="0">
                <a:sym typeface="Wingdings" pitchFamily="2" charset="2"/>
              </a:rPr>
              <a:t>+ TRT alternatif.</a:t>
            </a:r>
          </a:p>
          <a:p>
            <a:endParaRPr lang="fr-F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7550867"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19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BE"/>
          </a:p>
        </p:txBody>
      </p:sp>
      <p:sp>
        <p:nvSpPr>
          <p:cNvPr id="3" name="عنصر نائب للمحتوى 2"/>
          <p:cNvSpPr>
            <a:spLocks noGrp="1"/>
          </p:cNvSpPr>
          <p:nvPr>
            <p:ph idx="1"/>
          </p:nvPr>
        </p:nvSpPr>
        <p:spPr/>
        <p:txBody>
          <a:bodyPr/>
          <a:lstStyle/>
          <a:p>
            <a:pPr>
              <a:buFont typeface="Wingdings" pitchFamily="2" charset="2"/>
              <a:buChar char="ü"/>
            </a:pPr>
            <a:r>
              <a:rPr lang="en-US" dirty="0" smtClean="0"/>
              <a:t> </a:t>
            </a:r>
            <a:r>
              <a:rPr lang="fr-FR" dirty="0"/>
              <a:t>L'utilisation de doses d'HNF de 20 000 unités/jour ou </a:t>
            </a:r>
            <a:r>
              <a:rPr lang="fr-FR" dirty="0" smtClean="0"/>
              <a:t>plus </a:t>
            </a:r>
            <a:r>
              <a:rPr lang="fr-FR" dirty="0"/>
              <a:t>de 6 mois, en particulier pendant la grossesse, est associée à une perte osseuse importante et peut entraîner une ostéoporose.</a:t>
            </a:r>
            <a:endParaRPr lang="fr-BE" dirty="0"/>
          </a:p>
        </p:txBody>
      </p:sp>
    </p:spTree>
    <p:extLst>
      <p:ext uri="{BB962C8B-B14F-4D97-AF65-F5344CB8AC3E}">
        <p14:creationId xmlns:p14="http://schemas.microsoft.com/office/powerpoint/2010/main" val="1884089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fontScale="92500" lnSpcReduction="10000"/>
          </a:bodyPr>
          <a:lstStyle/>
          <a:p>
            <a:pPr marL="0" indent="0">
              <a:buNone/>
            </a:pPr>
            <a:r>
              <a:rPr lang="fr-FR" dirty="0" smtClean="0">
                <a:solidFill>
                  <a:srgbClr val="FF0000"/>
                </a:solidFill>
              </a:rPr>
              <a:t>                      5.3.5. </a:t>
            </a:r>
            <a:r>
              <a:rPr lang="fr-FR" dirty="0" err="1" smtClean="0">
                <a:solidFill>
                  <a:srgbClr val="FF0000"/>
                </a:solidFill>
              </a:rPr>
              <a:t>Warfarine</a:t>
            </a:r>
            <a:endParaRPr lang="fr-FR" dirty="0">
              <a:solidFill>
                <a:srgbClr val="FF0000"/>
              </a:solidFill>
            </a:endParaRPr>
          </a:p>
          <a:p>
            <a:pPr marL="514350" indent="-514350">
              <a:buFont typeface="+mj-lt"/>
              <a:buAutoNum type="arabicPeriod"/>
            </a:pPr>
            <a:r>
              <a:rPr lang="fr-FR" dirty="0" smtClean="0"/>
              <a:t>Cibles</a:t>
            </a:r>
            <a:r>
              <a:rPr lang="fr-FR" dirty="0" smtClean="0">
                <a:sym typeface="Wingdings" pitchFamily="2" charset="2"/>
              </a:rPr>
              <a:t> </a:t>
            </a:r>
            <a:r>
              <a:rPr lang="fr-FR" dirty="0" err="1" smtClean="0">
                <a:sym typeface="Wingdings" pitchFamily="2" charset="2"/>
              </a:rPr>
              <a:t>VitK</a:t>
            </a:r>
            <a:r>
              <a:rPr lang="fr-FR" dirty="0" smtClean="0">
                <a:sym typeface="Wingdings" pitchFamily="2" charset="2"/>
              </a:rPr>
              <a:t> </a:t>
            </a:r>
            <a:r>
              <a:rPr lang="fr-FR" dirty="0" smtClean="0"/>
              <a:t>la </a:t>
            </a:r>
            <a:r>
              <a:rPr lang="fr-FR" dirty="0"/>
              <a:t>prothrombine (II); les facteurs VII, IX et X</a:t>
            </a:r>
            <a:r>
              <a:rPr lang="fr-FR" dirty="0" smtClean="0"/>
              <a:t>;</a:t>
            </a:r>
          </a:p>
          <a:p>
            <a:pPr marL="514350" indent="-514350">
              <a:buFont typeface="+mj-lt"/>
              <a:buAutoNum type="arabicPeriod"/>
            </a:pPr>
            <a:r>
              <a:rPr lang="fr-FR" dirty="0" smtClean="0"/>
              <a:t>Pas d’effet </a:t>
            </a:r>
            <a:r>
              <a:rPr lang="fr-FR" dirty="0"/>
              <a:t>direct sur les facteurs de coagulation circulants antérieurement ou sur les thrombus </a:t>
            </a:r>
            <a:r>
              <a:rPr lang="fr-FR" dirty="0" smtClean="0"/>
              <a:t>déjà formés</a:t>
            </a:r>
            <a:r>
              <a:rPr lang="fr-FR" dirty="0">
                <a:sym typeface="Wingdings" pitchFamily="2" charset="2"/>
              </a:rPr>
              <a:t> effet anticoagulant dépend des demi-vies d'élimination des protéines de </a:t>
            </a:r>
            <a:r>
              <a:rPr lang="fr-FR" dirty="0" smtClean="0">
                <a:sym typeface="Wingdings" pitchFamily="2" charset="2"/>
              </a:rPr>
              <a:t>coagulation</a:t>
            </a:r>
            <a:r>
              <a:rPr lang="fr-FR" dirty="0">
                <a:sym typeface="Wingdings" pitchFamily="2" charset="2"/>
              </a:rPr>
              <a:t> (Ex: la prothrombine </a:t>
            </a:r>
            <a:r>
              <a:rPr lang="fr-FR" dirty="0" smtClean="0">
                <a:sym typeface="Wingdings" pitchFamily="2" charset="2"/>
              </a:rPr>
              <a:t>de </a:t>
            </a:r>
            <a:r>
              <a:rPr lang="fr-FR" dirty="0">
                <a:sym typeface="Wingdings" pitchFamily="2" charset="2"/>
              </a:rPr>
              <a:t>2 à 3 </a:t>
            </a:r>
            <a:r>
              <a:rPr lang="fr-FR" dirty="0" smtClean="0">
                <a:sym typeface="Wingdings" pitchFamily="2" charset="2"/>
              </a:rPr>
              <a:t>jours)</a:t>
            </a:r>
          </a:p>
          <a:p>
            <a:pPr marL="514350" indent="-514350">
              <a:buFont typeface="+mj-lt"/>
              <a:buAutoNum type="arabicPeriod"/>
            </a:pPr>
            <a:r>
              <a:rPr lang="fr-FR" dirty="0" smtClean="0">
                <a:sym typeface="Wingdings" pitchFamily="2" charset="2"/>
              </a:rPr>
              <a:t>Effet  Max atteint </a:t>
            </a:r>
            <a:r>
              <a:rPr lang="fr-FR" dirty="0" smtClean="0">
                <a:sym typeface="Wingdings" pitchFamily="2" charset="2"/>
              </a:rPr>
              <a:t>après min 6 </a:t>
            </a:r>
            <a:r>
              <a:rPr lang="fr-FR" dirty="0">
                <a:sym typeface="Wingdings" pitchFamily="2" charset="2"/>
              </a:rPr>
              <a:t>jours </a:t>
            </a:r>
            <a:r>
              <a:rPr lang="fr-FR" dirty="0" smtClean="0">
                <a:sym typeface="Wingdings" pitchFamily="2" charset="2"/>
              </a:rPr>
              <a:t>de </a:t>
            </a:r>
            <a:r>
              <a:rPr lang="fr-FR" dirty="0" smtClean="0">
                <a:sym typeface="Wingdings" pitchFamily="2" charset="2"/>
              </a:rPr>
              <a:t>traitement.</a:t>
            </a:r>
            <a:endParaRPr lang="fr-FR" dirty="0">
              <a:sym typeface="Wingdings" pitchFamily="2" charset="2"/>
            </a:endParaRPr>
          </a:p>
          <a:p>
            <a:pPr marL="514350" indent="-514350">
              <a:buFont typeface="+mj-lt"/>
              <a:buAutoNum type="arabicPeriod"/>
            </a:pPr>
            <a:endParaRPr lang="fr-FR" dirty="0" smtClean="0">
              <a:sym typeface="Wingdings" pitchFamily="2" charset="2"/>
            </a:endParaRPr>
          </a:p>
          <a:p>
            <a:pPr marL="514350" indent="-514350">
              <a:buFont typeface="+mj-lt"/>
              <a:buAutoNum type="arabicPeriod"/>
            </a:pPr>
            <a:endParaRPr lang="fr-FR" dirty="0" smtClean="0"/>
          </a:p>
          <a:p>
            <a:pPr marL="514350" indent="-514350">
              <a:buFont typeface="+mj-lt"/>
              <a:buAutoNum type="arabicPeriod"/>
            </a:pPr>
            <a:endParaRPr lang="fr-FR" dirty="0"/>
          </a:p>
        </p:txBody>
      </p:sp>
    </p:spTree>
    <p:extLst>
      <p:ext uri="{BB962C8B-B14F-4D97-AF65-F5344CB8AC3E}">
        <p14:creationId xmlns:p14="http://schemas.microsoft.com/office/powerpoint/2010/main" val="1814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lnSpcReduction="10000"/>
          </a:bodyPr>
          <a:lstStyle/>
          <a:p>
            <a:pPr marL="514350" indent="-514350">
              <a:buFont typeface="+mj-lt"/>
              <a:buAutoNum type="arabicPeriod" startAt="4"/>
            </a:pPr>
            <a:r>
              <a:rPr lang="fr-FR" dirty="0" smtClean="0"/>
              <a:t>MTEV</a:t>
            </a:r>
            <a:r>
              <a:rPr lang="fr-FR" dirty="0" smtClean="0">
                <a:sym typeface="Wingdings" pitchFamily="2" charset="2"/>
              </a:rPr>
              <a:t> </a:t>
            </a:r>
            <a:r>
              <a:rPr lang="fr-FR" dirty="0" err="1"/>
              <a:t>Warfarine</a:t>
            </a:r>
            <a:r>
              <a:rPr lang="fr-FR" dirty="0"/>
              <a:t> </a:t>
            </a:r>
            <a:r>
              <a:rPr lang="fr-FR" dirty="0" smtClean="0"/>
              <a:t> +HNF</a:t>
            </a:r>
            <a:r>
              <a:rPr lang="fr-FR" dirty="0"/>
              <a:t>, </a:t>
            </a:r>
            <a:r>
              <a:rPr lang="fr-FR" dirty="0" smtClean="0"/>
              <a:t>HBPM </a:t>
            </a:r>
            <a:r>
              <a:rPr lang="fr-FR" dirty="0"/>
              <a:t>ou </a:t>
            </a:r>
            <a:r>
              <a:rPr lang="fr-FR" dirty="0" err="1" smtClean="0"/>
              <a:t>fondaparinux</a:t>
            </a:r>
            <a:r>
              <a:rPr lang="fr-FR" dirty="0" smtClean="0"/>
              <a:t> pendant </a:t>
            </a:r>
            <a:r>
              <a:rPr lang="fr-FR" dirty="0"/>
              <a:t>au moins 5 </a:t>
            </a:r>
            <a:r>
              <a:rPr lang="fr-FR" dirty="0" smtClean="0"/>
              <a:t>jours (Chevauchement)</a:t>
            </a:r>
            <a:r>
              <a:rPr lang="fr-FR" dirty="0" smtClean="0">
                <a:sym typeface="Wingdings" pitchFamily="2" charset="2"/>
              </a:rPr>
              <a:t></a:t>
            </a:r>
            <a:r>
              <a:rPr lang="fr-FR" dirty="0" smtClean="0"/>
              <a:t> INR </a:t>
            </a:r>
            <a:r>
              <a:rPr lang="fr-FR" dirty="0"/>
              <a:t>cible </a:t>
            </a:r>
            <a:r>
              <a:rPr lang="fr-FR" dirty="0" smtClean="0"/>
              <a:t>atteint ou non.</a:t>
            </a:r>
          </a:p>
          <a:p>
            <a:pPr marL="514350" indent="-514350">
              <a:buFont typeface="+mj-lt"/>
              <a:buAutoNum type="arabicPeriod" startAt="4"/>
            </a:pPr>
            <a:r>
              <a:rPr lang="fr-FR" dirty="0" smtClean="0"/>
              <a:t>HNF </a:t>
            </a:r>
            <a:r>
              <a:rPr lang="fr-FR" dirty="0"/>
              <a:t>ou </a:t>
            </a:r>
            <a:r>
              <a:rPr lang="fr-FR" dirty="0" smtClean="0"/>
              <a:t>HBPM arrêt si INR cible pendant </a:t>
            </a:r>
            <a:r>
              <a:rPr lang="fr-FR" dirty="0"/>
              <a:t>2 jours consécutifs</a:t>
            </a:r>
            <a:r>
              <a:rPr lang="fr-FR" dirty="0" smtClean="0"/>
              <a:t>.</a:t>
            </a:r>
          </a:p>
          <a:p>
            <a:pPr marL="514350" indent="-514350">
              <a:buFont typeface="+mj-lt"/>
              <a:buAutoNum type="arabicPeriod" startAt="4"/>
            </a:pPr>
            <a:r>
              <a:rPr lang="fr-FR" dirty="0" smtClean="0"/>
              <a:t>Dose </a:t>
            </a:r>
            <a:r>
              <a:rPr lang="fr-FR" dirty="0"/>
              <a:t>initiale habituelle </a:t>
            </a:r>
            <a:r>
              <a:rPr lang="fr-FR" dirty="0" smtClean="0">
                <a:sym typeface="Wingdings" pitchFamily="2" charset="2"/>
              </a:rPr>
              <a:t></a:t>
            </a:r>
            <a:r>
              <a:rPr lang="fr-FR" dirty="0" smtClean="0"/>
              <a:t>5 </a:t>
            </a:r>
            <a:r>
              <a:rPr lang="fr-FR" dirty="0"/>
              <a:t>à 10 mg. Des </a:t>
            </a:r>
            <a:r>
              <a:rPr lang="fr-FR" dirty="0" smtClean="0"/>
              <a:t>doses&lt; 5mg Si âge </a:t>
            </a:r>
            <a:r>
              <a:rPr lang="fr-FR" dirty="0"/>
              <a:t>avancé, </a:t>
            </a:r>
            <a:r>
              <a:rPr lang="fr-FR" dirty="0" smtClean="0"/>
              <a:t>malnutrition</a:t>
            </a:r>
            <a:r>
              <a:rPr lang="fr-FR" dirty="0"/>
              <a:t>, </a:t>
            </a:r>
            <a:r>
              <a:rPr lang="fr-FR" dirty="0" smtClean="0"/>
              <a:t>maladies </a:t>
            </a:r>
            <a:r>
              <a:rPr lang="fr-FR" dirty="0"/>
              <a:t>du foie ou </a:t>
            </a:r>
            <a:r>
              <a:rPr lang="fr-FR" dirty="0" smtClean="0"/>
              <a:t>insuffisance </a:t>
            </a:r>
            <a:r>
              <a:rPr lang="fr-FR" dirty="0"/>
              <a:t>cardiaque. </a:t>
            </a:r>
            <a:r>
              <a:rPr lang="fr-FR" dirty="0" smtClean="0"/>
              <a:t>Eviter Les </a:t>
            </a:r>
            <a:r>
              <a:rPr lang="fr-FR" dirty="0"/>
              <a:t>doses de départ </a:t>
            </a:r>
            <a:r>
              <a:rPr lang="fr-FR" dirty="0" smtClean="0"/>
              <a:t>&gt;10 mg.</a:t>
            </a:r>
            <a:endParaRPr lang="fr-FR" dirty="0"/>
          </a:p>
        </p:txBody>
      </p:sp>
    </p:spTree>
    <p:extLst>
      <p:ext uri="{BB962C8B-B14F-4D97-AF65-F5344CB8AC3E}">
        <p14:creationId xmlns:p14="http://schemas.microsoft.com/office/powerpoint/2010/main" val="58527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fontScale="92500" lnSpcReduction="10000"/>
          </a:bodyPr>
          <a:lstStyle/>
          <a:p>
            <a:pPr marL="514350" indent="-514350">
              <a:buFont typeface="+mj-lt"/>
              <a:buAutoNum type="arabicPeriod" startAt="7"/>
            </a:pPr>
            <a:r>
              <a:rPr lang="fr-FR" b="1" dirty="0" smtClean="0"/>
              <a:t>Monitoring</a:t>
            </a:r>
            <a:r>
              <a:rPr lang="fr-FR" b="1" dirty="0"/>
              <a:t> </a:t>
            </a:r>
            <a:r>
              <a:rPr lang="fr-FR" b="1" dirty="0" err="1" smtClean="0"/>
              <a:t>Warfarine</a:t>
            </a:r>
            <a:r>
              <a:rPr lang="fr-FR" b="1" dirty="0" smtClean="0"/>
              <a:t> </a:t>
            </a:r>
            <a:r>
              <a:rPr lang="fr-FR" b="1" dirty="0" smtClean="0">
                <a:sym typeface="Wingdings" pitchFamily="2" charset="2"/>
              </a:rPr>
              <a:t> </a:t>
            </a:r>
            <a:r>
              <a:rPr lang="fr-FR" b="1" dirty="0" smtClean="0"/>
              <a:t>INR</a:t>
            </a:r>
            <a:r>
              <a:rPr lang="fr-FR" b="1" dirty="0"/>
              <a:t>; </a:t>
            </a:r>
            <a:endParaRPr lang="fr-FR" b="1" dirty="0" smtClean="0"/>
          </a:p>
          <a:p>
            <a:pPr>
              <a:buFont typeface="Calibri" pitchFamily="34" charset="0"/>
              <a:buChar char="₋"/>
            </a:pPr>
            <a:r>
              <a:rPr lang="fr-FR" dirty="0" smtClean="0"/>
              <a:t>l'INR </a:t>
            </a:r>
            <a:r>
              <a:rPr lang="fr-FR" dirty="0"/>
              <a:t>cible est de 2,5, </a:t>
            </a:r>
            <a:r>
              <a:rPr lang="fr-FR" dirty="0" smtClean="0"/>
              <a:t>(2-3).</a:t>
            </a:r>
          </a:p>
          <a:p>
            <a:pPr>
              <a:buFont typeface="Calibri" pitchFamily="34" charset="0"/>
              <a:buChar char="₋"/>
            </a:pPr>
            <a:r>
              <a:rPr lang="fr-FR" dirty="0" smtClean="0"/>
              <a:t>Première </a:t>
            </a:r>
            <a:r>
              <a:rPr lang="fr-FR" dirty="0"/>
              <a:t>semaine de traitement </a:t>
            </a:r>
            <a:r>
              <a:rPr lang="fr-FR" dirty="0" smtClean="0"/>
              <a:t>mesurez </a:t>
            </a:r>
            <a:r>
              <a:rPr lang="fr-FR" dirty="0"/>
              <a:t>l'INR au moins tous les 3 </a:t>
            </a:r>
            <a:r>
              <a:rPr lang="fr-FR" dirty="0" smtClean="0"/>
              <a:t>jours. </a:t>
            </a:r>
          </a:p>
          <a:p>
            <a:pPr>
              <a:buFont typeface="Calibri" pitchFamily="34" charset="0"/>
              <a:buChar char="₋"/>
            </a:pPr>
            <a:r>
              <a:rPr lang="fr-FR" dirty="0" smtClean="0"/>
              <a:t>Ajustez </a:t>
            </a:r>
            <a:r>
              <a:rPr lang="fr-FR" dirty="0"/>
              <a:t>les doses en calculant la dose hebdomadaire et en la réduisant ou en l'augmentant de 5% à 25%. </a:t>
            </a:r>
            <a:endParaRPr lang="fr-FR" dirty="0" smtClean="0"/>
          </a:p>
          <a:p>
            <a:pPr>
              <a:buFont typeface="Calibri" pitchFamily="34" charset="0"/>
              <a:buChar char="₋"/>
            </a:pPr>
            <a:r>
              <a:rPr lang="fr-FR" dirty="0" smtClean="0"/>
              <a:t>Dose-réponse établie</a:t>
            </a:r>
            <a:r>
              <a:rPr lang="fr-FR" dirty="0" smtClean="0">
                <a:sym typeface="Wingdings" pitchFamily="2" charset="2"/>
              </a:rPr>
              <a:t> </a:t>
            </a:r>
            <a:r>
              <a:rPr lang="fr-FR" dirty="0" smtClean="0"/>
              <a:t>INR </a:t>
            </a:r>
            <a:r>
              <a:rPr lang="fr-FR" dirty="0"/>
              <a:t>tous les 7 à 14 jours </a:t>
            </a:r>
            <a:r>
              <a:rPr lang="fr-FR" dirty="0" smtClean="0">
                <a:sym typeface="Wingdings" pitchFamily="2" charset="2"/>
              </a:rPr>
              <a:t> </a:t>
            </a:r>
            <a:r>
              <a:rPr lang="fr-FR" dirty="0" smtClean="0"/>
              <a:t>4 </a:t>
            </a:r>
            <a:r>
              <a:rPr lang="fr-FR" dirty="0"/>
              <a:t>à 8 </a:t>
            </a:r>
            <a:r>
              <a:rPr lang="fr-FR" dirty="0" smtClean="0"/>
              <a:t>semaines </a:t>
            </a:r>
            <a:r>
              <a:rPr lang="fr-FR" dirty="0">
                <a:sym typeface="Wingdings" pitchFamily="2" charset="2"/>
              </a:rPr>
              <a:t>Si INR Stable</a:t>
            </a:r>
            <a:r>
              <a:rPr lang="fr-FR" dirty="0" smtClean="0"/>
              <a:t>.</a:t>
            </a:r>
            <a:endParaRPr lang="fr-FR" dirty="0"/>
          </a:p>
        </p:txBody>
      </p:sp>
    </p:spTree>
    <p:extLst>
      <p:ext uri="{BB962C8B-B14F-4D97-AF65-F5344CB8AC3E}">
        <p14:creationId xmlns:p14="http://schemas.microsoft.com/office/powerpoint/2010/main" val="3528519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
            <a:ext cx="89154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7051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a:bodyPr>
          <a:lstStyle/>
          <a:p>
            <a:pPr marL="514350" indent="-514350">
              <a:buFont typeface="+mj-lt"/>
              <a:buAutoNum type="arabicPeriod" startAt="8"/>
            </a:pPr>
            <a:r>
              <a:rPr lang="fr-FR" dirty="0" smtClean="0"/>
              <a:t>Complications </a:t>
            </a:r>
            <a:r>
              <a:rPr lang="fr-FR" dirty="0"/>
              <a:t>hémorragiques </a:t>
            </a:r>
            <a:r>
              <a:rPr lang="fr-FR" dirty="0" smtClean="0">
                <a:sym typeface="Wingdings" pitchFamily="2" charset="2"/>
              </a:rPr>
              <a:t> </a:t>
            </a:r>
            <a:r>
              <a:rPr lang="fr-FR" dirty="0" smtClean="0"/>
              <a:t>légères </a:t>
            </a:r>
            <a:r>
              <a:rPr lang="fr-FR" dirty="0"/>
              <a:t>à sévères </a:t>
            </a:r>
            <a:r>
              <a:rPr lang="fr-FR" dirty="0" smtClean="0"/>
              <a:t>voire </a:t>
            </a:r>
            <a:r>
              <a:rPr lang="fr-FR" dirty="0"/>
              <a:t>mortelles </a:t>
            </a:r>
          </a:p>
          <a:p>
            <a:pPr>
              <a:buFont typeface="Calibri" pitchFamily="34" charset="0"/>
              <a:buChar char="₋"/>
            </a:pPr>
            <a:r>
              <a:rPr lang="fr-FR" dirty="0" smtClean="0"/>
              <a:t>GI et </a:t>
            </a:r>
            <a:r>
              <a:rPr lang="fr-FR" dirty="0"/>
              <a:t>le nez </a:t>
            </a:r>
            <a:r>
              <a:rPr lang="fr-FR" dirty="0" smtClean="0">
                <a:sym typeface="Wingdings" pitchFamily="2" charset="2"/>
              </a:rPr>
              <a:t></a:t>
            </a:r>
            <a:r>
              <a:rPr lang="fr-FR" dirty="0" smtClean="0"/>
              <a:t> </a:t>
            </a:r>
            <a:r>
              <a:rPr lang="fr-FR" dirty="0"/>
              <a:t>sites </a:t>
            </a:r>
            <a:r>
              <a:rPr lang="fr-FR" dirty="0" smtClean="0"/>
              <a:t>les </a:t>
            </a:r>
            <a:r>
              <a:rPr lang="fr-FR" dirty="0"/>
              <a:t>plus </a:t>
            </a:r>
            <a:r>
              <a:rPr lang="fr-FR" dirty="0" smtClean="0"/>
              <a:t>fréquents.</a:t>
            </a:r>
          </a:p>
          <a:p>
            <a:pPr>
              <a:buFont typeface="Calibri" pitchFamily="34" charset="0"/>
              <a:buChar char="₋"/>
            </a:pPr>
            <a:r>
              <a:rPr lang="fr-FR" dirty="0" smtClean="0"/>
              <a:t>L'hémorragie </a:t>
            </a:r>
            <a:r>
              <a:rPr lang="fr-FR" dirty="0"/>
              <a:t>intracrânienne </a:t>
            </a:r>
            <a:r>
              <a:rPr lang="fr-FR" dirty="0" smtClean="0">
                <a:sym typeface="Wingdings" pitchFamily="2" charset="2"/>
              </a:rPr>
              <a:t> </a:t>
            </a:r>
            <a:r>
              <a:rPr lang="fr-FR" dirty="0" smtClean="0"/>
              <a:t>complication </a:t>
            </a:r>
            <a:r>
              <a:rPr lang="fr-FR" dirty="0"/>
              <a:t>la plus </a:t>
            </a:r>
            <a:r>
              <a:rPr lang="fr-FR" dirty="0" smtClean="0"/>
              <a:t>grave.</a:t>
            </a:r>
            <a:endParaRPr lang="fr-FR" dirty="0"/>
          </a:p>
        </p:txBody>
      </p:sp>
    </p:spTree>
    <p:extLst>
      <p:ext uri="{BB962C8B-B14F-4D97-AF65-F5344CB8AC3E}">
        <p14:creationId xmlns:p14="http://schemas.microsoft.com/office/powerpoint/2010/main" val="19816063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fontScale="70000" lnSpcReduction="20000"/>
          </a:bodyPr>
          <a:lstStyle/>
          <a:p>
            <a:pPr marL="514350" indent="-514350">
              <a:buFont typeface="+mj-lt"/>
              <a:buAutoNum type="arabicPeriod" startAt="9"/>
            </a:pPr>
            <a:r>
              <a:rPr lang="fr-FR" b="1" dirty="0" smtClean="0"/>
              <a:t>Prise </a:t>
            </a:r>
            <a:r>
              <a:rPr lang="fr-FR" b="1" dirty="0"/>
              <a:t>en charge des </a:t>
            </a:r>
            <a:r>
              <a:rPr lang="fr-FR" b="1" dirty="0" err="1" smtClean="0"/>
              <a:t>hemorragie</a:t>
            </a:r>
            <a:r>
              <a:rPr lang="fr-FR" b="1" dirty="0" smtClean="0"/>
              <a:t> et </a:t>
            </a:r>
            <a:r>
              <a:rPr lang="fr-FR" b="1" dirty="0"/>
              <a:t>anticoagulation excessive</a:t>
            </a:r>
            <a:r>
              <a:rPr lang="fr-FR" b="1" dirty="0" smtClean="0"/>
              <a:t>:</a:t>
            </a:r>
          </a:p>
          <a:p>
            <a:pPr>
              <a:buFont typeface="Calibri" pitchFamily="34" charset="0"/>
              <a:buChar char="₋"/>
            </a:pPr>
            <a:r>
              <a:rPr lang="fr-FR" dirty="0" smtClean="0"/>
              <a:t> </a:t>
            </a:r>
            <a:r>
              <a:rPr lang="fr-FR" dirty="0"/>
              <a:t>La plupart des </a:t>
            </a:r>
            <a:r>
              <a:rPr lang="fr-FR" dirty="0" smtClean="0"/>
              <a:t>cas  asymptomatiques </a:t>
            </a:r>
            <a:r>
              <a:rPr lang="fr-FR" dirty="0" smtClean="0">
                <a:sym typeface="Wingdings" pitchFamily="2" charset="2"/>
              </a:rPr>
              <a:t> </a:t>
            </a:r>
            <a:r>
              <a:rPr lang="fr-FR" dirty="0" smtClean="0"/>
              <a:t>Ajuter </a:t>
            </a:r>
            <a:r>
              <a:rPr lang="fr-FR" dirty="0" err="1" smtClean="0"/>
              <a:t>Warfarine</a:t>
            </a:r>
            <a:r>
              <a:rPr lang="fr-FR" dirty="0" smtClean="0"/>
              <a:t> seule .</a:t>
            </a:r>
          </a:p>
          <a:p>
            <a:pPr>
              <a:buFont typeface="Calibri" pitchFamily="34" charset="0"/>
              <a:buChar char="₋"/>
            </a:pPr>
            <a:r>
              <a:rPr lang="fr-FR" dirty="0" smtClean="0"/>
              <a:t> Si l'INR &gt; 4,5 </a:t>
            </a:r>
            <a:r>
              <a:rPr lang="fr-FR" dirty="0"/>
              <a:t>sans signe de </a:t>
            </a:r>
            <a:r>
              <a:rPr lang="fr-FR" dirty="0" smtClean="0"/>
              <a:t>saignement</a:t>
            </a:r>
            <a:r>
              <a:rPr lang="fr-FR" dirty="0" smtClean="0">
                <a:sym typeface="Wingdings" pitchFamily="2" charset="2"/>
              </a:rPr>
              <a:t></a:t>
            </a:r>
            <a:r>
              <a:rPr lang="fr-FR" dirty="0" smtClean="0"/>
              <a:t> Ajuster/arrêt </a:t>
            </a:r>
            <a:r>
              <a:rPr lang="fr-FR" dirty="0"/>
              <a:t>la </a:t>
            </a:r>
            <a:r>
              <a:rPr lang="fr-FR" dirty="0" err="1"/>
              <a:t>warfarine</a:t>
            </a:r>
            <a:r>
              <a:rPr lang="fr-FR" dirty="0"/>
              <a:t>, </a:t>
            </a:r>
            <a:r>
              <a:rPr lang="fr-FR" dirty="0" smtClean="0"/>
              <a:t>+ vitamine </a:t>
            </a:r>
            <a:r>
              <a:rPr lang="fr-FR" dirty="0" smtClean="0"/>
              <a:t>K (orale) </a:t>
            </a:r>
            <a:r>
              <a:rPr lang="fr-FR" dirty="0" smtClean="0">
                <a:sym typeface="Wingdings" pitchFamily="2" charset="2"/>
              </a:rPr>
              <a:t></a:t>
            </a:r>
            <a:r>
              <a:rPr lang="fr-FR" dirty="0" smtClean="0"/>
              <a:t> </a:t>
            </a:r>
            <a:r>
              <a:rPr lang="fr-FR" dirty="0"/>
              <a:t>l'INR </a:t>
            </a:r>
            <a:r>
              <a:rPr lang="fr-FR" dirty="0" smtClean="0"/>
              <a:t>normal.</a:t>
            </a:r>
          </a:p>
          <a:p>
            <a:pPr>
              <a:buFont typeface="Calibri" pitchFamily="34" charset="0"/>
              <a:buChar char="₋"/>
            </a:pPr>
            <a:r>
              <a:rPr lang="fr-FR" dirty="0" smtClean="0"/>
              <a:t>Si </a:t>
            </a:r>
            <a:r>
              <a:rPr lang="fr-FR" dirty="0"/>
              <a:t>l'INR est de 5 à </a:t>
            </a:r>
            <a:r>
              <a:rPr lang="fr-FR" dirty="0" smtClean="0"/>
              <a:t>9</a:t>
            </a:r>
            <a:r>
              <a:rPr lang="fr-FR" dirty="0" smtClean="0">
                <a:sym typeface="Wingdings" pitchFamily="2" charset="2"/>
              </a:rPr>
              <a:t></a:t>
            </a:r>
            <a:r>
              <a:rPr lang="fr-FR" dirty="0" smtClean="0"/>
              <a:t>arrêt  </a:t>
            </a:r>
            <a:r>
              <a:rPr lang="fr-FR" dirty="0" err="1" smtClean="0"/>
              <a:t>warfarine</a:t>
            </a:r>
            <a:r>
              <a:rPr lang="fr-FR" dirty="0"/>
              <a:t> </a:t>
            </a:r>
            <a:r>
              <a:rPr lang="fr-FR" dirty="0" smtClean="0"/>
              <a:t>ou </a:t>
            </a:r>
            <a:r>
              <a:rPr lang="fr-FR" dirty="0" err="1" smtClean="0"/>
              <a:t>W+faible</a:t>
            </a:r>
            <a:r>
              <a:rPr lang="fr-FR" dirty="0" smtClean="0"/>
              <a:t> </a:t>
            </a:r>
            <a:r>
              <a:rPr lang="fr-FR" dirty="0"/>
              <a:t>dose de </a:t>
            </a:r>
            <a:r>
              <a:rPr lang="fr-FR" dirty="0" err="1"/>
              <a:t>phytonadione</a:t>
            </a:r>
            <a:r>
              <a:rPr lang="fr-FR" dirty="0"/>
              <a:t> orale (≤ 2,5 mg</a:t>
            </a:r>
            <a:r>
              <a:rPr lang="fr-FR" dirty="0" smtClean="0"/>
              <a:t>).</a:t>
            </a:r>
            <a:endParaRPr lang="fr-FR" dirty="0"/>
          </a:p>
          <a:p>
            <a:pPr>
              <a:buFont typeface="Calibri" pitchFamily="34" charset="0"/>
              <a:buChar char="₋"/>
            </a:pPr>
            <a:r>
              <a:rPr lang="fr-FR" dirty="0" smtClean="0"/>
              <a:t>Si </a:t>
            </a:r>
            <a:r>
              <a:rPr lang="fr-FR" dirty="0"/>
              <a:t>l'INR est </a:t>
            </a:r>
            <a:r>
              <a:rPr lang="fr-FR" dirty="0" smtClean="0"/>
              <a:t>4,5 </a:t>
            </a:r>
            <a:r>
              <a:rPr lang="fr-FR" dirty="0"/>
              <a:t>et 10 sans </a:t>
            </a:r>
            <a:r>
              <a:rPr lang="fr-FR" dirty="0" smtClean="0"/>
              <a:t>saignement</a:t>
            </a:r>
            <a:r>
              <a:rPr lang="fr-FR" dirty="0" smtClean="0">
                <a:sym typeface="Wingdings" pitchFamily="2" charset="2"/>
              </a:rPr>
              <a:t> </a:t>
            </a:r>
            <a:r>
              <a:rPr lang="fr-FR" dirty="0"/>
              <a:t>arrêt  </a:t>
            </a:r>
            <a:r>
              <a:rPr lang="fr-FR" dirty="0" err="1"/>
              <a:t>warfarine</a:t>
            </a:r>
            <a:r>
              <a:rPr lang="fr-FR" dirty="0"/>
              <a:t> </a:t>
            </a:r>
            <a:r>
              <a:rPr lang="fr-FR" dirty="0" smtClean="0"/>
              <a:t>(l'utilisation de </a:t>
            </a:r>
            <a:r>
              <a:rPr lang="fr-FR" dirty="0"/>
              <a:t>la vitamine K n'est pas recommandée </a:t>
            </a:r>
            <a:r>
              <a:rPr lang="fr-FR" dirty="0" smtClean="0"/>
              <a:t>).</a:t>
            </a:r>
          </a:p>
          <a:p>
            <a:pPr>
              <a:buFont typeface="Calibri" pitchFamily="34" charset="0"/>
              <a:buChar char="₋"/>
            </a:pPr>
            <a:r>
              <a:rPr lang="fr-FR" dirty="0" smtClean="0"/>
              <a:t> </a:t>
            </a:r>
            <a:r>
              <a:rPr lang="fr-FR" dirty="0"/>
              <a:t>Si l'INR </a:t>
            </a:r>
            <a:r>
              <a:rPr lang="fr-FR" dirty="0" smtClean="0"/>
              <a:t>&gt;10 </a:t>
            </a:r>
            <a:r>
              <a:rPr lang="fr-FR" dirty="0"/>
              <a:t>sans </a:t>
            </a:r>
            <a:r>
              <a:rPr lang="fr-FR" dirty="0" smtClean="0"/>
              <a:t>saignement</a:t>
            </a:r>
            <a:r>
              <a:rPr lang="fr-FR" dirty="0" smtClean="0">
                <a:sym typeface="Wingdings" pitchFamily="2" charset="2"/>
              </a:rPr>
              <a:t></a:t>
            </a:r>
            <a:r>
              <a:rPr lang="fr-FR" dirty="0" smtClean="0"/>
              <a:t>  </a:t>
            </a:r>
            <a:r>
              <a:rPr lang="fr-FR" dirty="0"/>
              <a:t>2,5 mg de </a:t>
            </a:r>
            <a:r>
              <a:rPr lang="fr-FR" dirty="0" err="1"/>
              <a:t>phytonadione</a:t>
            </a:r>
            <a:r>
              <a:rPr lang="fr-FR" dirty="0"/>
              <a:t> par voie </a:t>
            </a:r>
            <a:r>
              <a:rPr lang="fr-FR" dirty="0" smtClean="0"/>
              <a:t>orale ( </a:t>
            </a:r>
            <a:r>
              <a:rPr lang="fr-FR" dirty="0"/>
              <a:t>vitamine K avec prudence chez les patients à haut risque de récidive de </a:t>
            </a:r>
            <a:r>
              <a:rPr lang="fr-FR" dirty="0" err="1" smtClean="0"/>
              <a:t>thromboembolie</a:t>
            </a:r>
            <a:r>
              <a:rPr lang="fr-FR" dirty="0" smtClean="0"/>
              <a:t>).</a:t>
            </a:r>
          </a:p>
          <a:p>
            <a:pPr>
              <a:buFont typeface="Calibri" pitchFamily="34" charset="0"/>
              <a:buChar char="₋"/>
            </a:pPr>
            <a:r>
              <a:rPr lang="fr-FR" dirty="0" smtClean="0"/>
              <a:t> </a:t>
            </a:r>
            <a:r>
              <a:rPr lang="fr-FR" dirty="0"/>
              <a:t>Les patients </a:t>
            </a:r>
            <a:r>
              <a:rPr lang="fr-FR" dirty="0" smtClean="0"/>
              <a:t>avec des </a:t>
            </a:r>
            <a:r>
              <a:rPr lang="fr-FR" dirty="0"/>
              <a:t>hémorragies majeures associées à la </a:t>
            </a:r>
            <a:r>
              <a:rPr lang="fr-FR" dirty="0" err="1" smtClean="0"/>
              <a:t>warfarine</a:t>
            </a:r>
            <a:r>
              <a:rPr lang="fr-FR" dirty="0" smtClean="0">
                <a:sym typeface="Wingdings" pitchFamily="2" charset="2"/>
              </a:rPr>
              <a:t></a:t>
            </a:r>
            <a:r>
              <a:rPr lang="fr-FR" dirty="0" smtClean="0"/>
              <a:t>  un </a:t>
            </a:r>
            <a:r>
              <a:rPr lang="fr-FR" dirty="0"/>
              <a:t>remplacement des facteurs de coagulation; 5 à 10 mg de vitamine K </a:t>
            </a:r>
            <a:r>
              <a:rPr lang="fr-FR" dirty="0" smtClean="0"/>
              <a:t>IV </a:t>
            </a:r>
            <a:r>
              <a:rPr lang="fr-FR" dirty="0"/>
              <a:t>lente.</a:t>
            </a:r>
          </a:p>
        </p:txBody>
      </p:sp>
    </p:spTree>
    <p:extLst>
      <p:ext uri="{BB962C8B-B14F-4D97-AF65-F5344CB8AC3E}">
        <p14:creationId xmlns:p14="http://schemas.microsoft.com/office/powerpoint/2010/main" val="3201622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458200" cy="618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838200" y="6211669"/>
            <a:ext cx="6324600" cy="646331"/>
          </a:xfrm>
          <a:prstGeom prst="rect">
            <a:avLst/>
          </a:prstGeom>
          <a:noFill/>
        </p:spPr>
        <p:txBody>
          <a:bodyPr wrap="square" rtlCol="0">
            <a:spAutoFit/>
          </a:bodyPr>
          <a:lstStyle/>
          <a:p>
            <a:r>
              <a:rPr lang="fr-FR" dirty="0"/>
              <a:t>(PK, </a:t>
            </a:r>
            <a:r>
              <a:rPr lang="fr-FR" dirty="0" err="1"/>
              <a:t>prekallikrein</a:t>
            </a:r>
            <a:r>
              <a:rPr lang="fr-FR" dirty="0"/>
              <a:t>; HK, </a:t>
            </a:r>
            <a:r>
              <a:rPr lang="fr-FR" dirty="0" smtClean="0"/>
              <a:t>high–</a:t>
            </a:r>
            <a:r>
              <a:rPr lang="fr-FR" dirty="0" err="1" smtClean="0"/>
              <a:t>molecular</a:t>
            </a:r>
            <a:r>
              <a:rPr lang="fr-FR" dirty="0"/>
              <a:t> </a:t>
            </a:r>
            <a:r>
              <a:rPr lang="en-US" dirty="0" smtClean="0"/>
              <a:t>weight </a:t>
            </a:r>
            <a:r>
              <a:rPr lang="en-US" dirty="0" err="1"/>
              <a:t>kininogen</a:t>
            </a:r>
            <a:r>
              <a:rPr lang="en-US" dirty="0"/>
              <a:t>; TF, tissue factor.)</a:t>
            </a:r>
            <a:endParaRPr lang="fr-FR" dirty="0"/>
          </a:p>
        </p:txBody>
      </p:sp>
    </p:spTree>
    <p:extLst>
      <p:ext uri="{BB962C8B-B14F-4D97-AF65-F5344CB8AC3E}">
        <p14:creationId xmlns:p14="http://schemas.microsoft.com/office/powerpoint/2010/main" val="19527984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19100" y="0"/>
            <a:ext cx="8305800" cy="6354763"/>
          </a:xfrm>
        </p:spPr>
        <p:txBody>
          <a:bodyPr>
            <a:normAutofit/>
          </a:bodyPr>
          <a:lstStyle/>
          <a:p>
            <a:pPr marL="514350" indent="-514350">
              <a:buFont typeface="+mj-lt"/>
              <a:buAutoNum type="arabicPeriod" startAt="10"/>
            </a:pPr>
            <a:r>
              <a:rPr lang="fr-FR" dirty="0" smtClean="0"/>
              <a:t> La </a:t>
            </a:r>
            <a:r>
              <a:rPr lang="fr-FR" dirty="0"/>
              <a:t>consommation d'aliments contenant de la vitamine K </a:t>
            </a:r>
            <a:r>
              <a:rPr lang="fr-FR" dirty="0" smtClean="0">
                <a:sym typeface="Wingdings" pitchFamily="2" charset="2"/>
              </a:rPr>
              <a:t> surveillance +++ INR</a:t>
            </a:r>
            <a:r>
              <a:rPr lang="fr-FR" dirty="0" smtClean="0"/>
              <a:t>.</a:t>
            </a:r>
          </a:p>
          <a:p>
            <a:pPr marL="0" indent="0">
              <a:buNone/>
            </a:pP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4391025"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4" y="1269206"/>
            <a:ext cx="3990975" cy="511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7171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fontScale="70000" lnSpcReduction="20000"/>
          </a:bodyPr>
          <a:lstStyle/>
          <a:p>
            <a:pPr marL="0" indent="0">
              <a:buNone/>
            </a:pPr>
            <a:r>
              <a:rPr lang="fr-FR" sz="4000" dirty="0" smtClean="0">
                <a:solidFill>
                  <a:srgbClr val="FF0000"/>
                </a:solidFill>
              </a:rPr>
              <a:t>                 5.3.6. </a:t>
            </a:r>
            <a:r>
              <a:rPr lang="fr-FR" sz="4000" dirty="0">
                <a:solidFill>
                  <a:srgbClr val="FF0000"/>
                </a:solidFill>
              </a:rPr>
              <a:t>Agents </a:t>
            </a:r>
            <a:r>
              <a:rPr lang="fr-FR" sz="4000" dirty="0" err="1">
                <a:solidFill>
                  <a:srgbClr val="FF0000"/>
                </a:solidFill>
              </a:rPr>
              <a:t>thrombolytiques</a:t>
            </a:r>
            <a:endParaRPr lang="fr-FR" sz="4000" dirty="0" smtClean="0">
              <a:solidFill>
                <a:srgbClr val="FF0000"/>
              </a:solidFill>
            </a:endParaRPr>
          </a:p>
          <a:p>
            <a:pPr marL="514350" indent="-514350">
              <a:buFont typeface="+mj-lt"/>
              <a:buAutoNum type="arabicPeriod"/>
            </a:pPr>
            <a:r>
              <a:rPr lang="fr-FR" dirty="0" smtClean="0"/>
              <a:t> </a:t>
            </a:r>
            <a:r>
              <a:rPr lang="fr-FR" dirty="0"/>
              <a:t>Les </a:t>
            </a:r>
            <a:r>
              <a:rPr lang="fr-FR" dirty="0" smtClean="0"/>
              <a:t>agents </a:t>
            </a:r>
            <a:r>
              <a:rPr lang="fr-FR" dirty="0" err="1" smtClean="0"/>
              <a:t>thrombolytiques</a:t>
            </a:r>
            <a:r>
              <a:rPr lang="fr-FR" dirty="0" smtClean="0"/>
              <a:t> sont </a:t>
            </a:r>
            <a:r>
              <a:rPr lang="fr-FR" dirty="0"/>
              <a:t>des enzymes protéolytiques qui améliorent la conversion du plasminogène en plasmine, ce qui dégrade par la suite la </a:t>
            </a:r>
            <a:r>
              <a:rPr lang="fr-FR" dirty="0" smtClean="0"/>
              <a:t>fibrine.</a:t>
            </a:r>
          </a:p>
          <a:p>
            <a:pPr marL="514350" indent="-514350">
              <a:buFont typeface="+mj-lt"/>
              <a:buAutoNum type="arabicPeriod"/>
            </a:pPr>
            <a:r>
              <a:rPr lang="fr-FR" dirty="0" smtClean="0"/>
              <a:t>Traitement fibrinolytique par </a:t>
            </a:r>
            <a:r>
              <a:rPr lang="fr-FR" dirty="0" err="1"/>
              <a:t>thrombolytiques</a:t>
            </a:r>
            <a:r>
              <a:rPr lang="fr-FR" dirty="0"/>
              <a:t> (</a:t>
            </a:r>
            <a:r>
              <a:rPr lang="fr-FR" dirty="0"/>
              <a:t>ou par des moyens chirurgicaux) </a:t>
            </a:r>
            <a:r>
              <a:rPr lang="fr-FR" dirty="0" smtClean="0"/>
              <a:t>est rarement justifié. </a:t>
            </a:r>
          </a:p>
          <a:p>
            <a:pPr marL="514350" indent="-514350">
              <a:buFont typeface="+mj-lt"/>
              <a:buAutoNum type="arabicPeriod"/>
            </a:pPr>
            <a:r>
              <a:rPr lang="fr-FR" dirty="0" smtClean="0"/>
              <a:t>Thrombolyse  si  </a:t>
            </a:r>
            <a:r>
              <a:rPr lang="fr-FR" dirty="0"/>
              <a:t>patients </a:t>
            </a:r>
            <a:endParaRPr lang="fr-FR" dirty="0" smtClean="0"/>
          </a:p>
          <a:p>
            <a:pPr lvl="1">
              <a:buFont typeface="Wingdings" pitchFamily="2" charset="2"/>
              <a:buChar char="ü"/>
            </a:pPr>
            <a:r>
              <a:rPr lang="fr-FR" dirty="0" smtClean="0"/>
              <a:t>Dans les 14 </a:t>
            </a:r>
            <a:r>
              <a:rPr lang="fr-FR" dirty="0"/>
              <a:t>jours suivant l'apparition des symptômes avec une TVP proximale étendue, </a:t>
            </a:r>
            <a:endParaRPr lang="fr-FR" dirty="0" smtClean="0"/>
          </a:p>
          <a:p>
            <a:pPr lvl="1">
              <a:buFont typeface="Wingdings" pitchFamily="2" charset="2"/>
              <a:buChar char="ü"/>
            </a:pPr>
            <a:r>
              <a:rPr lang="fr-FR" dirty="0" smtClean="0"/>
              <a:t> Bon </a:t>
            </a:r>
            <a:r>
              <a:rPr lang="fr-FR" dirty="0"/>
              <a:t>état fonctionnel, </a:t>
            </a:r>
            <a:endParaRPr lang="fr-FR" dirty="0" smtClean="0"/>
          </a:p>
          <a:p>
            <a:pPr lvl="1">
              <a:buFont typeface="Wingdings" pitchFamily="2" charset="2"/>
              <a:buChar char="ü"/>
            </a:pPr>
            <a:r>
              <a:rPr lang="fr-FR" dirty="0" smtClean="0"/>
              <a:t> Faible </a:t>
            </a:r>
            <a:r>
              <a:rPr lang="fr-FR" dirty="0"/>
              <a:t>risque de saignement </a:t>
            </a:r>
            <a:endParaRPr lang="fr-FR" dirty="0" smtClean="0"/>
          </a:p>
          <a:p>
            <a:pPr lvl="1">
              <a:buFont typeface="Wingdings" pitchFamily="2" charset="2"/>
              <a:buChar char="ü"/>
            </a:pPr>
            <a:r>
              <a:rPr lang="fr-FR" dirty="0" smtClean="0"/>
              <a:t>Espérance </a:t>
            </a:r>
            <a:r>
              <a:rPr lang="fr-FR" dirty="0"/>
              <a:t>de vie d'un an ou </a:t>
            </a:r>
            <a:r>
              <a:rPr lang="fr-FR" dirty="0" smtClean="0"/>
              <a:t>plus.</a:t>
            </a:r>
          </a:p>
          <a:p>
            <a:pPr lvl="1">
              <a:buFont typeface="Wingdings" pitchFamily="2" charset="2"/>
              <a:buChar char="ü"/>
            </a:pPr>
            <a:r>
              <a:rPr lang="fr-FR" dirty="0" smtClean="0"/>
              <a:t>Risque </a:t>
            </a:r>
            <a:r>
              <a:rPr lang="fr-FR" dirty="0"/>
              <a:t>de syndrome post-thrombotique (TVP </a:t>
            </a:r>
            <a:r>
              <a:rPr lang="fr-FR" dirty="0" smtClean="0"/>
              <a:t>les </a:t>
            </a:r>
            <a:r>
              <a:rPr lang="fr-FR" dirty="0"/>
              <a:t>veines iliaques et </a:t>
            </a:r>
            <a:r>
              <a:rPr lang="fr-FR" dirty="0" smtClean="0"/>
              <a:t>fémorales)</a:t>
            </a:r>
            <a:endParaRPr lang="fr-FR" dirty="0"/>
          </a:p>
        </p:txBody>
      </p:sp>
    </p:spTree>
    <p:extLst>
      <p:ext uri="{BB962C8B-B14F-4D97-AF65-F5344CB8AC3E}">
        <p14:creationId xmlns:p14="http://schemas.microsoft.com/office/powerpoint/2010/main" val="224408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fontScale="85000" lnSpcReduction="20000"/>
          </a:bodyPr>
          <a:lstStyle/>
          <a:p>
            <a:endParaRPr lang="fr-FR" dirty="0" smtClean="0"/>
          </a:p>
          <a:p>
            <a:pPr marL="514350" indent="-514350">
              <a:buFont typeface="+mj-lt"/>
              <a:buAutoNum type="arabicPeriod" startAt="4"/>
            </a:pPr>
            <a:r>
              <a:rPr lang="fr-FR" dirty="0" smtClean="0"/>
              <a:t>Si EP </a:t>
            </a:r>
            <a:r>
              <a:rPr lang="fr-FR" dirty="0"/>
              <a:t>massive </a:t>
            </a:r>
            <a:r>
              <a:rPr lang="fr-FR" dirty="0" smtClean="0"/>
              <a:t>+ </a:t>
            </a:r>
            <a:r>
              <a:rPr lang="fr-FR" dirty="0"/>
              <a:t>choc </a:t>
            </a:r>
            <a:r>
              <a:rPr lang="fr-FR" dirty="0" smtClean="0"/>
              <a:t>collapsus </a:t>
            </a:r>
            <a:r>
              <a:rPr lang="fr-FR" dirty="0"/>
              <a:t>cardiovasculaire (~ 5% des patients atteints d'EP</a:t>
            </a:r>
            <a:r>
              <a:rPr lang="fr-FR" dirty="0" smtClean="0"/>
              <a:t>)</a:t>
            </a:r>
            <a:r>
              <a:rPr lang="fr-FR" dirty="0" smtClean="0">
                <a:sym typeface="Wingdings" pitchFamily="2" charset="2"/>
              </a:rPr>
              <a:t> </a:t>
            </a:r>
            <a:r>
              <a:rPr lang="fr-FR" dirty="0" smtClean="0"/>
              <a:t>thrombolyse </a:t>
            </a:r>
            <a:r>
              <a:rPr lang="fr-FR" dirty="0" smtClean="0"/>
              <a:t>en </a:t>
            </a:r>
            <a:r>
              <a:rPr lang="fr-FR" dirty="0" smtClean="0"/>
              <a:t>urgence</a:t>
            </a:r>
            <a:r>
              <a:rPr lang="fr-FR" dirty="0" smtClean="0">
                <a:sym typeface="Wingdings" pitchFamily="2" charset="2"/>
              </a:rPr>
              <a:t> </a:t>
            </a:r>
          </a:p>
          <a:p>
            <a:pPr marL="514350" indent="-514350">
              <a:buFont typeface="+mj-lt"/>
              <a:buAutoNum type="arabicPeriod" startAt="4"/>
            </a:pPr>
            <a:r>
              <a:rPr lang="fr-FR" dirty="0"/>
              <a:t>Schémas </a:t>
            </a:r>
            <a:r>
              <a:rPr lang="fr-FR" dirty="0" err="1" smtClean="0"/>
              <a:t>therapeutique</a:t>
            </a:r>
            <a:r>
              <a:rPr lang="fr-FR" dirty="0" smtClean="0"/>
              <a:t> pour </a:t>
            </a:r>
            <a:r>
              <a:rPr lang="fr-FR" dirty="0"/>
              <a:t>le traitement </a:t>
            </a:r>
            <a:r>
              <a:rPr lang="fr-FR" dirty="0" smtClean="0"/>
              <a:t>TVP et/ou EP:</a:t>
            </a:r>
          </a:p>
          <a:p>
            <a:pPr lvl="1">
              <a:buFont typeface="Wingdings" pitchFamily="2" charset="2"/>
              <a:buChar char="ü"/>
            </a:pPr>
            <a:r>
              <a:rPr lang="fr-FR" dirty="0" err="1" smtClean="0"/>
              <a:t>Alteplase</a:t>
            </a:r>
            <a:r>
              <a:rPr lang="fr-FR" dirty="0" smtClean="0"/>
              <a:t> </a:t>
            </a:r>
            <a:r>
              <a:rPr lang="fr-FR" dirty="0"/>
              <a:t>(</a:t>
            </a:r>
            <a:r>
              <a:rPr lang="fr-FR" dirty="0" err="1"/>
              <a:t>Activase</a:t>
            </a:r>
            <a:r>
              <a:rPr lang="fr-FR" dirty="0"/>
              <a:t>): Pour PE, 100 mg par perfusion IV sur 2 </a:t>
            </a:r>
            <a:r>
              <a:rPr lang="fr-FR" dirty="0" smtClean="0"/>
              <a:t>heures</a:t>
            </a:r>
          </a:p>
          <a:p>
            <a:pPr lvl="1">
              <a:buFont typeface="Wingdings" pitchFamily="2" charset="2"/>
              <a:buChar char="ü"/>
            </a:pPr>
            <a:r>
              <a:rPr lang="fr-FR" dirty="0" err="1" smtClean="0"/>
              <a:t>Streptokinase</a:t>
            </a:r>
            <a:r>
              <a:rPr lang="fr-FR" dirty="0" smtClean="0"/>
              <a:t> </a:t>
            </a:r>
            <a:r>
              <a:rPr lang="fr-FR" dirty="0"/>
              <a:t>(</a:t>
            </a:r>
            <a:r>
              <a:rPr lang="fr-FR" dirty="0" err="1"/>
              <a:t>streptase</a:t>
            </a:r>
            <a:r>
              <a:rPr lang="fr-FR" dirty="0"/>
              <a:t>): 250000 unités IV sur 30 minutes, suivie d'une perfusion IV continue de 100000 unités / h pendant 24 heures (PE) ou 24 à 72 heures (TVP</a:t>
            </a:r>
            <a:r>
              <a:rPr lang="fr-FR" dirty="0" smtClean="0"/>
              <a:t>)</a:t>
            </a:r>
          </a:p>
          <a:p>
            <a:pPr lvl="1">
              <a:buFont typeface="Wingdings" pitchFamily="2" charset="2"/>
              <a:buChar char="ü"/>
            </a:pPr>
            <a:r>
              <a:rPr lang="fr-FR" dirty="0" smtClean="0"/>
              <a:t>Urokinase </a:t>
            </a:r>
            <a:r>
              <a:rPr lang="fr-FR" dirty="0"/>
              <a:t>(</a:t>
            </a:r>
            <a:r>
              <a:rPr lang="fr-FR" dirty="0" err="1"/>
              <a:t>Abbokinase</a:t>
            </a:r>
            <a:r>
              <a:rPr lang="fr-FR" dirty="0"/>
              <a:t>): Pour PE, 4400 UI / kg IV en 10 minutes, suivi de 4400 UI / kg / h pendant 12 à 24 heures</a:t>
            </a:r>
          </a:p>
        </p:txBody>
      </p:sp>
    </p:spTree>
    <p:extLst>
      <p:ext uri="{BB962C8B-B14F-4D97-AF65-F5344CB8AC3E}">
        <p14:creationId xmlns:p14="http://schemas.microsoft.com/office/powerpoint/2010/main" val="214357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lnSpcReduction="10000"/>
          </a:bodyPr>
          <a:lstStyle/>
          <a:p>
            <a:pPr marL="514350" indent="-514350">
              <a:buFont typeface="+mj-lt"/>
              <a:buAutoNum type="arabicPeriod" startAt="6"/>
            </a:pPr>
            <a:r>
              <a:rPr lang="fr-FR" dirty="0" smtClean="0"/>
              <a:t>Pour </a:t>
            </a:r>
            <a:r>
              <a:rPr lang="fr-FR" dirty="0"/>
              <a:t>l'EP, l'HNF IV </a:t>
            </a:r>
            <a:r>
              <a:rPr lang="fr-FR" dirty="0" smtClean="0"/>
              <a:t>à </a:t>
            </a:r>
            <a:r>
              <a:rPr lang="fr-FR" dirty="0"/>
              <a:t>des doses </a:t>
            </a:r>
            <a:r>
              <a:rPr lang="fr-FR" dirty="0" smtClean="0"/>
              <a:t>thérapeutiques</a:t>
            </a:r>
            <a:r>
              <a:rPr lang="fr-FR" dirty="0"/>
              <a:t> </a:t>
            </a:r>
            <a:r>
              <a:rPr lang="fr-FR" dirty="0" smtClean="0"/>
              <a:t>avant le TRT </a:t>
            </a:r>
            <a:r>
              <a:rPr lang="fr-FR" dirty="0" err="1" smtClean="0"/>
              <a:t>thrombolytique</a:t>
            </a:r>
            <a:r>
              <a:rPr lang="fr-FR" dirty="0" smtClean="0"/>
              <a:t>.</a:t>
            </a:r>
            <a:endParaRPr lang="fr-FR" dirty="0"/>
          </a:p>
          <a:p>
            <a:pPr marL="514350" indent="-514350">
              <a:buFont typeface="+mj-lt"/>
              <a:buAutoNum type="arabicPeriod" startAt="6"/>
            </a:pPr>
            <a:r>
              <a:rPr lang="fr-FR" dirty="0" smtClean="0"/>
              <a:t>Durant </a:t>
            </a:r>
            <a:r>
              <a:rPr lang="fr-FR" dirty="0"/>
              <a:t>le TRT </a:t>
            </a:r>
            <a:r>
              <a:rPr lang="fr-FR" dirty="0" err="1" smtClean="0"/>
              <a:t>thrombolytique</a:t>
            </a:r>
            <a:r>
              <a:rPr lang="fr-FR" dirty="0" smtClean="0"/>
              <a:t>, </a:t>
            </a:r>
            <a:r>
              <a:rPr lang="fr-FR" dirty="0" smtClean="0"/>
              <a:t>l'HNF </a:t>
            </a:r>
            <a:r>
              <a:rPr lang="fr-FR" dirty="0"/>
              <a:t>IV </a:t>
            </a:r>
            <a:r>
              <a:rPr lang="fr-FR" dirty="0" smtClean="0"/>
              <a:t>poursuivie </a:t>
            </a:r>
            <a:r>
              <a:rPr lang="fr-FR" dirty="0"/>
              <a:t>ou </a:t>
            </a:r>
            <a:r>
              <a:rPr lang="fr-FR" dirty="0" smtClean="0"/>
              <a:t>suspendue??; </a:t>
            </a:r>
          </a:p>
          <a:p>
            <a:pPr lvl="1"/>
            <a:r>
              <a:rPr lang="fr-FR" dirty="0" smtClean="0"/>
              <a:t>Aux </a:t>
            </a:r>
            <a:r>
              <a:rPr lang="fr-FR" dirty="0"/>
              <a:t>États-Unis </a:t>
            </a:r>
            <a:r>
              <a:rPr lang="fr-FR" dirty="0" smtClean="0">
                <a:sym typeface="Wingdings" pitchFamily="2" charset="2"/>
              </a:rPr>
              <a:t></a:t>
            </a:r>
            <a:r>
              <a:rPr lang="fr-FR" dirty="0" smtClean="0"/>
              <a:t>suspendre </a:t>
            </a:r>
            <a:r>
              <a:rPr lang="fr-FR" dirty="0" smtClean="0"/>
              <a:t>l'UFH est fréquente:</a:t>
            </a:r>
          </a:p>
          <a:p>
            <a:pPr lvl="1"/>
            <a:r>
              <a:rPr lang="fr-FR" dirty="0" smtClean="0"/>
              <a:t>Mesurer TCA </a:t>
            </a:r>
            <a:r>
              <a:rPr lang="fr-FR" dirty="0" smtClean="0"/>
              <a:t>après </a:t>
            </a:r>
            <a:r>
              <a:rPr lang="fr-FR" dirty="0" smtClean="0"/>
              <a:t>le traitement </a:t>
            </a:r>
            <a:r>
              <a:rPr lang="fr-FR" dirty="0" err="1" smtClean="0"/>
              <a:t>thrombolytique</a:t>
            </a:r>
            <a:r>
              <a:rPr lang="fr-FR" dirty="0" smtClean="0"/>
              <a:t> </a:t>
            </a:r>
            <a:r>
              <a:rPr lang="fr-FR" dirty="0" smtClean="0"/>
              <a:t>Si &lt;  </a:t>
            </a:r>
            <a:r>
              <a:rPr lang="fr-FR" dirty="0"/>
              <a:t>80 </a:t>
            </a:r>
            <a:r>
              <a:rPr lang="fr-FR" dirty="0" smtClean="0"/>
              <a:t>secondes</a:t>
            </a:r>
            <a:r>
              <a:rPr lang="fr-FR" dirty="0" smtClean="0">
                <a:sym typeface="Wingdings" pitchFamily="2" charset="2"/>
              </a:rPr>
              <a:t></a:t>
            </a:r>
            <a:r>
              <a:rPr lang="fr-FR" dirty="0" smtClean="0"/>
              <a:t> </a:t>
            </a:r>
            <a:r>
              <a:rPr lang="fr-FR" dirty="0"/>
              <a:t>commencez la perfusion d'HNF </a:t>
            </a:r>
            <a:r>
              <a:rPr lang="fr-FR" dirty="0" smtClean="0">
                <a:sym typeface="Wingdings" pitchFamily="2" charset="2"/>
              </a:rPr>
              <a:t></a:t>
            </a:r>
            <a:r>
              <a:rPr lang="fr-FR" dirty="0" smtClean="0"/>
              <a:t>TCA cible.          </a:t>
            </a:r>
            <a:endParaRPr lang="fr-FR" dirty="0" smtClean="0"/>
          </a:p>
          <a:p>
            <a:pPr lvl="1"/>
            <a:r>
              <a:rPr lang="fr-FR" dirty="0" smtClean="0"/>
              <a:t>Si </a:t>
            </a:r>
            <a:r>
              <a:rPr lang="fr-FR" dirty="0" smtClean="0"/>
              <a:t>TCA&gt; 80 </a:t>
            </a:r>
            <a:r>
              <a:rPr lang="fr-FR" dirty="0"/>
              <a:t>secondes, </a:t>
            </a:r>
            <a:r>
              <a:rPr lang="fr-FR" dirty="0" smtClean="0"/>
              <a:t>mesure tous les </a:t>
            </a:r>
            <a:r>
              <a:rPr lang="fr-FR" dirty="0"/>
              <a:t>2 à 4 </a:t>
            </a:r>
            <a:r>
              <a:rPr lang="fr-FR" dirty="0" smtClean="0"/>
              <a:t>heures</a:t>
            </a:r>
            <a:r>
              <a:rPr lang="fr-FR" dirty="0" smtClean="0">
                <a:sym typeface="Wingdings" pitchFamily="2" charset="2"/>
              </a:rPr>
              <a:t> et commencer</a:t>
            </a:r>
            <a:r>
              <a:rPr lang="fr-FR" dirty="0" smtClean="0"/>
              <a:t> UFH si TCA </a:t>
            </a:r>
            <a:r>
              <a:rPr lang="fr-FR" dirty="0" smtClean="0"/>
              <a:t>&lt; </a:t>
            </a:r>
            <a:r>
              <a:rPr lang="fr-FR" dirty="0"/>
              <a:t>80 secondes.</a:t>
            </a:r>
          </a:p>
        </p:txBody>
      </p:sp>
    </p:spTree>
    <p:extLst>
      <p:ext uri="{BB962C8B-B14F-4D97-AF65-F5344CB8AC3E}">
        <p14:creationId xmlns:p14="http://schemas.microsoft.com/office/powerpoint/2010/main" val="324707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fr-FR" dirty="0"/>
              <a:t>Maladie thromboembolique veineuse </a:t>
            </a:r>
          </a:p>
        </p:txBody>
      </p:sp>
      <p:sp>
        <p:nvSpPr>
          <p:cNvPr id="3" name="عنصر نائب للمحتوى 2"/>
          <p:cNvSpPr>
            <a:spLocks noGrp="1"/>
          </p:cNvSpPr>
          <p:nvPr>
            <p:ph idx="1"/>
          </p:nvPr>
        </p:nvSpPr>
        <p:spPr/>
        <p:txBody>
          <a:bodyPr>
            <a:normAutofit fontScale="70000" lnSpcReduction="20000"/>
          </a:bodyPr>
          <a:lstStyle/>
          <a:p>
            <a:pPr marL="0" indent="0">
              <a:buNone/>
            </a:pPr>
            <a:r>
              <a:rPr lang="fr-FR" b="1" dirty="0" smtClean="0">
                <a:solidFill>
                  <a:schemeClr val="accent2"/>
                </a:solidFill>
              </a:rPr>
              <a:t>6. ÉVALUATION </a:t>
            </a:r>
            <a:r>
              <a:rPr lang="fr-FR" b="1" dirty="0">
                <a:solidFill>
                  <a:schemeClr val="accent2"/>
                </a:solidFill>
              </a:rPr>
              <a:t>DES RÉSULTATS </a:t>
            </a:r>
            <a:r>
              <a:rPr lang="fr-FR" b="1" dirty="0" smtClean="0">
                <a:solidFill>
                  <a:schemeClr val="accent2"/>
                </a:solidFill>
              </a:rPr>
              <a:t>THÉRAPEUTIQUES</a:t>
            </a:r>
          </a:p>
          <a:p>
            <a:pPr marL="514350" indent="-514350">
              <a:buFont typeface="+mj-lt"/>
              <a:buAutoNum type="arabicPeriod"/>
            </a:pPr>
            <a:r>
              <a:rPr lang="fr-FR" dirty="0" smtClean="0"/>
              <a:t>Surveiller </a:t>
            </a:r>
            <a:r>
              <a:rPr lang="fr-FR" dirty="0"/>
              <a:t>les </a:t>
            </a:r>
            <a:r>
              <a:rPr lang="fr-FR" dirty="0" smtClean="0"/>
              <a:t>patients, </a:t>
            </a:r>
            <a:r>
              <a:rPr lang="fr-FR" dirty="0"/>
              <a:t>le développement d'une thrombose récurrente, les symptômes du </a:t>
            </a:r>
            <a:r>
              <a:rPr lang="fr-FR" b="1" dirty="0">
                <a:solidFill>
                  <a:srgbClr val="FF0000"/>
                </a:solidFill>
              </a:rPr>
              <a:t>syndrome post-thrombotique </a:t>
            </a:r>
            <a:r>
              <a:rPr lang="fr-FR" dirty="0"/>
              <a:t>et les effets indésirables des anticoagulants</a:t>
            </a:r>
            <a:r>
              <a:rPr lang="fr-FR" dirty="0" smtClean="0"/>
              <a:t>.</a:t>
            </a:r>
          </a:p>
          <a:p>
            <a:pPr marL="514350" indent="-514350">
              <a:buFont typeface="+mj-lt"/>
              <a:buAutoNum type="arabicPeriod"/>
            </a:pPr>
            <a:r>
              <a:rPr lang="fr-FR" dirty="0" smtClean="0"/>
              <a:t>Surveiller </a:t>
            </a:r>
            <a:r>
              <a:rPr lang="fr-FR" dirty="0"/>
              <a:t>attentivement l'hémoglobine, l'hématocrite et la tension artérielle pour détecter les saignements dus au traitement anticoagulant</a:t>
            </a:r>
            <a:r>
              <a:rPr lang="fr-FR" dirty="0" smtClean="0"/>
              <a:t>.</a:t>
            </a:r>
          </a:p>
          <a:p>
            <a:pPr marL="514350" indent="-514350">
              <a:buFont typeface="+mj-lt"/>
              <a:buAutoNum type="arabicPeriod"/>
            </a:pPr>
            <a:r>
              <a:rPr lang="fr-FR" dirty="0" smtClean="0"/>
              <a:t>Effectuer </a:t>
            </a:r>
            <a:r>
              <a:rPr lang="fr-FR" dirty="0"/>
              <a:t>des tests de coagulation </a:t>
            </a:r>
            <a:r>
              <a:rPr lang="fr-FR" dirty="0" smtClean="0"/>
              <a:t>(</a:t>
            </a:r>
            <a:r>
              <a:rPr lang="fr-FR" b="1" dirty="0" smtClean="0">
                <a:solidFill>
                  <a:srgbClr val="FF0000"/>
                </a:solidFill>
              </a:rPr>
              <a:t>TCA,INR</a:t>
            </a:r>
            <a:r>
              <a:rPr lang="fr-FR" dirty="0"/>
              <a:t>) avant d’initier le traitement pour établir les valeurs de base du patient et guider l’anticoagulation </a:t>
            </a:r>
            <a:r>
              <a:rPr lang="fr-FR" dirty="0" smtClean="0"/>
              <a:t>ultérieure.</a:t>
            </a:r>
          </a:p>
          <a:p>
            <a:pPr marL="514350" indent="-514350">
              <a:buFont typeface="+mj-lt"/>
              <a:buAutoNum type="arabicPeriod"/>
            </a:pPr>
            <a:r>
              <a:rPr lang="fr-FR" dirty="0" smtClean="0"/>
              <a:t>Interrogez </a:t>
            </a:r>
            <a:r>
              <a:rPr lang="fr-FR" dirty="0"/>
              <a:t>les patients ambulatoires prenant de la </a:t>
            </a:r>
            <a:r>
              <a:rPr lang="fr-FR" dirty="0" err="1"/>
              <a:t>warfarine</a:t>
            </a:r>
            <a:r>
              <a:rPr lang="fr-FR" dirty="0"/>
              <a:t> sur </a:t>
            </a:r>
            <a:r>
              <a:rPr lang="fr-FR" b="1" dirty="0">
                <a:solidFill>
                  <a:srgbClr val="FF0000"/>
                </a:solidFill>
              </a:rPr>
              <a:t>l'observance</a:t>
            </a:r>
            <a:r>
              <a:rPr lang="fr-FR" dirty="0"/>
              <a:t> du traitement et les symptômes liés aux saignements et aux complications thromboemboliques. Tout changement dans </a:t>
            </a:r>
            <a:r>
              <a:rPr lang="fr-FR" b="1" dirty="0">
                <a:solidFill>
                  <a:srgbClr val="FF0000"/>
                </a:solidFill>
              </a:rPr>
              <a:t>les médicaments concomitants </a:t>
            </a:r>
            <a:r>
              <a:rPr lang="fr-FR" dirty="0"/>
              <a:t>doit être soigneusement étudié.</a:t>
            </a:r>
          </a:p>
        </p:txBody>
      </p:sp>
    </p:spTree>
    <p:extLst>
      <p:ext uri="{BB962C8B-B14F-4D97-AF65-F5344CB8AC3E}">
        <p14:creationId xmlns:p14="http://schemas.microsoft.com/office/powerpoint/2010/main" val="9890976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normAutofit/>
          </a:bodyPr>
          <a:lstStyle/>
          <a:p>
            <a:pPr marL="0" indent="0">
              <a:buNone/>
            </a:pPr>
            <a:r>
              <a:rPr lang="en-US" dirty="0" smtClean="0">
                <a:solidFill>
                  <a:srgbClr val="C00000"/>
                </a:solidFill>
              </a:rPr>
              <a:t>7. References</a:t>
            </a:r>
          </a:p>
          <a:p>
            <a:pPr marL="514350" indent="-514350">
              <a:buFont typeface="+mj-lt"/>
              <a:buAutoNum type="arabicPeriod"/>
            </a:pPr>
            <a:r>
              <a:rPr lang="en-US" dirty="0" smtClean="0"/>
              <a:t>Pharmacotherapy</a:t>
            </a:r>
            <a:r>
              <a:rPr lang="en-US" dirty="0"/>
              <a:t>: A Pathophysiologic </a:t>
            </a:r>
            <a:r>
              <a:rPr lang="en-US" dirty="0" smtClean="0"/>
              <a:t>Approach </a:t>
            </a:r>
            <a:r>
              <a:rPr lang="en-US" dirty="0" smtClean="0"/>
              <a:t>11</a:t>
            </a:r>
            <a:r>
              <a:rPr lang="en-US" baseline="30000" dirty="0" smtClean="0"/>
              <a:t>Th</a:t>
            </a:r>
            <a:r>
              <a:rPr lang="en-US" dirty="0" smtClean="0"/>
              <a:t> </a:t>
            </a:r>
            <a:r>
              <a:rPr lang="en-US" dirty="0" smtClean="0"/>
              <a:t>edition, 2017.</a:t>
            </a:r>
          </a:p>
          <a:p>
            <a:pPr marL="514350" indent="-514350">
              <a:buFont typeface="+mj-lt"/>
              <a:buAutoNum type="arabicPeriod"/>
            </a:pPr>
            <a:r>
              <a:rPr lang="fr-FR" dirty="0" err="1" smtClean="0"/>
              <a:t>Pharmacotherapy</a:t>
            </a:r>
            <a:r>
              <a:rPr lang="fr-FR" dirty="0" smtClean="0"/>
              <a:t> </a:t>
            </a:r>
            <a:r>
              <a:rPr lang="fr-FR" dirty="0" err="1" smtClean="0"/>
              <a:t>Principles</a:t>
            </a:r>
            <a:r>
              <a:rPr lang="fr-FR" dirty="0" smtClean="0"/>
              <a:t> &amp; Practice, 4</a:t>
            </a:r>
            <a:r>
              <a:rPr lang="fr-FR" baseline="30000" dirty="0" smtClean="0"/>
              <a:t>Th</a:t>
            </a:r>
            <a:r>
              <a:rPr lang="fr-FR" dirty="0" smtClean="0"/>
              <a:t>, 2016.</a:t>
            </a:r>
            <a:endParaRPr lang="fr-FR" baseline="30000" dirty="0"/>
          </a:p>
          <a:p>
            <a:pPr marL="514350" indent="-514350">
              <a:buFont typeface="+mj-lt"/>
              <a:buAutoNum type="arabicPeriod"/>
            </a:pPr>
            <a:r>
              <a:rPr lang="en-US" dirty="0" smtClean="0"/>
              <a:t>Rang and Dale Pharmacology 9</a:t>
            </a:r>
            <a:r>
              <a:rPr lang="en-US" baseline="30000" dirty="0" smtClean="0"/>
              <a:t>Th</a:t>
            </a:r>
            <a:r>
              <a:rPr lang="en-US" dirty="0" smtClean="0"/>
              <a:t>, 2019.</a:t>
            </a:r>
          </a:p>
          <a:p>
            <a:pPr marL="514350" indent="-514350">
              <a:buFont typeface="+mj-lt"/>
              <a:buAutoNum type="arabicPeriod"/>
            </a:pPr>
            <a:r>
              <a:rPr lang="fr-FR" dirty="0" smtClean="0"/>
              <a:t>Pharmacie </a:t>
            </a:r>
            <a:r>
              <a:rPr lang="fr-FR" dirty="0"/>
              <a:t>clinique et </a:t>
            </a:r>
            <a:r>
              <a:rPr lang="fr-FR" dirty="0" smtClean="0"/>
              <a:t>thérapeutique, 3</a:t>
            </a:r>
            <a:r>
              <a:rPr lang="fr-FR" baseline="30000" dirty="0" smtClean="0"/>
              <a:t>Th</a:t>
            </a:r>
            <a:r>
              <a:rPr lang="fr-FR" dirty="0" smtClean="0"/>
              <a:t>, 2008.</a:t>
            </a:r>
            <a:endParaRPr lang="fr-FR" baseline="30000" dirty="0" smtClean="0"/>
          </a:p>
          <a:p>
            <a:endParaRPr lang="fr-FR" dirty="0"/>
          </a:p>
          <a:p>
            <a:pPr marL="0" indent="0">
              <a:buNone/>
            </a:pPr>
            <a:endParaRPr lang="fr-FR" b="1" dirty="0"/>
          </a:p>
        </p:txBody>
      </p:sp>
    </p:spTree>
    <p:extLst>
      <p:ext uri="{BB962C8B-B14F-4D97-AF65-F5344CB8AC3E}">
        <p14:creationId xmlns:p14="http://schemas.microsoft.com/office/powerpoint/2010/main" val="3597463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r-FR"/>
              <a:t>Généralités</a:t>
            </a:r>
            <a:endParaRPr lang="fr-FR" dirty="0"/>
          </a:p>
        </p:txBody>
      </p:sp>
      <p:sp>
        <p:nvSpPr>
          <p:cNvPr id="3" name="عنصر نائب للمحتوى 2"/>
          <p:cNvSpPr>
            <a:spLocks noGrp="1"/>
          </p:cNvSpPr>
          <p:nvPr>
            <p:ph idx="1"/>
          </p:nvPr>
        </p:nvSpPr>
        <p:spPr/>
        <p:txBody>
          <a:bodyPr>
            <a:normAutofit/>
          </a:bodyPr>
          <a:lstStyle/>
          <a:p>
            <a:pPr marL="514350" indent="-514350">
              <a:buFont typeface="+mj-lt"/>
              <a:buAutoNum type="arabicPeriod" startAt="3"/>
            </a:pPr>
            <a:r>
              <a:rPr lang="fr-FR" dirty="0" smtClean="0">
                <a:solidFill>
                  <a:srgbClr val="FF0000"/>
                </a:solidFill>
              </a:rPr>
              <a:t>Processus de fibrinolyse </a:t>
            </a:r>
          </a:p>
          <a:p>
            <a:pPr>
              <a:buFont typeface="Wingdings" pitchFamily="2" charset="2"/>
              <a:buChar char="ü"/>
            </a:pPr>
            <a:r>
              <a:rPr lang="fr-FR" dirty="0" smtClean="0"/>
              <a:t>Très essentielles </a:t>
            </a:r>
            <a:r>
              <a:rPr lang="fr-FR" dirty="0" smtClean="0">
                <a:sym typeface="Wingdings" pitchFamily="2" charset="2"/>
              </a:rPr>
              <a:t> </a:t>
            </a:r>
            <a:r>
              <a:rPr lang="fr-FR" dirty="0" smtClean="0"/>
              <a:t>sinon tout le sang du corps se solidifierait dans les minutes suivant le début de l'hémostase. </a:t>
            </a:r>
          </a:p>
          <a:p>
            <a:pPr>
              <a:buFont typeface="Wingdings" pitchFamily="2" charset="2"/>
              <a:buChar char="ü"/>
            </a:pPr>
            <a:r>
              <a:rPr lang="fr-FR" dirty="0"/>
              <a:t>L</a:t>
            </a:r>
            <a:r>
              <a:rPr lang="fr-FR" dirty="0" smtClean="0"/>
              <a:t>'antithrombine III </a:t>
            </a:r>
            <a:r>
              <a:rPr lang="fr-FR" dirty="0" smtClean="0">
                <a:sym typeface="Wingdings" pitchFamily="2" charset="2"/>
              </a:rPr>
              <a:t> </a:t>
            </a:r>
            <a:r>
              <a:rPr lang="fr-FR" dirty="0" smtClean="0"/>
              <a:t>neutralise toutes les sérine protéases de la cascade. </a:t>
            </a:r>
          </a:p>
          <a:p>
            <a:pPr>
              <a:buFont typeface="Wingdings" pitchFamily="2" charset="2"/>
              <a:buChar char="ü"/>
            </a:pPr>
            <a:r>
              <a:rPr lang="en-US" dirty="0" err="1" smtClean="0"/>
              <a:t>Plasmine</a:t>
            </a:r>
            <a:r>
              <a:rPr lang="en-US" dirty="0" smtClean="0"/>
              <a:t> </a:t>
            </a:r>
            <a:endParaRPr lang="fr-FR" dirty="0"/>
          </a:p>
        </p:txBody>
      </p:sp>
    </p:spTree>
    <p:extLst>
      <p:ext uri="{BB962C8B-B14F-4D97-AF65-F5344CB8AC3E}">
        <p14:creationId xmlns:p14="http://schemas.microsoft.com/office/powerpoint/2010/main" val="148633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lstStyle/>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828800"/>
            <a:ext cx="90297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6553200" y="3250801"/>
            <a:ext cx="1676400" cy="369332"/>
          </a:xfrm>
          <a:prstGeom prst="rect">
            <a:avLst/>
          </a:prstGeom>
          <a:noFill/>
        </p:spPr>
        <p:txBody>
          <a:bodyPr wrap="square" rtlCol="0">
            <a:spAutoFit/>
          </a:bodyPr>
          <a:lstStyle/>
          <a:p>
            <a:r>
              <a:rPr lang="en-US" dirty="0" err="1" smtClean="0"/>
              <a:t>Plasmine</a:t>
            </a:r>
            <a:endParaRPr lang="fr-FR" dirty="0"/>
          </a:p>
        </p:txBody>
      </p:sp>
      <p:cxnSp>
        <p:nvCxnSpPr>
          <p:cNvPr id="6" name="رابط كسهم مستقيم 5"/>
          <p:cNvCxnSpPr/>
          <p:nvPr/>
        </p:nvCxnSpPr>
        <p:spPr>
          <a:xfrm flipH="1">
            <a:off x="5334000" y="3435467"/>
            <a:ext cx="1219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236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a:r>
              <a:rPr lang="fr-FR" dirty="0" smtClean="0"/>
              <a:t>Maladie </a:t>
            </a:r>
            <a:r>
              <a:rPr lang="fr-FR" dirty="0"/>
              <a:t>thromboembolique veineuse </a:t>
            </a:r>
          </a:p>
        </p:txBody>
      </p:sp>
      <p:sp>
        <p:nvSpPr>
          <p:cNvPr id="3" name="عنصر نائب للمحتوى 2"/>
          <p:cNvSpPr>
            <a:spLocks noGrp="1"/>
          </p:cNvSpPr>
          <p:nvPr>
            <p:ph idx="1"/>
          </p:nvPr>
        </p:nvSpPr>
        <p:spPr/>
        <p:txBody>
          <a:bodyPr>
            <a:normAutofit fontScale="92500" lnSpcReduction="20000"/>
          </a:bodyPr>
          <a:lstStyle/>
          <a:p>
            <a:pPr marL="514350" indent="-514350">
              <a:buFont typeface="+mj-lt"/>
              <a:buAutoNum type="arabicPeriod"/>
            </a:pPr>
            <a:r>
              <a:rPr lang="fr-FR" dirty="0" smtClean="0">
                <a:solidFill>
                  <a:schemeClr val="accent2"/>
                </a:solidFill>
              </a:rPr>
              <a:t>DEFINITION</a:t>
            </a:r>
          </a:p>
          <a:p>
            <a:pPr>
              <a:buFont typeface="Wingdings" pitchFamily="2" charset="2"/>
              <a:buChar char="ü"/>
            </a:pPr>
            <a:r>
              <a:rPr lang="fr-FR" dirty="0" smtClean="0"/>
              <a:t>La </a:t>
            </a:r>
            <a:r>
              <a:rPr lang="fr-FR" dirty="0"/>
              <a:t>maladie thromboembolique </a:t>
            </a:r>
            <a:r>
              <a:rPr lang="fr-FR" dirty="0" smtClean="0"/>
              <a:t>veineuse (MTEV</a:t>
            </a:r>
            <a:r>
              <a:rPr lang="fr-FR" dirty="0"/>
              <a:t>)</a:t>
            </a:r>
            <a:r>
              <a:rPr lang="fr-FR" dirty="0" smtClean="0"/>
              <a:t> </a:t>
            </a:r>
            <a:r>
              <a:rPr lang="fr-FR" dirty="0" smtClean="0">
                <a:sym typeface="Wingdings" pitchFamily="2" charset="2"/>
              </a:rPr>
              <a:t> </a:t>
            </a:r>
            <a:r>
              <a:rPr lang="fr-FR" dirty="0" smtClean="0"/>
              <a:t>caillots </a:t>
            </a:r>
            <a:r>
              <a:rPr lang="fr-FR" dirty="0"/>
              <a:t>dans la circulation veineuse </a:t>
            </a:r>
            <a:r>
              <a:rPr lang="fr-FR" dirty="0" smtClean="0">
                <a:sym typeface="Wingdings" pitchFamily="2" charset="2"/>
              </a:rPr>
              <a:t></a:t>
            </a:r>
            <a:r>
              <a:rPr lang="fr-FR" dirty="0" smtClean="0"/>
              <a:t> thrombose </a:t>
            </a:r>
            <a:r>
              <a:rPr lang="fr-FR" dirty="0"/>
              <a:t>veineuse </a:t>
            </a:r>
            <a:r>
              <a:rPr lang="fr-FR" dirty="0" smtClean="0"/>
              <a:t>profonde (TVP) ou/et embolie pulmonaire (EP). </a:t>
            </a:r>
          </a:p>
          <a:p>
            <a:pPr>
              <a:buFont typeface="Wingdings" pitchFamily="2" charset="2"/>
              <a:buChar char="ü"/>
            </a:pPr>
            <a:r>
              <a:rPr lang="fr-FR" dirty="0" smtClean="0"/>
              <a:t>TVP </a:t>
            </a:r>
            <a:r>
              <a:rPr lang="fr-FR" dirty="0" smtClean="0">
                <a:sym typeface="Wingdings" pitchFamily="2" charset="2"/>
              </a:rPr>
              <a:t></a:t>
            </a:r>
            <a:r>
              <a:rPr lang="fr-FR" dirty="0" smtClean="0"/>
              <a:t>thrombus </a:t>
            </a:r>
            <a:r>
              <a:rPr lang="fr-FR" dirty="0"/>
              <a:t>composé de matériel cellulaire (globules rouges et blancs, plaquettes) </a:t>
            </a:r>
            <a:r>
              <a:rPr lang="fr-FR" dirty="0" smtClean="0"/>
              <a:t>+ fibrine</a:t>
            </a:r>
            <a:r>
              <a:rPr lang="fr-FR" dirty="0"/>
              <a:t>. </a:t>
            </a:r>
            <a:endParaRPr lang="fr-FR" dirty="0" smtClean="0"/>
          </a:p>
          <a:p>
            <a:pPr>
              <a:buFont typeface="Wingdings" pitchFamily="2" charset="2"/>
              <a:buChar char="ü"/>
            </a:pPr>
            <a:r>
              <a:rPr lang="fr-FR" dirty="0" smtClean="0"/>
              <a:t>EP </a:t>
            </a:r>
            <a:r>
              <a:rPr lang="fr-FR" dirty="0" smtClean="0">
                <a:sym typeface="Wingdings" pitchFamily="2" charset="2"/>
              </a:rPr>
              <a:t> </a:t>
            </a:r>
            <a:r>
              <a:rPr lang="fr-FR" dirty="0" smtClean="0"/>
              <a:t>thrombus </a:t>
            </a:r>
            <a:r>
              <a:rPr lang="fr-FR" dirty="0"/>
              <a:t>qui provient de la circulation systémique </a:t>
            </a:r>
            <a:r>
              <a:rPr lang="fr-FR" dirty="0" smtClean="0">
                <a:sym typeface="Wingdings" pitchFamily="2" charset="2"/>
              </a:rPr>
              <a:t></a:t>
            </a:r>
            <a:r>
              <a:rPr lang="fr-FR" dirty="0" smtClean="0"/>
              <a:t>artère </a:t>
            </a:r>
            <a:r>
              <a:rPr lang="fr-FR" dirty="0"/>
              <a:t>pulmonaire ou l'une de ses </a:t>
            </a:r>
            <a:r>
              <a:rPr lang="fr-FR" dirty="0" smtClean="0"/>
              <a:t>branches </a:t>
            </a:r>
            <a:r>
              <a:rPr lang="fr-FR" dirty="0" smtClean="0">
                <a:sym typeface="Wingdings" pitchFamily="2" charset="2"/>
              </a:rPr>
              <a:t> </a:t>
            </a:r>
            <a:r>
              <a:rPr lang="fr-FR" dirty="0" smtClean="0"/>
              <a:t>obstruction </a:t>
            </a:r>
            <a:r>
              <a:rPr lang="fr-FR" dirty="0"/>
              <a:t>complète ou partielle du flux sanguin pulmonaire.</a:t>
            </a:r>
          </a:p>
        </p:txBody>
      </p:sp>
    </p:spTree>
    <p:extLst>
      <p:ext uri="{BB962C8B-B14F-4D97-AF65-F5344CB8AC3E}">
        <p14:creationId xmlns:p14="http://schemas.microsoft.com/office/powerpoint/2010/main" val="19083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fr-FR" dirty="0"/>
              <a:t>Maladie thromboembolique veineuse </a:t>
            </a:r>
          </a:p>
        </p:txBody>
      </p:sp>
      <p:sp>
        <p:nvSpPr>
          <p:cNvPr id="3" name="عنصر نائب للمحتوى 2"/>
          <p:cNvSpPr>
            <a:spLocks noGrp="1"/>
          </p:cNvSpPr>
          <p:nvPr>
            <p:ph idx="1"/>
          </p:nvPr>
        </p:nvSpPr>
        <p:spPr/>
        <p:txBody>
          <a:bodyPr>
            <a:normAutofit fontScale="92500" lnSpcReduction="10000"/>
          </a:bodyPr>
          <a:lstStyle/>
          <a:p>
            <a:pPr marL="514350" indent="-514350">
              <a:buFont typeface="+mj-lt"/>
              <a:buAutoNum type="arabicPeriod" startAt="2"/>
            </a:pPr>
            <a:r>
              <a:rPr lang="fr-FR" dirty="0" smtClean="0">
                <a:solidFill>
                  <a:schemeClr val="accent2"/>
                </a:solidFill>
              </a:rPr>
              <a:t>PATHOPHYSIOLOGY</a:t>
            </a:r>
          </a:p>
          <a:p>
            <a:r>
              <a:rPr lang="fr-FR" dirty="0"/>
              <a:t>Les mécanismes qui interviennent dans la </a:t>
            </a:r>
            <a:r>
              <a:rPr lang="fr-FR" dirty="0" smtClean="0"/>
              <a:t>formation des </a:t>
            </a:r>
            <a:r>
              <a:rPr lang="fr-FR" dirty="0"/>
              <a:t>thromboses veineuses sont les trois éléments </a:t>
            </a:r>
            <a:r>
              <a:rPr lang="fr-FR" dirty="0" smtClean="0"/>
              <a:t>de la </a:t>
            </a:r>
            <a:r>
              <a:rPr lang="fr-FR" dirty="0"/>
              <a:t>triade de Virchow (Emmerich, 1996):</a:t>
            </a:r>
          </a:p>
          <a:p>
            <a:pPr marL="0" indent="0">
              <a:buNone/>
            </a:pPr>
            <a:r>
              <a:rPr lang="fr-FR" dirty="0"/>
              <a:t>– la stase sanguine;</a:t>
            </a:r>
          </a:p>
          <a:p>
            <a:pPr marL="0" indent="0">
              <a:buNone/>
            </a:pPr>
            <a:r>
              <a:rPr lang="fr-FR" dirty="0"/>
              <a:t>– les lésions de la paroi du vaisseau;</a:t>
            </a:r>
          </a:p>
          <a:p>
            <a:pPr marL="0" indent="0">
              <a:buNone/>
            </a:pPr>
            <a:r>
              <a:rPr lang="fr-FR" dirty="0"/>
              <a:t>– l’altération de l’équilibre de l’hémostase </a:t>
            </a:r>
            <a:r>
              <a:rPr lang="fr-FR" dirty="0" smtClean="0"/>
              <a:t>congénitale ou </a:t>
            </a:r>
            <a:r>
              <a:rPr lang="fr-FR" dirty="0"/>
              <a:t>acquise.</a:t>
            </a:r>
          </a:p>
        </p:txBody>
      </p:sp>
    </p:spTree>
    <p:extLst>
      <p:ext uri="{BB962C8B-B14F-4D97-AF65-F5344CB8AC3E}">
        <p14:creationId xmlns:p14="http://schemas.microsoft.com/office/powerpoint/2010/main" val="49847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44283917</TotalTime>
  <Words>2924</Words>
  <Application>Microsoft Office PowerPoint</Application>
  <PresentationFormat>عرض على الشاشة (3:4)‏</PresentationFormat>
  <Paragraphs>222</Paragraphs>
  <Slides>55</Slides>
  <Notes>2</Notes>
  <HiddenSlides>0</HiddenSlides>
  <MMClips>0</MMClips>
  <ScaleCrop>false</ScaleCrop>
  <HeadingPairs>
    <vt:vector size="4" baseType="variant">
      <vt:variant>
        <vt:lpstr>نسق</vt:lpstr>
      </vt:variant>
      <vt:variant>
        <vt:i4>1</vt:i4>
      </vt:variant>
      <vt:variant>
        <vt:lpstr>عناوين الشرائح</vt:lpstr>
      </vt:variant>
      <vt:variant>
        <vt:i4>55</vt:i4>
      </vt:variant>
    </vt:vector>
  </HeadingPairs>
  <TitlesOfParts>
    <vt:vector size="56" baseType="lpstr">
      <vt:lpstr>نسق Office</vt:lpstr>
      <vt:lpstr>Trouble de la Coagulation Maladie thromboembolique veineuse </vt:lpstr>
      <vt:lpstr>Généralités</vt:lpstr>
      <vt:lpstr>عرض تقديمي في PowerPoint</vt:lpstr>
      <vt:lpstr>Généralités</vt:lpstr>
      <vt:lpstr>عرض تقديمي في PowerPoint</vt:lpstr>
      <vt:lpstr>Généralités</vt:lpstr>
      <vt:lpstr>عرض تقديمي في PowerPoint</vt:lpstr>
      <vt:lpstr>Maladie thromboembolique veineuse </vt:lpstr>
      <vt:lpstr>Maladie thromboembolique veineuse </vt:lpstr>
      <vt:lpstr>عرض تقديمي في PowerPoint</vt:lpstr>
      <vt:lpstr>عرض تقديمي في PowerPoint</vt:lpstr>
      <vt:lpstr>عرض تقديمي في PowerPoint</vt:lpstr>
      <vt:lpstr>عرض تقديمي في PowerPoint</vt:lpstr>
      <vt:lpstr>عرض تقديمي في PowerPoint</vt:lpstr>
      <vt:lpstr>Maladie thromboembolique veineuse </vt:lpstr>
      <vt:lpstr>عرض تقديمي في PowerPoint</vt:lpstr>
      <vt:lpstr>عرض تقديمي في PowerPoint</vt:lpstr>
      <vt:lpstr>Maladie thromboembolique veineuse </vt:lpstr>
      <vt:lpstr>Maladie thromboembolique veineuse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Maladie thromboembolique veineuse </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 de l’hemostase</dc:title>
  <dc:creator>Hp</dc:creator>
  <cp:lastModifiedBy>Hp</cp:lastModifiedBy>
  <cp:revision>138</cp:revision>
  <dcterms:created xsi:type="dcterms:W3CDTF">1979-12-31T22:03:53Z</dcterms:created>
  <dcterms:modified xsi:type="dcterms:W3CDTF">2022-11-19T02:56:10Z</dcterms:modified>
</cp:coreProperties>
</file>