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73" r:id="rId2"/>
    <p:sldId id="322" r:id="rId3"/>
    <p:sldId id="314" r:id="rId4"/>
    <p:sldId id="323" r:id="rId5"/>
    <p:sldId id="324" r:id="rId6"/>
    <p:sldId id="327" r:id="rId7"/>
    <p:sldId id="326" r:id="rId8"/>
    <p:sldId id="328" r:id="rId9"/>
    <p:sldId id="329" r:id="rId10"/>
    <p:sldId id="330" r:id="rId11"/>
    <p:sldId id="331" r:id="rId12"/>
    <p:sldId id="336" r:id="rId13"/>
    <p:sldId id="332" r:id="rId14"/>
    <p:sldId id="333" r:id="rId15"/>
    <p:sldId id="334" r:id="rId16"/>
    <p:sldId id="335"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66FF"/>
    <a:srgbClr val="FF3399"/>
    <a:srgbClr val="FF0000"/>
    <a:srgbClr val="00CC00"/>
    <a:srgbClr val="FFCC00"/>
    <a:srgbClr val="FF00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81" autoAdjust="0"/>
  </p:normalViewPr>
  <p:slideViewPr>
    <p:cSldViewPr snapToGrid="0">
      <p:cViewPr varScale="1">
        <p:scale>
          <a:sx n="70" d="100"/>
          <a:sy n="70"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034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fr-FR"/>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3431"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fr-FR"/>
            </a:p>
          </p:txBody>
        </p:sp>
        <p:sp>
          <p:nvSpPr>
            <p:cNvPr id="103432"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fr-FR"/>
            </a:p>
          </p:txBody>
        </p:sp>
        <p:sp>
          <p:nvSpPr>
            <p:cNvPr id="103433"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fr-FR"/>
            </a:p>
          </p:txBody>
        </p:sp>
      </p:grpSp>
      <p:sp>
        <p:nvSpPr>
          <p:cNvPr id="103434" name="Rectangle 10"/>
          <p:cNvSpPr>
            <a:spLocks noGrp="1" noChangeArrowheads="1"/>
          </p:cNvSpPr>
          <p:nvPr>
            <p:ph type="ctrTitle" sz="quarter"/>
          </p:nvPr>
        </p:nvSpPr>
        <p:spPr>
          <a:xfrm>
            <a:off x="685800" y="1873250"/>
            <a:ext cx="7772400" cy="1555750"/>
          </a:xfrm>
        </p:spPr>
        <p:txBody>
          <a:bodyPr/>
          <a:lstStyle>
            <a:lvl1pPr>
              <a:defRPr sz="4800"/>
            </a:lvl1pPr>
          </a:lstStyle>
          <a:p>
            <a:r>
              <a:rPr lang="en-US"/>
              <a:t>Click to edit Master title style</a:t>
            </a:r>
          </a:p>
        </p:txBody>
      </p:sp>
      <p:sp>
        <p:nvSpPr>
          <p:cNvPr id="103435"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03436" name="Rectangle 12"/>
          <p:cNvSpPr>
            <a:spLocks noGrp="1" noChangeArrowheads="1"/>
          </p:cNvSpPr>
          <p:nvPr>
            <p:ph type="dt" sz="quarter" idx="2"/>
          </p:nvPr>
        </p:nvSpPr>
        <p:spPr/>
        <p:txBody>
          <a:bodyPr/>
          <a:lstStyle>
            <a:lvl1pPr>
              <a:defRPr/>
            </a:lvl1pPr>
          </a:lstStyle>
          <a:p>
            <a:endParaRPr lang="en-US"/>
          </a:p>
        </p:txBody>
      </p:sp>
      <p:sp>
        <p:nvSpPr>
          <p:cNvPr id="103437" name="Rectangle 13"/>
          <p:cNvSpPr>
            <a:spLocks noGrp="1" noChangeArrowheads="1"/>
          </p:cNvSpPr>
          <p:nvPr>
            <p:ph type="ftr" sz="quarter" idx="3"/>
          </p:nvPr>
        </p:nvSpPr>
        <p:spPr/>
        <p:txBody>
          <a:bodyPr/>
          <a:lstStyle>
            <a:lvl1pPr>
              <a:defRPr/>
            </a:lvl1pPr>
          </a:lstStyle>
          <a:p>
            <a:endParaRPr lang="en-US"/>
          </a:p>
        </p:txBody>
      </p:sp>
      <p:sp>
        <p:nvSpPr>
          <p:cNvPr id="103438" name="Rectangle 14"/>
          <p:cNvSpPr>
            <a:spLocks noGrp="1" noChangeArrowheads="1"/>
          </p:cNvSpPr>
          <p:nvPr>
            <p:ph type="sldNum" sz="quarter" idx="4"/>
          </p:nvPr>
        </p:nvSpPr>
        <p:spPr/>
        <p:txBody>
          <a:bodyPr/>
          <a:lstStyle>
            <a:lvl1pPr>
              <a:defRPr/>
            </a:lvl1pPr>
          </a:lstStyle>
          <a:p>
            <a:fld id="{956DB00F-5CE0-4592-8613-780570BF72E8}" type="slidenum">
              <a:rPr lang="en-US"/>
              <a:pPr/>
              <a:t>‹N°›</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3B3979CF-6500-4109-941B-936D526B5A73}" type="slidenum">
              <a:rPr lang="en-US"/>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7813"/>
            <a:ext cx="2057400" cy="5853112"/>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7813"/>
            <a:ext cx="6019800" cy="585311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A4FE3201-77BF-4D80-BEAA-399F64872F56}" type="slidenum">
              <a:rPr lang="en-US"/>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3667A11E-DFDD-4710-8660-28493023E04A}" type="slidenum">
              <a:rPr lang="en-US"/>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en-US"/>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287056DE-88D4-48C4-B53A-00FE49D2C3B7}" type="slidenum">
              <a:rPr lang="en-US"/>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2CFF6766-91D9-47B5-89E8-DF0F6581EE94}" type="slidenum">
              <a:rPr lang="en-US"/>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en-US"/>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09E926EF-ED88-4C73-8385-4CA9F02CA88E}" type="slidenum">
              <a:rPr lang="en-US"/>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en-US"/>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D3E969F4-0E30-47D6-A3EB-1AE35AE7B350}" type="slidenum">
              <a:rPr lang="en-US"/>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en-US"/>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8F2C5018-4427-4F77-B22B-1E12A62E29C3}" type="slidenum">
              <a:rPr lang="en-US"/>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5068959B-C528-4AA8-8FA2-75B23308AF91}" type="slidenum">
              <a:rPr lang="en-US"/>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en-US"/>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AFDFDDF5-928A-4CB0-A3D6-3EE362E49593}" type="slidenum">
              <a:rPr lang="en-US"/>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402" name="Group 2"/>
          <p:cNvGrpSpPr>
            <a:grpSpLocks/>
          </p:cNvGrpSpPr>
          <p:nvPr/>
        </p:nvGrpSpPr>
        <p:grpSpPr bwMode="auto">
          <a:xfrm>
            <a:off x="0" y="3902075"/>
            <a:ext cx="3400425" cy="2949575"/>
            <a:chOff x="0" y="2458"/>
            <a:chExt cx="2142" cy="1858"/>
          </a:xfrm>
        </p:grpSpPr>
        <p:sp>
          <p:nvSpPr>
            <p:cNvPr id="102403"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2404"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fr-FR"/>
            </a:p>
          </p:txBody>
        </p:sp>
        <p:sp>
          <p:nvSpPr>
            <p:cNvPr id="102405"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2406"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fr-FR"/>
            </a:p>
          </p:txBody>
        </p:sp>
        <p:sp>
          <p:nvSpPr>
            <p:cNvPr id="102407"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fr-FR"/>
            </a:p>
          </p:txBody>
        </p:sp>
        <p:sp>
          <p:nvSpPr>
            <p:cNvPr id="102408"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fr-FR"/>
            </a:p>
          </p:txBody>
        </p:sp>
        <p:sp>
          <p:nvSpPr>
            <p:cNvPr id="102409"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fr-FR"/>
            </a:p>
          </p:txBody>
        </p:sp>
      </p:grpSp>
      <p:sp>
        <p:nvSpPr>
          <p:cNvPr id="102410"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411"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12"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10199"/>
                  </a:outerShdw>
                </a:effectLst>
              </a:defRPr>
            </a:lvl1pPr>
          </a:lstStyle>
          <a:p>
            <a:endParaRPr lang="en-US"/>
          </a:p>
        </p:txBody>
      </p:sp>
      <p:sp>
        <p:nvSpPr>
          <p:cNvPr id="102413"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10199"/>
                  </a:outerShdw>
                </a:effectLst>
              </a:defRPr>
            </a:lvl1pPr>
          </a:lstStyle>
          <a:p>
            <a:endParaRPr lang="en-US"/>
          </a:p>
        </p:txBody>
      </p:sp>
      <p:sp>
        <p:nvSpPr>
          <p:cNvPr id="102414"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10199"/>
                  </a:outerShdw>
                </a:effectLst>
              </a:defRPr>
            </a:lvl1pPr>
          </a:lstStyle>
          <a:p>
            <a:fld id="{DCE3DBE9-FBA3-45D0-AEE5-3FA30E4C8C76}" type="slidenum">
              <a:rPr lang="en-US"/>
              <a:pPr/>
              <a:t>‹N°›</a:t>
            </a:fld>
            <a:endParaRPr lang="en-US"/>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1027"/>
          <p:cNvSpPr>
            <a:spLocks noChangeArrowheads="1"/>
          </p:cNvSpPr>
          <p:nvPr/>
        </p:nvSpPr>
        <p:spPr bwMode="auto">
          <a:xfrm>
            <a:off x="587375" y="2556782"/>
            <a:ext cx="184730" cy="2308324"/>
          </a:xfrm>
          <a:prstGeom prst="rect">
            <a:avLst/>
          </a:prstGeom>
          <a:noFill/>
          <a:ln w="9525">
            <a:noFill/>
            <a:miter lim="800000"/>
            <a:headEnd/>
            <a:tailEnd/>
          </a:ln>
          <a:effectLst/>
        </p:spPr>
        <p:txBody>
          <a:bodyPr wrap="none">
            <a:spAutoFit/>
          </a:bodyPr>
          <a:lstStyle/>
          <a:p>
            <a:pPr algn="ctr" eaLnBrk="1" hangingPunct="1"/>
            <a:endParaRPr lang="en-US" sz="4800" b="1" dirty="0">
              <a:effectLst>
                <a:outerShdw blurRad="38100" dist="38100" dir="2700000" algn="tl">
                  <a:srgbClr val="010199"/>
                </a:outerShdw>
              </a:effectLst>
              <a:cs typeface="Times" charset="0"/>
            </a:endParaRPr>
          </a:p>
          <a:p>
            <a:pPr algn="ctr" eaLnBrk="1" hangingPunct="1"/>
            <a:endParaRPr lang="en-US" sz="4800" b="1" dirty="0" smtClean="0">
              <a:effectLst>
                <a:outerShdw blurRad="38100" dist="38100" dir="2700000" algn="tl">
                  <a:srgbClr val="010199"/>
                </a:outerShdw>
              </a:effectLst>
              <a:cs typeface="Times" charset="0"/>
            </a:endParaRPr>
          </a:p>
          <a:p>
            <a:pPr algn="ctr" eaLnBrk="1" hangingPunct="1"/>
            <a:endParaRPr lang="en-US" sz="4800" b="1" dirty="0">
              <a:effectLst>
                <a:outerShdw blurRad="38100" dist="38100" dir="2700000" algn="tl">
                  <a:srgbClr val="010199"/>
                </a:outerShdw>
              </a:effectLst>
              <a:cs typeface="Times" charset="0"/>
            </a:endParaRPr>
          </a:p>
        </p:txBody>
      </p:sp>
      <p:sp>
        <p:nvSpPr>
          <p:cNvPr id="3" name="Rectangle 2"/>
          <p:cNvSpPr/>
          <p:nvPr/>
        </p:nvSpPr>
        <p:spPr>
          <a:xfrm>
            <a:off x="1022051" y="2779877"/>
            <a:ext cx="6596678" cy="1211552"/>
          </a:xfrm>
          <a:prstGeom prst="rect">
            <a:avLst/>
          </a:prstGeom>
        </p:spPr>
        <p:txBody>
          <a:bodyPr wrap="square">
            <a:spAutoFit/>
          </a:bodyPr>
          <a:lstStyle/>
          <a:p>
            <a:r>
              <a:rPr lang="fr-FR" sz="7200" dirty="0" smtClean="0">
                <a:solidFill>
                  <a:schemeClr val="accent5"/>
                </a:solidFill>
              </a:rPr>
              <a:t>les endotoxines</a:t>
            </a:r>
            <a:endParaRPr lang="fr-FR" sz="7200" dirty="0">
              <a:solidFill>
                <a:schemeClr val="accent5"/>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3200"/>
            <a:ext cx="8229600" cy="5927725"/>
          </a:xfrm>
        </p:spPr>
        <p:txBody>
          <a:bodyPr/>
          <a:lstStyle/>
          <a:p>
            <a:r>
              <a:rPr lang="fr-FR" sz="2400" dirty="0" smtClean="0"/>
              <a:t>les endotoxines agissent à des dose élevées et leur pouvoir toxique apparait sans période de latence à faible dose les endotoxine cause des symptômes peu spécifique comme par </a:t>
            </a:r>
            <a:r>
              <a:rPr lang="fr-FR" sz="2400" smtClean="0"/>
              <a:t>ex maux de </a:t>
            </a:r>
            <a:r>
              <a:rPr lang="fr-FR" sz="2400" dirty="0" smtClean="0"/>
              <a:t>tète fièvre.</a:t>
            </a:r>
          </a:p>
          <a:p>
            <a:r>
              <a:rPr lang="fr-FR" sz="2400" dirty="0" smtClean="0">
                <a:latin typeface="Times New Roman" pitchFamily="18" charset="0"/>
                <a:cs typeface="Times New Roman" pitchFamily="18" charset="0"/>
              </a:rPr>
              <a:t> </a:t>
            </a:r>
            <a:r>
              <a:rPr lang="fr-FR" sz="2400" dirty="0" smtClean="0">
                <a:latin typeface="+mj-lt"/>
                <a:cs typeface="Times New Roman" pitchFamily="18" charset="0"/>
              </a:rPr>
              <a:t>Très résistantes aux agents physiques et chimiques   tels : la détoxification par le formol, l’hydrolyse par les acides et les bases , et même l’oxydation</a:t>
            </a:r>
          </a:p>
          <a:p>
            <a:endParaRPr lang="fr-FR" sz="2400" dirty="0" smtClean="0">
              <a:latin typeface="+mj-lt"/>
            </a:endParaRPr>
          </a:p>
          <a:p>
            <a:r>
              <a:rPr lang="fr-FR" sz="2400" dirty="0" smtClean="0">
                <a:latin typeface="+mj-lt"/>
                <a:cs typeface="Times New Roman" pitchFamily="18" charset="0"/>
              </a:rPr>
              <a:t>Leur effet toxique est accru par la chaleur</a:t>
            </a:r>
          </a:p>
          <a:p>
            <a:r>
              <a:rPr lang="fr-FR" sz="2400" dirty="0" smtClean="0">
                <a:latin typeface="+mj-lt"/>
              </a:rPr>
              <a:t>Les endotoxines sont très pyrétiques</a:t>
            </a:r>
            <a:endParaRPr lang="fr-FR" sz="2400"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Mécanisme d’action des endotoxines</a:t>
            </a:r>
            <a:endParaRPr lang="fr-FR" dirty="0">
              <a:solidFill>
                <a:srgbClr val="FFFF00"/>
              </a:solidFill>
            </a:endParaRPr>
          </a:p>
        </p:txBody>
      </p:sp>
      <p:sp>
        <p:nvSpPr>
          <p:cNvPr id="3" name="Espace réservé du contenu 2"/>
          <p:cNvSpPr>
            <a:spLocks noGrp="1"/>
          </p:cNvSpPr>
          <p:nvPr>
            <p:ph idx="1"/>
          </p:nvPr>
        </p:nvSpPr>
        <p:spPr/>
        <p:txBody>
          <a:bodyPr/>
          <a:lstStyle/>
          <a:p>
            <a:r>
              <a:rPr lang="fr-FR" sz="2400" dirty="0" smtClean="0">
                <a:latin typeface="Times New Roman" pitchFamily="18" charset="0"/>
                <a:cs typeface="Times New Roman" pitchFamily="18" charset="0"/>
              </a:rPr>
              <a:t>Pour agir, les endotoxines doivent être libérées par les bactéries</a:t>
            </a:r>
          </a:p>
          <a:p>
            <a:r>
              <a:rPr lang="fr-FR" sz="2400" dirty="0" smtClean="0">
                <a:latin typeface="Times New Roman" pitchFamily="18" charset="0"/>
                <a:cs typeface="Times New Roman" pitchFamily="18" charset="0"/>
              </a:rPr>
              <a:t>Une fois libérées, elles ne tuent pas directement les cellules de l’</a:t>
            </a:r>
            <a:r>
              <a:rPr lang="fr-FR" sz="2400" dirty="0" err="1" smtClean="0">
                <a:latin typeface="Times New Roman" pitchFamily="18" charset="0"/>
                <a:cs typeface="Times New Roman" pitchFamily="18" charset="0"/>
              </a:rPr>
              <a:t>hote</a:t>
            </a:r>
            <a:r>
              <a:rPr lang="fr-FR" sz="2400" dirty="0" smtClean="0">
                <a:latin typeface="Times New Roman" pitchFamily="18" charset="0"/>
                <a:cs typeface="Times New Roman" pitchFamily="18" charset="0"/>
              </a:rPr>
              <a:t> elles se lient d’abord aux récepteurs cellulaires de l’</a:t>
            </a:r>
            <a:r>
              <a:rPr lang="fr-FR" sz="2400" dirty="0" err="1" smtClean="0">
                <a:latin typeface="Times New Roman" pitchFamily="18" charset="0"/>
                <a:cs typeface="Times New Roman" pitchFamily="18" charset="0"/>
              </a:rPr>
              <a:t>hote</a:t>
            </a:r>
            <a:r>
              <a:rPr lang="fr-FR" sz="2400" dirty="0" smtClean="0">
                <a:latin typeface="Times New Roman" pitchFamily="18" charset="0"/>
                <a:cs typeface="Times New Roman" pitchFamily="18" charset="0"/>
              </a:rPr>
              <a:t> et les stimulent à secréter des médiateurs chimiques.</a:t>
            </a:r>
          </a:p>
          <a:p>
            <a:r>
              <a:rPr lang="fr-FR" sz="2400" dirty="0" smtClean="0">
                <a:latin typeface="Times New Roman" pitchFamily="18" charset="0"/>
                <a:cs typeface="Times New Roman" pitchFamily="18" charset="0"/>
              </a:rPr>
              <a:t>Ces médiateurs  vont agir localement ou à distance  en déclenchant par la suite des réactions pathogènes</a:t>
            </a:r>
            <a:endParaRPr lang="fr-F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4"/>
            <a:ext cx="8229600" cy="254450"/>
          </a:xfrm>
        </p:spPr>
        <p:txBody>
          <a:bodyPr/>
          <a:lstStyle/>
          <a:p>
            <a:endParaRPr lang="fr-FR" dirty="0"/>
          </a:p>
        </p:txBody>
      </p:sp>
      <p:sp>
        <p:nvSpPr>
          <p:cNvPr id="3" name="Espace réservé du contenu 2"/>
          <p:cNvSpPr>
            <a:spLocks noGrp="1"/>
          </p:cNvSpPr>
          <p:nvPr>
            <p:ph idx="1"/>
          </p:nvPr>
        </p:nvSpPr>
        <p:spPr/>
        <p:txBody>
          <a:bodyPr/>
          <a:lstStyle/>
          <a:p>
            <a:endParaRPr lang="fr-FR" dirty="0"/>
          </a:p>
        </p:txBody>
      </p:sp>
      <p:pic>
        <p:nvPicPr>
          <p:cNvPr id="4" name="Espace réservé du contenu 4"/>
          <p:cNvPicPr>
            <a:picLocks/>
          </p:cNvPicPr>
          <p:nvPr/>
        </p:nvPicPr>
        <p:blipFill>
          <a:blip r:embed="rId2"/>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232729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955901"/>
          </a:xfrm>
        </p:spPr>
        <p:txBody>
          <a:bodyPr/>
          <a:lstStyle/>
          <a:p>
            <a:r>
              <a:rPr lang="fr-FR" dirty="0" smtClean="0">
                <a:solidFill>
                  <a:srgbClr val="FFFF00"/>
                </a:solidFill>
              </a:rPr>
              <a:t>Effet pathogène des endotoxines</a:t>
            </a:r>
            <a:endParaRPr lang="fr-FR" dirty="0">
              <a:solidFill>
                <a:srgbClr val="FFFF00"/>
              </a:solidFill>
            </a:endParaRPr>
          </a:p>
        </p:txBody>
      </p:sp>
      <p:sp>
        <p:nvSpPr>
          <p:cNvPr id="3" name="Espace réservé du contenu 2"/>
          <p:cNvSpPr>
            <a:spLocks noGrp="1"/>
          </p:cNvSpPr>
          <p:nvPr>
            <p:ph idx="1"/>
          </p:nvPr>
        </p:nvSpPr>
        <p:spPr>
          <a:xfrm>
            <a:off x="457200" y="1465944"/>
            <a:ext cx="8229600" cy="4664982"/>
          </a:xfrm>
        </p:spPr>
        <p:txBody>
          <a:bodyPr/>
          <a:lstStyle/>
          <a:p>
            <a:r>
              <a:rPr lang="fr-FR" sz="2400" b="1" dirty="0" smtClean="0">
                <a:solidFill>
                  <a:srgbClr val="FFC000"/>
                </a:solidFill>
                <a:latin typeface="+mj-lt"/>
                <a:cs typeface="Times New Roman" pitchFamily="18" charset="0"/>
              </a:rPr>
              <a:t>Etat de choc septique : </a:t>
            </a:r>
            <a:r>
              <a:rPr lang="fr-FR" sz="2400" dirty="0" smtClean="0">
                <a:latin typeface="+mj-lt"/>
                <a:cs typeface="Times New Roman" pitchFamily="18" charset="0"/>
              </a:rPr>
              <a:t>par production excessive de cytokines</a:t>
            </a:r>
          </a:p>
          <a:p>
            <a:endParaRPr lang="fr-FR" sz="2400" dirty="0" smtClean="0">
              <a:latin typeface="Times New Roman" pitchFamily="18" charset="0"/>
              <a:cs typeface="Times New Roman" pitchFamily="18" charset="0"/>
            </a:endParaRPr>
          </a:p>
          <a:p>
            <a:r>
              <a:rPr lang="fr-FR" sz="2400" dirty="0" smtClean="0"/>
              <a:t>l'hyper activation des macrophages : une fois libérée dans le sang, l'endotoxine se lie à une protéine appelée LBP (pour </a:t>
            </a:r>
            <a:r>
              <a:rPr lang="fr-FR" sz="2400" dirty="0" err="1" smtClean="0"/>
              <a:t>Lipopolysaccharide</a:t>
            </a:r>
            <a:r>
              <a:rPr lang="fr-FR" sz="2400" dirty="0" smtClean="0"/>
              <a:t> </a:t>
            </a:r>
            <a:r>
              <a:rPr lang="fr-FR" sz="2400" dirty="0" err="1" smtClean="0"/>
              <a:t>Binding</a:t>
            </a:r>
            <a:r>
              <a:rPr lang="fr-FR" sz="2400" dirty="0" smtClean="0"/>
              <a:t> </a:t>
            </a:r>
            <a:r>
              <a:rPr lang="fr-FR" sz="2400" dirty="0" err="1" smtClean="0"/>
              <a:t>Protein</a:t>
            </a:r>
            <a:r>
              <a:rPr lang="fr-FR" sz="2400" dirty="0" smtClean="0"/>
              <a:t>) et ce complexe se fixerait sur une molécule réceptrice située à la surface des macrophages (CD14). Ceci aurait pour conséquence la libération de nombreux médiateurs de l'inflammation. </a:t>
            </a:r>
          </a:p>
          <a:p>
            <a:r>
              <a:rPr lang="fr-FR" sz="2400" dirty="0" smtClean="0"/>
              <a:t>Elles ont une activité toxique qui ne s'exprime qu'à forte dose : il faut une libération massive d'endotoxines pour observer un choc toxique. A faible dose, elles ont globalement un effet bénéfique.</a:t>
            </a:r>
          </a:p>
          <a:p>
            <a:endParaRPr lang="fr-F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4172"/>
            <a:ext cx="8229600" cy="5956754"/>
          </a:xfrm>
        </p:spPr>
        <p:txBody>
          <a:bodyPr/>
          <a:lstStyle/>
          <a:p>
            <a:r>
              <a:rPr lang="fr-FR" sz="2400" b="1" dirty="0" smtClean="0">
                <a:solidFill>
                  <a:srgbClr val="FFC000"/>
                </a:solidFill>
                <a:latin typeface="+mj-lt"/>
                <a:cs typeface="Times New Roman" pitchFamily="18" charset="0"/>
              </a:rPr>
              <a:t>Formation de caillots sanguins (thrombus) : </a:t>
            </a:r>
            <a:r>
              <a:rPr lang="fr-FR" sz="2400" dirty="0" smtClean="0">
                <a:latin typeface="+mj-lt"/>
                <a:cs typeface="Times New Roman" pitchFamily="18" charset="0"/>
              </a:rPr>
              <a:t>obturent les vaisseaux sanguins par activation du système de coagulation </a:t>
            </a:r>
          </a:p>
          <a:p>
            <a:r>
              <a:rPr lang="fr-FR" sz="2400" dirty="0" smtClean="0">
                <a:latin typeface="Times New Roman" pitchFamily="18" charset="0"/>
                <a:cs typeface="Times New Roman" pitchFamily="18" charset="0"/>
              </a:rPr>
              <a:t>baisse de la pression artérielle hypo oxygénation du cerveau, poumons ; reins...</a:t>
            </a:r>
          </a:p>
          <a:p>
            <a:r>
              <a:rPr lang="fr-FR" sz="2400" b="1" dirty="0" smtClean="0">
                <a:solidFill>
                  <a:srgbClr val="FFC000"/>
                </a:solidFill>
                <a:latin typeface="Times New Roman" pitchFamily="18" charset="0"/>
                <a:cs typeface="Times New Roman" pitchFamily="18" charset="0"/>
              </a:rPr>
              <a:t>Choc </a:t>
            </a:r>
            <a:r>
              <a:rPr lang="fr-FR" sz="2400" b="1" dirty="0" err="1" smtClean="0">
                <a:solidFill>
                  <a:srgbClr val="FFC000"/>
                </a:solidFill>
                <a:latin typeface="Times New Roman" pitchFamily="18" charset="0"/>
                <a:cs typeface="Times New Roman" pitchFamily="18" charset="0"/>
              </a:rPr>
              <a:t>endotoxique</a:t>
            </a:r>
            <a:r>
              <a:rPr lang="fr-FR" sz="2400" b="1" dirty="0" smtClean="0">
                <a:solidFill>
                  <a:srgbClr val="FFC000"/>
                </a:solidFill>
                <a:latin typeface="Times New Roman" pitchFamily="18" charset="0"/>
                <a:cs typeface="Times New Roman" pitchFamily="18" charset="0"/>
              </a:rPr>
              <a:t> et la mort : </a:t>
            </a:r>
            <a:r>
              <a:rPr lang="fr-FR" sz="2400" dirty="0" smtClean="0">
                <a:latin typeface="Times New Roman" pitchFamily="18" charset="0"/>
                <a:cs typeface="Times New Roman" pitchFamily="18" charset="0"/>
              </a:rPr>
              <a:t>par libération de grandes quantités d’endotoxines dans le sang</a:t>
            </a:r>
          </a:p>
          <a:p>
            <a:r>
              <a:rPr lang="fr-FR" sz="2400" dirty="0" smtClean="0">
                <a:latin typeface="Times New Roman" pitchFamily="18" charset="0"/>
                <a:cs typeface="Times New Roman" pitchFamily="18" charset="0"/>
              </a:rPr>
              <a:t>inflammations, fièvres, diarrhées, asthme, hémorragies  intestinales, troubles respiratoires...</a:t>
            </a:r>
            <a:r>
              <a:rPr lang="fr-FR" sz="2400" dirty="0" err="1" smtClean="0">
                <a:latin typeface="Times New Roman" pitchFamily="18" charset="0"/>
                <a:cs typeface="Times New Roman" pitchFamily="18" charset="0"/>
              </a:rPr>
              <a:t>etc</a:t>
            </a:r>
            <a:endParaRPr lang="fr-FR" sz="2400"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Traitement</a:t>
            </a:r>
            <a:endParaRPr lang="fr-FR" dirty="0">
              <a:solidFill>
                <a:srgbClr val="FFFF00"/>
              </a:solidFill>
            </a:endParaRPr>
          </a:p>
        </p:txBody>
      </p:sp>
      <p:sp>
        <p:nvSpPr>
          <p:cNvPr id="3" name="Espace réservé du contenu 2"/>
          <p:cNvSpPr>
            <a:spLocks noGrp="1"/>
          </p:cNvSpPr>
          <p:nvPr>
            <p:ph idx="1"/>
          </p:nvPr>
        </p:nvSpPr>
        <p:spPr/>
        <p:txBody>
          <a:bodyPr/>
          <a:lstStyle/>
          <a:p>
            <a:r>
              <a:rPr lang="fr-FR" sz="2400" dirty="0" smtClean="0">
                <a:latin typeface="Times New Roman" pitchFamily="18" charset="0"/>
                <a:cs typeface="Times New Roman" pitchFamily="18" charset="0"/>
              </a:rPr>
              <a:t>Le traitement contre les LPS, se fait par des antibiotiques  (pénicilline, aminosides, quinolones, céphalosporines, imipenème) Ces antibiotiques sont les meilleurs agents thérapeutiques  inhibent le développement bactérien mais On les utilisent que lors de la phase initiale de l’infection</a:t>
            </a:r>
          </a:p>
          <a:p>
            <a:r>
              <a:rPr lang="fr-FR" sz="2400" dirty="0" smtClean="0">
                <a:latin typeface="Times New Roman" pitchFamily="18" charset="0"/>
                <a:cs typeface="Times New Roman" pitchFamily="18" charset="0"/>
              </a:rPr>
              <a:t>Pendant la phase aigue de l’infection ils deviennent dangereux pour le patient induisent une forte libération des toxines par lyse de la membrane . </a:t>
            </a:r>
          </a:p>
          <a:p>
            <a:endParaRPr lang="fr-FR"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Détection et dosage des endotoxines</a:t>
            </a:r>
            <a:endParaRPr lang="fr-FR" dirty="0">
              <a:solidFill>
                <a:srgbClr val="FFFF00"/>
              </a:solidFill>
            </a:endParaRPr>
          </a:p>
        </p:txBody>
      </p:sp>
      <p:sp>
        <p:nvSpPr>
          <p:cNvPr id="3" name="Espace réservé du contenu 2"/>
          <p:cNvSpPr>
            <a:spLocks noGrp="1"/>
          </p:cNvSpPr>
          <p:nvPr>
            <p:ph idx="1"/>
          </p:nvPr>
        </p:nvSpPr>
        <p:spPr/>
        <p:txBody>
          <a:bodyPr/>
          <a:lstStyle/>
          <a:p>
            <a:r>
              <a:rPr lang="fr-FR" sz="2400" dirty="0" smtClean="0">
                <a:latin typeface="Times New Roman" pitchFamily="18" charset="0"/>
                <a:cs typeface="Times New Roman" pitchFamily="18" charset="0"/>
              </a:rPr>
              <a:t>La </a:t>
            </a:r>
            <a:r>
              <a:rPr lang="fr-FR" sz="2400" dirty="0" smtClean="0">
                <a:latin typeface="Times New Roman" pitchFamily="18" charset="0"/>
                <a:cs typeface="Times New Roman" pitchFamily="18" charset="0"/>
              </a:rPr>
              <a:t>méthode actuelle de dosage est la technique du lysat d’</a:t>
            </a:r>
            <a:r>
              <a:rPr lang="fr-FR" sz="2400" dirty="0" err="1" smtClean="0">
                <a:latin typeface="Times New Roman" pitchFamily="18" charset="0"/>
                <a:cs typeface="Times New Roman" pitchFamily="18" charset="0"/>
              </a:rPr>
              <a:t>amoebocyte</a:t>
            </a:r>
            <a:r>
              <a:rPr lang="fr-FR" sz="2400" dirty="0" smtClean="0">
                <a:latin typeface="Times New Roman" pitchFamily="18" charset="0"/>
                <a:cs typeface="Times New Roman" pitchFamily="18" charset="0"/>
              </a:rPr>
              <a:t> de limule (LAL).</a:t>
            </a:r>
          </a:p>
          <a:p>
            <a:r>
              <a:rPr lang="fr-FR" sz="2400" dirty="0" smtClean="0">
                <a:latin typeface="Times New Roman" pitchFamily="18" charset="0"/>
                <a:cs typeface="Times New Roman" pitchFamily="18" charset="0"/>
              </a:rPr>
              <a:t>Cette méthode est basée sur la formation d’un caillot gélatineux lorsqu’une endotoxine entre en contact avec une protéine de coagulation des </a:t>
            </a:r>
            <a:r>
              <a:rPr lang="fr-FR" sz="2400" dirty="0" err="1" smtClean="0">
                <a:latin typeface="Times New Roman" pitchFamily="18" charset="0"/>
                <a:cs typeface="Times New Roman" pitchFamily="18" charset="0"/>
              </a:rPr>
              <a:t>amoebocytes</a:t>
            </a:r>
            <a:r>
              <a:rPr lang="fr-FR" sz="2400" dirty="0" smtClean="0">
                <a:latin typeface="Times New Roman" pitchFamily="18" charset="0"/>
                <a:cs typeface="Times New Roman" pitchFamily="18" charset="0"/>
              </a:rPr>
              <a:t> de limule (Arthropode américain sensible à la présence de LPS).</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sz="4000" b="1" dirty="0" smtClean="0">
                <a:solidFill>
                  <a:srgbClr val="FFFF00"/>
                </a:solidFill>
                <a:effectLst>
                  <a:outerShdw blurRad="38100" dist="38100" dir="2700000" algn="tl">
                    <a:srgbClr val="010199"/>
                  </a:outerShdw>
                </a:effectLst>
              </a:rPr>
              <a:t>Introduction </a:t>
            </a:r>
            <a:endParaRPr lang="en-US" sz="4000" b="1" dirty="0">
              <a:solidFill>
                <a:srgbClr val="FFFF00"/>
              </a:solidFill>
              <a:effectLst>
                <a:outerShdw blurRad="38100" dist="38100" dir="2700000" algn="tl">
                  <a:srgbClr val="010199"/>
                </a:outerShdw>
              </a:effectLst>
            </a:endParaRPr>
          </a:p>
        </p:txBody>
      </p:sp>
      <p:sp>
        <p:nvSpPr>
          <p:cNvPr id="110595" name="Rectangle 3"/>
          <p:cNvSpPr>
            <a:spLocks noGrp="1" noChangeArrowheads="1"/>
          </p:cNvSpPr>
          <p:nvPr>
            <p:ph type="body" idx="1"/>
          </p:nvPr>
        </p:nvSpPr>
        <p:spPr>
          <a:xfrm>
            <a:off x="614363" y="1248229"/>
            <a:ext cx="8195808" cy="4882697"/>
          </a:xfrm>
        </p:spPr>
        <p:txBody>
          <a:bodyPr/>
          <a:lstStyle/>
          <a:p>
            <a:pPr marL="0" indent="0">
              <a:buNone/>
            </a:pPr>
            <a:r>
              <a:rPr lang="fr-FR" sz="2400" dirty="0" smtClean="0"/>
              <a:t>Les toxines sont des molécules synthétisées par un organisme et capables de perturber  le fonctionnement de certaines cellules, à distance du foyer d'infection. </a:t>
            </a:r>
          </a:p>
          <a:p>
            <a:pPr marL="0" indent="0">
              <a:buNone/>
            </a:pPr>
            <a:r>
              <a:rPr lang="fr-FR" sz="2400" dirty="0" smtClean="0"/>
              <a:t>Les toxines sont également plus ou moins immunogènes : elles sont capables d'induire une réponse immunitaire. </a:t>
            </a:r>
          </a:p>
          <a:p>
            <a:pPr marL="0" indent="0">
              <a:buNone/>
            </a:pPr>
            <a:r>
              <a:rPr lang="fr-FR" sz="2400" dirty="0" smtClean="0"/>
              <a:t>Il existe deux grands types de toxines : </a:t>
            </a:r>
          </a:p>
          <a:p>
            <a:pPr marL="0" indent="0">
              <a:buNone/>
            </a:pPr>
            <a:r>
              <a:rPr lang="fr-FR" sz="2400" dirty="0" smtClean="0"/>
              <a:t>- les endotoxines, faisant partie de   </a:t>
            </a:r>
            <a:r>
              <a:rPr lang="fr-FR" sz="2400" dirty="0" err="1" smtClean="0"/>
              <a:t>LipoPolySaccharide</a:t>
            </a:r>
            <a:r>
              <a:rPr lang="fr-FR" sz="2400" dirty="0" smtClean="0"/>
              <a:t>. </a:t>
            </a:r>
          </a:p>
          <a:p>
            <a:pPr marL="0" indent="0">
              <a:buNone/>
            </a:pPr>
            <a:r>
              <a:rPr lang="fr-FR" sz="2400" dirty="0" smtClean="0"/>
              <a:t>- les exotoxines protéiques.</a:t>
            </a:r>
          </a:p>
          <a:p>
            <a:pPr marL="0" indent="0">
              <a:buFont typeface="Wingdings" pitchFamily="2" charset="2"/>
              <a:buNone/>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1"/>
            <a:ext cx="8229600" cy="1132113"/>
          </a:xfrm>
        </p:spPr>
        <p:txBody>
          <a:bodyPr/>
          <a:lstStyle/>
          <a:p>
            <a:r>
              <a:rPr lang="en-US" sz="4000" b="1" dirty="0" smtClean="0">
                <a:solidFill>
                  <a:srgbClr val="FFFF00"/>
                </a:solidFill>
                <a:effectLst>
                  <a:outerShdw blurRad="38100" dist="38100" dir="2700000" algn="tl">
                    <a:srgbClr val="010199"/>
                  </a:outerShdw>
                </a:effectLst>
              </a:rPr>
              <a:t>les </a:t>
            </a:r>
            <a:r>
              <a:rPr lang="en-US" sz="4000" b="1" dirty="0" err="1" smtClean="0">
                <a:solidFill>
                  <a:srgbClr val="FFFF00"/>
                </a:solidFill>
                <a:effectLst>
                  <a:outerShdw blurRad="38100" dist="38100" dir="2700000" algn="tl">
                    <a:srgbClr val="010199"/>
                  </a:outerShdw>
                </a:effectLst>
              </a:rPr>
              <a:t>endotoxines</a:t>
            </a:r>
            <a:r>
              <a:rPr lang="en-US" sz="4000" b="1" dirty="0" smtClean="0">
                <a:solidFill>
                  <a:srgbClr val="FFFF00"/>
                </a:solidFill>
                <a:effectLst>
                  <a:outerShdw blurRad="38100" dist="38100" dir="2700000" algn="tl">
                    <a:srgbClr val="010199"/>
                  </a:outerShdw>
                </a:effectLst>
              </a:rPr>
              <a:t> </a:t>
            </a:r>
            <a:endParaRPr lang="en-US" sz="4000" b="1" dirty="0">
              <a:solidFill>
                <a:srgbClr val="FFFF00"/>
              </a:solidFill>
              <a:effectLst>
                <a:outerShdw blurRad="38100" dist="38100" dir="2700000" algn="tl">
                  <a:srgbClr val="010199"/>
                </a:outerShdw>
              </a:effectLst>
            </a:endParaRPr>
          </a:p>
        </p:txBody>
      </p:sp>
      <p:sp>
        <p:nvSpPr>
          <p:cNvPr id="109571" name="Rectangle 3"/>
          <p:cNvSpPr>
            <a:spLocks noGrp="1" noChangeArrowheads="1"/>
          </p:cNvSpPr>
          <p:nvPr>
            <p:ph type="body" idx="1"/>
          </p:nvPr>
        </p:nvSpPr>
        <p:spPr>
          <a:xfrm>
            <a:off x="885371" y="899887"/>
            <a:ext cx="7423831" cy="5065486"/>
          </a:xfrm>
        </p:spPr>
        <p:txBody>
          <a:bodyPr/>
          <a:lstStyle/>
          <a:p>
            <a:pPr>
              <a:buFont typeface="Wingdings" pitchFamily="2" charset="2"/>
              <a:buNone/>
            </a:pPr>
            <a:endParaRPr lang="en-US" sz="2800" dirty="0">
              <a:effectLst/>
            </a:endParaRPr>
          </a:p>
          <a:p>
            <a:r>
              <a:rPr lang="fr-FR" sz="2400" dirty="0" smtClean="0">
                <a:latin typeface="+mj-lt"/>
              </a:rPr>
              <a:t>Les endotoxines sont des </a:t>
            </a:r>
            <a:r>
              <a:rPr lang="fr-FR" sz="2400" dirty="0" err="1" smtClean="0">
                <a:latin typeface="+mj-lt"/>
              </a:rPr>
              <a:t>lipopolysaccharides</a:t>
            </a:r>
            <a:r>
              <a:rPr lang="fr-FR" sz="2400" dirty="0" smtClean="0">
                <a:latin typeface="+mj-lt"/>
              </a:rPr>
              <a:t>  (LPS) , attachés à la couche externe des bactéries Gram - </a:t>
            </a:r>
          </a:p>
          <a:p>
            <a:r>
              <a:rPr lang="fr-FR" sz="2400" dirty="0" smtClean="0">
                <a:latin typeface="+mj-lt"/>
              </a:rPr>
              <a:t>Ce sont des substances biologiques toxiques (toxines) .</a:t>
            </a:r>
            <a:r>
              <a:rPr lang="fr-FR" sz="2400" dirty="0" smtClean="0">
                <a:latin typeface="+mj-lt"/>
                <a:cs typeface="Times New Roman" pitchFamily="18" charset="0"/>
              </a:rPr>
              <a:t>Elles se trouvent sur la face externe de la membrane externe des bactéries Gram (-). Elles sont libérées suite à la lyse des bactéries. Ceci peut intervenir lors d'une septicémie à bacille G(-) traitée massivement par des antibiotiques.</a:t>
            </a:r>
            <a:r>
              <a:rPr lang="fr-FR" sz="2400" dirty="0" smtClean="0">
                <a:cs typeface="Times New Roman" pitchFamily="18" charset="0"/>
              </a:rPr>
              <a:t> Ou lors de la multiplication cellulaire. </a:t>
            </a:r>
            <a:endParaRPr lang="fr-FR" sz="2400" dirty="0" smtClean="0">
              <a:latin typeface="+mj-lt"/>
              <a:cs typeface="Times New Roman" pitchFamily="18" charset="0"/>
            </a:endParaRPr>
          </a:p>
          <a:p>
            <a:r>
              <a:rPr lang="fr-FR" sz="2400" dirty="0" smtClean="0">
                <a:latin typeface="+mj-lt"/>
                <a:cs typeface="Times New Roman" pitchFamily="18" charset="0"/>
              </a:rPr>
              <a:t>Les endotoxines sont toxique uniquement en concentrations élevées et peuvent conduire a la mort </a:t>
            </a:r>
            <a:endParaRPr lang="fr-FR" sz="2400" dirty="0" smtClean="0">
              <a:latin typeface="+mj-lt"/>
            </a:endParaRPr>
          </a:p>
          <a:p>
            <a:endParaRPr lang="fr-FR" sz="2800" dirty="0" smtClean="0"/>
          </a:p>
          <a:p>
            <a:pPr>
              <a:buNone/>
            </a:pP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0286" y="174172"/>
            <a:ext cx="8592457" cy="6683828"/>
          </a:xfrm>
        </p:spPr>
        <p:txBody>
          <a:bodyPr/>
          <a:lstStyle/>
          <a:p>
            <a:r>
              <a:rPr lang="fr-FR" sz="2800" dirty="0" smtClean="0"/>
              <a:t>Les bactéries qui produisent les endotoxines sont présente naturellement partout dans environnement ;</a:t>
            </a:r>
            <a:r>
              <a:rPr lang="fr-FR" sz="2800" dirty="0" smtClean="0">
                <a:latin typeface="+mj-lt"/>
                <a:cs typeface="Times New Roman" pitchFamily="18" charset="0"/>
              </a:rPr>
              <a:t>plus spécialement dans les milieux aqueux , car les bactéries qui les produisent prolifèrent  dans les eaux stagnantes,  ou anthropiques .</a:t>
            </a:r>
          </a:p>
          <a:p>
            <a:pPr marL="457200" indent="-457200">
              <a:buFont typeface="Wingdings" pitchFamily="2" charset="2"/>
              <a:buChar char="Ø"/>
            </a:pPr>
            <a:r>
              <a:rPr lang="fr-FR" sz="2800"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Pseudomonas</a:t>
            </a:r>
            <a:r>
              <a:rPr lang="fr-FR" sz="2800" i="1" dirty="0" smtClean="0">
                <a:latin typeface="Times New Roman" pitchFamily="18" charset="0"/>
                <a:cs typeface="Times New Roman" pitchFamily="18" charset="0"/>
              </a:rPr>
              <a:t>		 </a:t>
            </a: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klebsiella</a:t>
            </a:r>
            <a:endParaRPr lang="fr-FR" sz="2800" i="1" dirty="0" smtClean="0">
              <a:latin typeface="Times New Roman" pitchFamily="18" charset="0"/>
              <a:cs typeface="Times New Roman" pitchFamily="18" charset="0"/>
            </a:endParaRP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Enterobacter</a:t>
            </a:r>
            <a:r>
              <a:rPr lang="fr-FR" sz="2800" i="1" dirty="0" smtClean="0">
                <a:latin typeface="Times New Roman" pitchFamily="18" charset="0"/>
                <a:cs typeface="Times New Roman" pitchFamily="18" charset="0"/>
              </a:rPr>
              <a:t>  		          	</a:t>
            </a: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E.coli</a:t>
            </a:r>
            <a:r>
              <a:rPr lang="fr-FR" sz="2800" i="1" dirty="0" smtClean="0">
                <a:latin typeface="Times New Roman" pitchFamily="18" charset="0"/>
                <a:cs typeface="Times New Roman" pitchFamily="18" charset="0"/>
              </a:rPr>
              <a:t>                                           </a:t>
            </a:r>
          </a:p>
          <a:p>
            <a:pPr marL="457200" indent="-457200">
              <a:buFont typeface="Wingdings" pitchFamily="2" charset="2"/>
              <a:buChar char="Ø"/>
            </a:pPr>
            <a:r>
              <a:rPr lang="fr-FR" sz="2800" i="1" dirty="0" smtClean="0">
                <a:latin typeface="Times New Roman" pitchFamily="18" charset="0"/>
                <a:cs typeface="Times New Roman" pitchFamily="18" charset="0"/>
              </a:rPr>
              <a:t>   Salmonella</a:t>
            </a: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Campylobacter</a:t>
            </a:r>
            <a:r>
              <a:rPr lang="fr-FR" sz="2800" i="1" dirty="0" smtClean="0">
                <a:latin typeface="Times New Roman" pitchFamily="18" charset="0"/>
                <a:cs typeface="Times New Roman" pitchFamily="18" charset="0"/>
              </a:rPr>
              <a:t>                               	</a:t>
            </a: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Neisseria</a:t>
            </a:r>
            <a:r>
              <a:rPr lang="fr-FR" sz="2800" i="1" dirty="0" smtClean="0">
                <a:latin typeface="Times New Roman" pitchFamily="18" charset="0"/>
                <a:cs typeface="Times New Roman" pitchFamily="18" charset="0"/>
              </a:rPr>
              <a:t>                           </a:t>
            </a:r>
          </a:p>
          <a:p>
            <a:pPr marL="457200" indent="-457200">
              <a:buFont typeface="Wingdings" pitchFamily="2" charset="2"/>
              <a:buChar char="Ø"/>
            </a:pPr>
            <a:r>
              <a:rPr lang="fr-FR" sz="2800" i="1" dirty="0" smtClean="0">
                <a:latin typeface="Times New Roman" pitchFamily="18" charset="0"/>
                <a:cs typeface="Times New Roman" pitchFamily="18" charset="0"/>
              </a:rPr>
              <a:t>   </a:t>
            </a:r>
            <a:r>
              <a:rPr lang="fr-FR" sz="2800" i="1" dirty="0" err="1" smtClean="0">
                <a:latin typeface="Times New Roman" pitchFamily="18" charset="0"/>
                <a:cs typeface="Times New Roman" pitchFamily="18" charset="0"/>
              </a:rPr>
              <a:t>Helicobacter</a:t>
            </a:r>
            <a:r>
              <a:rPr lang="fr-FR" sz="2800" dirty="0" smtClean="0">
                <a:latin typeface="Times New Roman" pitchFamily="18" charset="0"/>
                <a:cs typeface="Times New Roman" pitchFamily="18" charset="0"/>
              </a:rPr>
              <a:t>....</a:t>
            </a:r>
            <a:endParaRPr lang="fr-FR" sz="2800" dirty="0" smtClean="0">
              <a:latin typeface="+mj-lt"/>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000" b="1" dirty="0" smtClean="0">
                <a:solidFill>
                  <a:srgbClr val="FFFF00"/>
                </a:solidFill>
                <a:cs typeface="Aharoni" pitchFamily="2" charset="-79"/>
              </a:rPr>
              <a:t>Nature chimique des endotoxines</a:t>
            </a:r>
            <a:endParaRPr lang="fr-FR" sz="4000" b="1" dirty="0">
              <a:solidFill>
                <a:srgbClr val="FFFF00"/>
              </a:solidFill>
              <a:cs typeface="Aharoni" pitchFamily="2" charset="-79"/>
            </a:endParaRPr>
          </a:p>
        </p:txBody>
      </p:sp>
      <p:sp>
        <p:nvSpPr>
          <p:cNvPr id="5" name="Espace réservé du contenu 4"/>
          <p:cNvSpPr>
            <a:spLocks noGrp="1"/>
          </p:cNvSpPr>
          <p:nvPr>
            <p:ph idx="1"/>
          </p:nvPr>
        </p:nvSpPr>
        <p:spPr/>
        <p:txBody>
          <a:bodyPr/>
          <a:lstStyle/>
          <a:p>
            <a:r>
              <a:rPr lang="fr-FR" sz="3600" dirty="0" smtClean="0">
                <a:latin typeface="Times New Roman" pitchFamily="18" charset="0"/>
                <a:cs typeface="Times New Roman" pitchFamily="18" charset="0"/>
              </a:rPr>
              <a:t>Elles sont  constituées d’un fragment de paroi  bactérienne + LPS  (polysaccharide</a:t>
            </a:r>
            <a:r>
              <a:rPr lang="fr-FR" dirty="0" smtClean="0">
                <a:latin typeface="Times New Roman" pitchFamily="18" charset="0"/>
                <a:cs typeface="Times New Roman" pitchFamily="18" charset="0"/>
              </a:rPr>
              <a:t>).</a:t>
            </a: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      </a:t>
            </a:r>
            <a:r>
              <a:rPr lang="fr-FR" sz="3600" dirty="0" smtClean="0">
                <a:latin typeface="Times New Roman" pitchFamily="18" charset="0"/>
                <a:cs typeface="Times New Roman" pitchFamily="18" charset="0"/>
              </a:rPr>
              <a:t>Ces LPS sont ancrées dans la région hydrophobe de la membrane externe</a:t>
            </a:r>
            <a:endParaRPr lang="fr-FR"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Structure chimiques des endotoxines </a:t>
            </a:r>
            <a:endParaRPr lang="fr-FR" dirty="0">
              <a:solidFill>
                <a:srgbClr val="FFFF00"/>
              </a:solidFill>
            </a:endParaRPr>
          </a:p>
        </p:txBody>
      </p:sp>
      <p:pic>
        <p:nvPicPr>
          <p:cNvPr id="4" name="Picture 2" descr="C:\Users\Berserker\Desktop\54.jpg"/>
          <p:cNvPicPr>
            <a:picLocks noGrp="1" noChangeAspect="1" noChangeArrowheads="1"/>
          </p:cNvPicPr>
          <p:nvPr>
            <p:ph idx="1"/>
          </p:nvPr>
        </p:nvPicPr>
        <p:blipFill>
          <a:blip r:embed="rId2"/>
          <a:srcRect/>
          <a:stretch>
            <a:fillRect/>
          </a:stretch>
        </p:blipFill>
        <p:spPr bwMode="auto">
          <a:xfrm>
            <a:off x="0" y="1600200"/>
            <a:ext cx="9144000" cy="52578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Structure des LPS</a:t>
            </a:r>
            <a:endParaRPr lang="fr-FR" dirty="0">
              <a:solidFill>
                <a:srgbClr val="FFFF00"/>
              </a:solidFill>
            </a:endParaRPr>
          </a:p>
        </p:txBody>
      </p:sp>
      <p:sp>
        <p:nvSpPr>
          <p:cNvPr id="3" name="Espace réservé du contenu 2"/>
          <p:cNvSpPr>
            <a:spLocks noGrp="1"/>
          </p:cNvSpPr>
          <p:nvPr>
            <p:ph idx="1"/>
          </p:nvPr>
        </p:nvSpPr>
        <p:spPr/>
        <p:txBody>
          <a:bodyPr/>
          <a:lstStyle/>
          <a:p>
            <a:r>
              <a:rPr lang="fr-FR" dirty="0" smtClean="0">
                <a:solidFill>
                  <a:schemeClr val="accent4"/>
                </a:solidFill>
              </a:rPr>
              <a:t>Les LPS sont formées de trois parties:</a:t>
            </a:r>
            <a:endParaRPr lang="fr-FR" dirty="0">
              <a:solidFill>
                <a:schemeClr val="accent4"/>
              </a:solidFill>
            </a:endParaRPr>
          </a:p>
        </p:txBody>
      </p:sp>
      <p:pic>
        <p:nvPicPr>
          <p:cNvPr id="2050" name="Picture 2" descr="C:\Users\Berserker\Desktop\lps.jpg"/>
          <p:cNvPicPr>
            <a:picLocks noChangeAspect="1" noChangeArrowheads="1"/>
          </p:cNvPicPr>
          <p:nvPr/>
        </p:nvPicPr>
        <p:blipFill>
          <a:blip r:embed="rId2"/>
          <a:srcRect/>
          <a:stretch>
            <a:fillRect/>
          </a:stretch>
        </p:blipFill>
        <p:spPr bwMode="auto">
          <a:xfrm>
            <a:off x="0" y="2365829"/>
            <a:ext cx="9144001" cy="449217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75772"/>
            <a:ext cx="9144000" cy="6582228"/>
          </a:xfrm>
        </p:spPr>
        <p:txBody>
          <a:bodyPr/>
          <a:lstStyle/>
          <a:p>
            <a:pPr>
              <a:buFont typeface="Wingdings" pitchFamily="2" charset="2"/>
              <a:buChar char="v"/>
            </a:pPr>
            <a:r>
              <a:rPr lang="fr-FR" sz="2800" b="1" dirty="0" smtClean="0">
                <a:solidFill>
                  <a:srgbClr val="FFC000"/>
                </a:solidFill>
                <a:latin typeface="Times New Roman" pitchFamily="18" charset="0"/>
                <a:cs typeface="Times New Roman" pitchFamily="18" charset="0"/>
              </a:rPr>
              <a:t>Lipide A :</a:t>
            </a:r>
            <a:r>
              <a:rPr lang="fr-FR" sz="2800" b="1" dirty="0" smtClean="0">
                <a:solidFill>
                  <a:srgbClr val="0070C0"/>
                </a:solidFill>
                <a:latin typeface="Times New Roman" pitchFamily="18" charset="0"/>
                <a:cs typeface="Times New Roman" pitchFamily="18" charset="0"/>
              </a:rPr>
              <a:t> </a:t>
            </a:r>
            <a:r>
              <a:rPr lang="fr-FR" sz="2800" dirty="0" smtClean="0">
                <a:latin typeface="Times New Roman" pitchFamily="18" charset="0"/>
                <a:cs typeface="Times New Roman" pitchFamily="18" charset="0"/>
              </a:rPr>
              <a:t> partie phospholipidique, responsable de la toxicité  du LPS,  elle est enfuie dans la membrane alors que le reste est projeté vers l’</a:t>
            </a:r>
            <a:r>
              <a:rPr lang="fr-FR" sz="2800" dirty="0" err="1" smtClean="0">
                <a:latin typeface="Times New Roman" pitchFamily="18" charset="0"/>
                <a:cs typeface="Times New Roman" pitchFamily="18" charset="0"/>
              </a:rPr>
              <a:t>exterieur</a:t>
            </a:r>
            <a:endParaRPr lang="fr-FR" sz="2800" dirty="0" smtClean="0">
              <a:latin typeface="Times New Roman" pitchFamily="18" charset="0"/>
              <a:cs typeface="Times New Roman" pitchFamily="18" charset="0"/>
            </a:endParaRPr>
          </a:p>
          <a:p>
            <a:endParaRPr lang="fr-FR" sz="2800" dirty="0" smtClean="0">
              <a:latin typeface="Times New Roman" pitchFamily="18" charset="0"/>
              <a:cs typeface="Times New Roman" pitchFamily="18" charset="0"/>
            </a:endParaRPr>
          </a:p>
          <a:p>
            <a:pPr>
              <a:buFont typeface="Wingdings" pitchFamily="2" charset="2"/>
              <a:buChar char="v"/>
            </a:pPr>
            <a:r>
              <a:rPr lang="fr-FR" sz="2800" b="1" dirty="0" smtClean="0">
                <a:solidFill>
                  <a:srgbClr val="FFC000"/>
                </a:solidFill>
                <a:latin typeface="Times New Roman" pitchFamily="18" charset="0"/>
                <a:cs typeface="Times New Roman" pitchFamily="18" charset="0"/>
              </a:rPr>
              <a:t>Le noyau central ou CORE</a:t>
            </a:r>
            <a:r>
              <a:rPr lang="fr-FR" sz="2800" dirty="0" smtClean="0">
                <a:solidFill>
                  <a:srgbClr val="FFC000"/>
                </a:solidFill>
                <a:latin typeface="Times New Roman" pitchFamily="18" charset="0"/>
                <a:cs typeface="Times New Roman" pitchFamily="18" charset="0"/>
              </a:rPr>
              <a:t> </a:t>
            </a:r>
            <a:r>
              <a:rPr lang="fr-FR" sz="2800" b="1" dirty="0" smtClean="0">
                <a:solidFill>
                  <a:srgbClr val="FFC000"/>
                </a:solidFill>
                <a:latin typeface="Times New Roman" pitchFamily="18" charset="0"/>
                <a:cs typeface="Times New Roman" pitchFamily="18" charset="0"/>
              </a:rPr>
              <a:t>:</a:t>
            </a:r>
            <a:r>
              <a:rPr lang="fr-FR" sz="2800" dirty="0" smtClean="0">
                <a:latin typeface="Times New Roman" pitchFamily="18" charset="0"/>
                <a:cs typeface="Times New Roman" pitchFamily="18" charset="0"/>
              </a:rPr>
              <a:t>  partie centrale de la LPS ; liée au lipide A</a:t>
            </a:r>
          </a:p>
          <a:p>
            <a:endParaRPr lang="fr-FR" sz="2800" dirty="0" smtClean="0">
              <a:latin typeface="Times New Roman" pitchFamily="18" charset="0"/>
              <a:cs typeface="Times New Roman" pitchFamily="18" charset="0"/>
            </a:endParaRPr>
          </a:p>
          <a:p>
            <a:pPr>
              <a:buFont typeface="Wingdings" pitchFamily="2" charset="2"/>
              <a:buChar char="v"/>
            </a:pPr>
            <a:r>
              <a:rPr lang="fr-FR" sz="2800" b="1" dirty="0" smtClean="0">
                <a:solidFill>
                  <a:srgbClr val="FFC000"/>
                </a:solidFill>
                <a:latin typeface="Times New Roman" pitchFamily="18" charset="0"/>
                <a:cs typeface="Times New Roman" pitchFamily="18" charset="0"/>
              </a:rPr>
              <a:t>La chaine latérale O  (Antigène O ):</a:t>
            </a:r>
            <a:r>
              <a:rPr lang="fr-FR" sz="2800" b="1" dirty="0" smtClean="0">
                <a:solidFill>
                  <a:srgbClr val="0070C0"/>
                </a:solidFill>
                <a:latin typeface="Times New Roman" pitchFamily="18" charset="0"/>
                <a:cs typeface="Times New Roman" pitchFamily="18" charset="0"/>
              </a:rPr>
              <a:t> </a:t>
            </a:r>
            <a:r>
              <a:rPr lang="fr-FR" sz="2800" dirty="0" smtClean="0">
                <a:latin typeface="Times New Roman" pitchFamily="18" charset="0"/>
                <a:cs typeface="Times New Roman" pitchFamily="18" charset="0"/>
              </a:rPr>
              <a:t>longue chaine de sucre </a:t>
            </a:r>
          </a:p>
          <a:p>
            <a:r>
              <a:rPr lang="fr-FR" sz="2800" dirty="0" smtClean="0">
                <a:latin typeface="Times New Roman" pitchFamily="18" charset="0"/>
                <a:cs typeface="Times New Roman" pitchFamily="18" charset="0"/>
              </a:rPr>
              <a:t> très variable; sa composition chimique varie d’une espèce a une autre; des bactéries Gram- peuvent changer la nature de cette chaine pour échapper à la détection par l’organisme</a:t>
            </a:r>
            <a:endParaRPr lang="fr-F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FF00"/>
                </a:solidFill>
              </a:rPr>
              <a:t>Propriétés des endotoxines </a:t>
            </a:r>
            <a:endParaRPr lang="fr-FR" dirty="0">
              <a:solidFill>
                <a:srgbClr val="FFFF00"/>
              </a:solidFill>
            </a:endParaRPr>
          </a:p>
        </p:txBody>
      </p:sp>
      <p:sp>
        <p:nvSpPr>
          <p:cNvPr id="3" name="Espace réservé du contenu 2"/>
          <p:cNvSpPr>
            <a:spLocks noGrp="1"/>
          </p:cNvSpPr>
          <p:nvPr>
            <p:ph idx="1"/>
          </p:nvPr>
        </p:nvSpPr>
        <p:spPr/>
        <p:txBody>
          <a:bodyPr/>
          <a:lstStyle/>
          <a:p>
            <a:r>
              <a:rPr lang="fr-FR" sz="2400" dirty="0" smtClean="0"/>
              <a:t>Les endotoxines sont de nature lipidique. Elles correspondent au lipide A du LPS. Ceci leur confère des propriétés caractéristiques des lipides : </a:t>
            </a:r>
          </a:p>
          <a:p>
            <a:r>
              <a:rPr lang="fr-FR" sz="2400" dirty="0" smtClean="0"/>
              <a:t>– Elles sont peu sensibles à la chaleur. On ne peut donc pas les inactiver par chauffage. </a:t>
            </a:r>
          </a:p>
          <a:p>
            <a:r>
              <a:rPr lang="fr-FR" sz="2400" dirty="0" smtClean="0"/>
              <a:t>– Elles sont peu immunogènes : Il n'y a quasiment pas d'anticorps produits contre les endotoxines. On ne peut donc pas concevoir de vaccins contre elles</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Orbit</Template>
  <TotalTime>2048</TotalTime>
  <Words>558</Words>
  <Application>Microsoft Office PowerPoint</Application>
  <PresentationFormat>Affichage à l'écran (4:3)</PresentationFormat>
  <Paragraphs>63</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Aharoni</vt:lpstr>
      <vt:lpstr>Arial</vt:lpstr>
      <vt:lpstr>Times</vt:lpstr>
      <vt:lpstr>Times New Roman</vt:lpstr>
      <vt:lpstr>Wingdings</vt:lpstr>
      <vt:lpstr>Orbit</vt:lpstr>
      <vt:lpstr>Présentation PowerPoint</vt:lpstr>
      <vt:lpstr>Introduction </vt:lpstr>
      <vt:lpstr>les endotoxines </vt:lpstr>
      <vt:lpstr>Présentation PowerPoint</vt:lpstr>
      <vt:lpstr>Nature chimique des endotoxines</vt:lpstr>
      <vt:lpstr>Structure chimiques des endotoxines </vt:lpstr>
      <vt:lpstr>Structure des LPS</vt:lpstr>
      <vt:lpstr>Présentation PowerPoint</vt:lpstr>
      <vt:lpstr>Propriétés des endotoxines </vt:lpstr>
      <vt:lpstr>Présentation PowerPoint</vt:lpstr>
      <vt:lpstr>Mécanisme d’action des endotoxines</vt:lpstr>
      <vt:lpstr>Présentation PowerPoint</vt:lpstr>
      <vt:lpstr>Effet pathogène des endotoxines</vt:lpstr>
      <vt:lpstr>Présentation PowerPoint</vt:lpstr>
      <vt:lpstr>Traitement</vt:lpstr>
      <vt:lpstr>Détection et dosage des endotoxines</vt:lpstr>
    </vt:vector>
  </TitlesOfParts>
  <Company>Biology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 Kieber</dc:creator>
  <cp:lastModifiedBy>Luxis Computers</cp:lastModifiedBy>
  <cp:revision>83</cp:revision>
  <dcterms:created xsi:type="dcterms:W3CDTF">2002-03-25T14:03:22Z</dcterms:created>
  <dcterms:modified xsi:type="dcterms:W3CDTF">2020-03-24T10:49:49Z</dcterms:modified>
</cp:coreProperties>
</file>