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61" r:id="rId1"/>
  </p:sldMasterIdLst>
  <p:sldIdLst>
    <p:sldId id="261" r:id="rId2"/>
    <p:sldId id="262" r:id="rId3"/>
    <p:sldId id="256" r:id="rId4"/>
    <p:sldId id="257" r:id="rId5"/>
    <p:sldId id="258" r:id="rId6"/>
    <p:sldId id="259" r:id="rId7"/>
    <p:sldId id="260"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fr-FR"/>
              <a:t>Modifiez le style du titre</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2E345A1D-6BE8-4B4A-B702-52CD6E4969E2}" type="datetimeFigureOut">
              <a:rPr lang="fr-FR" smtClean="0"/>
              <a:t>09/11/2024</a:t>
            </a:fld>
            <a:endParaRPr lang="fr-FR"/>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fr-FR"/>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C5E1EC19-28CE-4D82-BC1E-EA3ADDBEE24E}" type="slidenum">
              <a:rPr lang="fr-FR" smtClean="0"/>
              <a:t>‹N°›</a:t>
            </a:fld>
            <a:endParaRPr lang="fr-FR"/>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5029053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2E345A1D-6BE8-4B4A-B702-52CD6E4969E2}" type="datetimeFigureOut">
              <a:rPr lang="fr-FR" smtClean="0"/>
              <a:t>09/11/2024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5E1EC19-28CE-4D82-BC1E-EA3ADDBEE24E}" type="slidenum">
              <a:rPr lang="fr-FR" smtClean="0"/>
              <a:t>‹N°›</a:t>
            </a:fld>
            <a:endParaRPr lang="fr-FR"/>
          </a:p>
        </p:txBody>
      </p:sp>
    </p:spTree>
    <p:extLst>
      <p:ext uri="{BB962C8B-B14F-4D97-AF65-F5344CB8AC3E}">
        <p14:creationId xmlns:p14="http://schemas.microsoft.com/office/powerpoint/2010/main" val="22184420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2E345A1D-6BE8-4B4A-B702-52CD6E4969E2}" type="datetimeFigureOut">
              <a:rPr lang="fr-FR" smtClean="0"/>
              <a:t>09/11/2024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5E1EC19-28CE-4D82-BC1E-EA3ADDBEE24E}" type="slidenum">
              <a:rPr lang="fr-FR" smtClean="0"/>
              <a:t>‹N°›</a:t>
            </a:fld>
            <a:endParaRPr lang="fr-FR"/>
          </a:p>
        </p:txBody>
      </p:sp>
    </p:spTree>
    <p:extLst>
      <p:ext uri="{BB962C8B-B14F-4D97-AF65-F5344CB8AC3E}">
        <p14:creationId xmlns:p14="http://schemas.microsoft.com/office/powerpoint/2010/main" val="24922874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2E345A1D-6BE8-4B4A-B702-52CD6E4969E2}" type="datetimeFigureOut">
              <a:rPr lang="fr-FR" smtClean="0"/>
              <a:t>09/11/2024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5E1EC19-28CE-4D82-BC1E-EA3ADDBEE24E}" type="slidenum">
              <a:rPr lang="fr-FR" smtClean="0"/>
              <a:t>‹N°›</a:t>
            </a:fld>
            <a:endParaRPr lang="fr-FR"/>
          </a:p>
        </p:txBody>
      </p:sp>
    </p:spTree>
    <p:extLst>
      <p:ext uri="{BB962C8B-B14F-4D97-AF65-F5344CB8AC3E}">
        <p14:creationId xmlns:p14="http://schemas.microsoft.com/office/powerpoint/2010/main" val="1108786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fr-FR"/>
              <a:t>Modifiez le style du titre</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2E345A1D-6BE8-4B4A-B702-52CD6E4969E2}" type="datetimeFigureOut">
              <a:rPr lang="fr-FR" smtClean="0"/>
              <a:t>09/11/2024</a:t>
            </a:fld>
            <a:endParaRPr lang="fr-FR"/>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fr-FR"/>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C5E1EC19-28CE-4D82-BC1E-EA3ADDBEE24E}" type="slidenum">
              <a:rPr lang="fr-FR" smtClean="0"/>
              <a:t>‹N°›</a:t>
            </a:fld>
            <a:endParaRPr lang="fr-FR"/>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119146401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2E345A1D-6BE8-4B4A-B702-52CD6E4969E2}" type="datetimeFigureOut">
              <a:rPr lang="fr-FR" smtClean="0"/>
              <a:t>09/11/2024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C5E1EC19-28CE-4D82-BC1E-EA3ADDBEE24E}" type="slidenum">
              <a:rPr lang="fr-FR" smtClean="0"/>
              <a:t>‹N°›</a:t>
            </a:fld>
            <a:endParaRPr lang="fr-FR"/>
          </a:p>
        </p:txBody>
      </p:sp>
    </p:spTree>
    <p:extLst>
      <p:ext uri="{BB962C8B-B14F-4D97-AF65-F5344CB8AC3E}">
        <p14:creationId xmlns:p14="http://schemas.microsoft.com/office/powerpoint/2010/main" val="270315873"/>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fr-FR"/>
              <a:t>Modifiez le style du titre</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1257300" y="2909102"/>
            <a:ext cx="4800600" cy="299639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6633864" y="2909102"/>
            <a:ext cx="4800600" cy="299639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2E345A1D-6BE8-4B4A-B702-52CD6E4969E2}" type="datetimeFigureOut">
              <a:rPr lang="fr-FR" smtClean="0"/>
              <a:t>09/11/2024</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C5E1EC19-28CE-4D82-BC1E-EA3ADDBEE24E}" type="slidenum">
              <a:rPr lang="fr-FR" smtClean="0"/>
              <a:t>‹N°›</a:t>
            </a:fld>
            <a:endParaRPr lang="fr-FR"/>
          </a:p>
        </p:txBody>
      </p:sp>
    </p:spTree>
    <p:extLst>
      <p:ext uri="{BB962C8B-B14F-4D97-AF65-F5344CB8AC3E}">
        <p14:creationId xmlns:p14="http://schemas.microsoft.com/office/powerpoint/2010/main" val="1837565068"/>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2E345A1D-6BE8-4B4A-B702-52CD6E4969E2}" type="datetimeFigureOut">
              <a:rPr lang="fr-FR" smtClean="0"/>
              <a:t>09/11/2024</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C5E1EC19-28CE-4D82-BC1E-EA3ADDBEE24E}" type="slidenum">
              <a:rPr lang="fr-FR" smtClean="0"/>
              <a:t>‹N°›</a:t>
            </a:fld>
            <a:endParaRPr lang="fr-FR"/>
          </a:p>
        </p:txBody>
      </p:sp>
    </p:spTree>
    <p:extLst>
      <p:ext uri="{BB962C8B-B14F-4D97-AF65-F5344CB8AC3E}">
        <p14:creationId xmlns:p14="http://schemas.microsoft.com/office/powerpoint/2010/main" val="42103926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345A1D-6BE8-4B4A-B702-52CD6E4969E2}" type="datetimeFigureOut">
              <a:rPr lang="fr-FR" smtClean="0"/>
              <a:t>09/11/2024</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C5E1EC19-28CE-4D82-BC1E-EA3ADDBEE24E}" type="slidenum">
              <a:rPr lang="fr-FR" smtClean="0"/>
              <a:t>‹N°›</a:t>
            </a:fld>
            <a:endParaRPr lang="fr-FR"/>
          </a:p>
        </p:txBody>
      </p:sp>
    </p:spTree>
    <p:extLst>
      <p:ext uri="{BB962C8B-B14F-4D97-AF65-F5344CB8AC3E}">
        <p14:creationId xmlns:p14="http://schemas.microsoft.com/office/powerpoint/2010/main" val="21716801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fr-FR"/>
              <a:t>Modifiez le style du titre</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a:xfrm>
            <a:off x="765051" y="6375679"/>
            <a:ext cx="1233355" cy="348462"/>
          </a:xfrm>
        </p:spPr>
        <p:txBody>
          <a:bodyPr/>
          <a:lstStyle/>
          <a:p>
            <a:fld id="{2E345A1D-6BE8-4B4A-B702-52CD6E4969E2}" type="datetimeFigureOut">
              <a:rPr lang="fr-FR" smtClean="0"/>
              <a:t>09/11/2024</a:t>
            </a:fld>
            <a:endParaRPr lang="fr-FR"/>
          </a:p>
        </p:txBody>
      </p:sp>
      <p:sp>
        <p:nvSpPr>
          <p:cNvPr id="6" name="Footer Placeholder 5"/>
          <p:cNvSpPr>
            <a:spLocks noGrp="1"/>
          </p:cNvSpPr>
          <p:nvPr>
            <p:ph type="ftr" sz="quarter" idx="11"/>
          </p:nvPr>
        </p:nvSpPr>
        <p:spPr>
          <a:xfrm>
            <a:off x="2103620" y="6375679"/>
            <a:ext cx="3482179" cy="345796"/>
          </a:xfrm>
        </p:spPr>
        <p:txBody>
          <a:bodyPr/>
          <a:lstStyle/>
          <a:p>
            <a:endParaRPr lang="fr-FR"/>
          </a:p>
        </p:txBody>
      </p:sp>
      <p:sp>
        <p:nvSpPr>
          <p:cNvPr id="7" name="Slide Number Placeholder 6"/>
          <p:cNvSpPr>
            <a:spLocks noGrp="1"/>
          </p:cNvSpPr>
          <p:nvPr>
            <p:ph type="sldNum" sz="quarter" idx="12"/>
          </p:nvPr>
        </p:nvSpPr>
        <p:spPr>
          <a:xfrm>
            <a:off x="5691014" y="6375679"/>
            <a:ext cx="1232456" cy="345796"/>
          </a:xfrm>
        </p:spPr>
        <p:txBody>
          <a:bodyPr/>
          <a:lstStyle/>
          <a:p>
            <a:fld id="{C5E1EC19-28CE-4D82-BC1E-EA3ADDBEE24E}" type="slidenum">
              <a:rPr lang="fr-FR" smtClean="0"/>
              <a:t>‹N°›</a:t>
            </a:fld>
            <a:endParaRPr lang="fr-FR"/>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88525608"/>
      </p:ext>
    </p:extLst>
  </p:cSld>
  <p:clrMapOvr>
    <a:masterClrMapping/>
  </p:clrMapOvr>
  <p:extLst>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fr-FR"/>
              <a:t>Modifiez le style du titre</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a:xfrm>
            <a:off x="765950" y="6375679"/>
            <a:ext cx="1232456" cy="348462"/>
          </a:xfrm>
        </p:spPr>
        <p:txBody>
          <a:bodyPr/>
          <a:lstStyle/>
          <a:p>
            <a:fld id="{2E345A1D-6BE8-4B4A-B702-52CD6E4969E2}" type="datetimeFigureOut">
              <a:rPr lang="fr-FR" smtClean="0"/>
              <a:t>09/11/2024</a:t>
            </a:fld>
            <a:endParaRPr lang="fr-FR"/>
          </a:p>
        </p:txBody>
      </p:sp>
      <p:sp>
        <p:nvSpPr>
          <p:cNvPr id="6" name="Footer Placeholder 5"/>
          <p:cNvSpPr>
            <a:spLocks noGrp="1"/>
          </p:cNvSpPr>
          <p:nvPr>
            <p:ph type="ftr" sz="quarter" idx="11"/>
          </p:nvPr>
        </p:nvSpPr>
        <p:spPr>
          <a:xfrm>
            <a:off x="2103621" y="6375679"/>
            <a:ext cx="3482178" cy="345796"/>
          </a:xfrm>
        </p:spPr>
        <p:txBody>
          <a:bodyPr/>
          <a:lstStyle/>
          <a:p>
            <a:endParaRPr lang="fr-FR"/>
          </a:p>
        </p:txBody>
      </p:sp>
      <p:sp>
        <p:nvSpPr>
          <p:cNvPr id="7" name="Slide Number Placeholder 6"/>
          <p:cNvSpPr>
            <a:spLocks noGrp="1"/>
          </p:cNvSpPr>
          <p:nvPr>
            <p:ph type="sldNum" sz="quarter" idx="12"/>
          </p:nvPr>
        </p:nvSpPr>
        <p:spPr>
          <a:xfrm>
            <a:off x="5687568" y="6375679"/>
            <a:ext cx="1234440" cy="345796"/>
          </a:xfrm>
        </p:spPr>
        <p:txBody>
          <a:bodyPr/>
          <a:lstStyle/>
          <a:p>
            <a:fld id="{C5E1EC19-28CE-4D82-BC1E-EA3ADDBEE24E}" type="slidenum">
              <a:rPr lang="fr-FR" smtClean="0"/>
              <a:t>‹N°›</a:t>
            </a:fld>
            <a:endParaRPr lang="fr-FR"/>
          </a:p>
        </p:txBody>
      </p:sp>
    </p:spTree>
    <p:extLst>
      <p:ext uri="{BB962C8B-B14F-4D97-AF65-F5344CB8AC3E}">
        <p14:creationId xmlns:p14="http://schemas.microsoft.com/office/powerpoint/2010/main" val="38569317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2E345A1D-6BE8-4B4A-B702-52CD6E4969E2}" type="datetimeFigureOut">
              <a:rPr lang="fr-FR" smtClean="0"/>
              <a:t>09/11/2024</a:t>
            </a:fld>
            <a:endParaRPr lang="fr-FR"/>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fr-FR"/>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C5E1EC19-28CE-4D82-BC1E-EA3ADDBEE24E}" type="slidenum">
              <a:rPr lang="fr-FR" smtClean="0"/>
              <a:t>‹N°›</a:t>
            </a:fld>
            <a:endParaRPr lang="fr-FR"/>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199262767"/>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838200" y="365125"/>
            <a:ext cx="10515600" cy="4130675"/>
          </a:xfrm>
        </p:spPr>
        <p:txBody>
          <a:bodyPr>
            <a:normAutofit/>
          </a:bodyPr>
          <a:lstStyle/>
          <a:p>
            <a:pPr algn="ctr"/>
            <a:r>
              <a:rPr lang="ar-DZ" altLang="fr-FR" dirty="0"/>
              <a:t>بسم الله الرحمن الرحيم والصلاة والسلام على أشرف المرسلين وبعد:</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normAutofit fontScale="90000"/>
          </a:bodyPr>
          <a:lstStyle/>
          <a:p>
            <a:pPr algn="ctr"/>
            <a:r>
              <a:rPr lang="ar-SA" b="1" dirty="0">
                <a:latin typeface="Arabic Typesetting" panose="03020402040406030203" charset="0"/>
                <a:cs typeface="Arabic Typesetting" panose="03020402040406030203" charset="0"/>
                <a:sym typeface="+mn-ea"/>
              </a:rPr>
              <a:t>جامعة أبي بكر </a:t>
            </a:r>
            <a:r>
              <a:rPr lang="ar-SA" b="1" dirty="0" err="1">
                <a:latin typeface="Arabic Typesetting" panose="03020402040406030203" charset="0"/>
                <a:cs typeface="Arabic Typesetting" panose="03020402040406030203" charset="0"/>
                <a:sym typeface="+mn-ea"/>
              </a:rPr>
              <a:t>بلقايد</a:t>
            </a:r>
            <a:r>
              <a:rPr lang="ar-SA" b="1" dirty="0">
                <a:latin typeface="Arabic Typesetting" panose="03020402040406030203" charset="0"/>
                <a:cs typeface="Arabic Typesetting" panose="03020402040406030203" charset="0"/>
                <a:sym typeface="+mn-ea"/>
              </a:rPr>
              <a:t>-تلمسان-كلية الآداب واللغات</a:t>
            </a:r>
            <a:br>
              <a:rPr lang="ar-SA" b="1" dirty="0">
                <a:latin typeface="Arabic Typesetting" panose="03020402040406030203" charset="0"/>
                <a:cs typeface="Arabic Typesetting" panose="03020402040406030203" charset="0"/>
                <a:sym typeface="+mn-ea"/>
              </a:rPr>
            </a:br>
            <a:r>
              <a:rPr lang="ar-SA" b="1" dirty="0">
                <a:latin typeface="Arabic Typesetting" panose="03020402040406030203" charset="0"/>
                <a:cs typeface="Arabic Typesetting" panose="03020402040406030203" charset="0"/>
                <a:sym typeface="+mn-ea"/>
              </a:rPr>
              <a:t>قسم اللغة والأدب العربي</a:t>
            </a:r>
            <a:endParaRPr lang="ar-SA" altLang="en-US" b="1" dirty="0">
              <a:latin typeface="Arabic Typesetting" panose="03020402040406030203" charset="0"/>
              <a:cs typeface="Arabic Typesetting" panose="03020402040406030203" charset="0"/>
              <a:sym typeface="+mn-ea"/>
            </a:endParaRPr>
          </a:p>
        </p:txBody>
      </p:sp>
      <p:pic>
        <p:nvPicPr>
          <p:cNvPr id="7" name="Espace réservé pour une image  10"/>
          <p:cNvPicPr>
            <a:picLocks noGrp="1" noChangeAspect="1"/>
          </p:cNvPicPr>
          <p:nvPr>
            <p:ph sz="half" idx="1"/>
          </p:nvPr>
        </p:nvPicPr>
        <p:blipFill>
          <a:blip r:embed="rId2">
            <a:extLst>
              <a:ext uri="{28A0092B-C50C-407E-A947-70E740481C1C}">
                <a14:useLocalDpi xmlns:a14="http://schemas.microsoft.com/office/drawing/2010/main" val="0"/>
              </a:ext>
            </a:extLst>
          </a:blip>
          <a:srcRect l="14523" r="14523"/>
          <a:stretch>
            <a:fillRect/>
          </a:stretch>
        </p:blipFill>
        <p:spPr>
          <a:xfrm>
            <a:off x="1207135" y="2677795"/>
            <a:ext cx="3173730" cy="2275840"/>
          </a:xfrm>
          <a:prstGeom prst="ellipse">
            <a:avLst/>
          </a:prstGeom>
          <a:ln>
            <a:noFill/>
          </a:ln>
          <a:effectLst>
            <a:softEdge rad="112500"/>
          </a:effectLst>
        </p:spPr>
      </p:pic>
      <p:sp>
        <p:nvSpPr>
          <p:cNvPr id="6" name="Espace réservé du contenu 5"/>
          <p:cNvSpPr>
            <a:spLocks noGrp="1"/>
          </p:cNvSpPr>
          <p:nvPr>
            <p:ph sz="half" idx="2"/>
          </p:nvPr>
        </p:nvSpPr>
        <p:spPr/>
        <p:txBody>
          <a:bodyPr>
            <a:normAutofit fontScale="92500" lnSpcReduction="10000"/>
          </a:bodyPr>
          <a:lstStyle/>
          <a:p>
            <a:pPr algn="ctr"/>
            <a:br>
              <a:rPr lang="en-US" dirty="0">
                <a:latin typeface="Arabic Typesetting" panose="03020402040406030203" charset="0"/>
                <a:cs typeface="Arabic Typesetting" panose="03020402040406030203" charset="0"/>
                <a:sym typeface="+mn-ea"/>
              </a:rPr>
            </a:br>
            <a:br>
              <a:rPr lang="en-US" sz="3600" dirty="0">
                <a:latin typeface="Arabic Typesetting" panose="03020402040406030203" charset="0"/>
                <a:cs typeface="Arabic Typesetting" panose="03020402040406030203" charset="0"/>
                <a:sym typeface="+mn-ea"/>
              </a:rPr>
            </a:br>
            <a:r>
              <a:rPr lang="ar-SA" sz="3600" b="1" dirty="0">
                <a:latin typeface="Arabic Typesetting" panose="03020402040406030203" charset="0"/>
                <a:cs typeface="Arabic Typesetting" panose="03020402040406030203" charset="0"/>
                <a:sym typeface="+mn-ea"/>
              </a:rPr>
              <a:t>محاضرات مقياس: </a:t>
            </a:r>
            <a:r>
              <a:rPr lang="ar-DZ" sz="3600" b="1" dirty="0">
                <a:latin typeface="Arabic Typesetting" panose="03020402040406030203" charset="0"/>
                <a:cs typeface="Arabic Typesetting" panose="03020402040406030203" charset="0"/>
                <a:sym typeface="+mn-ea"/>
              </a:rPr>
              <a:t>أخلاقيات المهنة/السنة الثانية ماستر/</a:t>
            </a:r>
          </a:p>
          <a:p>
            <a:pPr marL="0" indent="0" algn="ctr">
              <a:buNone/>
            </a:pPr>
            <a:r>
              <a:rPr lang="ar-DZ" sz="3600" b="1" dirty="0">
                <a:latin typeface="Arabic Typesetting" panose="03020402040406030203" charset="0"/>
                <a:cs typeface="Arabic Typesetting" panose="03020402040406030203" charset="0"/>
                <a:sym typeface="+mn-ea"/>
              </a:rPr>
              <a:t>سد03/ أدب حديث ومعاصر/نقد حديث ومعاصر/لسانيات عربية/لسانيات تطبيقية</a:t>
            </a:r>
            <a:br>
              <a:rPr lang="en-US" sz="3600" dirty="0">
                <a:latin typeface="Arabic Typesetting" panose="03020402040406030203" charset="0"/>
                <a:cs typeface="Arabic Typesetting" panose="03020402040406030203" charset="0"/>
                <a:sym typeface="+mn-ea"/>
              </a:rPr>
            </a:br>
            <a:r>
              <a:rPr lang="ar-SA" sz="3600" b="1" dirty="0" err="1">
                <a:latin typeface="Arabic Typesetting" panose="03020402040406030203" charset="0"/>
                <a:cs typeface="Arabic Typesetting" panose="03020402040406030203" charset="0"/>
                <a:sym typeface="+mn-ea"/>
              </a:rPr>
              <a:t>د.بن</a:t>
            </a:r>
            <a:r>
              <a:rPr lang="ar-SA" sz="3600" b="1" dirty="0">
                <a:latin typeface="Arabic Typesetting" panose="03020402040406030203" charset="0"/>
                <a:cs typeface="Arabic Typesetting" panose="03020402040406030203" charset="0"/>
                <a:sym typeface="+mn-ea"/>
              </a:rPr>
              <a:t> معمر</a:t>
            </a:r>
            <a:endParaRPr lang="fr-FR" altLang="en-US" sz="3600">
              <a:latin typeface="Arabic Typesetting" panose="03020402040406030203" charset="0"/>
              <a:cs typeface="Arabic Typesetting" panose="03020402040406030203"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1000" fill="hold"/>
                                        <p:tgtEl>
                                          <p:spTgt spid="7"/>
                                        </p:tgtEl>
                                        <p:attrNameLst>
                                          <p:attrName>ppt_w</p:attrName>
                                        </p:attrNameLst>
                                      </p:cBhvr>
                                      <p:tavLst>
                                        <p:tav tm="0">
                                          <p:val>
                                            <p:fltVal val="0"/>
                                          </p:val>
                                        </p:tav>
                                        <p:tav tm="100000">
                                          <p:val>
                                            <p:strVal val="#ppt_w"/>
                                          </p:val>
                                        </p:tav>
                                      </p:tavLst>
                                    </p:anim>
                                    <p:anim calcmode="lin" valueType="num">
                                      <p:cBhvr>
                                        <p:cTn id="8" dur="1000" fill="hold"/>
                                        <p:tgtEl>
                                          <p:spTgt spid="7"/>
                                        </p:tgtEl>
                                        <p:attrNameLst>
                                          <p:attrName>ppt_h</p:attrName>
                                        </p:attrNameLst>
                                      </p:cBhvr>
                                      <p:tavLst>
                                        <p:tav tm="0">
                                          <p:val>
                                            <p:fltVal val="0"/>
                                          </p:val>
                                        </p:tav>
                                        <p:tav tm="100000">
                                          <p:val>
                                            <p:strVal val="#ppt_h"/>
                                          </p:val>
                                        </p:tav>
                                      </p:tavLst>
                                    </p:anim>
                                    <p:anim calcmode="lin" valueType="num">
                                      <p:cBhvr>
                                        <p:cTn id="9" dur="1000" fill="hold"/>
                                        <p:tgtEl>
                                          <p:spTgt spid="7"/>
                                        </p:tgtEl>
                                        <p:attrNameLst>
                                          <p:attrName>style.rotation</p:attrName>
                                        </p:attrNameLst>
                                      </p:cBhvr>
                                      <p:tavLst>
                                        <p:tav tm="0">
                                          <p:val>
                                            <p:fltVal val="90"/>
                                          </p:val>
                                        </p:tav>
                                        <p:tav tm="100000">
                                          <p:val>
                                            <p:fltVal val="0"/>
                                          </p:val>
                                        </p:tav>
                                      </p:tavLst>
                                    </p:anim>
                                    <p:animEffect transition="in" filter="fade">
                                      <p:cBhvr>
                                        <p:cTn id="10"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ar-DZ" altLang="fr-FR" dirty="0"/>
              <a:t>المحاضرة الثالثة:</a:t>
            </a:r>
          </a:p>
        </p:txBody>
      </p:sp>
      <p:sp>
        <p:nvSpPr>
          <p:cNvPr id="3" name="Sous-titre 2"/>
          <p:cNvSpPr>
            <a:spLocks noGrp="1"/>
          </p:cNvSpPr>
          <p:nvPr>
            <p:ph type="subTitle" idx="1"/>
          </p:nvPr>
        </p:nvSpPr>
        <p:spPr>
          <a:xfrm>
            <a:off x="1524000" y="4194175"/>
            <a:ext cx="9144000" cy="1640840"/>
          </a:xfrm>
        </p:spPr>
        <p:txBody>
          <a:bodyPr/>
          <a:lstStyle/>
          <a:p>
            <a:r>
              <a:rPr lang="ar-DZ" sz="4400" dirty="0"/>
              <a:t>الفساد (مفهومه-أنواعه-خصائصه)</a:t>
            </a:r>
            <a:endParaRPr lang="ar-DZ" sz="4400" dirty="0">
              <a:latin typeface="Arabic Typesetting" panose="03020402040406030203" charset="0"/>
              <a:cs typeface="Arabic Typesetting" panose="03020402040406030203"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DZ" dirty="0"/>
              <a:t>مفهوم الفساد:</a:t>
            </a:r>
            <a:endParaRPr lang="fr-FR" dirty="0"/>
          </a:p>
        </p:txBody>
      </p:sp>
      <p:sp>
        <p:nvSpPr>
          <p:cNvPr id="3" name="Espace réservé du contenu 2"/>
          <p:cNvSpPr>
            <a:spLocks noGrp="1"/>
          </p:cNvSpPr>
          <p:nvPr>
            <p:ph idx="1"/>
          </p:nvPr>
        </p:nvSpPr>
        <p:spPr/>
        <p:txBody>
          <a:bodyPr/>
          <a:lstStyle/>
          <a:p>
            <a:pPr algn="r"/>
            <a:r>
              <a:rPr lang="ar-DZ" dirty="0"/>
              <a:t>تشترك معاجم اللغة العربية على أن لفظة فساد المشتقة من الفعل ‘فسد) يقصد بها البطلان، فيقال فسد الشيء أي بطل واضمحل، ويراد به كذلك معنى الجذب والقحط، ويقصد به أيضا معنى أخذ المال ظلما</a:t>
            </a:r>
            <a:r>
              <a:rPr lang="ar-DZ"/>
              <a:t>، ومن معانيه أيضا التلف والعطب,</a:t>
            </a:r>
          </a:p>
          <a:p>
            <a:pPr algn="r"/>
            <a:r>
              <a:rPr lang="ar-DZ" altLang="fr-FR" dirty="0"/>
              <a:t>ومن المنظور الاسلامي حمل معنى الخراب والخلل نحو قوله تعالى:( ظهر الفساد في البرّ والبحر بما كسبت أيدي الناس ليذيقهم بعض الذي عملوا لعلهم يرجعون)- الروم: 11-</a:t>
            </a:r>
          </a:p>
          <a:p>
            <a:pPr algn="r"/>
            <a:r>
              <a:rPr lang="ar-DZ" altLang="fr-FR" dirty="0"/>
              <a:t>وحمل معنى المعاصي والذنوب نحو قوله تعالى:( اللذين طغوا في البلاد فأكثروا فيها الفساد)- الفجر: 16-ومعنى الطغيان والتجبر كما في قوله تعالى: ( للذين لا يريدون علوا في الأرض ولا فسادا) -القصص:-</a:t>
            </a:r>
          </a:p>
          <a:p>
            <a:pPr algn="r"/>
            <a:endParaRPr lang="ar-DZ" alt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pPr algn="r"/>
            <a:r>
              <a:rPr lang="ar-DZ" altLang="fr-FR"/>
              <a:t>وفي الاصطلاح:</a:t>
            </a:r>
          </a:p>
        </p:txBody>
      </p:sp>
      <p:sp>
        <p:nvSpPr>
          <p:cNvPr id="5" name="Espace réservé du contenu 4"/>
          <p:cNvSpPr>
            <a:spLocks noGrp="1"/>
          </p:cNvSpPr>
          <p:nvPr>
            <p:ph idx="1"/>
          </p:nvPr>
        </p:nvSpPr>
        <p:spPr/>
        <p:txBody>
          <a:bodyPr/>
          <a:lstStyle/>
          <a:p>
            <a:pPr algn="r"/>
            <a:r>
              <a:rPr lang="ar-DZ" altLang="fr-FR"/>
              <a:t>نجد عدة تعريفات نحو:</a:t>
            </a:r>
          </a:p>
          <a:p>
            <a:pPr algn="r"/>
            <a:r>
              <a:rPr lang="ar-DZ" altLang="fr-FR"/>
              <a:t>1.الفساد هو كل سلوك منحرف مقرون بهدف معين يتمثل في المصلحة الشخصية على حساب المصلحة العامة.</a:t>
            </a:r>
          </a:p>
          <a:p>
            <a:pPr algn="r"/>
            <a:r>
              <a:rPr lang="ar-DZ" altLang="fr-FR"/>
              <a:t>2.الفساد هو استغلال السلطة لأراض خاصة سواء في تجارة أو وظيفة أو إهدار المال العام أو التلاعب فيه سواء بطريق مباشر أو غير مباشر.</a:t>
            </a:r>
          </a:p>
          <a:p>
            <a:pPr algn="r"/>
            <a:r>
              <a:rPr lang="ar-DZ" altLang="fr-FR"/>
              <a:t>3.الفساد هو سوء استخدام المنصب لأغراض شخصية على حساب العامة</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pPr algn="ctr"/>
            <a:r>
              <a:rPr lang="ar-DZ" altLang="fr-FR"/>
              <a:t>أنواع الفساد</a:t>
            </a:r>
          </a:p>
        </p:txBody>
      </p:sp>
      <p:sp>
        <p:nvSpPr>
          <p:cNvPr id="5" name="Espace réservé du contenu 4"/>
          <p:cNvSpPr>
            <a:spLocks noGrp="1"/>
          </p:cNvSpPr>
          <p:nvPr>
            <p:ph idx="1"/>
          </p:nvPr>
        </p:nvSpPr>
        <p:spPr/>
        <p:txBody>
          <a:bodyPr>
            <a:normAutofit fontScale="92500" lnSpcReduction="10000"/>
          </a:bodyPr>
          <a:lstStyle/>
          <a:p>
            <a:pPr algn="r"/>
            <a:r>
              <a:rPr lang="ar-DZ" altLang="fr-FR"/>
              <a:t>1. من حيث الشكل نجد الفساد العرضي وهو يخص فردا بعينه بغض النظر عن علاقاته مع الآخرين، والفساد المؤسسي نسبة إلى المؤسسة وهذا النوع من الفساد ينمو وينتششر بفعل تخطيط شبكات متفرعة لها حماية، والفساد المنظم وهو أخطر الأنواع لكون وجود هياكل تخطيطية لها أساليبها وطرقها مدبرة من فئة قائمة بذلك، وفساد مؤقت يمكن للمؤسسة تجاوزه وتداركه ويخص مؤسسة بعينها دون غيرها.</a:t>
            </a:r>
          </a:p>
          <a:p>
            <a:pPr algn="r"/>
            <a:r>
              <a:rPr lang="ar-DZ" altLang="fr-FR"/>
              <a:t>2.من حيث الأقسام : ونجد -الفساد الاجتماعي ويختلف من مجتمع إلى آخر ويظهر في اللامبالاة وانعدام الأخلاق وعدم احترام العلاقات والأدوار في المجتمع.</a:t>
            </a:r>
          </a:p>
          <a:p>
            <a:pPr algn="r"/>
            <a:r>
              <a:rPr lang="ar-DZ" altLang="fr-FR"/>
              <a:t>-الفساد الأخلاقي: وهو مرتبط بالجوانب الدينية ومن مظاهره التوير والاختلاس المعنوي في العمل الفكري والثقافي.</a:t>
            </a:r>
          </a:p>
          <a:p>
            <a:pPr algn="r"/>
            <a:r>
              <a:rPr lang="ar-DZ" altLang="fr-FR"/>
              <a:t>-الفساد الإداري ويظهر في تلك الانحرافات السلوكية نحو عدم احترام المواعيد وتحقيق المصالح الشخصية، وازدواجية تطبيق القوانين.</a:t>
            </a:r>
          </a:p>
          <a:p>
            <a:pPr algn="r"/>
            <a:r>
              <a:rPr lang="ar-DZ" altLang="fr-FR"/>
              <a:t>-الفساد السياسي: ويتمثل في عدم استقرار النظم السياسية واستغلال النفودذ</a:t>
            </a:r>
          </a:p>
          <a:p>
            <a:pPr algn="r"/>
            <a:r>
              <a:rPr lang="ar-DZ" altLang="fr-FR"/>
              <a:t>-الفساد المالي: وهو استباحة الاموال العامة أو الخاصة ومن مظاهره السرقة والربا</a:t>
            </a:r>
          </a:p>
          <a:p>
            <a:pPr algn="r"/>
            <a:r>
              <a:rPr lang="ar-DZ" altLang="fr-FR"/>
              <a:t>-الفساد الاقتصادي نحو تبييض الأموال وتهريبات جمركية وصفقات ومساعدات خارجة عن أهدافها</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pPr algn="ctr"/>
            <a:r>
              <a:rPr lang="ar-DZ" altLang="fr-FR"/>
              <a:t>خصائص الفساد:</a:t>
            </a:r>
          </a:p>
        </p:txBody>
      </p:sp>
      <p:sp>
        <p:nvSpPr>
          <p:cNvPr id="5" name="Espace réservé du contenu 4"/>
          <p:cNvSpPr>
            <a:spLocks noGrp="1"/>
          </p:cNvSpPr>
          <p:nvPr>
            <p:ph idx="1"/>
          </p:nvPr>
        </p:nvSpPr>
        <p:spPr/>
        <p:txBody>
          <a:bodyPr/>
          <a:lstStyle/>
          <a:p>
            <a:pPr algn="r"/>
            <a:r>
              <a:rPr lang="ar-DZ" altLang="fr-FR"/>
              <a:t>-الفساد يشكل خرقا وانتهاكا للواجبات الظيفية نتيجة ممارسات خاطئة</a:t>
            </a:r>
          </a:p>
          <a:p>
            <a:pPr algn="r"/>
            <a:r>
              <a:rPr lang="ar-DZ" altLang="fr-FR"/>
              <a:t>-يتصف الفساد بالسرية وينطوي على التحايل والخديعة</a:t>
            </a:r>
          </a:p>
          <a:p>
            <a:pPr algn="r"/>
            <a:r>
              <a:rPr lang="ar-DZ" altLang="fr-FR"/>
              <a:t>-عادة ما يشترك في الفساد أكثر من شخص واحد</a:t>
            </a:r>
          </a:p>
          <a:p>
            <a:pPr algn="r"/>
            <a:r>
              <a:rPr lang="ar-DZ" altLang="fr-FR"/>
              <a:t>-يعد الفساد مظهرا من مظاهر التخلف مثل تأخير المعاملات وتغييب المهام</a:t>
            </a:r>
          </a:p>
        </p:txBody>
      </p:sp>
    </p:spTree>
  </p:cSld>
  <p:clrMapOvr>
    <a:masterClrMapping/>
  </p:clrMapOvr>
</p:sld>
</file>

<file path=ppt/theme/theme1.xml><?xml version="1.0" encoding="utf-8"?>
<a:theme xmlns:a="http://schemas.openxmlformats.org/drawingml/2006/main" name="Badge">
  <a:themeElements>
    <a:clrScheme name="Badge">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docProps/app.xml><?xml version="1.0" encoding="utf-8"?>
<Properties xmlns="http://schemas.openxmlformats.org/officeDocument/2006/extended-properties" xmlns:vt="http://schemas.openxmlformats.org/officeDocument/2006/docPropsVTypes">
  <Template>TM10001106[[fn=Badge]]</Template>
  <TotalTime>1</TotalTime>
  <Words>461</Words>
  <Application>Microsoft Office PowerPoint</Application>
  <PresentationFormat>Grand écran</PresentationFormat>
  <Paragraphs>28</Paragraphs>
  <Slides>7</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7</vt:i4>
      </vt:variant>
    </vt:vector>
  </HeadingPairs>
  <TitlesOfParts>
    <vt:vector size="12" baseType="lpstr">
      <vt:lpstr>Arabic Typesetting</vt:lpstr>
      <vt:lpstr>Arial</vt:lpstr>
      <vt:lpstr>Gill Sans MT</vt:lpstr>
      <vt:lpstr>Impact</vt:lpstr>
      <vt:lpstr>Badge</vt:lpstr>
      <vt:lpstr>بسم الله الرحمن الرحيم والصلاة والسلام على أشرف المرسلين وبعد:</vt:lpstr>
      <vt:lpstr>جامعة أبي بكر بلقايد-تلمسان-كلية الآداب واللغات قسم اللغة والأدب العربي</vt:lpstr>
      <vt:lpstr>المحاضرة الثالثة:</vt:lpstr>
      <vt:lpstr>مفهوم الفساد:</vt:lpstr>
      <vt:lpstr>وفي الاصطلاح:</vt:lpstr>
      <vt:lpstr>أنواع الفساد</vt:lpstr>
      <vt:lpstr>خصائص الفساد:</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محاضرات مقياس أخلاقيات المهنة</dc:title>
  <dc:creator>PC COM</dc:creator>
  <cp:lastModifiedBy>PC COM</cp:lastModifiedBy>
  <cp:revision>3</cp:revision>
  <dcterms:created xsi:type="dcterms:W3CDTF">2023-12-30T20:38:00Z</dcterms:created>
  <dcterms:modified xsi:type="dcterms:W3CDTF">2024-11-09T18:55:41Z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29A34204EED64545938235B99727D962_12</vt:lpwstr>
  </property>
  <property fmtid="{D5CDD505-2E9C-101B-9397-08002B2CF9AE}" pid="3" name="KSOProductBuildVer">
    <vt:lpwstr>1036-12.2.0.13359</vt:lpwstr>
  </property>
</Properties>
</file>