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10" y="7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FABD87-255F-4A9F-8BA0-0CE3B5789B69}" type="datetimeFigureOut">
              <a:rPr lang="fr-FR" smtClean="0"/>
              <a:pPr/>
              <a:t>10/03/2024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7B5B-03FF-4348-8621-2D8D431FDF49}"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EE941D90-A5CA-498C-B255-A78C0F56370F}" type="datetime1">
              <a:rPr lang="fr-FR" smtClean="0"/>
              <a:pPr/>
              <a:t>10/03/2024</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AD8908B6-07CB-4F89-86A9-DA50D13B84B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6D3183-653E-4321-BFB1-EB786108E1A1}" type="datetime1">
              <a:rPr lang="fr-FR" smtClean="0"/>
              <a:pPr/>
              <a:t>10/03/2024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8908B6-07CB-4F89-86A9-DA50D13B84B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8B955EF-614A-4E2F-94E3-4BE418D7F031}" type="datetime1">
              <a:rPr lang="fr-FR" smtClean="0"/>
              <a:pPr/>
              <a:t>10/03/2024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8908B6-07CB-4F89-86A9-DA50D13B84B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2AF9D76E-84C7-4FE6-9B0B-6B1E36BBCD1D}" type="datetime1">
              <a:rPr lang="fr-FR" smtClean="0"/>
              <a:pPr/>
              <a:t>10/03/2024</a:t>
            </a:fld>
            <a:endParaRPr lang="fr-FR"/>
          </a:p>
        </p:txBody>
      </p:sp>
      <p:sp>
        <p:nvSpPr>
          <p:cNvPr id="9" name="Espace réservé du numéro de diapositive 8"/>
          <p:cNvSpPr>
            <a:spLocks noGrp="1"/>
          </p:cNvSpPr>
          <p:nvPr>
            <p:ph type="sldNum" sz="quarter" idx="15"/>
          </p:nvPr>
        </p:nvSpPr>
        <p:spPr/>
        <p:txBody>
          <a:bodyPr rtlCol="0"/>
          <a:lstStyle/>
          <a:p>
            <a:fld id="{AD8908B6-07CB-4F89-86A9-DA50D13B84B9}"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92106EC6-B66D-4D69-B539-2E479B9DEC41}" type="datetime1">
              <a:rPr lang="fr-FR" smtClean="0"/>
              <a:pPr/>
              <a:t>10/03/2024</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AD8908B6-07CB-4F89-86A9-DA50D13B84B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42A5CAD0-10FA-4B75-9E6E-0445F22466F1}" type="datetime1">
              <a:rPr lang="fr-FR" smtClean="0"/>
              <a:pPr/>
              <a:t>10/03/2024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8908B6-07CB-4F89-86A9-DA50D13B84B9}"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2559893A-EE1A-4159-8D01-4FA52EA09F7C}" type="datetime1">
              <a:rPr lang="fr-FR" smtClean="0"/>
              <a:pPr/>
              <a:t>10/03/2024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D8908B6-07CB-4F89-86A9-DA50D13B84B9}"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1A33FD1F-A820-4791-8C02-AAA219C69E20}" type="datetime1">
              <a:rPr lang="fr-FR" smtClean="0"/>
              <a:pPr/>
              <a:t>10/03/2024</a:t>
            </a:fld>
            <a:endParaRPr lang="fr-FR"/>
          </a:p>
        </p:txBody>
      </p:sp>
      <p:sp>
        <p:nvSpPr>
          <p:cNvPr id="7" name="Espace réservé du numéro de diapositive 6"/>
          <p:cNvSpPr>
            <a:spLocks noGrp="1"/>
          </p:cNvSpPr>
          <p:nvPr>
            <p:ph type="sldNum" sz="quarter" idx="11"/>
          </p:nvPr>
        </p:nvSpPr>
        <p:spPr/>
        <p:txBody>
          <a:bodyPr rtlCol="0"/>
          <a:lstStyle/>
          <a:p>
            <a:fld id="{AD8908B6-07CB-4F89-86A9-DA50D13B84B9}"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F390408-C0A9-44A3-9545-092B202F2B34}" type="datetime1">
              <a:rPr lang="fr-FR" smtClean="0"/>
              <a:pPr/>
              <a:t>10/03/2024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D8908B6-07CB-4F89-86A9-DA50D13B84B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13AD0924-F023-49A9-8E26-8CF31386DB9D}" type="datetime1">
              <a:rPr lang="fr-FR" smtClean="0"/>
              <a:pPr/>
              <a:t>10/03/2024</a:t>
            </a:fld>
            <a:endParaRPr lang="fr-FR"/>
          </a:p>
        </p:txBody>
      </p:sp>
      <p:sp>
        <p:nvSpPr>
          <p:cNvPr id="22" name="Espace réservé du numéro de diapositive 21"/>
          <p:cNvSpPr>
            <a:spLocks noGrp="1"/>
          </p:cNvSpPr>
          <p:nvPr>
            <p:ph type="sldNum" sz="quarter" idx="15"/>
          </p:nvPr>
        </p:nvSpPr>
        <p:spPr/>
        <p:txBody>
          <a:bodyPr rtlCol="0"/>
          <a:lstStyle/>
          <a:p>
            <a:fld id="{AD8908B6-07CB-4F89-86A9-DA50D13B84B9}"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F6025471-53A8-45AA-982F-9B6328E4E64D}" type="datetime1">
              <a:rPr lang="fr-FR" smtClean="0"/>
              <a:pPr/>
              <a:t>10/03/2024</a:t>
            </a:fld>
            <a:endParaRPr lang="fr-FR"/>
          </a:p>
        </p:txBody>
      </p:sp>
      <p:sp>
        <p:nvSpPr>
          <p:cNvPr id="18" name="Espace réservé du numéro de diapositive 17"/>
          <p:cNvSpPr>
            <a:spLocks noGrp="1"/>
          </p:cNvSpPr>
          <p:nvPr>
            <p:ph type="sldNum" sz="quarter" idx="11"/>
          </p:nvPr>
        </p:nvSpPr>
        <p:spPr/>
        <p:txBody>
          <a:bodyPr rtlCol="0"/>
          <a:lstStyle/>
          <a:p>
            <a:fld id="{AD8908B6-07CB-4F89-86A9-DA50D13B84B9}"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241318F-601E-46FD-AA7B-2C8B6BE3F8A0}" type="datetime1">
              <a:rPr lang="fr-FR" smtClean="0"/>
              <a:pPr/>
              <a:t>10/03/2024</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8908B6-07CB-4F89-86A9-DA50D13B84B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2"/>
          <p:cNvSpPr/>
          <p:nvPr/>
        </p:nvSpPr>
        <p:spPr>
          <a:xfrm>
            <a:off x="152400" y="152400"/>
            <a:ext cx="865632" cy="1136904"/>
          </a:xfrm>
          <a:prstGeom prst="rect">
            <a:avLst/>
          </a:prstGeom>
          <a:blipFill>
            <a:blip r:embed="rId2" cstate="print"/>
            <a:stretch>
              <a:fillRect/>
            </a:stretch>
          </a:blipFill>
        </p:spPr>
        <p:txBody>
          <a:bodyPr wrap="square" lIns="0" tIns="0" rIns="0" bIns="0" rtlCol="0"/>
          <a:lstStyle/>
          <a:p>
            <a:endParaRPr/>
          </a:p>
        </p:txBody>
      </p:sp>
      <p:sp>
        <p:nvSpPr>
          <p:cNvPr id="5" name="object 16"/>
          <p:cNvSpPr txBox="1"/>
          <p:nvPr/>
        </p:nvSpPr>
        <p:spPr>
          <a:xfrm>
            <a:off x="785786" y="2928934"/>
            <a:ext cx="7500990" cy="1687641"/>
          </a:xfrm>
          <a:prstGeom prst="rect">
            <a:avLst/>
          </a:prstGeom>
        </p:spPr>
        <p:txBody>
          <a:bodyPr vert="horz" wrap="square" lIns="0" tIns="12700" rIns="0" bIns="0" rtlCol="0">
            <a:spAutoFit/>
          </a:bodyPr>
          <a:lstStyle/>
          <a:p>
            <a:pPr marR="64135" algn="ctr">
              <a:lnSpc>
                <a:spcPct val="100000"/>
              </a:lnSpc>
              <a:spcBef>
                <a:spcPts val="100"/>
              </a:spcBef>
            </a:pPr>
            <a:r>
              <a:rPr lang="fr-FR" sz="3600" b="1" spc="-15" dirty="0" smtClean="0">
                <a:solidFill>
                  <a:schemeClr val="accent1">
                    <a:lumMod val="50000"/>
                  </a:schemeClr>
                </a:solidFill>
                <a:effectLst>
                  <a:outerShdw blurRad="38100" dist="38100" dir="2700000" algn="tl">
                    <a:srgbClr val="000000">
                      <a:alpha val="43137"/>
                    </a:srgbClr>
                  </a:outerShdw>
                </a:effectLst>
                <a:latin typeface="Lucida Calligraphy" pitchFamily="66" charset="0"/>
                <a:cs typeface="Calibri"/>
              </a:rPr>
              <a:t>Chapitre II:</a:t>
            </a:r>
          </a:p>
          <a:p>
            <a:pPr marR="64135" algn="ctr">
              <a:lnSpc>
                <a:spcPct val="100000"/>
              </a:lnSpc>
              <a:spcBef>
                <a:spcPts val="100"/>
              </a:spcBef>
            </a:pPr>
            <a:r>
              <a:rPr lang="fr-FR" sz="3600" b="1" spc="-15" dirty="0" smtClean="0">
                <a:solidFill>
                  <a:srgbClr val="FF0000"/>
                </a:solidFill>
                <a:effectLst>
                  <a:outerShdw blurRad="38100" dist="38100" dir="2700000" algn="tl">
                    <a:srgbClr val="000000">
                      <a:alpha val="43137"/>
                    </a:srgbClr>
                  </a:outerShdw>
                </a:effectLst>
                <a:latin typeface="Lucida Calligraphy" pitchFamily="66" charset="0"/>
                <a:cs typeface="Calibri"/>
              </a:rPr>
              <a:t>Améliorer la capacité d’expression</a:t>
            </a:r>
            <a:endParaRPr lang="fr-FR" sz="3600" dirty="0" smtClean="0"/>
          </a:p>
        </p:txBody>
      </p:sp>
      <p:sp>
        <p:nvSpPr>
          <p:cNvPr id="6" name="object 12"/>
          <p:cNvSpPr/>
          <p:nvPr/>
        </p:nvSpPr>
        <p:spPr>
          <a:xfrm>
            <a:off x="8125968" y="146921"/>
            <a:ext cx="865632" cy="1136904"/>
          </a:xfrm>
          <a:prstGeom prst="rect">
            <a:avLst/>
          </a:prstGeom>
          <a:blipFill>
            <a:blip r:embed="rId2" cstate="print"/>
            <a:stretch>
              <a:fillRect/>
            </a:stretch>
          </a:blipFill>
        </p:spPr>
        <p:txBody>
          <a:bodyPr wrap="square" lIns="0" tIns="0" rIns="0" bIns="0" rtlCol="0"/>
          <a:lstStyle/>
          <a:p>
            <a:endParaRPr/>
          </a:p>
        </p:txBody>
      </p:sp>
      <p:sp>
        <p:nvSpPr>
          <p:cNvPr id="7" name="object 11"/>
          <p:cNvSpPr txBox="1"/>
          <p:nvPr/>
        </p:nvSpPr>
        <p:spPr>
          <a:xfrm>
            <a:off x="1676432" y="214290"/>
            <a:ext cx="5610212" cy="1097026"/>
          </a:xfrm>
          <a:prstGeom prst="rect">
            <a:avLst/>
          </a:prstGeom>
        </p:spPr>
        <p:txBody>
          <a:bodyPr wrap="square" lIns="0" tIns="0" rIns="0" bIns="0" rtlCol="0" anchor="ctr">
            <a:noAutofit/>
          </a:bodyPr>
          <a:lstStyle/>
          <a:p>
            <a:pPr algn="ctr">
              <a:lnSpc>
                <a:spcPts val="2130"/>
              </a:lnSpc>
              <a:spcBef>
                <a:spcPts val="106"/>
              </a:spcBef>
            </a:pPr>
            <a:r>
              <a:rPr sz="3600" b="1" spc="0" baseline="2730" dirty="0" smtClean="0">
                <a:latin typeface="Baskerville Old Face" pitchFamily="18" charset="0"/>
                <a:cs typeface="Times New Roman" pitchFamily="18" charset="0"/>
              </a:rPr>
              <a:t>Uni</a:t>
            </a:r>
            <a:r>
              <a:rPr sz="3600" b="1" spc="-34" baseline="2730" dirty="0" smtClean="0">
                <a:latin typeface="Baskerville Old Face" pitchFamily="18" charset="0"/>
                <a:cs typeface="Times New Roman" pitchFamily="18" charset="0"/>
              </a:rPr>
              <a:t>v</a:t>
            </a:r>
            <a:r>
              <a:rPr sz="3600" b="1" spc="0" baseline="2730" dirty="0" smtClean="0">
                <a:latin typeface="Baskerville Old Face" pitchFamily="18" charset="0"/>
                <a:cs typeface="Times New Roman" pitchFamily="18" charset="0"/>
              </a:rPr>
              <a:t>e</a:t>
            </a:r>
            <a:r>
              <a:rPr sz="3600" b="1" spc="-29" baseline="2730" dirty="0" smtClean="0">
                <a:latin typeface="Baskerville Old Face" pitchFamily="18" charset="0"/>
                <a:cs typeface="Times New Roman" pitchFamily="18" charset="0"/>
              </a:rPr>
              <a:t>r</a:t>
            </a:r>
            <a:r>
              <a:rPr sz="3600" b="1" spc="-9" baseline="2730" dirty="0" smtClean="0">
                <a:latin typeface="Baskerville Old Face" pitchFamily="18" charset="0"/>
                <a:cs typeface="Times New Roman" pitchFamily="18" charset="0"/>
              </a:rPr>
              <a:t>s</a:t>
            </a:r>
            <a:r>
              <a:rPr sz="3600" b="1" spc="0" baseline="2730" dirty="0" smtClean="0">
                <a:latin typeface="Baskerville Old Face" pitchFamily="18" charset="0"/>
                <a:cs typeface="Times New Roman" pitchFamily="18" charset="0"/>
              </a:rPr>
              <a:t>i</a:t>
            </a:r>
            <a:r>
              <a:rPr sz="3600" b="1" spc="-19" baseline="2730" dirty="0" smtClean="0">
                <a:latin typeface="Baskerville Old Face" pitchFamily="18" charset="0"/>
                <a:cs typeface="Times New Roman" pitchFamily="18" charset="0"/>
              </a:rPr>
              <a:t>t</a:t>
            </a:r>
            <a:r>
              <a:rPr sz="3600" b="1" spc="0" baseline="2730" dirty="0" smtClean="0">
                <a:latin typeface="Baskerville Old Face" pitchFamily="18" charset="0"/>
                <a:cs typeface="Times New Roman" pitchFamily="18" charset="0"/>
              </a:rPr>
              <a:t>é</a:t>
            </a:r>
            <a:r>
              <a:rPr sz="3600" b="1" spc="-12" baseline="2730" dirty="0" smtClean="0">
                <a:latin typeface="Baskerville Old Face" pitchFamily="18" charset="0"/>
                <a:cs typeface="Times New Roman" pitchFamily="18" charset="0"/>
              </a:rPr>
              <a:t> </a:t>
            </a:r>
            <a:r>
              <a:rPr sz="3600" b="1" spc="0" baseline="2730" dirty="0" smtClean="0">
                <a:latin typeface="Baskerville Old Face" pitchFamily="18" charset="0"/>
                <a:cs typeface="Times New Roman" pitchFamily="18" charset="0"/>
              </a:rPr>
              <a:t>Abou</a:t>
            </a:r>
            <a:r>
              <a:rPr sz="3600" b="1" spc="-43" baseline="2730" dirty="0" smtClean="0">
                <a:latin typeface="Baskerville Old Face" pitchFamily="18" charset="0"/>
                <a:cs typeface="Times New Roman" pitchFamily="18" charset="0"/>
              </a:rPr>
              <a:t> </a:t>
            </a:r>
            <a:r>
              <a:rPr sz="3600" b="1" spc="0" baseline="2730" dirty="0" smtClean="0">
                <a:latin typeface="Baskerville Old Face" pitchFamily="18" charset="0"/>
                <a:cs typeface="Times New Roman" pitchFamily="18" charset="0"/>
              </a:rPr>
              <a:t>Bekr</a:t>
            </a:r>
            <a:r>
              <a:rPr sz="3600" b="1" spc="-11" baseline="2730" dirty="0" smtClean="0">
                <a:latin typeface="Baskerville Old Face" pitchFamily="18" charset="0"/>
                <a:cs typeface="Times New Roman" pitchFamily="18" charset="0"/>
              </a:rPr>
              <a:t> </a:t>
            </a:r>
            <a:r>
              <a:rPr sz="3600" b="1" spc="0" baseline="2730" dirty="0" smtClean="0">
                <a:latin typeface="Baskerville Old Face" pitchFamily="18" charset="0"/>
                <a:cs typeface="Times New Roman" pitchFamily="18" charset="0"/>
              </a:rPr>
              <a:t>Bel</a:t>
            </a:r>
            <a:r>
              <a:rPr sz="3600" b="1" spc="-29" baseline="2730" dirty="0" smtClean="0">
                <a:latin typeface="Baskerville Old Face" pitchFamily="18" charset="0"/>
                <a:cs typeface="Times New Roman" pitchFamily="18" charset="0"/>
              </a:rPr>
              <a:t>k</a:t>
            </a:r>
            <a:r>
              <a:rPr sz="3600" b="1" spc="0" baseline="2730" dirty="0" smtClean="0">
                <a:latin typeface="Baskerville Old Face" pitchFamily="18" charset="0"/>
                <a:cs typeface="Times New Roman" pitchFamily="18" charset="0"/>
              </a:rPr>
              <a:t>aid</a:t>
            </a:r>
            <a:endParaRPr sz="3600" b="1">
              <a:latin typeface="Baskerville Old Face" pitchFamily="18" charset="0"/>
              <a:cs typeface="Times New Roman" pitchFamily="18" charset="0"/>
            </a:endParaRPr>
          </a:p>
          <a:p>
            <a:pPr marL="298018" marR="319440" algn="ctr">
              <a:lnSpc>
                <a:spcPts val="2400"/>
              </a:lnSpc>
              <a:spcBef>
                <a:spcPts val="13"/>
              </a:spcBef>
            </a:pPr>
            <a:r>
              <a:rPr sz="3600" b="1" spc="-50" baseline="1365" dirty="0" smtClean="0">
                <a:latin typeface="Baskerville Old Face" pitchFamily="18" charset="0"/>
                <a:cs typeface="Times New Roman" pitchFamily="18" charset="0"/>
              </a:rPr>
              <a:t>F</a:t>
            </a:r>
            <a:r>
              <a:rPr sz="3600" b="1" spc="0" baseline="1365" dirty="0" smtClean="0">
                <a:latin typeface="Baskerville Old Face" pitchFamily="18" charset="0"/>
                <a:cs typeface="Times New Roman" pitchFamily="18" charset="0"/>
              </a:rPr>
              <a:t>acul</a:t>
            </a:r>
            <a:r>
              <a:rPr sz="3600" b="1" spc="-4" baseline="1365" dirty="0" smtClean="0">
                <a:latin typeface="Baskerville Old Face" pitchFamily="18" charset="0"/>
                <a:cs typeface="Times New Roman" pitchFamily="18" charset="0"/>
              </a:rPr>
              <a:t>t</a:t>
            </a:r>
            <a:r>
              <a:rPr sz="3600" b="1" spc="0" baseline="1365" dirty="0" smtClean="0">
                <a:latin typeface="Baskerville Old Face" pitchFamily="18" charset="0"/>
                <a:cs typeface="Times New Roman" pitchFamily="18" charset="0"/>
              </a:rPr>
              <a:t>é</a:t>
            </a:r>
            <a:r>
              <a:rPr sz="3600" b="1" spc="-38" baseline="1365" dirty="0" smtClean="0">
                <a:latin typeface="Baskerville Old Face" pitchFamily="18" charset="0"/>
                <a:cs typeface="Times New Roman" pitchFamily="18" charset="0"/>
              </a:rPr>
              <a:t> </a:t>
            </a:r>
            <a:r>
              <a:rPr sz="3600" b="1" spc="0" baseline="1365" dirty="0" smtClean="0">
                <a:latin typeface="Baskerville Old Face" pitchFamily="18" charset="0"/>
                <a:cs typeface="Times New Roman" pitchFamily="18" charset="0"/>
              </a:rPr>
              <a:t>de</a:t>
            </a:r>
            <a:r>
              <a:rPr sz="3600" b="1" spc="-15" baseline="1365" dirty="0" smtClean="0">
                <a:latin typeface="Baskerville Old Face" pitchFamily="18" charset="0"/>
                <a:cs typeface="Times New Roman" pitchFamily="18" charset="0"/>
              </a:rPr>
              <a:t> </a:t>
            </a:r>
            <a:r>
              <a:rPr sz="3600" b="1" spc="-179" baseline="1365" dirty="0" smtClean="0">
                <a:latin typeface="Baskerville Old Face" pitchFamily="18" charset="0"/>
                <a:cs typeface="Times New Roman" pitchFamily="18" charset="0"/>
              </a:rPr>
              <a:t>T</a:t>
            </a:r>
            <a:r>
              <a:rPr sz="3600" b="1" spc="0" baseline="1365" dirty="0" smtClean="0">
                <a:latin typeface="Baskerville Old Face" pitchFamily="18" charset="0"/>
                <a:cs typeface="Times New Roman" pitchFamily="18" charset="0"/>
              </a:rPr>
              <a:t>echnologie</a:t>
            </a:r>
            <a:endParaRPr sz="3600" b="1">
              <a:latin typeface="Baskerville Old Face" pitchFamily="18" charset="0"/>
              <a:cs typeface="Times New Roman" pitchFamily="18" charset="0"/>
            </a:endParaRPr>
          </a:p>
          <a:p>
            <a:pPr marL="26746" marR="47060" algn="ctr">
              <a:lnSpc>
                <a:spcPts val="2400"/>
              </a:lnSpc>
            </a:pPr>
            <a:r>
              <a:rPr sz="3600" b="1" spc="0" baseline="1365" dirty="0" smtClean="0">
                <a:latin typeface="Baskerville Old Face" pitchFamily="18" charset="0"/>
                <a:cs typeface="Times New Roman" pitchFamily="18" charset="0"/>
              </a:rPr>
              <a:t>Dépar</a:t>
            </a:r>
            <a:r>
              <a:rPr sz="3600" b="1" spc="-9" baseline="1365" dirty="0" smtClean="0">
                <a:latin typeface="Baskerville Old Face" pitchFamily="18" charset="0"/>
                <a:cs typeface="Times New Roman" pitchFamily="18" charset="0"/>
              </a:rPr>
              <a:t>t</a:t>
            </a:r>
            <a:r>
              <a:rPr sz="3600" b="1" spc="0" baseline="1365" dirty="0" smtClean="0">
                <a:latin typeface="Baskerville Old Face" pitchFamily="18" charset="0"/>
                <a:cs typeface="Times New Roman" pitchFamily="18" charset="0"/>
              </a:rPr>
              <a:t>eme</a:t>
            </a:r>
            <a:r>
              <a:rPr sz="3600" b="1" spc="-34" baseline="1365" dirty="0" smtClean="0">
                <a:latin typeface="Baskerville Old Face" pitchFamily="18" charset="0"/>
                <a:cs typeface="Times New Roman" pitchFamily="18" charset="0"/>
              </a:rPr>
              <a:t>n</a:t>
            </a:r>
            <a:r>
              <a:rPr sz="3600" b="1" spc="0" baseline="1365" dirty="0" smtClean="0">
                <a:latin typeface="Baskerville Old Face" pitchFamily="18" charset="0"/>
                <a:cs typeface="Times New Roman" pitchFamily="18" charset="0"/>
              </a:rPr>
              <a:t>t</a:t>
            </a:r>
            <a:r>
              <a:rPr sz="3600" b="1" spc="-53" baseline="1365" dirty="0" smtClean="0">
                <a:latin typeface="Baskerville Old Face" pitchFamily="18" charset="0"/>
                <a:cs typeface="Times New Roman" pitchFamily="18" charset="0"/>
              </a:rPr>
              <a:t> </a:t>
            </a:r>
            <a:r>
              <a:rPr sz="3600" b="1" spc="9" baseline="1365" dirty="0" smtClean="0">
                <a:latin typeface="Baskerville Old Face" pitchFamily="18" charset="0"/>
                <a:cs typeface="Times New Roman" pitchFamily="18" charset="0"/>
              </a:rPr>
              <a:t>d</a:t>
            </a:r>
            <a:r>
              <a:rPr sz="3600" b="1" spc="4" baseline="1365" dirty="0" smtClean="0">
                <a:latin typeface="Baskerville Old Face" pitchFamily="18" charset="0"/>
                <a:cs typeface="Times New Roman" pitchFamily="18" charset="0"/>
              </a:rPr>
              <a:t>’</a:t>
            </a:r>
            <a:r>
              <a:rPr sz="3600" b="1" spc="0" baseline="1365" dirty="0" smtClean="0">
                <a:latin typeface="Baskerville Old Face" pitchFamily="18" charset="0"/>
                <a:cs typeface="Times New Roman" pitchFamily="18" charset="0"/>
              </a:rPr>
              <a:t>H</a:t>
            </a:r>
            <a:r>
              <a:rPr sz="3600" b="1" spc="-4" baseline="1365" dirty="0" smtClean="0">
                <a:latin typeface="Baskerville Old Face" pitchFamily="18" charset="0"/>
                <a:cs typeface="Times New Roman" pitchFamily="18" charset="0"/>
              </a:rPr>
              <a:t>y</a:t>
            </a:r>
            <a:r>
              <a:rPr sz="3600" b="1" spc="0" baseline="1365" dirty="0" smtClean="0">
                <a:latin typeface="Baskerville Old Face" pitchFamily="18" charset="0"/>
                <a:cs typeface="Times New Roman" pitchFamily="18" charset="0"/>
              </a:rPr>
              <a:t>d</a:t>
            </a:r>
            <a:r>
              <a:rPr sz="3600" b="1" spc="-34" baseline="1365" dirty="0" smtClean="0">
                <a:latin typeface="Baskerville Old Face" pitchFamily="18" charset="0"/>
                <a:cs typeface="Times New Roman" pitchFamily="18" charset="0"/>
              </a:rPr>
              <a:t>r</a:t>
            </a:r>
            <a:r>
              <a:rPr sz="3600" b="1" spc="0" baseline="1365" dirty="0" smtClean="0">
                <a:latin typeface="Baskerville Old Face" pitchFamily="18" charset="0"/>
                <a:cs typeface="Times New Roman" pitchFamily="18" charset="0"/>
              </a:rPr>
              <a:t>aulique</a:t>
            </a:r>
            <a:endParaRPr sz="3600" b="1">
              <a:latin typeface="Baskerville Old Face" pitchFamily="18" charset="0"/>
              <a:cs typeface="Times New Roman" pitchFamily="18" charset="0"/>
            </a:endParaRPr>
          </a:p>
        </p:txBody>
      </p:sp>
      <p:sp>
        <p:nvSpPr>
          <p:cNvPr id="8" name="object 10"/>
          <p:cNvSpPr txBox="1"/>
          <p:nvPr/>
        </p:nvSpPr>
        <p:spPr>
          <a:xfrm>
            <a:off x="2000232" y="5572140"/>
            <a:ext cx="5029200" cy="390164"/>
          </a:xfrm>
          <a:prstGeom prst="rect">
            <a:avLst/>
          </a:prstGeom>
        </p:spPr>
        <p:txBody>
          <a:bodyPr wrap="square" lIns="0" tIns="0" rIns="0" bIns="0" rtlCol="0">
            <a:noAutofit/>
          </a:bodyPr>
          <a:lstStyle/>
          <a:p>
            <a:pPr marL="12700" algn="ctr">
              <a:lnSpc>
                <a:spcPts val="3070"/>
              </a:lnSpc>
              <a:spcBef>
                <a:spcPts val="153"/>
              </a:spcBef>
            </a:pPr>
            <a:r>
              <a:rPr sz="2800" b="1" spc="-9" smtClean="0">
                <a:latin typeface="Times New Roman" pitchFamily="18" charset="0"/>
                <a:cs typeface="Times New Roman" pitchFamily="18" charset="0"/>
              </a:rPr>
              <a:t>2</a:t>
            </a:r>
            <a:r>
              <a:rPr sz="2775" b="1" spc="0" baseline="23884" smtClean="0">
                <a:latin typeface="Times New Roman" pitchFamily="18" charset="0"/>
                <a:cs typeface="Times New Roman" pitchFamily="18" charset="0"/>
              </a:rPr>
              <a:t>ème</a:t>
            </a:r>
            <a:r>
              <a:rPr lang="fr-FR" sz="2775" b="1" spc="0" baseline="23884" dirty="0" smtClean="0">
                <a:latin typeface="Times New Roman" pitchFamily="18" charset="0"/>
                <a:cs typeface="Times New Roman" pitchFamily="18" charset="0"/>
              </a:rPr>
              <a:t> </a:t>
            </a:r>
            <a:r>
              <a:rPr lang="fr-FR" sz="2775" b="1" spc="0" dirty="0" smtClean="0">
                <a:latin typeface="Times New Roman" pitchFamily="18" charset="0"/>
                <a:cs typeface="Times New Roman" pitchFamily="18" charset="0"/>
              </a:rPr>
              <a:t>Année Ingénieur ST</a:t>
            </a:r>
            <a:endParaRPr sz="1850">
              <a:latin typeface="Times New Roman" pitchFamily="18" charset="0"/>
              <a:cs typeface="Times New Roman" pitchFamily="18" charset="0"/>
            </a:endParaRPr>
          </a:p>
        </p:txBody>
      </p:sp>
      <p:sp>
        <p:nvSpPr>
          <p:cNvPr id="9" name="object 5"/>
          <p:cNvSpPr txBox="1"/>
          <p:nvPr/>
        </p:nvSpPr>
        <p:spPr>
          <a:xfrm>
            <a:off x="714348" y="1500174"/>
            <a:ext cx="7643866" cy="1214446"/>
          </a:xfrm>
          <a:prstGeom prst="rect">
            <a:avLst/>
          </a:prstGeom>
        </p:spPr>
        <p:txBody>
          <a:bodyPr wrap="square" lIns="0" tIns="0" rIns="0" bIns="0" rtlCol="0" anchor="ctr">
            <a:noAutofit/>
          </a:bodyPr>
          <a:lstStyle/>
          <a:p>
            <a:pPr marL="12700" algn="ctr"/>
            <a:r>
              <a:rPr sz="3600" b="1" spc="0" dirty="0" smtClean="0">
                <a:solidFill>
                  <a:srgbClr val="C00000"/>
                </a:solidFill>
                <a:latin typeface="Times New Roman" pitchFamily="18" charset="0"/>
                <a:cs typeface="Times New Roman" pitchFamily="18" charset="0"/>
              </a:rPr>
              <a:t>Matière</a:t>
            </a:r>
            <a:r>
              <a:rPr sz="3600" b="1" spc="-29" dirty="0" smtClean="0">
                <a:solidFill>
                  <a:srgbClr val="C00000"/>
                </a:solidFill>
                <a:latin typeface="Times New Roman" pitchFamily="18" charset="0"/>
                <a:cs typeface="Times New Roman" pitchFamily="18" charset="0"/>
              </a:rPr>
              <a:t> </a:t>
            </a:r>
            <a:r>
              <a:rPr sz="3600" b="1" spc="0" smtClean="0">
                <a:solidFill>
                  <a:srgbClr val="C00000"/>
                </a:solidFill>
                <a:latin typeface="Times New Roman" pitchFamily="18" charset="0"/>
                <a:cs typeface="Times New Roman" pitchFamily="18" charset="0"/>
              </a:rPr>
              <a:t>:</a:t>
            </a:r>
            <a:r>
              <a:rPr sz="3600" b="1" spc="9" smtClean="0">
                <a:solidFill>
                  <a:srgbClr val="C00000"/>
                </a:solidFill>
                <a:latin typeface="Times New Roman" pitchFamily="18" charset="0"/>
                <a:cs typeface="Times New Roman" pitchFamily="18" charset="0"/>
              </a:rPr>
              <a:t> </a:t>
            </a:r>
            <a:r>
              <a:rPr lang="fr-FR" sz="3600" b="1" spc="0" dirty="0" smtClean="0">
                <a:solidFill>
                  <a:srgbClr val="C00000"/>
                </a:solidFill>
                <a:latin typeface="Times New Roman" pitchFamily="18" charset="0"/>
                <a:cs typeface="Times New Roman" pitchFamily="18" charset="0"/>
              </a:rPr>
              <a:t>Techniques d’expression, d’information et de communication</a:t>
            </a:r>
            <a:endParaRPr sz="3600">
              <a:solidFill>
                <a:srgbClr val="C00000"/>
              </a:solidFill>
              <a:latin typeface="Times New Roman" pitchFamily="18" charset="0"/>
              <a:cs typeface="Times New Roman" pitchFamily="18" charset="0"/>
            </a:endParaRPr>
          </a:p>
        </p:txBody>
      </p:sp>
      <p:sp>
        <p:nvSpPr>
          <p:cNvPr id="10" name="object 3"/>
          <p:cNvSpPr txBox="1"/>
          <p:nvPr/>
        </p:nvSpPr>
        <p:spPr>
          <a:xfrm>
            <a:off x="6072198" y="6286520"/>
            <a:ext cx="2819400" cy="381000"/>
          </a:xfrm>
          <a:prstGeom prst="rect">
            <a:avLst/>
          </a:prstGeom>
        </p:spPr>
        <p:txBody>
          <a:bodyPr wrap="square" lIns="0" tIns="0" rIns="0" bIns="0" rtlCol="0">
            <a:noAutofit/>
          </a:bodyPr>
          <a:lstStyle/>
          <a:p>
            <a:pPr marL="12700">
              <a:lnSpc>
                <a:spcPts val="1939"/>
              </a:lnSpc>
              <a:spcBef>
                <a:spcPts val="97"/>
              </a:spcBef>
            </a:pPr>
            <a:r>
              <a:rPr sz="1900" b="1" spc="-34" smtClean="0">
                <a:solidFill>
                  <a:srgbClr val="002060"/>
                </a:solidFill>
                <a:latin typeface="Times New Roman" pitchFamily="18" charset="0"/>
                <a:cs typeface="Times New Roman" pitchFamily="18" charset="0"/>
              </a:rPr>
              <a:t>M</a:t>
            </a:r>
            <a:r>
              <a:rPr lang="fr-FR" sz="1900" b="1" dirty="0" smtClean="0">
                <a:solidFill>
                  <a:srgbClr val="002060"/>
                </a:solidFill>
                <a:latin typeface="Times New Roman" pitchFamily="18" charset="0"/>
                <a:cs typeface="Times New Roman" pitchFamily="18" charset="0"/>
              </a:rPr>
              <a:t>me. I. </a:t>
            </a:r>
            <a:r>
              <a:rPr lang="fr-FR" sz="1900" b="1" dirty="0" err="1" smtClean="0">
                <a:solidFill>
                  <a:srgbClr val="002060"/>
                </a:solidFill>
                <a:latin typeface="Times New Roman" pitchFamily="18" charset="0"/>
                <a:cs typeface="Times New Roman" pitchFamily="18" charset="0"/>
              </a:rPr>
              <a:t>Marok</a:t>
            </a:r>
            <a:r>
              <a:rPr lang="fr-FR" sz="1900" b="1" dirty="0" smtClean="0">
                <a:solidFill>
                  <a:srgbClr val="002060"/>
                </a:solidFill>
                <a:latin typeface="Times New Roman" pitchFamily="18" charset="0"/>
                <a:cs typeface="Times New Roman" pitchFamily="18" charset="0"/>
              </a:rPr>
              <a:t>-</a:t>
            </a:r>
            <a:r>
              <a:rPr lang="fr-FR" sz="1900" b="1" dirty="0" err="1" smtClean="0">
                <a:solidFill>
                  <a:srgbClr val="002060"/>
                </a:solidFill>
                <a:latin typeface="Times New Roman" pitchFamily="18" charset="0"/>
                <a:cs typeface="Times New Roman" pitchFamily="18" charset="0"/>
              </a:rPr>
              <a:t>Guasmi</a:t>
            </a:r>
            <a:endParaRPr sz="1900" b="1">
              <a:solidFill>
                <a:srgbClr val="002060"/>
              </a:solidFill>
              <a:latin typeface="Times New Roman" pitchFamily="18" charset="0"/>
              <a:cs typeface="Times New Roman" pitchFamily="18" charset="0"/>
            </a:endParaRPr>
          </a:p>
        </p:txBody>
      </p:sp>
      <p:sp>
        <p:nvSpPr>
          <p:cNvPr id="11" name="object 3"/>
          <p:cNvSpPr txBox="1"/>
          <p:nvPr/>
        </p:nvSpPr>
        <p:spPr>
          <a:xfrm>
            <a:off x="3357554" y="6429396"/>
            <a:ext cx="1785950" cy="381000"/>
          </a:xfrm>
          <a:prstGeom prst="rect">
            <a:avLst/>
          </a:prstGeom>
        </p:spPr>
        <p:txBody>
          <a:bodyPr wrap="square" lIns="0" tIns="0" rIns="0" bIns="0" rtlCol="0">
            <a:noAutofit/>
          </a:bodyPr>
          <a:lstStyle/>
          <a:p>
            <a:pPr marL="12700" algn="ctr">
              <a:lnSpc>
                <a:spcPts val="1939"/>
              </a:lnSpc>
              <a:spcBef>
                <a:spcPts val="97"/>
              </a:spcBef>
            </a:pPr>
            <a:r>
              <a:rPr lang="fr-FR" sz="1900" b="1" spc="-34" dirty="0" smtClean="0">
                <a:latin typeface="Times New Roman" pitchFamily="18" charset="0"/>
                <a:cs typeface="Times New Roman" pitchFamily="18" charset="0"/>
              </a:rPr>
              <a:t>2023 - 2024</a:t>
            </a:r>
            <a:endParaRPr sz="1900" b="1">
              <a:latin typeface="Times New Roman" pitchFamily="18" charset="0"/>
              <a:cs typeface="Times New Roman" pitchFamily="18" charset="0"/>
            </a:endParaRPr>
          </a:p>
        </p:txBody>
      </p:sp>
      <p:sp>
        <p:nvSpPr>
          <p:cNvPr id="12" name="Espace réservé du numéro de diapositive 11"/>
          <p:cNvSpPr>
            <a:spLocks noGrp="1"/>
          </p:cNvSpPr>
          <p:nvPr>
            <p:ph type="sldNum" sz="quarter" idx="12"/>
          </p:nvPr>
        </p:nvSpPr>
        <p:spPr/>
        <p:txBody>
          <a:bodyPr/>
          <a:lstStyle/>
          <a:p>
            <a:fld id="{AD8908B6-07CB-4F89-86A9-DA50D13B84B9}" type="slidenum">
              <a:rPr lang="fr-FR" smtClean="0"/>
              <a:pPr/>
              <a:t>1</a:t>
            </a:fld>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10</a:t>
            </a:fld>
            <a:endParaRPr lang="fr-FR"/>
          </a:p>
        </p:txBody>
      </p:sp>
      <p:sp>
        <p:nvSpPr>
          <p:cNvPr id="5" name="Rectangle 4"/>
          <p:cNvSpPr/>
          <p:nvPr/>
        </p:nvSpPr>
        <p:spPr>
          <a:xfrm>
            <a:off x="357158" y="1165571"/>
            <a:ext cx="8072494" cy="4493538"/>
          </a:xfrm>
          <a:prstGeom prst="rect">
            <a:avLst/>
          </a:prstGeom>
        </p:spPr>
        <p:txBody>
          <a:bodyPr wrap="square">
            <a:spAutoFit/>
          </a:bodyPr>
          <a:lstStyle/>
          <a:p>
            <a:pPr indent="361950" algn="just"/>
            <a:r>
              <a:rPr lang="fr-FR" sz="2200" b="1" i="1" dirty="0" smtClean="0">
                <a:latin typeface="Times New Roman" pitchFamily="18" charset="0"/>
                <a:cs typeface="Times New Roman" pitchFamily="18" charset="0"/>
              </a:rPr>
              <a:t>L'intonation</a:t>
            </a:r>
            <a:r>
              <a:rPr lang="fr-FR" sz="2200" b="1"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qui correspond à la variation de la hauteur de la voix au cours de l’énonciation possède principalement une triple </a:t>
            </a:r>
            <a:r>
              <a:rPr lang="fr-FR" sz="2200" dirty="0" smtClean="0">
                <a:latin typeface="Times New Roman" pitchFamily="18" charset="0"/>
                <a:cs typeface="Times New Roman" pitchFamily="18" charset="0"/>
              </a:rPr>
              <a:t>fonction: </a:t>
            </a:r>
          </a:p>
          <a:p>
            <a:pPr indent="361950" algn="just"/>
            <a:endParaRPr lang="fr-FR" sz="2200" dirty="0" smtClean="0">
              <a:latin typeface="Times New Roman" pitchFamily="18" charset="0"/>
              <a:cs typeface="Times New Roman" pitchFamily="18" charset="0"/>
            </a:endParaRPr>
          </a:p>
          <a:p>
            <a:pPr algn="just">
              <a:buFont typeface="Wingdings" pitchFamily="2" charset="2"/>
              <a:buChar char="Ø"/>
            </a:pP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Une </a:t>
            </a:r>
            <a:r>
              <a:rPr lang="fr-FR" sz="2200" dirty="0" smtClean="0">
                <a:latin typeface="Times New Roman" pitchFamily="18" charset="0"/>
                <a:cs typeface="Times New Roman" pitchFamily="18" charset="0"/>
              </a:rPr>
              <a:t>fonction expressive, elle exprime une émotion, un sentiment, une opinion...bref un "contenu </a:t>
            </a:r>
            <a:r>
              <a:rPr lang="fr-FR" sz="2200" dirty="0" smtClean="0">
                <a:latin typeface="Times New Roman" pitchFamily="18" charset="0"/>
                <a:cs typeface="Times New Roman" pitchFamily="18" charset="0"/>
              </a:rPr>
              <a:t>expressive",</a:t>
            </a:r>
          </a:p>
          <a:p>
            <a:pPr algn="just"/>
            <a:endParaRPr lang="fr-FR" sz="2200" dirty="0" smtClean="0">
              <a:latin typeface="Times New Roman" pitchFamily="18" charset="0"/>
              <a:cs typeface="Times New Roman" pitchFamily="18" charset="0"/>
            </a:endParaRPr>
          </a:p>
          <a:p>
            <a:pPr algn="just">
              <a:buFont typeface="Wingdings" pitchFamily="2" charset="2"/>
              <a:buChar char="Ø"/>
            </a:pP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Une </a:t>
            </a:r>
            <a:r>
              <a:rPr lang="fr-FR" sz="2200" dirty="0" smtClean="0">
                <a:latin typeface="Times New Roman" pitchFamily="18" charset="0"/>
                <a:cs typeface="Times New Roman" pitchFamily="18" charset="0"/>
              </a:rPr>
              <a:t>fonction syntaxique voire démarcative qui permet essentiellement de différencier les types de phrase: déclarative, impérative, interrogative et </a:t>
            </a:r>
            <a:r>
              <a:rPr lang="fr-FR" sz="2200" dirty="0" smtClean="0">
                <a:latin typeface="Times New Roman" pitchFamily="18" charset="0"/>
                <a:cs typeface="Times New Roman" pitchFamily="18" charset="0"/>
              </a:rPr>
              <a:t>exclamative,</a:t>
            </a:r>
          </a:p>
          <a:p>
            <a:pPr algn="just"/>
            <a:endParaRPr lang="fr-FR" sz="2200" dirty="0" smtClean="0">
              <a:latin typeface="Times New Roman" pitchFamily="18" charset="0"/>
              <a:cs typeface="Times New Roman" pitchFamily="18" charset="0"/>
            </a:endParaRPr>
          </a:p>
          <a:p>
            <a:pPr algn="just">
              <a:buFont typeface="Wingdings" pitchFamily="2" charset="2"/>
              <a:buChar char="Ø"/>
            </a:pP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 Une </a:t>
            </a:r>
            <a:r>
              <a:rPr lang="fr-FR" sz="2200" dirty="0" smtClean="0">
                <a:latin typeface="Times New Roman" pitchFamily="18" charset="0"/>
                <a:cs typeface="Times New Roman" pitchFamily="18" charset="0"/>
              </a:rPr>
              <a:t>fonction organisationnelle, puisqu’elle marque l’unité globale de la phrase et contribue (avec l’accent) à la segmentation de l’énoncé en groupes délimités. </a:t>
            </a:r>
          </a:p>
        </p:txBody>
      </p:sp>
      <p:sp>
        <p:nvSpPr>
          <p:cNvPr id="6" name="Titre 1"/>
          <p:cNvSpPr>
            <a:spLocks noGrp="1"/>
          </p:cNvSpPr>
          <p:nvPr>
            <p:ph type="title"/>
          </p:nvPr>
        </p:nvSpPr>
        <p:spPr>
          <a:xfrm>
            <a:off x="285720" y="285728"/>
            <a:ext cx="6643734" cy="488968"/>
          </a:xfrm>
        </p:spPr>
        <p:txBody>
          <a:bodyPr>
            <a:noAutofit/>
          </a:bodyPr>
          <a:lstStyle/>
          <a:p>
            <a:r>
              <a:rPr lang="fr-FR" sz="2800" b="1" dirty="0" smtClean="0">
                <a:solidFill>
                  <a:srgbClr val="FF0000"/>
                </a:solidFill>
              </a:rPr>
              <a:t>III. SPECIFICITES DE L’ORAL</a:t>
            </a:r>
            <a:endParaRPr lang="fr-FR" sz="2800" b="1"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11</a:t>
            </a:fld>
            <a:endParaRPr lang="fr-FR"/>
          </a:p>
        </p:txBody>
      </p:sp>
      <p:sp>
        <p:nvSpPr>
          <p:cNvPr id="5" name="Rectangle 4"/>
          <p:cNvSpPr/>
          <p:nvPr/>
        </p:nvSpPr>
        <p:spPr>
          <a:xfrm>
            <a:off x="357158" y="367327"/>
            <a:ext cx="8072494" cy="6186309"/>
          </a:xfrm>
          <a:prstGeom prst="rect">
            <a:avLst/>
          </a:prstGeom>
        </p:spPr>
        <p:txBody>
          <a:bodyPr wrap="square">
            <a:spAutoFit/>
          </a:bodyPr>
          <a:lstStyle/>
          <a:p>
            <a:pPr indent="361950" algn="just"/>
            <a:r>
              <a:rPr lang="fr-FR" sz="2200" b="1" i="1" dirty="0" smtClean="0">
                <a:latin typeface="Times New Roman" pitchFamily="18" charset="0"/>
                <a:cs typeface="Times New Roman" pitchFamily="18" charset="0"/>
              </a:rPr>
              <a:t>Les accents d’insistance</a:t>
            </a:r>
            <a:r>
              <a:rPr lang="fr-FR" sz="2200" dirty="0" smtClean="0">
                <a:latin typeface="Times New Roman" pitchFamily="18" charset="0"/>
                <a:cs typeface="Times New Roman" pitchFamily="18" charset="0"/>
              </a:rPr>
              <a:t> également appelées accents expressifs sont employés pour exprimer une émotion ou pour mettre un élément en évidence. </a:t>
            </a:r>
          </a:p>
          <a:p>
            <a:pPr indent="361950" algn="just"/>
            <a:r>
              <a:rPr lang="fr-FR" sz="2200" b="1" i="1" dirty="0" smtClean="0">
                <a:latin typeface="Times New Roman" pitchFamily="18" charset="0"/>
                <a:cs typeface="Times New Roman" pitchFamily="18" charset="0"/>
              </a:rPr>
              <a:t>Le débit</a:t>
            </a:r>
            <a:r>
              <a:rPr lang="fr-FR" sz="2200" dirty="0" smtClean="0">
                <a:latin typeface="Times New Roman" pitchFamily="18" charset="0"/>
                <a:cs typeface="Times New Roman" pitchFamily="18" charset="0"/>
              </a:rPr>
              <a:t>, vitesse d’élocution a également une fonction liée à l’intention de l’auteur (lent pour s’assurer de la compréhension du message ou pour réconforter; moyen pour informer, compléter, préciser ses propos; rapide pour stimuler le destinataire, pour se montrer dynamique, entraînant, etc.). Ainsi, le débit peut très bien varier lors d’un exposé selon les intentions de l’émetteur. </a:t>
            </a:r>
          </a:p>
          <a:p>
            <a:pPr indent="361950" algn="just"/>
            <a:r>
              <a:rPr lang="fr-FR" sz="2200" b="1" i="1" dirty="0" smtClean="0">
                <a:latin typeface="Times New Roman" pitchFamily="18" charset="0"/>
                <a:cs typeface="Times New Roman" pitchFamily="18" charset="0"/>
              </a:rPr>
              <a:t>Le ton</a:t>
            </a:r>
            <a:r>
              <a:rPr lang="fr-FR" sz="2200" dirty="0" smtClean="0">
                <a:latin typeface="Times New Roman" pitchFamily="18" charset="0"/>
                <a:cs typeface="Times New Roman" pitchFamily="18" charset="0"/>
              </a:rPr>
              <a:t> se manifeste généralement par une variation de la hauteur de la voix au cours de l’articulation des mots. En français, il ne sert pas à distinguer des mots différents, mais bien pour marquer l’expressivité et est étroitement lié à l’intention, à l’état d’esprit ou aux sentiments de l’auteur. On peut parler alors de tons : neutre (informer), humoristique (divertir), didactique (instruire), favorable (convaincre), défavorable (combattre), élogieux, alarmiste, ironique, hautain, moqueur, sarcastique, distant, sec, familier, solennel, froid, etc. </a:t>
            </a:r>
            <a:endParaRPr lang="fr-FR" sz="22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12</a:t>
            </a:fld>
            <a:endParaRPr lang="fr-FR"/>
          </a:p>
        </p:txBody>
      </p:sp>
      <p:sp>
        <p:nvSpPr>
          <p:cNvPr id="5" name="Rectangle 4"/>
          <p:cNvSpPr/>
          <p:nvPr/>
        </p:nvSpPr>
        <p:spPr>
          <a:xfrm>
            <a:off x="357158" y="1000108"/>
            <a:ext cx="8072494" cy="769441"/>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Se </a:t>
            </a:r>
            <a:r>
              <a:rPr lang="fr-FR" sz="2200" dirty="0" smtClean="0">
                <a:latin typeface="Times New Roman" pitchFamily="18" charset="0"/>
                <a:cs typeface="Times New Roman" pitchFamily="18" charset="0"/>
              </a:rPr>
              <a:t>présenter ou présenter son camarade dans un but de mettre en valeur ses qualités (employer un vocabulaire appréciatif ). </a:t>
            </a:r>
            <a:endParaRPr lang="fr-FR" sz="2200" dirty="0">
              <a:latin typeface="Times New Roman" pitchFamily="18" charset="0"/>
              <a:cs typeface="Times New Roman" pitchFamily="18" charset="0"/>
            </a:endParaRPr>
          </a:p>
        </p:txBody>
      </p:sp>
      <p:sp>
        <p:nvSpPr>
          <p:cNvPr id="6" name="Titre 1"/>
          <p:cNvSpPr txBox="1">
            <a:spLocks/>
          </p:cNvSpPr>
          <p:nvPr/>
        </p:nvSpPr>
        <p:spPr>
          <a:xfrm>
            <a:off x="357158" y="439702"/>
            <a:ext cx="228601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600" b="1" cap="small" dirty="0" smtClean="0">
                <a:solidFill>
                  <a:srgbClr val="7030A0"/>
                </a:solidFill>
                <a:latin typeface="+mj-lt"/>
                <a:ea typeface="+mj-ea"/>
                <a:cs typeface="+mj-cs"/>
              </a:rPr>
              <a:t>Exercice 2</a:t>
            </a:r>
            <a:endParaRPr kumimoji="0" lang="fr-FR" sz="26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071538" y="2171704"/>
            <a:ext cx="6500858" cy="2686056"/>
          </a:xfrm>
        </p:spPr>
        <p:txBody>
          <a:bodyPr>
            <a:noAutofit/>
          </a:bodyPr>
          <a:lstStyle/>
          <a:p>
            <a:pPr marL="571500" indent="-571500" algn="ctr">
              <a:buClrTx/>
              <a:buNone/>
            </a:pPr>
            <a:r>
              <a:rPr lang="fr-FR" sz="3000" b="1" i="1" dirty="0" smtClean="0">
                <a:latin typeface="Times New Roman" pitchFamily="18" charset="0"/>
                <a:cs typeface="Times New Roman" pitchFamily="18" charset="0"/>
              </a:rPr>
              <a:t>I. Situation de communication,</a:t>
            </a:r>
          </a:p>
          <a:p>
            <a:pPr marL="571500" indent="-571500" algn="ctr">
              <a:buClrTx/>
              <a:buNone/>
            </a:pPr>
            <a:endParaRPr lang="fr-FR" sz="3000" b="1" i="1" dirty="0" smtClean="0">
              <a:latin typeface="Times New Roman" pitchFamily="18" charset="0"/>
              <a:cs typeface="Times New Roman" pitchFamily="18" charset="0"/>
            </a:endParaRPr>
          </a:p>
          <a:p>
            <a:pPr algn="ctr">
              <a:buClrTx/>
              <a:buNone/>
            </a:pPr>
            <a:r>
              <a:rPr lang="fr-FR" sz="3000" b="1" i="1" dirty="0" smtClean="0">
                <a:latin typeface="Times New Roman" pitchFamily="18" charset="0"/>
                <a:cs typeface="Times New Roman" pitchFamily="18" charset="0"/>
              </a:rPr>
              <a:t>II. Production d’un message écrit,</a:t>
            </a:r>
          </a:p>
          <a:p>
            <a:pPr algn="ctr">
              <a:buClrTx/>
              <a:buNone/>
            </a:pPr>
            <a:endParaRPr lang="fr-FR" sz="3000" b="1" i="1" dirty="0" smtClean="0">
              <a:latin typeface="Times New Roman" pitchFamily="18" charset="0"/>
              <a:cs typeface="Times New Roman" pitchFamily="18" charset="0"/>
            </a:endParaRPr>
          </a:p>
          <a:p>
            <a:pPr algn="ctr">
              <a:buClrTx/>
              <a:buNone/>
            </a:pPr>
            <a:r>
              <a:rPr lang="fr-FR" sz="3000" b="1" i="1" dirty="0" smtClean="0">
                <a:latin typeface="Times New Roman" pitchFamily="18" charset="0"/>
                <a:cs typeface="Times New Roman" pitchFamily="18" charset="0"/>
              </a:rPr>
              <a:t>III. Communication orale.</a:t>
            </a:r>
          </a:p>
        </p:txBody>
      </p:sp>
      <p:sp>
        <p:nvSpPr>
          <p:cNvPr id="4" name="Espace réservé du contenu 2"/>
          <p:cNvSpPr txBox="1">
            <a:spLocks/>
          </p:cNvSpPr>
          <p:nvPr/>
        </p:nvSpPr>
        <p:spPr>
          <a:xfrm>
            <a:off x="1857356" y="714356"/>
            <a:ext cx="5000660" cy="500066"/>
          </a:xfrm>
          <a:prstGeom prst="rect">
            <a:avLst/>
          </a:prstGeom>
        </p:spPr>
        <p:txBody>
          <a:bodyPr vert="horz">
            <a:no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0000"/>
              <a:tabLst/>
              <a:defRPr/>
            </a:pPr>
            <a:r>
              <a:rPr kumimoji="0" lang="fr-FR" sz="3600" b="1" i="0" u="none" strike="noStrike" kern="1200" cap="none" spc="0" normalizeH="0" baseline="0" noProof="0" dirty="0" smtClean="0">
                <a:ln>
                  <a:noFill/>
                </a:ln>
                <a:solidFill>
                  <a:srgbClr val="C00000"/>
                </a:solidFill>
                <a:effectLst/>
                <a:uLnTx/>
                <a:uFillTx/>
                <a:latin typeface="Baskerville Old Face" pitchFamily="18" charset="0"/>
              </a:rPr>
              <a:t>PLAN DU COURS</a:t>
            </a:r>
            <a:endParaRPr kumimoji="0" lang="fr-FR" sz="3600" b="1" i="0" u="none" strike="noStrike" kern="1200" cap="none" spc="0" normalizeH="0" baseline="0" noProof="0" dirty="0">
              <a:ln>
                <a:noFill/>
              </a:ln>
              <a:solidFill>
                <a:srgbClr val="C00000"/>
              </a:solidFill>
              <a:effectLst/>
              <a:uLnTx/>
              <a:uFillTx/>
              <a:latin typeface="Baskerville Old Face" pitchFamily="18" charset="0"/>
            </a:endParaRP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25388"/>
            <a:ext cx="8143932" cy="488968"/>
          </a:xfrm>
        </p:spPr>
        <p:txBody>
          <a:bodyPr>
            <a:noAutofit/>
          </a:bodyPr>
          <a:lstStyle/>
          <a:p>
            <a:r>
              <a:rPr lang="fr-FR" sz="2800" b="1" dirty="0" smtClean="0">
                <a:solidFill>
                  <a:srgbClr val="FF0000"/>
                </a:solidFill>
              </a:rPr>
              <a:t>I. </a:t>
            </a:r>
            <a:r>
              <a:rPr lang="fr-FR" sz="2800" b="1" dirty="0" smtClean="0">
                <a:solidFill>
                  <a:srgbClr val="FF0000"/>
                </a:solidFill>
              </a:rPr>
              <a:t>SITUATION DE COMMUNICATION</a:t>
            </a:r>
            <a:endParaRPr lang="fr-FR" sz="2800" b="1" dirty="0">
              <a:solidFill>
                <a:srgbClr val="FF0000"/>
              </a:solidFill>
            </a:endParaRPr>
          </a:p>
        </p:txBody>
      </p:sp>
      <p:sp>
        <p:nvSpPr>
          <p:cNvPr id="6" name="Espace réservé du numéro de diapositive 5"/>
          <p:cNvSpPr>
            <a:spLocks noGrp="1"/>
          </p:cNvSpPr>
          <p:nvPr>
            <p:ph type="sldNum" sz="quarter" idx="15"/>
          </p:nvPr>
        </p:nvSpPr>
        <p:spPr/>
        <p:txBody>
          <a:bodyPr/>
          <a:lstStyle/>
          <a:p>
            <a:fld id="{AD8908B6-07CB-4F89-86A9-DA50D13B84B9}" type="slidenum">
              <a:rPr lang="fr-FR" smtClean="0"/>
              <a:pPr/>
              <a:t>3</a:t>
            </a:fld>
            <a:endParaRPr lang="fr-FR"/>
          </a:p>
        </p:txBody>
      </p:sp>
      <p:sp>
        <p:nvSpPr>
          <p:cNvPr id="7" name="Rectangle 6"/>
          <p:cNvSpPr/>
          <p:nvPr/>
        </p:nvSpPr>
        <p:spPr>
          <a:xfrm>
            <a:off x="285720" y="714356"/>
            <a:ext cx="8286808" cy="2462213"/>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Toute </a:t>
            </a:r>
            <a:r>
              <a:rPr lang="fr-FR" sz="2200" dirty="0" smtClean="0">
                <a:latin typeface="Times New Roman" pitchFamily="18" charset="0"/>
                <a:cs typeface="Times New Roman" pitchFamily="18" charset="0"/>
              </a:rPr>
              <a:t>communication, qu'elle soit orale ou écrite, repose sur l'opération suivante: </a:t>
            </a:r>
          </a:p>
          <a:p>
            <a:pPr indent="361950" algn="just"/>
            <a:r>
              <a:rPr lang="fr-FR" sz="2200" dirty="0" smtClean="0">
                <a:latin typeface="Times New Roman" pitchFamily="18" charset="0"/>
                <a:cs typeface="Times New Roman" pitchFamily="18" charset="0"/>
              </a:rPr>
              <a:t>Quelqu’un (le destinateur/émetteur) produit un énoncé (message) dont le contenu est communiqué à quelqu'un d'autre (le destinataire/récepteur), dans un contexte précis, grâce à l'utilisation d'une langue commune (code) et à un moyen de communication spécifique (canal). Soit le schéma suivant : </a:t>
            </a:r>
            <a:endParaRPr lang="fr-FR" sz="22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1714480" y="3337282"/>
            <a:ext cx="5629287" cy="323499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AD8908B6-07CB-4F89-86A9-DA50D13B84B9}" type="slidenum">
              <a:rPr lang="fr-FR" smtClean="0"/>
              <a:pPr/>
              <a:t>4</a:t>
            </a:fld>
            <a:endParaRPr lang="fr-FR"/>
          </a:p>
        </p:txBody>
      </p:sp>
      <p:sp>
        <p:nvSpPr>
          <p:cNvPr id="4" name="Rectangle 3"/>
          <p:cNvSpPr/>
          <p:nvPr/>
        </p:nvSpPr>
        <p:spPr>
          <a:xfrm>
            <a:off x="357158" y="214290"/>
            <a:ext cx="8143932" cy="6186309"/>
          </a:xfrm>
          <a:prstGeom prst="rect">
            <a:avLst/>
          </a:prstGeom>
        </p:spPr>
        <p:txBody>
          <a:bodyPr wrap="square">
            <a:spAutoFit/>
          </a:bodyPr>
          <a:lstStyle/>
          <a:p>
            <a:pPr marL="85725" indent="276225" algn="just">
              <a:buFont typeface="Wingdings" pitchFamily="2" charset="2"/>
              <a:buChar char="ü"/>
            </a:pPr>
            <a:r>
              <a:rPr lang="fr-FR" sz="2200" b="1" i="1" dirty="0" smtClean="0">
                <a:latin typeface="Times New Roman" pitchFamily="18" charset="0"/>
                <a:cs typeface="Times New Roman" pitchFamily="18" charset="0"/>
              </a:rPr>
              <a:t>Le destinateur</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celui qui envoie le message oralement ou par écrit, il peut s’agir d’un individu ou d’un groupe (entreprise</a:t>
            </a:r>
            <a:r>
              <a:rPr lang="fr-FR" sz="2200" dirty="0" smtClean="0">
                <a:latin typeface="Times New Roman" pitchFamily="18" charset="0"/>
                <a:cs typeface="Times New Roman" pitchFamily="18" charset="0"/>
              </a:rPr>
              <a:t>).</a:t>
            </a:r>
          </a:p>
          <a:p>
            <a:pPr marL="85725" indent="276225" algn="just">
              <a:buFont typeface="Wingdings" pitchFamily="2" charset="2"/>
              <a:buChar char="ü"/>
            </a:pPr>
            <a:r>
              <a:rPr lang="fr-FR" sz="2200" b="1" i="1" dirty="0" smtClean="0">
                <a:latin typeface="Times New Roman" pitchFamily="18" charset="0"/>
                <a:cs typeface="Times New Roman" pitchFamily="18" charset="0"/>
              </a:rPr>
              <a:t>Le destinataire</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celui qui le reçoit. Il peut s’agir d’un individu, d’un groupe, d’un animal ou même d’une machine (ordinateur</a:t>
            </a:r>
            <a:r>
              <a:rPr lang="fr-FR" sz="2200" dirty="0" smtClean="0">
                <a:latin typeface="Times New Roman" pitchFamily="18" charset="0"/>
                <a:cs typeface="Times New Roman" pitchFamily="18" charset="0"/>
              </a:rPr>
              <a:t>).</a:t>
            </a:r>
          </a:p>
          <a:p>
            <a:pPr marL="85725" indent="276225" algn="just">
              <a:buFont typeface="Wingdings" pitchFamily="2" charset="2"/>
              <a:buChar char="ü"/>
            </a:pPr>
            <a:r>
              <a:rPr lang="fr-FR" sz="2200" b="1" i="1" dirty="0" smtClean="0">
                <a:latin typeface="Times New Roman" pitchFamily="18" charset="0"/>
                <a:cs typeface="Times New Roman" pitchFamily="18" charset="0"/>
              </a:rPr>
              <a:t>Le contexte</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c'est l'ensemble des conditions sociales. (Lieu, temps</a:t>
            </a:r>
            <a:r>
              <a:rPr lang="fr-FR" sz="2200" dirty="0" smtClean="0">
                <a:latin typeface="Times New Roman" pitchFamily="18" charset="0"/>
                <a:cs typeface="Times New Roman" pitchFamily="18" charset="0"/>
              </a:rPr>
              <a:t>,...) </a:t>
            </a:r>
          </a:p>
          <a:p>
            <a:pPr marL="85725" indent="276225" algn="just">
              <a:buFont typeface="Wingdings" pitchFamily="2" charset="2"/>
              <a:buChar char="ü"/>
            </a:pPr>
            <a:r>
              <a:rPr lang="fr-FR" sz="2200" b="1" i="1" dirty="0" smtClean="0">
                <a:latin typeface="Times New Roman" pitchFamily="18" charset="0"/>
                <a:cs typeface="Times New Roman" pitchFamily="18" charset="0"/>
              </a:rPr>
              <a:t>Le message</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c'est le discours, le texte, ce qu'il «faut faire passer», lorsqu'il y a un message, cela suppose un codage et un décodage, d'où la présence du code. </a:t>
            </a:r>
            <a:endParaRPr lang="fr-FR" sz="2200" dirty="0" smtClean="0">
              <a:latin typeface="Times New Roman" pitchFamily="18" charset="0"/>
              <a:cs typeface="Times New Roman" pitchFamily="18" charset="0"/>
            </a:endParaRPr>
          </a:p>
          <a:p>
            <a:pPr marL="85725" indent="276225" algn="just">
              <a:buFont typeface="Wingdings" pitchFamily="2" charset="2"/>
              <a:buChar char="ü"/>
            </a:pPr>
            <a:r>
              <a:rPr lang="fr-FR" sz="2200" b="1" i="1" dirty="0" smtClean="0">
                <a:latin typeface="Times New Roman" pitchFamily="18" charset="0"/>
                <a:cs typeface="Times New Roman" pitchFamily="18" charset="0"/>
              </a:rPr>
              <a:t>Le canal</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c'est la liaison physique et psychologique entre le destinateur et le destinataire. Un moyen oral ou écrit. </a:t>
            </a:r>
            <a:endParaRPr lang="fr-FR" sz="2200" dirty="0" smtClean="0">
              <a:latin typeface="Times New Roman" pitchFamily="18" charset="0"/>
              <a:cs typeface="Times New Roman" pitchFamily="18" charset="0"/>
            </a:endParaRPr>
          </a:p>
          <a:p>
            <a:pPr marL="85725" indent="276225" algn="just">
              <a:buFont typeface="Wingdings" pitchFamily="2" charset="2"/>
              <a:buChar char="ü"/>
            </a:pPr>
            <a:r>
              <a:rPr lang="fr-FR" sz="2200" b="1" i="1" dirty="0" smtClean="0">
                <a:latin typeface="Times New Roman" pitchFamily="18" charset="0"/>
                <a:cs typeface="Times New Roman" pitchFamily="18" charset="0"/>
              </a:rPr>
              <a:t>Le code</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Ensembles de signes et de règles de combinaison de ces signes. (La langue française par exemple</a:t>
            </a:r>
            <a:r>
              <a:rPr lang="fr-FR" sz="2200" dirty="0" smtClean="0">
                <a:latin typeface="Times New Roman" pitchFamily="18" charset="0"/>
                <a:cs typeface="Times New Roman" pitchFamily="18" charset="0"/>
              </a:rPr>
              <a:t>).</a:t>
            </a:r>
          </a:p>
          <a:p>
            <a:pPr marL="85725" indent="276225" algn="just"/>
            <a:endParaRPr lang="fr-FR" sz="2200" dirty="0" smtClean="0">
              <a:latin typeface="Times New Roman" pitchFamily="18" charset="0"/>
              <a:cs typeface="Times New Roman" pitchFamily="18" charset="0"/>
            </a:endParaRPr>
          </a:p>
          <a:p>
            <a:pPr marL="85725" indent="276225" algn="just"/>
            <a:r>
              <a:rPr lang="fr-FR" sz="2200" dirty="0" smtClean="0">
                <a:latin typeface="Times New Roman" pitchFamily="18" charset="0"/>
                <a:cs typeface="Times New Roman" pitchFamily="18" charset="0"/>
              </a:rPr>
              <a:t>La situation de communication est généralement </a:t>
            </a:r>
            <a:r>
              <a:rPr lang="fr-FR" sz="2200" dirty="0" smtClean="0">
                <a:latin typeface="Times New Roman" pitchFamily="18" charset="0"/>
                <a:cs typeface="Times New Roman" pitchFamily="18" charset="0"/>
              </a:rPr>
              <a:t>interactive: </a:t>
            </a:r>
            <a:r>
              <a:rPr lang="fr-FR" sz="2200" dirty="0" smtClean="0">
                <a:latin typeface="Times New Roman" pitchFamily="18" charset="0"/>
                <a:cs typeface="Times New Roman" pitchFamily="18" charset="0"/>
              </a:rPr>
              <a:t>l’émetteur émet, mais le récepteur écoute, regarde, entend et interprète. En réponse à l’action de l’émetteur il va réagir et communiquer à son tour (réponse, expression gestuelle, mimique…).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5"/>
          </p:nvPr>
        </p:nvSpPr>
        <p:spPr/>
        <p:txBody>
          <a:bodyPr/>
          <a:lstStyle/>
          <a:p>
            <a:fld id="{AD8908B6-07CB-4F89-86A9-DA50D13B84B9}" type="slidenum">
              <a:rPr lang="fr-FR" smtClean="0"/>
              <a:pPr/>
              <a:t>5</a:t>
            </a:fld>
            <a:endParaRPr lang="fr-FR"/>
          </a:p>
        </p:txBody>
      </p:sp>
      <p:sp>
        <p:nvSpPr>
          <p:cNvPr id="4" name="Rectangle 3"/>
          <p:cNvSpPr/>
          <p:nvPr/>
        </p:nvSpPr>
        <p:spPr>
          <a:xfrm>
            <a:off x="357158" y="1507230"/>
            <a:ext cx="8143932" cy="4493538"/>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La </a:t>
            </a:r>
            <a:r>
              <a:rPr lang="fr-FR" sz="2200" dirty="0" smtClean="0">
                <a:latin typeface="Times New Roman" pitchFamily="18" charset="0"/>
                <a:cs typeface="Times New Roman" pitchFamily="18" charset="0"/>
              </a:rPr>
              <a:t>communication écrite se caractérise par l’absence de contact direct (voix, corps) entre le scripteur et le destinataire. Au moment de la production, le scripteur qui ne partage pas le même cadre spatio-temporel que le destinataire, lequel peut d’ailleurs être complètement virtuel. </a:t>
            </a:r>
            <a:endParaRPr lang="fr-FR" sz="2200" dirty="0" smtClean="0">
              <a:latin typeface="Times New Roman" pitchFamily="18" charset="0"/>
              <a:cs typeface="Times New Roman" pitchFamily="18" charset="0"/>
            </a:endParaRPr>
          </a:p>
          <a:p>
            <a:pPr indent="361950" algn="just"/>
            <a:endParaRPr lang="fr-FR" sz="2200" dirty="0" smtClean="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Cette particularité implique des contraintes spécifiques à la production </a:t>
            </a:r>
            <a:r>
              <a:rPr lang="fr-FR" sz="2200" dirty="0" smtClean="0">
                <a:latin typeface="Times New Roman" pitchFamily="18" charset="0"/>
                <a:cs typeface="Times New Roman" pitchFamily="18" charset="0"/>
              </a:rPr>
              <a:t>écrite: </a:t>
            </a:r>
          </a:p>
          <a:p>
            <a:pPr indent="361950" algn="just">
              <a:buFont typeface="Wingdings" pitchFamily="2" charset="2"/>
              <a:buChar char="Ø"/>
            </a:pPr>
            <a:r>
              <a:rPr lang="fr-FR" sz="2200" dirty="0" smtClean="0">
                <a:latin typeface="Times New Roman" pitchFamily="18" charset="0"/>
                <a:cs typeface="Times New Roman" pitchFamily="18" charset="0"/>
              </a:rPr>
              <a:t>L’organisation </a:t>
            </a:r>
            <a:r>
              <a:rPr lang="fr-FR" sz="2200" dirty="0" smtClean="0">
                <a:latin typeface="Times New Roman" pitchFamily="18" charset="0"/>
                <a:cs typeface="Times New Roman" pitchFamily="18" charset="0"/>
              </a:rPr>
              <a:t>rigoureuse de signes graphiques pour la lisibilité et l’expressivité du </a:t>
            </a:r>
            <a:r>
              <a:rPr lang="fr-FR" sz="2200" dirty="0" smtClean="0">
                <a:latin typeface="Times New Roman" pitchFamily="18" charset="0"/>
                <a:cs typeface="Times New Roman" pitchFamily="18" charset="0"/>
              </a:rPr>
              <a:t>texte,</a:t>
            </a:r>
          </a:p>
          <a:p>
            <a:pPr indent="361950" algn="just">
              <a:buFont typeface="Wingdings" pitchFamily="2" charset="2"/>
              <a:buChar char="Ø"/>
            </a:pPr>
            <a:r>
              <a:rPr lang="fr-FR" sz="2200" dirty="0" smtClean="0">
                <a:latin typeface="Times New Roman" pitchFamily="18" charset="0"/>
                <a:cs typeface="Times New Roman" pitchFamily="18" charset="0"/>
              </a:rPr>
              <a:t>La </a:t>
            </a:r>
            <a:r>
              <a:rPr lang="fr-FR" sz="2200" dirty="0" smtClean="0">
                <a:latin typeface="Times New Roman" pitchFamily="18" charset="0"/>
                <a:cs typeface="Times New Roman" pitchFamily="18" charset="0"/>
              </a:rPr>
              <a:t>clarté du message. Puisqu’il n’est pas possible de s’expliquer en direct, il est nécessaire de lever les ambigüités possibles du message en fournissant au lecteur des repères de sens. </a:t>
            </a:r>
          </a:p>
        </p:txBody>
      </p:sp>
      <p:sp>
        <p:nvSpPr>
          <p:cNvPr id="7" name="Titre 1"/>
          <p:cNvSpPr>
            <a:spLocks noGrp="1"/>
          </p:cNvSpPr>
          <p:nvPr>
            <p:ph type="title"/>
          </p:nvPr>
        </p:nvSpPr>
        <p:spPr>
          <a:xfrm>
            <a:off x="285720" y="582578"/>
            <a:ext cx="8143932" cy="488968"/>
          </a:xfrm>
        </p:spPr>
        <p:txBody>
          <a:bodyPr>
            <a:noAutofit/>
          </a:bodyPr>
          <a:lstStyle/>
          <a:p>
            <a:r>
              <a:rPr lang="fr-FR" sz="2800" b="1" dirty="0" smtClean="0">
                <a:solidFill>
                  <a:srgbClr val="FF0000"/>
                </a:solidFill>
              </a:rPr>
              <a:t>II. </a:t>
            </a:r>
            <a:r>
              <a:rPr lang="fr-FR" sz="2800" b="1" dirty="0" smtClean="0">
                <a:solidFill>
                  <a:srgbClr val="FF0000"/>
                </a:solidFill>
              </a:rPr>
              <a:t>PRODUCTION D’UN MESSAGE ECRIT</a:t>
            </a:r>
            <a:endParaRPr lang="fr-FR" sz="2800" b="1"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AD8908B6-07CB-4F89-86A9-DA50D13B84B9}" type="slidenum">
              <a:rPr lang="fr-FR" smtClean="0"/>
              <a:pPr/>
              <a:t>6</a:t>
            </a:fld>
            <a:endParaRPr lang="fr-FR"/>
          </a:p>
        </p:txBody>
      </p:sp>
      <p:sp>
        <p:nvSpPr>
          <p:cNvPr id="4" name="Rectangle 3"/>
          <p:cNvSpPr/>
          <p:nvPr/>
        </p:nvSpPr>
        <p:spPr>
          <a:xfrm>
            <a:off x="428596" y="1150040"/>
            <a:ext cx="8001056" cy="4493538"/>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Tout </a:t>
            </a:r>
            <a:r>
              <a:rPr lang="fr-FR" sz="2200" dirty="0" smtClean="0">
                <a:latin typeface="Times New Roman" pitchFamily="18" charset="0"/>
                <a:cs typeface="Times New Roman" pitchFamily="18" charset="0"/>
              </a:rPr>
              <a:t>message écrit doit permettre d’identifier: l’émetteur (qui l’envoie) ; le destinataire (à qui il est destiné) ; la date de création ; le lieu de création et l’objet. </a:t>
            </a:r>
            <a:endParaRPr lang="fr-FR" sz="2200" dirty="0" smtClean="0">
              <a:latin typeface="Times New Roman" pitchFamily="18" charset="0"/>
              <a:cs typeface="Times New Roman" pitchFamily="18" charset="0"/>
            </a:endParaRPr>
          </a:p>
          <a:p>
            <a:pPr indent="361950" algn="just"/>
            <a:endParaRPr lang="fr-FR" sz="2200" dirty="0" smtClean="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Le contenu du message écrit est organisé en trois étapes : </a:t>
            </a:r>
          </a:p>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L’introduction</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Elle rappelle la situation et expose les faits motivant le message. </a:t>
            </a:r>
          </a:p>
          <a:p>
            <a:pPr algn="just">
              <a:buFontTx/>
              <a:buChar char="-"/>
            </a:pPr>
            <a:r>
              <a:rPr lang="fr-FR" sz="2200" b="1" i="1" dirty="0" smtClean="0">
                <a:latin typeface="Times New Roman" pitchFamily="18" charset="0"/>
                <a:cs typeface="Times New Roman" pitchFamily="18" charset="0"/>
              </a:rPr>
              <a:t> Le développement</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Il apporte la (ou les) information(s) principale(s) du </a:t>
            </a:r>
            <a:r>
              <a:rPr lang="fr-FR" sz="2200" dirty="0" smtClean="0">
                <a:latin typeface="Times New Roman" pitchFamily="18" charset="0"/>
                <a:cs typeface="Times New Roman" pitchFamily="18" charset="0"/>
              </a:rPr>
              <a:t>message; </a:t>
            </a:r>
            <a:r>
              <a:rPr lang="fr-FR" sz="2200" dirty="0" smtClean="0">
                <a:latin typeface="Times New Roman" pitchFamily="18" charset="0"/>
                <a:cs typeface="Times New Roman" pitchFamily="18" charset="0"/>
              </a:rPr>
              <a:t>il sera composé d’autant de paragraphes que d’informations apportées. </a:t>
            </a:r>
            <a:endParaRPr lang="fr-FR" sz="2200" dirty="0" smtClean="0">
              <a:latin typeface="Times New Roman" pitchFamily="18" charset="0"/>
              <a:cs typeface="Times New Roman" pitchFamily="18" charset="0"/>
            </a:endParaRPr>
          </a:p>
          <a:p>
            <a:pPr algn="just">
              <a:buFontTx/>
              <a:buChar char="-"/>
            </a:pPr>
            <a:r>
              <a:rPr lang="fr-FR" sz="2200" b="1" i="1" dirty="0" smtClean="0">
                <a:latin typeface="Times New Roman" pitchFamily="18" charset="0"/>
                <a:cs typeface="Times New Roman" pitchFamily="18" charset="0"/>
              </a:rPr>
              <a:t> La conclusion</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Elle propose une suite à donner, énonce une attente, prépare les relations futures. La conclusion ne doit pas se confondre avec la formule de politesse.</a:t>
            </a:r>
            <a:endParaRPr lang="fr-FR" sz="2200" dirty="0">
              <a:latin typeface="Times New Roman" pitchFamily="18" charset="0"/>
              <a:cs typeface="Times New Roman" pitchFamily="18" charset="0"/>
            </a:endParaRPr>
          </a:p>
        </p:txBody>
      </p:sp>
      <p:sp>
        <p:nvSpPr>
          <p:cNvPr id="6" name="Titre 1"/>
          <p:cNvSpPr txBox="1">
            <a:spLocks/>
          </p:cNvSpPr>
          <p:nvPr/>
        </p:nvSpPr>
        <p:spPr>
          <a:xfrm>
            <a:off x="357158" y="368264"/>
            <a:ext cx="5000660"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smtClean="0">
                <a:ln>
                  <a:noFill/>
                </a:ln>
                <a:solidFill>
                  <a:srgbClr val="00B050"/>
                </a:solidFill>
                <a:effectLst/>
                <a:uLnTx/>
                <a:uFillTx/>
                <a:latin typeface="+mj-lt"/>
                <a:ea typeface="+mj-ea"/>
                <a:cs typeface="+mj-cs"/>
              </a:rPr>
              <a:t>1. </a:t>
            </a:r>
            <a:r>
              <a:rPr kumimoji="0" lang="fr-FR" sz="2600" b="1" i="0" u="none" strike="noStrike" kern="1200" cap="small" spc="0" normalizeH="0" baseline="0" noProof="0" dirty="0" smtClean="0">
                <a:ln>
                  <a:noFill/>
                </a:ln>
                <a:solidFill>
                  <a:srgbClr val="00B050"/>
                </a:solidFill>
                <a:effectLst/>
                <a:uLnTx/>
                <a:uFillTx/>
                <a:latin typeface="+mj-lt"/>
                <a:ea typeface="+mj-ea"/>
                <a:cs typeface="+mj-cs"/>
              </a:rPr>
              <a:t>Forme </a:t>
            </a:r>
            <a:r>
              <a:rPr lang="fr-FR" sz="2600" b="1" cap="small" dirty="0" smtClean="0">
                <a:solidFill>
                  <a:srgbClr val="00B050"/>
                </a:solidFill>
                <a:latin typeface="+mj-lt"/>
                <a:ea typeface="+mj-ea"/>
                <a:cs typeface="+mj-cs"/>
              </a:rPr>
              <a:t>Du Message Ecrit</a:t>
            </a:r>
            <a:endParaRPr kumimoji="0" lang="fr-FR" sz="2600" b="1" i="0" u="none" strike="noStrike" kern="1200" cap="small" spc="0" normalizeH="0" baseline="0" noProof="0" dirty="0">
              <a:ln>
                <a:noFill/>
              </a:ln>
              <a:solidFill>
                <a:srgbClr val="00B050"/>
              </a:solidFill>
              <a:effectLst/>
              <a:uLnTx/>
              <a:uFillTx/>
              <a:latin typeface="+mj-lt"/>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5"/>
          </p:nvPr>
        </p:nvSpPr>
        <p:spPr/>
        <p:txBody>
          <a:bodyPr/>
          <a:lstStyle/>
          <a:p>
            <a:fld id="{AD8908B6-07CB-4F89-86A9-DA50D13B84B9}" type="slidenum">
              <a:rPr lang="fr-FR" smtClean="0"/>
              <a:pPr/>
              <a:t>7</a:t>
            </a:fld>
            <a:endParaRPr lang="fr-FR"/>
          </a:p>
        </p:txBody>
      </p:sp>
      <p:sp>
        <p:nvSpPr>
          <p:cNvPr id="8" name="Rectangle 7"/>
          <p:cNvSpPr/>
          <p:nvPr/>
        </p:nvSpPr>
        <p:spPr>
          <a:xfrm>
            <a:off x="285720" y="1424076"/>
            <a:ext cx="8286808" cy="1862048"/>
          </a:xfrm>
          <a:prstGeom prst="rect">
            <a:avLst/>
          </a:prstGeom>
        </p:spPr>
        <p:txBody>
          <a:bodyPr wrap="square">
            <a:spAutoFit/>
          </a:bodyPr>
          <a:lstStyle/>
          <a:p>
            <a:pPr indent="361950" algn="just"/>
            <a:r>
              <a:rPr lang="fr-FR" sz="2300" dirty="0" smtClean="0">
                <a:latin typeface="Times New Roman" pitchFamily="18" charset="0"/>
                <a:cs typeface="Times New Roman" pitchFamily="18" charset="0"/>
              </a:rPr>
              <a:t>Rédiger </a:t>
            </a:r>
            <a:r>
              <a:rPr lang="fr-FR" sz="2300" dirty="0" smtClean="0">
                <a:latin typeface="Times New Roman" pitchFamily="18" charset="0"/>
                <a:cs typeface="Times New Roman" pitchFamily="18" charset="0"/>
              </a:rPr>
              <a:t>une lettre au chef de département afin de demander un stage à effectuer </a:t>
            </a:r>
            <a:r>
              <a:rPr lang="fr-FR" sz="2300" dirty="0" smtClean="0">
                <a:latin typeface="Times New Roman" pitchFamily="18" charset="0"/>
                <a:cs typeface="Times New Roman" pitchFamily="18" charset="0"/>
              </a:rPr>
              <a:t>à la station de dessalement BWC de </a:t>
            </a:r>
            <a:r>
              <a:rPr lang="fr-FR" sz="2300" dirty="0" err="1" smtClean="0">
                <a:latin typeface="Times New Roman" pitchFamily="18" charset="0"/>
                <a:cs typeface="Times New Roman" pitchFamily="18" charset="0"/>
              </a:rPr>
              <a:t>Beni</a:t>
            </a:r>
            <a:r>
              <a:rPr lang="fr-FR" sz="2300" dirty="0" smtClean="0">
                <a:latin typeface="Times New Roman" pitchFamily="18" charset="0"/>
                <a:cs typeface="Times New Roman" pitchFamily="18" charset="0"/>
              </a:rPr>
              <a:t> </a:t>
            </a:r>
            <a:r>
              <a:rPr lang="fr-FR" sz="2300" dirty="0" err="1" smtClean="0">
                <a:latin typeface="Times New Roman" pitchFamily="18" charset="0"/>
                <a:cs typeface="Times New Roman" pitchFamily="18" charset="0"/>
              </a:rPr>
              <a:t>Saf</a:t>
            </a:r>
            <a:r>
              <a:rPr lang="fr-FR" sz="2300" dirty="0" smtClean="0">
                <a:latin typeface="Times New Roman" pitchFamily="18" charset="0"/>
                <a:cs typeface="Times New Roman" pitchFamily="18" charset="0"/>
              </a:rPr>
              <a:t>. </a:t>
            </a:r>
          </a:p>
          <a:p>
            <a:pPr indent="361950" algn="just"/>
            <a:r>
              <a:rPr lang="fr-FR" sz="2300" dirty="0" smtClean="0">
                <a:latin typeface="Times New Roman" pitchFamily="18" charset="0"/>
                <a:cs typeface="Times New Roman" pitchFamily="18" charset="0"/>
              </a:rPr>
              <a:t>Votre </a:t>
            </a:r>
            <a:r>
              <a:rPr lang="fr-FR" sz="2300" dirty="0" smtClean="0">
                <a:latin typeface="Times New Roman" pitchFamily="18" charset="0"/>
                <a:cs typeface="Times New Roman" pitchFamily="18" charset="0"/>
              </a:rPr>
              <a:t>demande doit contenir des arguments pour convaincre le destinataire à vous donner avis favorable. </a:t>
            </a:r>
          </a:p>
          <a:p>
            <a:pPr algn="just"/>
            <a:r>
              <a:rPr lang="fr-FR" sz="2300" dirty="0" smtClean="0">
                <a:latin typeface="Times New Roman" pitchFamily="18" charset="0"/>
                <a:cs typeface="Times New Roman" pitchFamily="18" charset="0"/>
              </a:rPr>
              <a:t>La demande doit respecter le canevas ci-dessous : </a:t>
            </a:r>
            <a:endParaRPr lang="fr-FR" sz="2300" dirty="0">
              <a:latin typeface="Times New Roman" pitchFamily="18" charset="0"/>
              <a:cs typeface="Times New Roman" pitchFamily="18" charset="0"/>
            </a:endParaRPr>
          </a:p>
        </p:txBody>
      </p:sp>
      <p:sp>
        <p:nvSpPr>
          <p:cNvPr id="9" name="Titre 1"/>
          <p:cNvSpPr txBox="1">
            <a:spLocks/>
          </p:cNvSpPr>
          <p:nvPr/>
        </p:nvSpPr>
        <p:spPr>
          <a:xfrm>
            <a:off x="357158" y="439702"/>
            <a:ext cx="228601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600" b="1" cap="small" dirty="0" smtClean="0">
                <a:solidFill>
                  <a:srgbClr val="7030A0"/>
                </a:solidFill>
                <a:latin typeface="+mj-lt"/>
                <a:ea typeface="+mj-ea"/>
                <a:cs typeface="+mj-cs"/>
              </a:rPr>
              <a:t>Exercice 1</a:t>
            </a:r>
            <a:endParaRPr kumimoji="0" lang="fr-FR" sz="26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357158" y="857232"/>
            <a:ext cx="8143932" cy="5286412"/>
          </a:xfrm>
          <a:prstGeom prst="rect">
            <a:avLst/>
          </a:prstGeom>
          <a:noFill/>
          <a:ln w="9525">
            <a:noFill/>
            <a:miter lim="800000"/>
            <a:headEnd/>
            <a:tailEnd/>
          </a:ln>
          <a:effectLst/>
        </p:spPr>
      </p:pic>
      <p:sp>
        <p:nvSpPr>
          <p:cNvPr id="5" name="Espace réservé du numéro de diapositive 4"/>
          <p:cNvSpPr>
            <a:spLocks noGrp="1"/>
          </p:cNvSpPr>
          <p:nvPr>
            <p:ph type="sldNum" sz="quarter" idx="15"/>
          </p:nvPr>
        </p:nvSpPr>
        <p:spPr/>
        <p:txBody>
          <a:bodyPr/>
          <a:lstStyle/>
          <a:p>
            <a:fld id="{AD8908B6-07CB-4F89-86A9-DA50D13B84B9}" type="slidenum">
              <a:rPr lang="fr-FR" smtClean="0"/>
              <a:pPr/>
              <a:t>8</a:t>
            </a:fld>
            <a:endParaRPr lang="fr-FR"/>
          </a:p>
        </p:txBody>
      </p:sp>
      <p:sp>
        <p:nvSpPr>
          <p:cNvPr id="4" name="Rectangle 3"/>
          <p:cNvSpPr/>
          <p:nvPr/>
        </p:nvSpPr>
        <p:spPr>
          <a:xfrm>
            <a:off x="2643174" y="142852"/>
            <a:ext cx="4152099" cy="477054"/>
          </a:xfrm>
          <a:prstGeom prst="rect">
            <a:avLst/>
          </a:prstGeom>
        </p:spPr>
        <p:txBody>
          <a:bodyPr wrap="none">
            <a:spAutoFit/>
          </a:bodyPr>
          <a:lstStyle/>
          <a:p>
            <a:r>
              <a:rPr lang="fr-FR" sz="2500" b="1" i="1" dirty="0" smtClean="0">
                <a:solidFill>
                  <a:srgbClr val="7030A0"/>
                </a:solidFill>
              </a:rPr>
              <a:t>Canevas de la demande </a:t>
            </a:r>
            <a:endParaRPr lang="fr-FR" sz="2500" i="1"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5"/>
          </p:nvPr>
        </p:nvSpPr>
        <p:spPr/>
        <p:txBody>
          <a:bodyPr/>
          <a:lstStyle/>
          <a:p>
            <a:fld id="{AD8908B6-07CB-4F89-86A9-DA50D13B84B9}" type="slidenum">
              <a:rPr lang="fr-FR" smtClean="0"/>
              <a:pPr/>
              <a:t>9</a:t>
            </a:fld>
            <a:endParaRPr lang="fr-FR"/>
          </a:p>
        </p:txBody>
      </p:sp>
      <p:sp>
        <p:nvSpPr>
          <p:cNvPr id="9" name="Rectangle 8"/>
          <p:cNvSpPr/>
          <p:nvPr/>
        </p:nvSpPr>
        <p:spPr>
          <a:xfrm>
            <a:off x="357158" y="1417156"/>
            <a:ext cx="8072494" cy="4154984"/>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La </a:t>
            </a:r>
            <a:r>
              <a:rPr lang="fr-FR" sz="2200" dirty="0" smtClean="0">
                <a:latin typeface="Times New Roman" pitchFamily="18" charset="0"/>
                <a:cs typeface="Times New Roman" pitchFamily="18" charset="0"/>
              </a:rPr>
              <a:t>communication orale se caractérise par une présence physique des interlocuteurs, que cette présence soit entière (</a:t>
            </a:r>
            <a:r>
              <a:rPr lang="fr-FR" sz="2200" dirty="0" smtClean="0">
                <a:latin typeface="Times New Roman" pitchFamily="18" charset="0"/>
                <a:cs typeface="Times New Roman" pitchFamily="18" charset="0"/>
              </a:rPr>
              <a:t>face-à-face</a:t>
            </a:r>
            <a:r>
              <a:rPr lang="fr-FR" sz="2200" dirty="0" smtClean="0">
                <a:latin typeface="Times New Roman" pitchFamily="18" charset="0"/>
                <a:cs typeface="Times New Roman" pitchFamily="18" charset="0"/>
              </a:rPr>
              <a:t>) ou partielle (oreille-à-oreille). </a:t>
            </a:r>
            <a:endParaRPr lang="fr-FR" sz="2200" dirty="0" smtClean="0">
              <a:latin typeface="Times New Roman" pitchFamily="18" charset="0"/>
              <a:cs typeface="Times New Roman" pitchFamily="18" charset="0"/>
            </a:endParaRPr>
          </a:p>
          <a:p>
            <a:pPr indent="361950" algn="just"/>
            <a:endParaRPr lang="fr-FR" sz="2200" dirty="0" smtClean="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Plus </a:t>
            </a:r>
            <a:r>
              <a:rPr lang="fr-FR" sz="2200" dirty="0" smtClean="0">
                <a:latin typeface="Times New Roman" pitchFamily="18" charset="0"/>
                <a:cs typeface="Times New Roman" pitchFamily="18" charset="0"/>
              </a:rPr>
              <a:t>qu'une présence, il s'agit donc d'une </a:t>
            </a:r>
            <a:r>
              <a:rPr lang="fr-FR" sz="2200" dirty="0" err="1" smtClean="0">
                <a:latin typeface="Times New Roman" pitchFamily="18" charset="0"/>
                <a:cs typeface="Times New Roman" pitchFamily="18" charset="0"/>
              </a:rPr>
              <a:t>co-présence</a:t>
            </a:r>
            <a:r>
              <a:rPr lang="fr-FR" sz="2200" dirty="0" smtClean="0">
                <a:latin typeface="Times New Roman" pitchFamily="18" charset="0"/>
                <a:cs typeface="Times New Roman" pitchFamily="18" charset="0"/>
              </a:rPr>
              <a:t> spatio-temporelle ou du moins temporelle. </a:t>
            </a:r>
            <a:endParaRPr lang="fr-FR" sz="2200" dirty="0" smtClean="0">
              <a:latin typeface="Times New Roman" pitchFamily="18" charset="0"/>
              <a:cs typeface="Times New Roman" pitchFamily="18" charset="0"/>
            </a:endParaRPr>
          </a:p>
          <a:p>
            <a:pPr indent="361950" algn="just"/>
            <a:endParaRPr lang="fr-FR" sz="2200" dirty="0" smtClean="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Alors </a:t>
            </a:r>
            <a:r>
              <a:rPr lang="fr-FR" sz="2200" dirty="0" smtClean="0">
                <a:latin typeface="Times New Roman" pitchFamily="18" charset="0"/>
                <a:cs typeface="Times New Roman" pitchFamily="18" charset="0"/>
              </a:rPr>
              <a:t>que l'essence même de l'écrit consiste en l'absence physique du récepteur. </a:t>
            </a:r>
            <a:endParaRPr lang="fr-FR" sz="2200" dirty="0" smtClean="0">
              <a:latin typeface="Times New Roman" pitchFamily="18" charset="0"/>
              <a:cs typeface="Times New Roman" pitchFamily="18" charset="0"/>
            </a:endParaRPr>
          </a:p>
          <a:p>
            <a:pPr indent="361950" algn="just"/>
            <a:endParaRPr lang="fr-FR" sz="2200" dirty="0" smtClean="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C'est </a:t>
            </a:r>
            <a:r>
              <a:rPr lang="fr-FR" sz="2200" dirty="0" smtClean="0">
                <a:latin typeface="Times New Roman" pitchFamily="18" charset="0"/>
                <a:cs typeface="Times New Roman" pitchFamily="18" charset="0"/>
              </a:rPr>
              <a:t>de cette principale contrainte que découle la différence entre l'écrit et l'oral. </a:t>
            </a:r>
            <a:endParaRPr lang="fr-FR" sz="2200" dirty="0">
              <a:latin typeface="Times New Roman" pitchFamily="18" charset="0"/>
              <a:cs typeface="Times New Roman" pitchFamily="18" charset="0"/>
            </a:endParaRPr>
          </a:p>
        </p:txBody>
      </p:sp>
      <p:sp>
        <p:nvSpPr>
          <p:cNvPr id="10" name="Titre 1"/>
          <p:cNvSpPr txBox="1">
            <a:spLocks/>
          </p:cNvSpPr>
          <p:nvPr/>
        </p:nvSpPr>
        <p:spPr>
          <a:xfrm>
            <a:off x="357158" y="439702"/>
            <a:ext cx="514353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smtClean="0">
                <a:ln>
                  <a:noFill/>
                </a:ln>
                <a:solidFill>
                  <a:srgbClr val="00B050"/>
                </a:solidFill>
                <a:effectLst/>
                <a:uLnTx/>
                <a:uFillTx/>
                <a:latin typeface="+mj-lt"/>
                <a:ea typeface="+mj-ea"/>
                <a:cs typeface="+mj-cs"/>
              </a:rPr>
              <a:t>2. Communication Par Oral</a:t>
            </a:r>
            <a:endParaRPr kumimoji="0" lang="fr-FR" sz="2600" b="1" i="0" u="none" strike="noStrike" kern="1200" cap="small" spc="0" normalizeH="0" baseline="0" noProof="0" dirty="0">
              <a:ln>
                <a:noFill/>
              </a:ln>
              <a:solidFill>
                <a:srgbClr val="00B050"/>
              </a:solidFill>
              <a:effectLst/>
              <a:uLnTx/>
              <a:uFillTx/>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154</TotalTime>
  <Words>1016</Words>
  <Application>Microsoft Office PowerPoint</Application>
  <PresentationFormat>Affichage à l'écran (4:3)</PresentationFormat>
  <Paragraphs>77</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Oriel</vt:lpstr>
      <vt:lpstr>Diapositive 1</vt:lpstr>
      <vt:lpstr>Diapositive 2</vt:lpstr>
      <vt:lpstr>I. SITUATION DE COMMUNICATION</vt:lpstr>
      <vt:lpstr>Diapositive 4</vt:lpstr>
      <vt:lpstr>II. PRODUCTION D’UN MESSAGE ECRIT</vt:lpstr>
      <vt:lpstr>Diapositive 6</vt:lpstr>
      <vt:lpstr>Diapositive 7</vt:lpstr>
      <vt:lpstr>Diapositive 8</vt:lpstr>
      <vt:lpstr>Diapositive 9</vt:lpstr>
      <vt:lpstr>III. SPECIFICITES DE L’ORAL</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univ</dc:creator>
  <cp:lastModifiedBy>info</cp:lastModifiedBy>
  <cp:revision>21</cp:revision>
  <dcterms:created xsi:type="dcterms:W3CDTF">2024-01-19T18:02:44Z</dcterms:created>
  <dcterms:modified xsi:type="dcterms:W3CDTF">2024-03-10T16:04:31Z</dcterms:modified>
</cp:coreProperties>
</file>