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ndir un rectangle avec un coin diagonal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499C1DB-651F-433F-9143-4E0EE4771872}" type="datetimeFigureOut">
              <a:rPr lang="fr-FR" smtClean="0"/>
              <a:pPr/>
              <a:t>29/11/2021</a:t>
            </a:fld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08E2D27-ACA3-4719-BB4E-C585400D2AC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Follow</a:t>
            </a:r>
            <a:r>
              <a:rPr lang="fr-FR" dirty="0" smtClean="0"/>
              <a:t> up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Scientific</a:t>
            </a:r>
            <a:r>
              <a:rPr lang="fr-FR" dirty="0" smtClean="0"/>
              <a:t> </a:t>
            </a:r>
            <a:r>
              <a:rPr lang="fr-FR" dirty="0" err="1" smtClean="0"/>
              <a:t>writing</a:t>
            </a:r>
            <a:r>
              <a:rPr lang="fr-FR" dirty="0" smtClean="0"/>
              <a:t> </a:t>
            </a:r>
            <a:r>
              <a:rPr lang="fr-FR" dirty="0" err="1" smtClean="0"/>
              <a:t>tenses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72475"/>
          </a:xfrm>
        </p:spPr>
        <p:txBody>
          <a:bodyPr>
            <a:normAutofit fontScale="92500" lnSpcReduction="10000"/>
          </a:bodyPr>
          <a:lstStyle/>
          <a:p>
            <a:r>
              <a:rPr lang="fr-FR" dirty="0" err="1" smtClean="0">
                <a:solidFill>
                  <a:srgbClr val="7030A0"/>
                </a:solidFill>
              </a:rPr>
              <a:t>Purpose</a:t>
            </a:r>
            <a:r>
              <a:rPr lang="fr-FR" dirty="0" smtClean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r>
              <a:rPr lang="en-US" dirty="0" smtClean="0"/>
              <a:t>to describe previous findings or tell the history of an idea</a:t>
            </a:r>
            <a:endParaRPr lang="en-US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Examples </a:t>
            </a:r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/>
              <a:t>The marine biodiversity of Gabon </a:t>
            </a:r>
            <a:r>
              <a:rPr lang="en-US" b="1" dirty="0" smtClean="0"/>
              <a:t>has not been well studied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Few studies concerning the interpretation of errors </a:t>
            </a:r>
            <a:r>
              <a:rPr lang="en-US" b="1" dirty="0" smtClean="0"/>
              <a:t>have been done</a:t>
            </a:r>
            <a:r>
              <a:rPr lang="en-US" dirty="0" smtClean="0"/>
              <a:t> to date.</a:t>
            </a:r>
          </a:p>
          <a:p>
            <a:r>
              <a:rPr lang="en-US" dirty="0" smtClean="0"/>
              <a:t>A few studies </a:t>
            </a:r>
            <a:r>
              <a:rPr lang="en-US" b="1" dirty="0" smtClean="0"/>
              <a:t>have shown</a:t>
            </a:r>
            <a:r>
              <a:rPr lang="en-US" dirty="0" smtClean="0"/>
              <a:t> that individual differences in empathy influence some aspects of language interpretation</a:t>
            </a:r>
          </a:p>
          <a:p>
            <a:r>
              <a:rPr lang="en-US" dirty="0" smtClean="0"/>
              <a:t>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téléchargement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err="1" smtClean="0"/>
              <a:t>Activity</a:t>
            </a:r>
            <a:r>
              <a:rPr lang="fr-FR" dirty="0" smtClean="0"/>
              <a:t> one: put the </a:t>
            </a:r>
            <a:r>
              <a:rPr lang="fr-FR" dirty="0" err="1" smtClean="0"/>
              <a:t>verbs</a:t>
            </a:r>
            <a:r>
              <a:rPr lang="fr-FR" dirty="0" smtClean="0"/>
              <a:t> in the </a:t>
            </a:r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perfect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1428736"/>
            <a:ext cx="8229600" cy="4526280"/>
          </a:xfrm>
        </p:spPr>
        <p:txBody>
          <a:bodyPr/>
          <a:lstStyle/>
          <a:p>
            <a:r>
              <a:rPr lang="fr-FR" dirty="0" smtClean="0"/>
              <a:t>I (</a:t>
            </a:r>
            <a:r>
              <a:rPr lang="fr-FR" dirty="0" err="1" smtClean="0"/>
              <a:t>work</a:t>
            </a:r>
            <a:r>
              <a:rPr lang="fr-FR" dirty="0" smtClean="0"/>
              <a:t>)</a:t>
            </a:r>
            <a:r>
              <a:rPr lang="fr-FR" dirty="0" smtClean="0">
                <a:solidFill>
                  <a:srgbClr val="00B0F0"/>
                </a:solidFill>
              </a:rPr>
              <a:t>have </a:t>
            </a:r>
            <a:r>
              <a:rPr lang="fr-FR" dirty="0" err="1" smtClean="0">
                <a:solidFill>
                  <a:srgbClr val="00B0F0"/>
                </a:solidFill>
              </a:rPr>
              <a:t>worked</a:t>
            </a:r>
            <a:r>
              <a:rPr lang="fr-FR" dirty="0" smtClean="0"/>
              <a:t> </a:t>
            </a:r>
            <a:r>
              <a:rPr lang="fr-FR" dirty="0" err="1" smtClean="0"/>
              <a:t>today</a:t>
            </a:r>
            <a:endParaRPr lang="fr-FR" dirty="0" smtClean="0"/>
          </a:p>
          <a:p>
            <a:r>
              <a:rPr lang="fr-FR" dirty="0" err="1" smtClean="0"/>
              <a:t>We</a:t>
            </a:r>
            <a:r>
              <a:rPr lang="fr-FR" dirty="0" smtClean="0"/>
              <a:t> ( </a:t>
            </a:r>
            <a:r>
              <a:rPr lang="fr-FR" dirty="0" err="1" smtClean="0"/>
              <a:t>buy</a:t>
            </a:r>
            <a:r>
              <a:rPr lang="fr-FR" dirty="0" smtClean="0"/>
              <a:t>)</a:t>
            </a:r>
            <a:r>
              <a:rPr lang="fr-FR" dirty="0" smtClean="0">
                <a:solidFill>
                  <a:srgbClr val="00B0F0"/>
                </a:solidFill>
              </a:rPr>
              <a:t>have </a:t>
            </a:r>
            <a:r>
              <a:rPr lang="fr-FR" dirty="0" err="1" smtClean="0">
                <a:solidFill>
                  <a:srgbClr val="00B0F0"/>
                </a:solidFill>
              </a:rPr>
              <a:t>bought</a:t>
            </a:r>
            <a:r>
              <a:rPr lang="fr-FR" dirty="0" smtClean="0"/>
              <a:t>  new car</a:t>
            </a:r>
          </a:p>
          <a:p>
            <a:r>
              <a:rPr lang="fr-FR" dirty="0" err="1" smtClean="0"/>
              <a:t>We</a:t>
            </a:r>
            <a:r>
              <a:rPr lang="fr-FR" dirty="0" smtClean="0"/>
              <a:t> ( not/ plan )</a:t>
            </a:r>
            <a:r>
              <a:rPr lang="fr-FR" dirty="0" smtClean="0">
                <a:solidFill>
                  <a:srgbClr val="00B0F0"/>
                </a:solidFill>
              </a:rPr>
              <a:t>have not </a:t>
            </a:r>
            <a:r>
              <a:rPr lang="fr-FR" dirty="0" err="1" smtClean="0">
                <a:solidFill>
                  <a:srgbClr val="00B0F0"/>
                </a:solidFill>
              </a:rPr>
              <a:t>planned</a:t>
            </a:r>
            <a:r>
              <a:rPr lang="fr-FR" dirty="0" smtClean="0"/>
              <a:t>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holiday</a:t>
            </a:r>
            <a:r>
              <a:rPr lang="fr-FR" dirty="0" smtClean="0"/>
              <a:t> </a:t>
            </a:r>
            <a:r>
              <a:rPr lang="fr-FR" dirty="0" err="1" smtClean="0"/>
              <a:t>yet</a:t>
            </a:r>
            <a:r>
              <a:rPr lang="fr-FR" dirty="0" smtClean="0"/>
              <a:t>.</a:t>
            </a:r>
          </a:p>
          <a:p>
            <a:r>
              <a:rPr lang="fr-FR" dirty="0" err="1" smtClean="0"/>
              <a:t>Where</a:t>
            </a:r>
            <a:r>
              <a:rPr lang="fr-FR" dirty="0" smtClean="0"/>
              <a:t>( </a:t>
            </a:r>
            <a:r>
              <a:rPr lang="fr-FR" dirty="0" err="1" smtClean="0"/>
              <a:t>be</a:t>
            </a:r>
            <a:r>
              <a:rPr lang="fr-FR" dirty="0" smtClean="0"/>
              <a:t>/</a:t>
            </a:r>
            <a:r>
              <a:rPr lang="fr-FR" dirty="0" err="1" smtClean="0"/>
              <a:t>you</a:t>
            </a:r>
            <a:r>
              <a:rPr lang="fr-FR" dirty="0" smtClean="0"/>
              <a:t>) </a:t>
            </a:r>
            <a:r>
              <a:rPr lang="fr-FR" dirty="0" smtClean="0">
                <a:solidFill>
                  <a:srgbClr val="00B0F0"/>
                </a:solidFill>
              </a:rPr>
              <a:t>have </a:t>
            </a:r>
            <a:r>
              <a:rPr lang="fr-FR" dirty="0" err="1" smtClean="0">
                <a:solidFill>
                  <a:srgbClr val="00B0F0"/>
                </a:solidFill>
              </a:rPr>
              <a:t>you</a:t>
            </a:r>
            <a:r>
              <a:rPr lang="fr-FR" dirty="0" smtClean="0">
                <a:solidFill>
                  <a:srgbClr val="00B0F0"/>
                </a:solidFill>
              </a:rPr>
              <a:t> been </a:t>
            </a:r>
            <a:r>
              <a:rPr lang="fr-FR" dirty="0" smtClean="0"/>
              <a:t>?</a:t>
            </a:r>
          </a:p>
          <a:p>
            <a:r>
              <a:rPr lang="fr-FR" dirty="0" err="1" smtClean="0"/>
              <a:t>She</a:t>
            </a:r>
            <a:r>
              <a:rPr lang="fr-FR" dirty="0" smtClean="0"/>
              <a:t> ( not/</a:t>
            </a:r>
            <a:r>
              <a:rPr lang="fr-FR" dirty="0" err="1" smtClean="0"/>
              <a:t>see</a:t>
            </a:r>
            <a:r>
              <a:rPr lang="fr-FR" dirty="0" smtClean="0"/>
              <a:t>) </a:t>
            </a:r>
            <a:r>
              <a:rPr lang="fr-FR" dirty="0" smtClean="0">
                <a:solidFill>
                  <a:srgbClr val="00B0F0"/>
                </a:solidFill>
              </a:rPr>
              <a:t>has not </a:t>
            </a:r>
            <a:r>
              <a:rPr lang="fr-FR" dirty="0" err="1" smtClean="0">
                <a:solidFill>
                  <a:srgbClr val="00B0F0"/>
                </a:solidFill>
              </a:rPr>
              <a:t>seen</a:t>
            </a:r>
            <a:r>
              <a:rPr lang="fr-FR" dirty="0" smtClean="0">
                <a:solidFill>
                  <a:srgbClr val="00B0F0"/>
                </a:solidFill>
              </a:rPr>
              <a:t> </a:t>
            </a:r>
            <a:r>
              <a:rPr lang="fr-FR" dirty="0" err="1" smtClean="0"/>
              <a:t>him</a:t>
            </a:r>
            <a:r>
              <a:rPr lang="fr-FR" dirty="0" smtClean="0"/>
              <a:t> </a:t>
            </a:r>
            <a:r>
              <a:rPr lang="fr-FR" dirty="0" err="1" smtClean="0"/>
              <a:t>since</a:t>
            </a:r>
            <a:r>
              <a:rPr lang="fr-FR" dirty="0" smtClean="0"/>
              <a:t> 2000.</a:t>
            </a:r>
          </a:p>
          <a:p>
            <a:r>
              <a:rPr lang="fr-FR" dirty="0" smtClean="0"/>
              <a:t>(</a:t>
            </a:r>
            <a:r>
              <a:rPr lang="fr-FR" dirty="0" err="1" smtClean="0"/>
              <a:t>speak</a:t>
            </a:r>
            <a:r>
              <a:rPr lang="fr-FR" dirty="0" smtClean="0"/>
              <a:t>/ </a:t>
            </a:r>
            <a:r>
              <a:rPr lang="fr-FR" dirty="0" err="1" smtClean="0"/>
              <a:t>he</a:t>
            </a:r>
            <a:r>
              <a:rPr lang="fr-FR" dirty="0" smtClean="0"/>
              <a:t>) </a:t>
            </a:r>
            <a:r>
              <a:rPr lang="fr-FR" dirty="0" smtClean="0">
                <a:solidFill>
                  <a:srgbClr val="00B0F0"/>
                </a:solidFill>
              </a:rPr>
              <a:t>has </a:t>
            </a:r>
            <a:r>
              <a:rPr lang="fr-FR" dirty="0" err="1" smtClean="0">
                <a:solidFill>
                  <a:srgbClr val="00B0F0"/>
                </a:solidFill>
              </a:rPr>
              <a:t>he</a:t>
            </a:r>
            <a:r>
              <a:rPr lang="fr-FR" dirty="0" smtClean="0">
                <a:solidFill>
                  <a:srgbClr val="00B0F0"/>
                </a:solidFill>
              </a:rPr>
              <a:t> </a:t>
            </a:r>
            <a:r>
              <a:rPr lang="fr-FR" dirty="0" err="1" smtClean="0">
                <a:solidFill>
                  <a:srgbClr val="00B0F0"/>
                </a:solidFill>
              </a:rPr>
              <a:t>spoken</a:t>
            </a:r>
            <a:r>
              <a:rPr lang="fr-FR" smtClean="0">
                <a:solidFill>
                  <a:srgbClr val="00B0F0"/>
                </a:solidFill>
              </a:rPr>
              <a:t> </a:t>
            </a:r>
            <a:r>
              <a:rPr lang="fr-FR" smtClean="0"/>
              <a:t>to </a:t>
            </a:r>
            <a:r>
              <a:rPr lang="fr-FR" dirty="0" err="1" smtClean="0"/>
              <a:t>his</a:t>
            </a:r>
            <a:r>
              <a:rPr lang="fr-FR" dirty="0" smtClean="0"/>
              <a:t> boss?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2800" dirty="0" err="1" smtClean="0"/>
              <a:t>Activity</a:t>
            </a:r>
            <a:r>
              <a:rPr lang="fr-FR" sz="2800" dirty="0" smtClean="0"/>
              <a:t>  </a:t>
            </a:r>
            <a:r>
              <a:rPr lang="fr-FR" sz="2800" dirty="0" err="1" smtClean="0"/>
              <a:t>two</a:t>
            </a:r>
            <a:r>
              <a:rPr lang="fr-FR" sz="2800" dirty="0" smtClean="0"/>
              <a:t>: </a:t>
            </a:r>
            <a:r>
              <a:rPr lang="fr-FR" sz="2800" dirty="0" err="1" smtClean="0"/>
              <a:t>complete</a:t>
            </a:r>
            <a:r>
              <a:rPr lang="fr-FR" sz="2800" dirty="0" smtClean="0"/>
              <a:t> the dialogue </a:t>
            </a:r>
            <a:r>
              <a:rPr lang="fr-FR" sz="2800" dirty="0" err="1" smtClean="0"/>
              <a:t>with</a:t>
            </a:r>
            <a:r>
              <a:rPr lang="fr-FR" sz="2800" dirty="0" smtClean="0"/>
              <a:t> the right </a:t>
            </a:r>
            <a:r>
              <a:rPr lang="fr-FR" sz="2800" dirty="0" err="1" smtClean="0"/>
              <a:t>tense</a:t>
            </a:r>
            <a:r>
              <a:rPr lang="fr-FR" sz="2800" dirty="0" smtClean="0"/>
              <a:t> 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A: </a:t>
            </a:r>
            <a:r>
              <a:rPr lang="fr-FR" dirty="0" err="1" smtClean="0"/>
              <a:t>where</a:t>
            </a:r>
            <a:r>
              <a:rPr lang="fr-FR" dirty="0" smtClean="0"/>
              <a:t> ( </a:t>
            </a:r>
            <a:r>
              <a:rPr lang="fr-FR" dirty="0" err="1" smtClean="0"/>
              <a:t>work</a:t>
            </a:r>
            <a:r>
              <a:rPr lang="fr-FR" dirty="0" smtClean="0"/>
              <a:t>) </a:t>
            </a:r>
            <a:r>
              <a:rPr lang="fr-FR" dirty="0" smtClean="0">
                <a:solidFill>
                  <a:srgbClr val="FF0000"/>
                </a:solidFill>
              </a:rPr>
              <a:t>do </a:t>
            </a:r>
            <a:r>
              <a:rPr lang="fr-FR" dirty="0" err="1" smtClean="0">
                <a:solidFill>
                  <a:srgbClr val="FF0000"/>
                </a:solidFill>
              </a:rPr>
              <a:t>you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work</a:t>
            </a:r>
            <a:r>
              <a:rPr lang="fr-FR" dirty="0" smtClean="0">
                <a:solidFill>
                  <a:srgbClr val="FF0000"/>
                </a:solidFill>
              </a:rPr>
              <a:t>  </a:t>
            </a:r>
            <a:r>
              <a:rPr lang="fr-FR" dirty="0" err="1" smtClean="0"/>
              <a:t>now</a:t>
            </a:r>
            <a:r>
              <a:rPr lang="fr-FR" dirty="0" smtClean="0"/>
              <a:t> , Mr Owen?</a:t>
            </a:r>
          </a:p>
          <a:p>
            <a:r>
              <a:rPr lang="fr-FR" dirty="0" smtClean="0"/>
              <a:t>B:I ( </a:t>
            </a:r>
            <a:r>
              <a:rPr lang="fr-FR" dirty="0" err="1" smtClean="0"/>
              <a:t>work</a:t>
            </a:r>
            <a:r>
              <a:rPr lang="fr-FR" dirty="0" smtClean="0"/>
              <a:t>)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work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for the local </a:t>
            </a:r>
            <a:r>
              <a:rPr lang="fr-FR" dirty="0" err="1" smtClean="0"/>
              <a:t>council</a:t>
            </a:r>
            <a:r>
              <a:rPr lang="fr-FR" dirty="0" smtClean="0"/>
              <a:t>.</a:t>
            </a:r>
          </a:p>
          <a:p>
            <a:r>
              <a:rPr lang="fr-FR" dirty="0" smtClean="0"/>
              <a:t>A: how long ( </a:t>
            </a:r>
            <a:r>
              <a:rPr lang="fr-FR" dirty="0" err="1" smtClean="0"/>
              <a:t>work</a:t>
            </a:r>
            <a:r>
              <a:rPr lang="fr-FR" dirty="0" smtClean="0"/>
              <a:t>) </a:t>
            </a:r>
            <a:r>
              <a:rPr lang="fr-FR" dirty="0" smtClean="0">
                <a:solidFill>
                  <a:srgbClr val="FF0000"/>
                </a:solidFill>
              </a:rPr>
              <a:t>have </a:t>
            </a:r>
            <a:r>
              <a:rPr lang="fr-FR" dirty="0" err="1" smtClean="0">
                <a:solidFill>
                  <a:srgbClr val="FF0000"/>
                </a:solidFill>
              </a:rPr>
              <a:t>you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worked</a:t>
            </a:r>
            <a:r>
              <a:rPr lang="fr-FR" dirty="0" smtClean="0">
                <a:solidFill>
                  <a:srgbClr val="FF0000"/>
                </a:solidFill>
              </a:rPr>
              <a:t>  </a:t>
            </a:r>
            <a:r>
              <a:rPr lang="fr-FR" dirty="0" err="1" smtClean="0"/>
              <a:t>there</a:t>
            </a:r>
            <a:r>
              <a:rPr lang="fr-FR" dirty="0" smtClean="0"/>
              <a:t>?</a:t>
            </a:r>
          </a:p>
          <a:p>
            <a:r>
              <a:rPr lang="fr-FR" dirty="0" smtClean="0"/>
              <a:t>B: I (</a:t>
            </a:r>
            <a:r>
              <a:rPr lang="fr-FR" dirty="0" err="1" smtClean="0"/>
              <a:t>be</a:t>
            </a:r>
            <a:r>
              <a:rPr lang="fr-FR" dirty="0" smtClean="0"/>
              <a:t>) have been   for 5 </a:t>
            </a:r>
            <a:r>
              <a:rPr lang="fr-FR" dirty="0" err="1" smtClean="0"/>
              <a:t>years</a:t>
            </a:r>
            <a:r>
              <a:rPr lang="fr-FR" dirty="0" smtClean="0"/>
              <a:t>.</a:t>
            </a:r>
          </a:p>
          <a:p>
            <a:r>
              <a:rPr lang="fr-FR" dirty="0" smtClean="0"/>
              <a:t>A: and </a:t>
            </a:r>
            <a:r>
              <a:rPr lang="fr-FR" dirty="0" err="1" smtClean="0"/>
              <a:t>what</a:t>
            </a:r>
            <a:r>
              <a:rPr lang="fr-FR" dirty="0" smtClean="0"/>
              <a:t> ( do) </a:t>
            </a:r>
            <a:r>
              <a:rPr lang="fr-FR" dirty="0" smtClean="0">
                <a:solidFill>
                  <a:srgbClr val="FF0000"/>
                </a:solidFill>
              </a:rPr>
              <a:t>have </a:t>
            </a:r>
            <a:r>
              <a:rPr lang="fr-FR" dirty="0" err="1" smtClean="0">
                <a:solidFill>
                  <a:srgbClr val="FF0000"/>
                </a:solidFill>
              </a:rPr>
              <a:t>you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done</a:t>
            </a:r>
            <a:r>
              <a:rPr lang="fr-FR" dirty="0" smtClean="0">
                <a:solidFill>
                  <a:srgbClr val="FF0000"/>
                </a:solidFill>
              </a:rPr>
              <a:t>  </a:t>
            </a:r>
            <a:r>
              <a:rPr lang="fr-FR" dirty="0" err="1" smtClean="0"/>
              <a:t>before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?</a:t>
            </a:r>
          </a:p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did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do 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r>
              <a:rPr lang="fr-FR" dirty="0" smtClean="0"/>
              <a:t>B I( </a:t>
            </a:r>
            <a:r>
              <a:rPr lang="fr-FR" dirty="0" err="1" smtClean="0"/>
              <a:t>study</a:t>
            </a:r>
            <a:r>
              <a:rPr lang="fr-FR" dirty="0" smtClean="0"/>
              <a:t>)</a:t>
            </a:r>
            <a:r>
              <a:rPr lang="fr-FR" dirty="0" err="1" smtClean="0"/>
              <a:t>at</a:t>
            </a:r>
            <a:r>
              <a:rPr lang="fr-FR" dirty="0" smtClean="0"/>
              <a:t> </a:t>
            </a:r>
            <a:r>
              <a:rPr lang="fr-FR" dirty="0" err="1" smtClean="0"/>
              <a:t>university</a:t>
            </a:r>
            <a:r>
              <a:rPr lang="fr-FR" dirty="0" smtClean="0"/>
              <a:t> i </a:t>
            </a:r>
            <a:r>
              <a:rPr lang="fr-FR" dirty="0" smtClean="0">
                <a:solidFill>
                  <a:srgbClr val="FF0000"/>
                </a:solidFill>
              </a:rPr>
              <a:t>have </a:t>
            </a:r>
            <a:r>
              <a:rPr lang="fr-FR" dirty="0" err="1" smtClean="0">
                <a:solidFill>
                  <a:srgbClr val="FF0000"/>
                </a:solidFill>
              </a:rPr>
              <a:t>studied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</a:p>
          <a:p>
            <a:r>
              <a:rPr lang="fr-FR" dirty="0" smtClean="0"/>
              <a:t>I </a:t>
            </a:r>
            <a:r>
              <a:rPr lang="fr-FR" dirty="0" err="1" smtClean="0"/>
              <a:t>studied</a:t>
            </a:r>
            <a:r>
              <a:rPr lang="fr-FR" dirty="0" smtClean="0"/>
              <a:t> </a:t>
            </a:r>
          </a:p>
          <a:p>
            <a:endParaRPr lang="fr-FR" dirty="0" smtClean="0">
              <a:solidFill>
                <a:srgbClr val="00B050"/>
              </a:solidFill>
            </a:endParaRPr>
          </a:p>
          <a:p>
            <a:r>
              <a:rPr lang="fr-FR" dirty="0" smtClean="0"/>
              <a:t>A: ( </a:t>
            </a:r>
            <a:r>
              <a:rPr lang="fr-FR" dirty="0" err="1" smtClean="0"/>
              <a:t>ever</a:t>
            </a:r>
            <a:r>
              <a:rPr lang="fr-FR" dirty="0" smtClean="0"/>
              <a:t>/ </a:t>
            </a:r>
            <a:r>
              <a:rPr lang="fr-FR" dirty="0" err="1" smtClean="0"/>
              <a:t>work</a:t>
            </a:r>
            <a:r>
              <a:rPr lang="fr-FR" dirty="0" smtClean="0"/>
              <a:t>) </a:t>
            </a:r>
            <a:r>
              <a:rPr lang="fr-FR" dirty="0" smtClean="0">
                <a:solidFill>
                  <a:srgbClr val="FF0000"/>
                </a:solidFill>
              </a:rPr>
              <a:t>have </a:t>
            </a:r>
            <a:r>
              <a:rPr lang="fr-FR" dirty="0" err="1" smtClean="0">
                <a:solidFill>
                  <a:srgbClr val="FF0000"/>
                </a:solidFill>
              </a:rPr>
              <a:t>you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ever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worked</a:t>
            </a:r>
            <a:r>
              <a:rPr lang="fr-FR" dirty="0" smtClean="0">
                <a:solidFill>
                  <a:srgbClr val="FF0000"/>
                </a:solidFill>
              </a:rPr>
              <a:t>  </a:t>
            </a:r>
            <a:r>
              <a:rPr lang="fr-FR" dirty="0" smtClean="0"/>
              <a:t>on computer?</a:t>
            </a:r>
          </a:p>
          <a:p>
            <a:r>
              <a:rPr lang="fr-FR" dirty="0" smtClean="0"/>
              <a:t>B: </a:t>
            </a:r>
            <a:r>
              <a:rPr lang="fr-FR" dirty="0" err="1" smtClean="0"/>
              <a:t>yes</a:t>
            </a:r>
            <a:r>
              <a:rPr lang="fr-FR" dirty="0" smtClean="0"/>
              <a:t>, I (have)</a:t>
            </a:r>
            <a:r>
              <a:rPr lang="fr-FR" dirty="0" smtClean="0">
                <a:solidFill>
                  <a:srgbClr val="FF0000"/>
                </a:solidFill>
              </a:rPr>
              <a:t>have </a:t>
            </a:r>
            <a:r>
              <a:rPr lang="fr-FR" dirty="0" err="1" smtClean="0">
                <a:solidFill>
                  <a:srgbClr val="FF0000"/>
                </a:solidFill>
              </a:rPr>
              <a:t>had</a:t>
            </a:r>
            <a:r>
              <a:rPr lang="fr-FR" dirty="0" smtClean="0">
                <a:solidFill>
                  <a:srgbClr val="FF0000"/>
                </a:solidFill>
              </a:rPr>
              <a:t> 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own</a:t>
            </a:r>
            <a:r>
              <a:rPr lang="fr-FR" dirty="0" smtClean="0"/>
              <a:t> computer  </a:t>
            </a:r>
            <a:r>
              <a:rPr lang="fr-FR" dirty="0" err="1" smtClean="0"/>
              <a:t>since</a:t>
            </a:r>
            <a:r>
              <a:rPr lang="fr-FR" dirty="0" smtClean="0"/>
              <a:t> i </a:t>
            </a:r>
            <a:r>
              <a:rPr lang="fr-FR" dirty="0" err="1" smtClean="0"/>
              <a:t>left</a:t>
            </a:r>
            <a:r>
              <a:rPr lang="fr-FR" dirty="0" smtClean="0"/>
              <a:t> </a:t>
            </a:r>
            <a:r>
              <a:rPr lang="fr-FR" dirty="0" err="1" smtClean="0"/>
              <a:t>university</a:t>
            </a:r>
            <a:r>
              <a:rPr lang="fr-FR" dirty="0" smtClean="0"/>
              <a:t>.</a:t>
            </a:r>
          </a:p>
          <a:p>
            <a:r>
              <a:rPr lang="fr-FR" dirty="0" smtClean="0"/>
              <a:t>A:  </a:t>
            </a:r>
            <a:r>
              <a:rPr lang="fr-FR" dirty="0" err="1" smtClean="0"/>
              <a:t>nice</a:t>
            </a:r>
            <a:r>
              <a:rPr lang="fr-FR" dirty="0" smtClean="0"/>
              <a:t> to </a:t>
            </a:r>
            <a:r>
              <a:rPr lang="fr-FR" dirty="0" err="1" smtClean="0"/>
              <a:t>meet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sir.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err="1" smtClean="0"/>
              <a:t>Activity</a:t>
            </a:r>
            <a:r>
              <a:rPr lang="fr-FR" dirty="0" smtClean="0"/>
              <a:t> </a:t>
            </a:r>
            <a:r>
              <a:rPr lang="fr-FR" dirty="0" err="1" smtClean="0"/>
              <a:t>three</a:t>
            </a:r>
            <a:r>
              <a:rPr lang="fr-FR" dirty="0" smtClean="0"/>
              <a:t> : correct the </a:t>
            </a:r>
            <a:r>
              <a:rPr lang="fr-FR" dirty="0" err="1" smtClean="0"/>
              <a:t>mistakes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1- </a:t>
            </a:r>
            <a:r>
              <a:rPr lang="fr-FR" dirty="0" err="1" smtClean="0"/>
              <a:t>here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car , I </a:t>
            </a:r>
            <a:r>
              <a:rPr lang="fr-FR" dirty="0" err="1" smtClean="0"/>
              <a:t>just</a:t>
            </a:r>
            <a:r>
              <a:rPr lang="fr-FR" dirty="0" smtClean="0"/>
              <a:t> </a:t>
            </a:r>
            <a:r>
              <a:rPr lang="fr-FR" u="sng" dirty="0" err="1" smtClean="0"/>
              <a:t>washed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.</a:t>
            </a:r>
          </a:p>
          <a:p>
            <a:r>
              <a:rPr lang="fr-FR" dirty="0" smtClean="0"/>
              <a:t>                                      </a:t>
            </a:r>
            <a:r>
              <a:rPr lang="fr-FR" dirty="0" smtClean="0">
                <a:solidFill>
                  <a:srgbClr val="FF0000"/>
                </a:solidFill>
              </a:rPr>
              <a:t>have </a:t>
            </a:r>
            <a:r>
              <a:rPr lang="fr-FR" dirty="0" err="1" smtClean="0">
                <a:solidFill>
                  <a:srgbClr val="FF0000"/>
                </a:solidFill>
              </a:rPr>
              <a:t>just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washed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it</a:t>
            </a:r>
            <a:r>
              <a:rPr lang="fr-FR" dirty="0" smtClean="0">
                <a:solidFill>
                  <a:srgbClr val="FF0000"/>
                </a:solidFill>
              </a:rPr>
              <a:t>  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2-I have </a:t>
            </a:r>
            <a:r>
              <a:rPr lang="fr-FR" dirty="0" err="1" smtClean="0"/>
              <a:t>known</a:t>
            </a:r>
            <a:r>
              <a:rPr lang="fr-FR" dirty="0" smtClean="0"/>
              <a:t> Peter </a:t>
            </a:r>
            <a:r>
              <a:rPr lang="fr-FR" dirty="0" err="1" smtClean="0"/>
              <a:t>from</a:t>
            </a:r>
            <a:r>
              <a:rPr lang="fr-FR" dirty="0" smtClean="0"/>
              <a:t> last </a:t>
            </a:r>
            <a:r>
              <a:rPr lang="fr-FR" dirty="0" err="1" smtClean="0"/>
              <a:t>year</a:t>
            </a:r>
            <a:r>
              <a:rPr lang="fr-FR" dirty="0" smtClean="0"/>
              <a:t>.</a:t>
            </a:r>
          </a:p>
          <a:p>
            <a:r>
              <a:rPr lang="fr-FR" dirty="0" smtClean="0">
                <a:solidFill>
                  <a:srgbClr val="C00000"/>
                </a:solidFill>
              </a:rPr>
              <a:t>                                        </a:t>
            </a:r>
            <a:r>
              <a:rPr lang="fr-FR" dirty="0" err="1" smtClean="0">
                <a:solidFill>
                  <a:srgbClr val="C00000"/>
                </a:solidFill>
              </a:rPr>
              <a:t>since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endParaRPr lang="fr-FR" dirty="0" smtClean="0">
              <a:solidFill>
                <a:srgbClr val="C00000"/>
              </a:solidFill>
            </a:endParaRPr>
          </a:p>
          <a:p>
            <a:r>
              <a:rPr lang="fr-FR" dirty="0" smtClean="0"/>
              <a:t>3- </a:t>
            </a:r>
            <a:r>
              <a:rPr lang="fr-FR" dirty="0" err="1" smtClean="0"/>
              <a:t>were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ever</a:t>
            </a:r>
            <a:r>
              <a:rPr lang="fr-FR" dirty="0" smtClean="0"/>
              <a:t> </a:t>
            </a:r>
            <a:r>
              <a:rPr lang="fr-FR" dirty="0" err="1" smtClean="0"/>
              <a:t>here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?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Have </a:t>
            </a:r>
            <a:r>
              <a:rPr lang="fr-FR" dirty="0" err="1" smtClean="0">
                <a:solidFill>
                  <a:srgbClr val="FF0000"/>
                </a:solidFill>
              </a:rPr>
              <a:t>you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ever</a:t>
            </a:r>
            <a:r>
              <a:rPr lang="fr-FR" dirty="0" smtClean="0">
                <a:solidFill>
                  <a:srgbClr val="FF0000"/>
                </a:solidFill>
              </a:rPr>
              <a:t> been 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4-I </a:t>
            </a:r>
            <a:r>
              <a:rPr lang="fr-FR" dirty="0" err="1" smtClean="0"/>
              <a:t>never</a:t>
            </a:r>
            <a:r>
              <a:rPr lang="fr-FR" dirty="0" smtClean="0"/>
              <a:t> </a:t>
            </a:r>
            <a:r>
              <a:rPr lang="fr-FR" dirty="0" err="1" smtClean="0"/>
              <a:t>saw</a:t>
            </a:r>
            <a:r>
              <a:rPr lang="fr-FR" dirty="0" smtClean="0"/>
              <a:t> the film </a:t>
            </a:r>
            <a:r>
              <a:rPr lang="fr-FR" dirty="0" smtClean="0"/>
              <a:t>,I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like</a:t>
            </a:r>
            <a:r>
              <a:rPr lang="fr-FR" dirty="0" smtClean="0"/>
              <a:t> to </a:t>
            </a:r>
            <a:r>
              <a:rPr lang="fr-FR" dirty="0" err="1" smtClean="0"/>
              <a:t>see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.</a:t>
            </a:r>
          </a:p>
          <a:p>
            <a:r>
              <a:rPr lang="fr-FR" dirty="0" smtClean="0"/>
              <a:t>I 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smtClean="0">
                <a:solidFill>
                  <a:srgbClr val="C00000"/>
                </a:solidFill>
              </a:rPr>
              <a:t>have </a:t>
            </a:r>
            <a:r>
              <a:rPr lang="fr-FR" dirty="0" err="1" smtClean="0">
                <a:solidFill>
                  <a:srgbClr val="C00000"/>
                </a:solidFill>
              </a:rPr>
              <a:t>never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r>
              <a:rPr lang="fr-FR" dirty="0" err="1" smtClean="0">
                <a:solidFill>
                  <a:srgbClr val="C00000"/>
                </a:solidFill>
              </a:rPr>
              <a:t>seen</a:t>
            </a:r>
            <a:r>
              <a:rPr lang="fr-FR" dirty="0" smtClean="0">
                <a:solidFill>
                  <a:srgbClr val="C00000"/>
                </a:solidFill>
              </a:rPr>
              <a:t> </a:t>
            </a:r>
            <a:endParaRPr lang="fr-FR" dirty="0" smtClean="0">
              <a:solidFill>
                <a:srgbClr val="C00000"/>
              </a:solidFill>
            </a:endParaRPr>
          </a:p>
          <a:p>
            <a:r>
              <a:rPr lang="fr-FR" dirty="0" smtClean="0"/>
              <a:t>5- I </a:t>
            </a:r>
            <a:r>
              <a:rPr lang="fr-FR" dirty="0" err="1" smtClean="0"/>
              <a:t>didn’t</a:t>
            </a:r>
            <a:r>
              <a:rPr lang="fr-FR" dirty="0" smtClean="0"/>
              <a:t> </a:t>
            </a:r>
            <a:r>
              <a:rPr lang="fr-FR" dirty="0" err="1" smtClean="0"/>
              <a:t>eat</a:t>
            </a:r>
            <a:r>
              <a:rPr lang="fr-FR" dirty="0" smtClean="0"/>
              <a:t> </a:t>
            </a:r>
            <a:r>
              <a:rPr lang="fr-FR" dirty="0" err="1" smtClean="0"/>
              <a:t>anything</a:t>
            </a:r>
            <a:r>
              <a:rPr lang="fr-FR" dirty="0" smtClean="0"/>
              <a:t>  </a:t>
            </a:r>
            <a:r>
              <a:rPr lang="fr-FR" dirty="0" err="1" smtClean="0"/>
              <a:t>since</a:t>
            </a:r>
            <a:r>
              <a:rPr lang="fr-FR" dirty="0" smtClean="0"/>
              <a:t> lunch .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I have not </a:t>
            </a:r>
            <a:r>
              <a:rPr lang="fr-FR" dirty="0" err="1" smtClean="0">
                <a:solidFill>
                  <a:srgbClr val="FF0000"/>
                </a:solidFill>
              </a:rPr>
              <a:t>eaten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6- He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our</a:t>
            </a:r>
            <a:r>
              <a:rPr lang="fr-FR" dirty="0" smtClean="0"/>
              <a:t> </a:t>
            </a:r>
            <a:r>
              <a:rPr lang="fr-FR" dirty="0" err="1" smtClean="0"/>
              <a:t>teacher</a:t>
            </a:r>
            <a:r>
              <a:rPr lang="fr-FR" dirty="0" smtClean="0"/>
              <a:t>  for 4 </a:t>
            </a:r>
            <a:r>
              <a:rPr lang="fr-FR" dirty="0" err="1" smtClean="0"/>
              <a:t>years</a:t>
            </a:r>
            <a:r>
              <a:rPr lang="fr-FR" dirty="0" smtClean="0"/>
              <a:t> .</a:t>
            </a:r>
          </a:p>
          <a:p>
            <a:pPr>
              <a:buNone/>
            </a:pPr>
            <a:r>
              <a:rPr lang="fr-FR" dirty="0" smtClean="0">
                <a:solidFill>
                  <a:srgbClr val="C00000"/>
                </a:solidFill>
              </a:rPr>
              <a:t>He has been </a:t>
            </a:r>
            <a:endParaRPr lang="fr-FR" dirty="0" smtClean="0">
              <a:solidFill>
                <a:srgbClr val="C00000"/>
              </a:solidFill>
            </a:endParaRPr>
          </a:p>
          <a:p>
            <a:r>
              <a:rPr lang="fr-FR" dirty="0" smtClean="0"/>
              <a:t>7- I  </a:t>
            </a:r>
            <a:r>
              <a:rPr lang="fr-FR" dirty="0" err="1" smtClean="0"/>
              <a:t>practise</a:t>
            </a:r>
            <a:r>
              <a:rPr lang="fr-FR" dirty="0" smtClean="0"/>
              <a:t> football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my</a:t>
            </a:r>
            <a:r>
              <a:rPr lang="fr-FR" dirty="0" smtClean="0"/>
              <a:t> </a:t>
            </a:r>
            <a:r>
              <a:rPr lang="fr-FR" dirty="0" err="1" smtClean="0"/>
              <a:t>childhood</a:t>
            </a:r>
            <a:r>
              <a:rPr lang="fr-FR" dirty="0" smtClean="0"/>
              <a:t> </a:t>
            </a:r>
            <a:r>
              <a:rPr lang="fr-FR" dirty="0" smtClean="0"/>
              <a:t>.</a:t>
            </a:r>
          </a:p>
          <a:p>
            <a:r>
              <a:rPr lang="fr-FR" dirty="0" smtClean="0"/>
              <a:t>Have </a:t>
            </a:r>
            <a:r>
              <a:rPr lang="fr-FR" dirty="0" err="1" smtClean="0"/>
              <a:t>practised</a:t>
            </a:r>
            <a:r>
              <a:rPr lang="fr-FR" dirty="0" smtClean="0"/>
              <a:t> 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difference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: </a:t>
            </a:r>
            <a:r>
              <a:rPr lang="fr-FR" dirty="0" err="1" smtClean="0"/>
              <a:t>since</a:t>
            </a:r>
            <a:r>
              <a:rPr lang="fr-FR" dirty="0" smtClean="0"/>
              <a:t> and for </a:t>
            </a:r>
          </a:p>
          <a:p>
            <a:r>
              <a:rPr lang="fr-FR" dirty="0" err="1" smtClean="0"/>
              <a:t>Since</a:t>
            </a:r>
            <a:r>
              <a:rPr lang="fr-FR" dirty="0" smtClean="0"/>
              <a:t> :point in time </a:t>
            </a:r>
          </a:p>
          <a:p>
            <a:r>
              <a:rPr lang="fr-FR" dirty="0" smtClean="0"/>
              <a:t>for: </a:t>
            </a:r>
            <a:r>
              <a:rPr lang="fr-FR" dirty="0" err="1" smtClean="0"/>
              <a:t>period</a:t>
            </a:r>
            <a:r>
              <a:rPr lang="fr-FR" dirty="0" smtClean="0"/>
              <a:t> of time </a:t>
            </a:r>
          </a:p>
          <a:p>
            <a:endParaRPr lang="fr-FR" dirty="0" smtClean="0"/>
          </a:p>
          <a:p>
            <a:r>
              <a:rPr lang="fr-FR" dirty="0" smtClean="0"/>
              <a:t> </a:t>
            </a:r>
            <a:r>
              <a:rPr lang="fr-FR" dirty="0" err="1" smtClean="0"/>
              <a:t>finished</a:t>
            </a:r>
            <a:r>
              <a:rPr lang="fr-FR" dirty="0" smtClean="0"/>
              <a:t> </a:t>
            </a:r>
            <a:r>
              <a:rPr lang="fr-FR" dirty="0" err="1" smtClean="0"/>
              <a:t>lesson</a:t>
            </a:r>
            <a:r>
              <a:rPr lang="fr-FR" smtClean="0"/>
              <a:t> 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743913"/>
          </a:xfrm>
        </p:spPr>
        <p:txBody>
          <a:bodyPr/>
          <a:lstStyle/>
          <a:p>
            <a:r>
              <a:rPr lang="fr-FR" dirty="0" err="1" smtClean="0">
                <a:solidFill>
                  <a:srgbClr val="FF0000"/>
                </a:solidFill>
              </a:rPr>
              <a:t>We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often</a:t>
            </a:r>
            <a:r>
              <a:rPr lang="fr-FR" dirty="0" smtClean="0">
                <a:solidFill>
                  <a:srgbClr val="FF0000"/>
                </a:solidFill>
              </a:rPr>
              <a:t>  use the </a:t>
            </a:r>
            <a:r>
              <a:rPr lang="fr-FR" dirty="0" err="1" smtClean="0">
                <a:solidFill>
                  <a:srgbClr val="FF0000"/>
                </a:solidFill>
              </a:rPr>
              <a:t>present</a:t>
            </a:r>
            <a:r>
              <a:rPr lang="fr-FR" dirty="0" smtClean="0">
                <a:solidFill>
                  <a:srgbClr val="FF0000"/>
                </a:solidFill>
              </a:rPr>
              <a:t> simple </a:t>
            </a:r>
            <a:r>
              <a:rPr lang="fr-FR" dirty="0" err="1" smtClean="0">
                <a:solidFill>
                  <a:srgbClr val="FF0000"/>
                </a:solidFill>
              </a:rPr>
              <a:t>with</a:t>
            </a:r>
            <a:r>
              <a:rPr lang="fr-FR" dirty="0" smtClean="0">
                <a:solidFill>
                  <a:srgbClr val="FF0000"/>
                </a:solidFill>
              </a:rPr>
              <a:t> the </a:t>
            </a:r>
            <a:r>
              <a:rPr lang="fr-FR" dirty="0" err="1" smtClean="0">
                <a:solidFill>
                  <a:srgbClr val="FF0000"/>
                </a:solidFill>
              </a:rPr>
              <a:t>following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adverbs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od</a:t>
            </a:r>
            <a:r>
              <a:rPr lang="fr-FR" dirty="0" smtClean="0">
                <a:solidFill>
                  <a:srgbClr val="FF0000"/>
                </a:solidFill>
              </a:rPr>
              <a:t> adverbial sentences</a:t>
            </a:r>
            <a:r>
              <a:rPr lang="fr-FR" dirty="0" smtClean="0"/>
              <a:t>:</a:t>
            </a:r>
          </a:p>
          <a:p>
            <a:r>
              <a:rPr lang="fr-FR" dirty="0" err="1" smtClean="0"/>
              <a:t>Always</a:t>
            </a:r>
            <a:r>
              <a:rPr lang="fr-FR" dirty="0" smtClean="0"/>
              <a:t> ,  </a:t>
            </a:r>
            <a:r>
              <a:rPr lang="fr-FR" dirty="0" err="1" smtClean="0"/>
              <a:t>never</a:t>
            </a:r>
            <a:r>
              <a:rPr lang="fr-FR" dirty="0" smtClean="0"/>
              <a:t> , </a:t>
            </a:r>
            <a:r>
              <a:rPr lang="fr-FR" dirty="0" err="1" smtClean="0"/>
              <a:t>sometimes</a:t>
            </a:r>
            <a:r>
              <a:rPr lang="fr-FR" dirty="0" smtClean="0"/>
              <a:t>, </a:t>
            </a:r>
            <a:r>
              <a:rPr lang="fr-FR" dirty="0" err="1" smtClean="0"/>
              <a:t>usually</a:t>
            </a:r>
            <a:r>
              <a:rPr lang="fr-FR" dirty="0" smtClean="0"/>
              <a:t>, </a:t>
            </a:r>
            <a:r>
              <a:rPr lang="fr-FR" dirty="0" err="1" smtClean="0"/>
              <a:t>rarely</a:t>
            </a:r>
            <a:r>
              <a:rPr lang="fr-FR" dirty="0" smtClean="0"/>
              <a:t>, </a:t>
            </a:r>
            <a:r>
              <a:rPr lang="fr-FR" dirty="0" err="1" smtClean="0"/>
              <a:t>often</a:t>
            </a:r>
            <a:r>
              <a:rPr lang="fr-FR" dirty="0" smtClean="0"/>
              <a:t>, </a:t>
            </a:r>
            <a:r>
              <a:rPr lang="fr-FR" dirty="0" err="1" smtClean="0"/>
              <a:t>occasionally</a:t>
            </a:r>
            <a:r>
              <a:rPr lang="fr-FR" dirty="0" smtClean="0"/>
              <a:t>,  </a:t>
            </a:r>
            <a:r>
              <a:rPr lang="fr-FR" dirty="0" err="1" smtClean="0"/>
              <a:t>every</a:t>
            </a:r>
            <a:r>
              <a:rPr lang="fr-FR" dirty="0" smtClean="0"/>
              <a:t> ( </a:t>
            </a:r>
            <a:r>
              <a:rPr lang="fr-FR" dirty="0" err="1" smtClean="0"/>
              <a:t>week</a:t>
            </a:r>
            <a:r>
              <a:rPr lang="fr-FR" dirty="0" smtClean="0"/>
              <a:t> , </a:t>
            </a:r>
            <a:r>
              <a:rPr lang="fr-FR" dirty="0" err="1" smtClean="0"/>
              <a:t>year</a:t>
            </a:r>
            <a:r>
              <a:rPr lang="fr-FR" dirty="0" smtClean="0"/>
              <a:t>….) , on </a:t>
            </a:r>
            <a:r>
              <a:rPr lang="fr-FR" dirty="0" err="1" smtClean="0"/>
              <a:t>Mondays</a:t>
            </a:r>
            <a:r>
              <a:rPr lang="fr-FR" dirty="0" smtClean="0"/>
              <a:t>…, </a:t>
            </a:r>
            <a:r>
              <a:rPr lang="fr-FR" dirty="0" err="1" smtClean="0"/>
              <a:t>twice</a:t>
            </a:r>
            <a:r>
              <a:rPr lang="fr-FR" dirty="0" smtClean="0"/>
              <a:t> a </a:t>
            </a:r>
            <a:r>
              <a:rPr lang="fr-FR" dirty="0" err="1" smtClean="0"/>
              <a:t>week</a:t>
            </a:r>
            <a:r>
              <a:rPr lang="fr-FR" dirty="0" smtClean="0"/>
              <a:t> </a:t>
            </a:r>
            <a:r>
              <a:rPr lang="fr-FR" dirty="0" err="1" smtClean="0"/>
              <a:t>etc</a:t>
            </a:r>
            <a:r>
              <a:rPr lang="fr-FR" dirty="0" smtClean="0"/>
              <a:t>…..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PRESENT-SIMPLE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836693a0d08fd31a8fc234978896919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50083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perfect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The </a:t>
            </a:r>
            <a:r>
              <a:rPr lang="fr-FR" dirty="0" err="1" smtClean="0">
                <a:solidFill>
                  <a:srgbClr val="FF0000"/>
                </a:solidFill>
              </a:rPr>
              <a:t>form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fr-FR" dirty="0" smtClean="0"/>
              <a:t>                    the </a:t>
            </a:r>
            <a:r>
              <a:rPr lang="fr-FR" dirty="0" err="1" smtClean="0"/>
              <a:t>persent</a:t>
            </a:r>
            <a:r>
              <a:rPr lang="fr-FR" dirty="0" smtClean="0"/>
              <a:t> </a:t>
            </a:r>
            <a:r>
              <a:rPr lang="fr-FR" dirty="0" err="1" smtClean="0"/>
              <a:t>perfect</a:t>
            </a:r>
            <a:r>
              <a:rPr lang="fr-FR" dirty="0" smtClean="0"/>
              <a:t> for the </a:t>
            </a:r>
            <a:r>
              <a:rPr lang="fr-FR" dirty="0" err="1" smtClean="0"/>
              <a:t>verb</a:t>
            </a:r>
            <a:r>
              <a:rPr lang="fr-FR" dirty="0" smtClean="0"/>
              <a:t> to have +</a:t>
            </a:r>
            <a:r>
              <a:rPr lang="fr-FR" dirty="0" err="1" smtClean="0"/>
              <a:t>past</a:t>
            </a:r>
            <a:r>
              <a:rPr lang="fr-FR" dirty="0" smtClean="0"/>
              <a:t> </a:t>
            </a:r>
            <a:r>
              <a:rPr lang="fr-FR" dirty="0" err="1" smtClean="0"/>
              <a:t>participle</a:t>
            </a:r>
            <a:r>
              <a:rPr lang="fr-FR" dirty="0" smtClean="0"/>
              <a:t> .</a:t>
            </a:r>
          </a:p>
          <a:p>
            <a:pPr>
              <a:buNone/>
            </a:pPr>
            <a:r>
              <a:rPr lang="fr-FR" dirty="0" smtClean="0">
                <a:solidFill>
                  <a:srgbClr val="00B0F0"/>
                </a:solidFill>
              </a:rPr>
              <a:t>Have / has + </a:t>
            </a:r>
            <a:r>
              <a:rPr lang="fr-FR" dirty="0" err="1" smtClean="0">
                <a:solidFill>
                  <a:srgbClr val="00B0F0"/>
                </a:solidFill>
              </a:rPr>
              <a:t>verb</a:t>
            </a:r>
            <a:r>
              <a:rPr lang="fr-FR" dirty="0" smtClean="0">
                <a:solidFill>
                  <a:srgbClr val="00B0F0"/>
                </a:solidFill>
              </a:rPr>
              <a:t>(</a:t>
            </a:r>
            <a:r>
              <a:rPr lang="fr-FR" dirty="0" err="1" smtClean="0">
                <a:solidFill>
                  <a:srgbClr val="00B0F0"/>
                </a:solidFill>
              </a:rPr>
              <a:t>past</a:t>
            </a:r>
            <a:r>
              <a:rPr lang="fr-FR" dirty="0" smtClean="0">
                <a:solidFill>
                  <a:srgbClr val="00B0F0"/>
                </a:solidFill>
              </a:rPr>
              <a:t> </a:t>
            </a:r>
            <a:r>
              <a:rPr lang="fr-FR" dirty="0" err="1" smtClean="0">
                <a:solidFill>
                  <a:srgbClr val="00B0F0"/>
                </a:solidFill>
              </a:rPr>
              <a:t>participle</a:t>
            </a:r>
            <a:r>
              <a:rPr lang="fr-FR" dirty="0" smtClean="0">
                <a:solidFill>
                  <a:srgbClr val="00B0F0"/>
                </a:solidFill>
              </a:rPr>
              <a:t>)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The use: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 err="1" smtClean="0"/>
              <a:t>we</a:t>
            </a:r>
            <a:r>
              <a:rPr lang="fr-FR" dirty="0" smtClean="0"/>
              <a:t> use </a:t>
            </a:r>
            <a:r>
              <a:rPr lang="fr-FR" dirty="0" err="1" smtClean="0"/>
              <a:t>this</a:t>
            </a:r>
            <a:r>
              <a:rPr lang="fr-FR" dirty="0" smtClean="0"/>
              <a:t> </a:t>
            </a:r>
            <a:r>
              <a:rPr lang="fr-FR" dirty="0" err="1" smtClean="0"/>
              <a:t>tense</a:t>
            </a:r>
            <a:r>
              <a:rPr lang="fr-FR" dirty="0" smtClean="0"/>
              <a:t> to </a:t>
            </a:r>
            <a:r>
              <a:rPr lang="fr-FR" dirty="0" err="1" smtClean="0"/>
              <a:t>say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something</a:t>
            </a:r>
            <a:r>
              <a:rPr lang="fr-FR" dirty="0" smtClean="0"/>
              <a:t> in the </a:t>
            </a:r>
            <a:r>
              <a:rPr lang="fr-FR" dirty="0" err="1" smtClean="0"/>
              <a:t>past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connected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present</a:t>
            </a:r>
            <a:r>
              <a:rPr lang="fr-FR" dirty="0" smtClean="0"/>
              <a:t> in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way</a:t>
            </a:r>
            <a:r>
              <a:rPr lang="fr-FR" dirty="0" smtClean="0"/>
              <a:t> .</a:t>
            </a:r>
          </a:p>
          <a:p>
            <a:pPr>
              <a:buNone/>
            </a:pPr>
            <a:r>
              <a:rPr lang="fr-FR" dirty="0" smtClean="0"/>
              <a:t>If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say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something</a:t>
            </a:r>
            <a:r>
              <a:rPr lang="fr-FR" dirty="0" smtClean="0"/>
              <a:t> has </a:t>
            </a:r>
            <a:r>
              <a:rPr lang="fr-FR" dirty="0" err="1" smtClean="0"/>
              <a:t>happened</a:t>
            </a:r>
            <a:r>
              <a:rPr lang="fr-FR" dirty="0" smtClean="0"/>
              <a:t>, </a:t>
            </a:r>
            <a:r>
              <a:rPr lang="fr-FR" dirty="0" err="1" smtClean="0"/>
              <a:t>we</a:t>
            </a:r>
            <a:r>
              <a:rPr lang="fr-FR" dirty="0" smtClean="0"/>
              <a:t> are </a:t>
            </a:r>
            <a:r>
              <a:rPr lang="fr-FR" dirty="0" err="1" smtClean="0"/>
              <a:t>thinking</a:t>
            </a:r>
            <a:r>
              <a:rPr lang="fr-FR" dirty="0" smtClean="0"/>
              <a:t> about the </a:t>
            </a:r>
            <a:r>
              <a:rPr lang="fr-FR" dirty="0" err="1" smtClean="0"/>
              <a:t>past</a:t>
            </a:r>
            <a:r>
              <a:rPr lang="fr-FR" dirty="0" smtClean="0"/>
              <a:t> and the </a:t>
            </a:r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time.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1" dirty="0" smtClean="0">
                <a:solidFill>
                  <a:srgbClr val="FF0000"/>
                </a:solidFill>
              </a:rPr>
              <a:t>When to use the Present Perfect Tense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The present perfect tense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is used :</a:t>
            </a:r>
          </a:p>
          <a:p>
            <a:pPr>
              <a:buNone/>
            </a:pPr>
            <a:endParaRPr lang="en-US" sz="9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1. for recent actions when the time is not mentioned </a:t>
            </a:r>
          </a:p>
          <a:p>
            <a:endParaRPr lang="en-US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96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:  I have read the instructions but I don’t understand them .</a:t>
            </a:r>
            <a:r>
              <a:rPr lang="en-US" sz="9600" i="1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en-US" sz="9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2. recent actions in the present perfect  often have the results in the present simple:</a:t>
            </a:r>
          </a:p>
          <a:p>
            <a:endParaRPr lang="en-US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96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9600" dirty="0" smtClean="0">
                <a:latin typeface="Times New Roman" pitchFamily="18" charset="0"/>
                <a:cs typeface="Times New Roman" pitchFamily="18" charset="0"/>
              </a:rPr>
              <a:t>:  he  has 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had  a bad  car crash ( he is still in the hospital) </a:t>
            </a:r>
          </a:p>
          <a:p>
            <a:pPr>
              <a:buNone/>
            </a:pP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           He had a bad car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crach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(he is fine now )</a:t>
            </a:r>
          </a:p>
          <a:p>
            <a:pPr>
              <a:buNone/>
            </a:pPr>
            <a:endParaRPr lang="en-US" sz="7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3.for actions which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occcur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further back in the past , but there is still connection with the present.</a:t>
            </a:r>
          </a:p>
          <a:p>
            <a:pPr>
              <a:buNone/>
            </a:pPr>
            <a:endParaRPr lang="en-US" sz="7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: Dr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Abderhahim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Bourouis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has written many scientific articles ( he is still alive and can write more)</a:t>
            </a:r>
          </a:p>
          <a:p>
            <a:pPr>
              <a:buNone/>
            </a:pP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Ibn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 smtClean="0">
                <a:latin typeface="Times New Roman" pitchFamily="18" charset="0"/>
                <a:cs typeface="Times New Roman" pitchFamily="18" charset="0"/>
              </a:rPr>
              <a:t>Sina</a:t>
            </a:r>
            <a:r>
              <a:rPr lang="en-US" sz="7200" dirty="0" smtClean="0">
                <a:latin typeface="Times New Roman" pitchFamily="18" charset="0"/>
                <a:cs typeface="Times New Roman" pitchFamily="18" charset="0"/>
              </a:rPr>
              <a:t>  wrote many scientific books .( he died) </a:t>
            </a:r>
          </a:p>
          <a:p>
            <a:pPr>
              <a:buNone/>
            </a:pPr>
            <a:endParaRPr lang="en-US" sz="9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5000" dirty="0" smtClean="0"/>
          </a:p>
          <a:p>
            <a:pPr marL="514350" indent="-514350">
              <a:buAutoNum type="arabicPeriod" startAt="4"/>
            </a:pPr>
            <a:r>
              <a:rPr lang="en-US" sz="5000" dirty="0" smtClean="0"/>
              <a:t/>
            </a:r>
            <a:br>
              <a:rPr lang="en-US" sz="50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81535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4. to Express  a recently completed action using </a:t>
            </a:r>
            <a:r>
              <a:rPr lang="en-US" dirty="0" smtClean="0">
                <a:solidFill>
                  <a:srgbClr val="00B050"/>
                </a:solidFill>
              </a:rPr>
              <a:t>just.</a:t>
            </a:r>
          </a:p>
          <a:p>
            <a:r>
              <a:rPr lang="en-US" dirty="0" smtClean="0"/>
              <a:t>It is also used with </a:t>
            </a:r>
            <a:r>
              <a:rPr lang="en-US" dirty="0" smtClean="0">
                <a:solidFill>
                  <a:srgbClr val="00B050"/>
                </a:solidFill>
              </a:rPr>
              <a:t>since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B050"/>
                </a:solidFill>
              </a:rPr>
              <a:t>for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: he has just phoned me 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-We have lived there for 10 years ( we still live there)</a:t>
            </a:r>
          </a:p>
          <a:p>
            <a:pPr>
              <a:buNone/>
            </a:pPr>
            <a:r>
              <a:rPr lang="en-US" dirty="0" smtClean="0"/>
              <a:t>-She has been a teacher since 2005.( she is still teaching ) </a:t>
            </a:r>
          </a:p>
          <a:p>
            <a:r>
              <a:rPr lang="en-US" dirty="0" smtClean="0"/>
              <a:t>5. for actions </a:t>
            </a:r>
            <a:r>
              <a:rPr lang="en-US" dirty="0" err="1" smtClean="0"/>
              <a:t>occuring</a:t>
            </a:r>
            <a:r>
              <a:rPr lang="en-US" dirty="0" smtClean="0"/>
              <a:t> in an  incomplete period of time.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: this afternoon will end at about 17.00</a:t>
            </a:r>
          </a:p>
          <a:p>
            <a:pPr>
              <a:buNone/>
            </a:pPr>
            <a:r>
              <a:rPr lang="en-US" dirty="0" smtClean="0"/>
              <a:t>At 16:00 I haven t seen Ali this afternoon.</a:t>
            </a:r>
          </a:p>
          <a:p>
            <a:pPr>
              <a:buNone/>
            </a:pPr>
            <a:r>
              <a:rPr lang="en-US" dirty="0" smtClean="0"/>
              <a:t>At 18:00 I didn’t see Ali this afternoon.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N.B</a:t>
            </a:r>
            <a:r>
              <a:rPr lang="en-US" b="1" dirty="0" smtClean="0">
                <a:solidFill>
                  <a:schemeClr val="accent6">
                    <a:lumMod val="25000"/>
                  </a:schemeClr>
                </a:solidFill>
              </a:rPr>
              <a:t>: if we know that the action usually happens  at a certain time of our incomplete period we use the simple past.</a:t>
            </a:r>
          </a:p>
          <a:p>
            <a:pPr>
              <a:buNone/>
            </a:pPr>
            <a:r>
              <a:rPr lang="en-US" b="1" dirty="0" err="1" smtClean="0">
                <a:solidFill>
                  <a:schemeClr val="accent6">
                    <a:lumMod val="25000"/>
                  </a:schemeClr>
                </a:solidFill>
              </a:rPr>
              <a:t>Eg</a:t>
            </a:r>
            <a:r>
              <a:rPr lang="en-US" b="1" dirty="0" smtClean="0">
                <a:solidFill>
                  <a:schemeClr val="accent6">
                    <a:lumMod val="25000"/>
                  </a:schemeClr>
                </a:solidFill>
              </a:rPr>
              <a:t>: 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My alarm clock didn’t ring this morning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3. </a:t>
            </a:r>
            <a:r>
              <a:rPr lang="en-US" sz="2200" b="1" dirty="0" smtClean="0"/>
              <a:t>Simple present perfect tense</a:t>
            </a:r>
            <a:r>
              <a:rPr lang="en-US" sz="2200" dirty="0" smtClean="0"/>
              <a:t> is used primarily for the following purposes in academic writing:</a:t>
            </a:r>
            <a:endParaRPr lang="fr-FR" sz="2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7030A0"/>
                </a:solidFill>
              </a:rPr>
              <a:t>Purpose</a:t>
            </a:r>
            <a:r>
              <a:rPr lang="fr-FR" dirty="0" smtClean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r>
              <a:rPr lang="en-US" dirty="0" smtClean="0"/>
              <a:t>to introduce a new topic, sometimes using there has/have been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Examples : </a:t>
            </a:r>
          </a:p>
          <a:p>
            <a:r>
              <a:rPr lang="en-US" dirty="0" smtClean="0"/>
              <a:t>There </a:t>
            </a:r>
            <a:r>
              <a:rPr lang="en-US" b="1" dirty="0" smtClean="0"/>
              <a:t>have been</a:t>
            </a:r>
            <a:r>
              <a:rPr lang="en-US" dirty="0" smtClean="0"/>
              <a:t> few studies of this issue </a:t>
            </a:r>
            <a:r>
              <a:rPr lang="en-US" b="1" dirty="0" smtClean="0"/>
              <a:t>done</a:t>
            </a:r>
            <a:r>
              <a:rPr lang="en-US" dirty="0" smtClean="0"/>
              <a:t>. </a:t>
            </a:r>
          </a:p>
          <a:p>
            <a:r>
              <a:rPr lang="en-US" dirty="0" smtClean="0"/>
              <a:t>The marine life on these structures </a:t>
            </a:r>
            <a:r>
              <a:rPr lang="en-US" b="1" dirty="0" smtClean="0"/>
              <a:t>has never been studied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86789"/>
          </a:xfrm>
        </p:spPr>
        <p:txBody>
          <a:bodyPr/>
          <a:lstStyle/>
          <a:p>
            <a:r>
              <a:rPr lang="fr-FR" dirty="0" err="1" smtClean="0">
                <a:solidFill>
                  <a:srgbClr val="7030A0"/>
                </a:solidFill>
              </a:rPr>
              <a:t>Purpose</a:t>
            </a:r>
            <a:r>
              <a:rPr lang="fr-FR" dirty="0" smtClean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r>
              <a:rPr lang="fr-FR" dirty="0" smtClean="0"/>
              <a:t>to </a:t>
            </a:r>
            <a:r>
              <a:rPr lang="fr-FR" dirty="0" err="1" smtClean="0"/>
              <a:t>summarize</a:t>
            </a:r>
            <a:r>
              <a:rPr lang="fr-FR" dirty="0" smtClean="0"/>
              <a:t> </a:t>
            </a:r>
            <a:r>
              <a:rPr lang="fr-FR" dirty="0" err="1" smtClean="0"/>
              <a:t>previous</a:t>
            </a:r>
            <a:r>
              <a:rPr lang="fr-FR" dirty="0" smtClean="0"/>
              <a:t> </a:t>
            </a:r>
            <a:r>
              <a:rPr lang="fr-FR" dirty="0" err="1" smtClean="0"/>
              <a:t>research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Examples </a:t>
            </a:r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/>
              <a:t>Previous research </a:t>
            </a:r>
            <a:r>
              <a:rPr lang="en-US" b="1" dirty="0" smtClean="0"/>
              <a:t>has focused</a:t>
            </a:r>
            <a:r>
              <a:rPr lang="en-US" dirty="0" smtClean="0"/>
              <a:t> on the deep sea biodiversity of the continental margin.</a:t>
            </a:r>
          </a:p>
          <a:p>
            <a:r>
              <a:rPr lang="en-US" dirty="0" smtClean="0"/>
              <a:t>James </a:t>
            </a:r>
            <a:r>
              <a:rPr lang="en-US" dirty="0" err="1" smtClean="0"/>
              <a:t>Pennebaker</a:t>
            </a:r>
            <a:r>
              <a:rPr lang="en-US" dirty="0" smtClean="0"/>
              <a:t> and colleagues </a:t>
            </a:r>
            <a:r>
              <a:rPr lang="en-US" b="1" dirty="0" smtClean="0"/>
              <a:t>have shown</a:t>
            </a:r>
            <a:r>
              <a:rPr lang="en-US" dirty="0" smtClean="0"/>
              <a:t> a variety of correlations between personality traits and the use of words.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7030A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nderie">
  <a:themeElements>
    <a:clrScheme name="Fonderie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nderie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nderie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840</TotalTime>
  <Words>586</Words>
  <Application>Microsoft Office PowerPoint</Application>
  <PresentationFormat>Affichage à l'écran (4:3)</PresentationFormat>
  <Paragraphs>108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Fonderie</vt:lpstr>
      <vt:lpstr>Follow up </vt:lpstr>
      <vt:lpstr>Diapositive 2</vt:lpstr>
      <vt:lpstr>Diapositive 3</vt:lpstr>
      <vt:lpstr>Diapositive 4</vt:lpstr>
      <vt:lpstr>Present perfect </vt:lpstr>
      <vt:lpstr>When to use the Present Perfect Tense </vt:lpstr>
      <vt:lpstr>Diapositive 7</vt:lpstr>
      <vt:lpstr> 3. Simple present perfect tense is used primarily for the following purposes in academic writing:</vt:lpstr>
      <vt:lpstr>Diapositive 9</vt:lpstr>
      <vt:lpstr>Diapositive 10</vt:lpstr>
      <vt:lpstr>Diapositive 11</vt:lpstr>
      <vt:lpstr>Activity one: put the verbs in the present perfect </vt:lpstr>
      <vt:lpstr>Activity  two: complete the dialogue with the right tense </vt:lpstr>
      <vt:lpstr>Activity three : correct the mistakes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 up </dc:title>
  <dc:creator>MAS informatique</dc:creator>
  <cp:lastModifiedBy>MAS informatique</cp:lastModifiedBy>
  <cp:revision>34</cp:revision>
  <dcterms:created xsi:type="dcterms:W3CDTF">2021-04-14T10:51:58Z</dcterms:created>
  <dcterms:modified xsi:type="dcterms:W3CDTF">2021-11-29T09:50:13Z</dcterms:modified>
</cp:coreProperties>
</file>