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0" r:id="rId2"/>
    <p:sldId id="256" r:id="rId3"/>
    <p:sldId id="258" r:id="rId4"/>
    <p:sldId id="272" r:id="rId5"/>
    <p:sldId id="271" r:id="rId6"/>
    <p:sldId id="257" r:id="rId7"/>
    <p:sldId id="259" r:id="rId8"/>
    <p:sldId id="273" r:id="rId9"/>
    <p:sldId id="261" r:id="rId10"/>
    <p:sldId id="262" r:id="rId11"/>
    <p:sldId id="263" r:id="rId12"/>
    <p:sldId id="264" r:id="rId13"/>
    <p:sldId id="274" r:id="rId14"/>
    <p:sldId id="265" r:id="rId15"/>
    <p:sldId id="267" r:id="rId16"/>
    <p:sldId id="268" r:id="rId17"/>
    <p:sldId id="266" r:id="rId18"/>
    <p:sldId id="269"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38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1D8BD707-D9CF-40AE-B4C6-C98DA3205C09}" type="datetimeFigureOut">
              <a:rPr lang="en-US" smtClean="0"/>
              <a:pPr/>
              <a:t>10/3/2023</a:t>
            </a:fld>
            <a:endParaRPr lang="en-US"/>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lang="en-US"/>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1D8BD707-D9CF-40AE-B4C6-C98DA3205C09}" type="datetimeFigureOut">
              <a:rPr lang="en-US" smtClean="0"/>
              <a:pPr/>
              <a:t>10/3/2023</a:t>
            </a:fld>
            <a:endParaRPr lang="en-US"/>
          </a:p>
        </p:txBody>
      </p:sp>
      <p:sp>
        <p:nvSpPr>
          <p:cNvPr id="5" name="Footer Placeholder 4"/>
          <p:cNvSpPr>
            <a:spLocks noGrp="1"/>
          </p:cNvSpPr>
          <p:nvPr>
            <p:ph type="ftr" sz="quarter" idx="11"/>
          </p:nvPr>
        </p:nvSpPr>
        <p:spPr>
          <a:xfrm>
            <a:off x="457200" y="6480969"/>
            <a:ext cx="4260056" cy="300831"/>
          </a:xfrm>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6955632" y="6477000"/>
            <a:ext cx="2133600" cy="304800"/>
          </a:xfrm>
        </p:spPr>
        <p:txBody>
          <a:bodyPr/>
          <a:lstStyle/>
          <a:p>
            <a:fld id="{1D8BD707-D9CF-40AE-B4C6-C98DA3205C09}" type="datetimeFigureOut">
              <a:rPr lang="en-US" smtClean="0"/>
              <a:pPr/>
              <a:t>10/3/2023</a:t>
            </a:fld>
            <a:endParaRPr lang="en-US"/>
          </a:p>
        </p:txBody>
      </p:sp>
      <p:sp>
        <p:nvSpPr>
          <p:cNvPr id="5" name="Footer Placeholder 4"/>
          <p:cNvSpPr>
            <a:spLocks noGrp="1"/>
          </p:cNvSpPr>
          <p:nvPr>
            <p:ph type="ftr" sz="quarter" idx="11"/>
          </p:nvPr>
        </p:nvSpPr>
        <p:spPr>
          <a:xfrm>
            <a:off x="2619376" y="6480969"/>
            <a:ext cx="4260056" cy="300831"/>
          </a:xfrm>
        </p:spPr>
        <p:txBody>
          <a:bodyPr/>
          <a:lstStyle/>
          <a:p>
            <a:endParaRPr lang="en-US"/>
          </a:p>
        </p:txBody>
      </p:sp>
      <p:sp>
        <p:nvSpPr>
          <p:cNvPr id="6" name="Slide Number Placeholder 5"/>
          <p:cNvSpPr>
            <a:spLocks noGrp="1"/>
          </p:cNvSpPr>
          <p:nvPr>
            <p:ph type="sldNum" sz="quarter" idx="12"/>
          </p:nvPr>
        </p:nvSpPr>
        <p:spPr>
          <a:xfrm>
            <a:off x="8451056" y="809624"/>
            <a:ext cx="502920" cy="300831"/>
          </a:xfrm>
        </p:spPr>
        <p:txBody>
          <a:bodyPr/>
          <a:lstStyle/>
          <a:p>
            <a:fld id="{B6F15528-21DE-4FAA-801E-634DDDAF4B2B}" type="slidenum">
              <a:rPr lang="en-US" smtClean="0"/>
              <a:pPr/>
              <a:t>‹#›</a:t>
            </a:fld>
            <a:endParaRPr lang="en-US"/>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1D8BD707-D9CF-40AE-B4C6-C98DA3205C09}" type="datetimeFigureOut">
              <a:rPr lang="en-US" smtClean="0"/>
              <a:pPr/>
              <a:t>10/3/2023</a:t>
            </a:fld>
            <a:endParaRPr lang="en-US"/>
          </a:p>
        </p:txBody>
      </p:sp>
      <p:sp>
        <p:nvSpPr>
          <p:cNvPr id="6" name="Footer Placeholder 5"/>
          <p:cNvSpPr>
            <a:spLocks noGrp="1"/>
          </p:cNvSpPr>
          <p:nvPr>
            <p:ph type="ftr" sz="quarter" idx="11"/>
          </p:nvPr>
        </p:nvSpPr>
        <p:spPr>
          <a:xfrm>
            <a:off x="457200" y="6480969"/>
            <a:ext cx="4260056" cy="301752"/>
          </a:xfrm>
        </p:spPr>
        <p:txBody>
          <a:bodyPr/>
          <a:lstStyle/>
          <a:p>
            <a:endParaRPr lang="en-US"/>
          </a:p>
        </p:txBody>
      </p:sp>
      <p:sp>
        <p:nvSpPr>
          <p:cNvPr id="7" name="Slide Number Placeholder 6"/>
          <p:cNvSpPr>
            <a:spLocks noGrp="1"/>
          </p:cNvSpPr>
          <p:nvPr>
            <p:ph type="sldNum" sz="quarter" idx="12"/>
          </p:nvPr>
        </p:nvSpPr>
        <p:spPr>
          <a:xfrm>
            <a:off x="7589520" y="6480969"/>
            <a:ext cx="502920" cy="301752"/>
          </a:xfrm>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1D8BD707-D9CF-40AE-B4C6-C98DA3205C09}" type="datetimeFigureOut">
              <a:rPr lang="en-US" smtClean="0"/>
              <a:pPr/>
              <a:t>10/3/2023</a:t>
            </a:fld>
            <a:endParaRPr lang="en-US"/>
          </a:p>
        </p:txBody>
      </p:sp>
      <p:sp>
        <p:nvSpPr>
          <p:cNvPr id="8" name="Footer Placeholder 7"/>
          <p:cNvSpPr>
            <a:spLocks noGrp="1"/>
          </p:cNvSpPr>
          <p:nvPr>
            <p:ph type="ftr" sz="quarter" idx="11"/>
          </p:nvPr>
        </p:nvSpPr>
        <p:spPr>
          <a:xfrm>
            <a:off x="457200" y="6480969"/>
            <a:ext cx="4261104" cy="301752"/>
          </a:xfrm>
        </p:spPr>
        <p:txBody>
          <a:bodyPr/>
          <a:lstStyle/>
          <a:p>
            <a:endParaRPr lang="en-US"/>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10/3/2023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1D8BD707-D9CF-40AE-B4C6-C98DA3205C09}" type="datetimeFigureOut">
              <a:rPr lang="en-US" smtClean="0"/>
              <a:pPr/>
              <a:t>10/3/2023</a:t>
            </a:fld>
            <a:endParaRPr lang="en-US"/>
          </a:p>
        </p:txBody>
      </p:sp>
      <p:sp>
        <p:nvSpPr>
          <p:cNvPr id="3" name="Footer Placeholder 2"/>
          <p:cNvSpPr>
            <a:spLocks noGrp="1"/>
          </p:cNvSpPr>
          <p:nvPr>
            <p:ph type="ftr" sz="quarter" idx="11"/>
          </p:nvPr>
        </p:nvSpPr>
        <p:spPr>
          <a:xfrm>
            <a:off x="457200" y="6481890"/>
            <a:ext cx="4260056" cy="300831"/>
          </a:xfrm>
        </p:spPr>
        <p:txBody>
          <a:bodyPr/>
          <a:lstStyle/>
          <a:p>
            <a:endParaRPr lang="en-US"/>
          </a:p>
        </p:txBody>
      </p:sp>
      <p:sp>
        <p:nvSpPr>
          <p:cNvPr id="4" name="Slide Number Placeholder 3"/>
          <p:cNvSpPr>
            <a:spLocks noGrp="1"/>
          </p:cNvSpPr>
          <p:nvPr>
            <p:ph type="sldNum" sz="quarter" idx="12"/>
          </p:nvPr>
        </p:nvSpPr>
        <p:spPr>
          <a:xfrm>
            <a:off x="7589520" y="6480969"/>
            <a:ext cx="502920" cy="301752"/>
          </a:xfrm>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1D8BD707-D9CF-40AE-B4C6-C98DA3205C09}" type="datetimeFigureOut">
              <a:rPr lang="en-US" smtClean="0"/>
              <a:pPr/>
              <a:t>10/3/2023</a:t>
            </a:fld>
            <a:endParaRPr lang="en-US"/>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1D8BD707-D9CF-40AE-B4C6-C98DA3205C09}" type="datetimeFigureOut">
              <a:rPr lang="en-US" smtClean="0"/>
              <a:pPr/>
              <a:t>10/3/2023</a:t>
            </a:fld>
            <a:endParaRPr lang="en-US"/>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1D8BD707-D9CF-40AE-B4C6-C98DA3205C09}" type="datetimeFigureOut">
              <a:rPr lang="en-US" smtClean="0"/>
              <a:pPr/>
              <a:t>10/3/2023</a:t>
            </a:fld>
            <a:endParaRPr lang="en-US"/>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n-US"/>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xmlns:p14="http://schemas.microsoft.com/office/powerpoint/2010/main" xmlns:a14="http://schemas.microsoft.com/office/drawing/2010/main" xmlns="" id="{5B54E927-3C1E-4476-8A47-784ED3CFA342}"/>
              </a:ext>
            </a:extLst>
          </p:cNvPr>
          <p:cNvSpPr txBox="1">
            <a:spLocks/>
          </p:cNvSpPr>
          <p:nvPr/>
        </p:nvSpPr>
        <p:spPr>
          <a:xfrm>
            <a:off x="660779" y="152400"/>
            <a:ext cx="8062912" cy="1524000"/>
          </a:xfrm>
          <a:prstGeom prst="rect">
            <a:avLst/>
          </a:prstGeom>
        </p:spPr>
        <p:txBody>
          <a:bodyPr vert="horz" anchor="t">
            <a:noAutofit/>
          </a:bodyPr>
          <a:lst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a:lstStyle>
          <a:p>
            <a:pPr marL="64008" indent="0" algn="ctr">
              <a:buNone/>
            </a:pPr>
            <a:r>
              <a:rPr lang="en" sz="2000" b="1" dirty="0" smtClean="0">
                <a:ea typeface="Times New Roman" pitchFamily="18" charset="0"/>
                <a:cs typeface="Times New Roman" pitchFamily="18" charset="0"/>
              </a:rPr>
              <a:t>University ABOU-BEKR BELKAID Tlemcen</a:t>
            </a:r>
            <a:r>
              <a:rPr lang="fr-FR" sz="2000" b="1" dirty="0" smtClean="0">
                <a:cs typeface="Arial" pitchFamily="34" charset="0"/>
              </a:rPr>
              <a:t/>
            </a:r>
            <a:br>
              <a:rPr lang="fr-FR" sz="2000" b="1" dirty="0" smtClean="0">
                <a:cs typeface="Arial" pitchFamily="34" charset="0"/>
              </a:rPr>
            </a:br>
            <a:r>
              <a:rPr lang="en" sz="2000" b="1" dirty="0" smtClean="0">
                <a:cs typeface="Arial" pitchFamily="34" charset="0"/>
              </a:rPr>
              <a:t>  </a:t>
            </a:r>
            <a:r>
              <a:rPr lang="en" sz="2000" b="1" dirty="0" smtClean="0">
                <a:ea typeface="Times New Roman" pitchFamily="18" charset="0"/>
                <a:cs typeface="Times New Roman" pitchFamily="18" charset="0"/>
              </a:rPr>
              <a:t>Faculty of Science</a:t>
            </a:r>
            <a:r>
              <a:rPr lang="fr-FR" sz="2000" b="1" dirty="0" smtClean="0">
                <a:ea typeface="Times New Roman" pitchFamily="18" charset="0"/>
                <a:cs typeface="Arial" pitchFamily="34" charset="0"/>
              </a:rPr>
              <a:t/>
            </a:r>
            <a:br>
              <a:rPr lang="fr-FR" sz="2000" b="1" dirty="0" smtClean="0">
                <a:ea typeface="Times New Roman" pitchFamily="18" charset="0"/>
                <a:cs typeface="Arial" pitchFamily="34" charset="0"/>
              </a:rPr>
            </a:br>
            <a:r>
              <a:rPr lang="en" sz="2000" b="1" dirty="0" smtClean="0">
                <a:ea typeface="Times New Roman" pitchFamily="18" charset="0"/>
                <a:cs typeface="Arial" pitchFamily="34" charset="0"/>
              </a:rPr>
              <a:t>  </a:t>
            </a:r>
            <a:r>
              <a:rPr lang="en" sz="2000" b="1" dirty="0" smtClean="0">
                <a:ea typeface="Times New Roman" pitchFamily="18" charset="0"/>
                <a:cs typeface="Times New Roman" pitchFamily="18" charset="0"/>
              </a:rPr>
              <a:t>Department of physics</a:t>
            </a:r>
            <a:br>
              <a:rPr lang="en" sz="2000" b="1" dirty="0" smtClean="0">
                <a:ea typeface="Times New Roman" pitchFamily="18" charset="0"/>
                <a:cs typeface="Times New Roman" pitchFamily="18" charset="0"/>
              </a:rPr>
            </a:br>
            <a:r>
              <a:rPr lang="en" sz="2000" b="1" dirty="0" smtClean="0">
                <a:ea typeface="Times New Roman" pitchFamily="18" charset="0"/>
                <a:cs typeface="Times New Roman" pitchFamily="18" charset="0"/>
              </a:rPr>
              <a:t>Algeria</a:t>
            </a:r>
            <a:r>
              <a:rPr lang="en" sz="2000" b="1" dirty="0" smtClean="0">
                <a:cs typeface="Times New Roman" pitchFamily="18" charset="0"/>
              </a:rPr>
              <a:t>  </a:t>
            </a:r>
            <a:r>
              <a:rPr lang="fr-FR" sz="2000" b="1" dirty="0" smtClean="0">
                <a:cs typeface="Times New Roman" pitchFamily="18" charset="0"/>
              </a:rPr>
              <a:t/>
            </a:r>
            <a:br>
              <a:rPr lang="fr-FR" sz="2000" b="1" dirty="0" smtClean="0">
                <a:cs typeface="Times New Roman" pitchFamily="18" charset="0"/>
              </a:rPr>
            </a:br>
            <a:r>
              <a:rPr lang="en-US" sz="2000" dirty="0" smtClean="0"/>
              <a:t/>
            </a:r>
            <a:br>
              <a:rPr lang="en-US" sz="2000" dirty="0" smtClean="0"/>
            </a:br>
            <a:r>
              <a:rPr lang="fr-FR" sz="2000" b="1" dirty="0" smtClean="0">
                <a:cs typeface="Times New Roman" pitchFamily="18" charset="0"/>
              </a:rPr>
              <a:t/>
            </a:r>
            <a:br>
              <a:rPr lang="fr-FR" sz="2000" b="1" dirty="0" smtClean="0">
                <a:cs typeface="Times New Roman" pitchFamily="18" charset="0"/>
              </a:rPr>
            </a:br>
            <a:r>
              <a:rPr lang="en" sz="2000" b="1" dirty="0" smtClean="0"/>
              <a:t/>
            </a:r>
            <a:br>
              <a:rPr lang="en" sz="2000" b="1" dirty="0" smtClean="0"/>
            </a:br>
            <a:endParaRPr lang="en" sz="2000" b="1" dirty="0" smtClean="0"/>
          </a:p>
          <a:p>
            <a:pPr marL="64008" indent="0" algn="ctr">
              <a:buNone/>
            </a:pPr>
            <a:r>
              <a:rPr lang="fr-FR" sz="2000" b="1" dirty="0" smtClean="0">
                <a:solidFill>
                  <a:srgbClr val="0070C0"/>
                </a:solidFill>
                <a:latin typeface="Dubai" panose="020B0503030403030204" pitchFamily="34" charset="-78"/>
                <a:cs typeface="Dubai" panose="020B0503030403030204" pitchFamily="34" charset="-78"/>
              </a:rPr>
              <a:t/>
            </a:r>
            <a:br>
              <a:rPr lang="fr-FR" sz="2000" b="1" dirty="0" smtClean="0">
                <a:solidFill>
                  <a:srgbClr val="0070C0"/>
                </a:solidFill>
                <a:latin typeface="Dubai" panose="020B0503030403030204" pitchFamily="34" charset="-78"/>
                <a:cs typeface="Dubai" panose="020B0503030403030204" pitchFamily="34" charset="-78"/>
              </a:rPr>
            </a:br>
            <a:r>
              <a:rPr lang="fr-FR" sz="2000" b="1" dirty="0" smtClean="0"/>
              <a:t/>
            </a:r>
            <a:br>
              <a:rPr lang="fr-FR" sz="2000" b="1" dirty="0" smtClean="0"/>
            </a:br>
            <a:r>
              <a:rPr lang="fr-FR" sz="2000" b="1" dirty="0" smtClean="0">
                <a:cs typeface="Times New Roman" pitchFamily="18" charset="0"/>
              </a:rPr>
              <a:t/>
            </a:r>
            <a:br>
              <a:rPr lang="fr-FR" sz="2000" b="1" dirty="0" smtClean="0">
                <a:cs typeface="Times New Roman" pitchFamily="18" charset="0"/>
              </a:rPr>
            </a:br>
            <a:r>
              <a:rPr lang="en" sz="2000" b="1" dirty="0" smtClean="0">
                <a:cs typeface="Times New Roman" pitchFamily="18" charset="0"/>
              </a:rPr>
              <a:t>   </a:t>
            </a:r>
            <a:endParaRPr lang="fr-FR" sz="2000" dirty="0"/>
          </a:p>
        </p:txBody>
      </p:sp>
      <p:pic>
        <p:nvPicPr>
          <p:cNvPr id="5" name="Picture 23" descr="Logo_Univ">
            <a:extLst>
              <a:ext uri="{FF2B5EF4-FFF2-40B4-BE49-F238E27FC236}">
                <a16:creationId xmlns:a16="http://schemas.microsoft.com/office/drawing/2014/main" xmlns:p14="http://schemas.microsoft.com/office/powerpoint/2010/main" xmlns:a14="http://schemas.microsoft.com/office/drawing/2010/main" xmlns="" id="{9549B32D-580F-492B-9867-112E588A0EF6}"/>
              </a:ext>
            </a:extLst>
          </p:cNvPr>
          <p:cNvPicPr>
            <a:picLocks noChangeAspect="1" noChangeArrowheads="1"/>
          </p:cNvPicPr>
          <p:nvPr/>
        </p:nvPicPr>
        <p:blipFill>
          <a:blip r:embed="rId2" cstate="print"/>
          <a:srcRect/>
          <a:stretch>
            <a:fillRect/>
          </a:stretch>
        </p:blipFill>
        <p:spPr bwMode="auto">
          <a:xfrm>
            <a:off x="685800" y="381000"/>
            <a:ext cx="1496276" cy="1944008"/>
          </a:xfrm>
          <a:prstGeom prst="rect">
            <a:avLst/>
          </a:prstGeom>
          <a:noFill/>
          <a:ln w="9525">
            <a:noFill/>
            <a:miter lim="800000"/>
            <a:headEnd/>
            <a:tailEnd/>
          </a:ln>
        </p:spPr>
      </p:pic>
      <p:pic>
        <p:nvPicPr>
          <p:cNvPr id="6" name="Picture 23" descr="Logo_Univ">
            <a:extLst>
              <a:ext uri="{FF2B5EF4-FFF2-40B4-BE49-F238E27FC236}">
                <a16:creationId xmlns:a16="http://schemas.microsoft.com/office/drawing/2014/main" xmlns:p14="http://schemas.microsoft.com/office/powerpoint/2010/main" xmlns:a14="http://schemas.microsoft.com/office/drawing/2010/main" xmlns="" id="{9549B32D-580F-492B-9867-112E588A0EF6}"/>
              </a:ext>
            </a:extLst>
          </p:cNvPr>
          <p:cNvPicPr>
            <a:picLocks noChangeAspect="1" noChangeArrowheads="1"/>
          </p:cNvPicPr>
          <p:nvPr/>
        </p:nvPicPr>
        <p:blipFill>
          <a:blip r:embed="rId2" cstate="print"/>
          <a:srcRect/>
          <a:stretch>
            <a:fillRect/>
          </a:stretch>
        </p:blipFill>
        <p:spPr bwMode="auto">
          <a:xfrm>
            <a:off x="7315200" y="381000"/>
            <a:ext cx="1496276" cy="1944008"/>
          </a:xfrm>
          <a:prstGeom prst="rect">
            <a:avLst/>
          </a:prstGeom>
          <a:noFill/>
          <a:ln w="9525">
            <a:noFill/>
            <a:miter lim="800000"/>
            <a:headEnd/>
            <a:tailEnd/>
          </a:ln>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1" y="2438400"/>
            <a:ext cx="7295553" cy="425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object 8"/>
          <p:cNvSpPr txBox="1"/>
          <p:nvPr/>
        </p:nvSpPr>
        <p:spPr>
          <a:xfrm>
            <a:off x="3024381" y="2045100"/>
            <a:ext cx="402886" cy="279907"/>
          </a:xfrm>
          <a:prstGeom prst="rect">
            <a:avLst/>
          </a:prstGeom>
        </p:spPr>
        <p:txBody>
          <a:bodyPr wrap="square" lIns="0" tIns="13747" rIns="0" bIns="0" rtlCol="0">
            <a:noAutofit/>
          </a:bodyPr>
          <a:lstStyle/>
          <a:p>
            <a:pPr marL="12700">
              <a:lnSpc>
                <a:spcPts val="2165"/>
              </a:lnSpc>
            </a:pPr>
            <a:endParaRPr sz="1300" dirty="0">
              <a:latin typeface="Cambria"/>
              <a:cs typeface="Cambria"/>
            </a:endParaRPr>
          </a:p>
        </p:txBody>
      </p:sp>
      <p:sp>
        <p:nvSpPr>
          <p:cNvPr id="9" name="object 7"/>
          <p:cNvSpPr txBox="1"/>
          <p:nvPr/>
        </p:nvSpPr>
        <p:spPr>
          <a:xfrm>
            <a:off x="3427267" y="2045101"/>
            <a:ext cx="3887933" cy="393299"/>
          </a:xfrm>
          <a:prstGeom prst="rect">
            <a:avLst/>
          </a:prstGeom>
        </p:spPr>
        <p:txBody>
          <a:bodyPr wrap="square" lIns="0" tIns="13779" rIns="0" bIns="0" rtlCol="0">
            <a:noAutofit/>
          </a:bodyPr>
          <a:lstStyle/>
          <a:p>
            <a:pPr marL="12700">
              <a:lnSpc>
                <a:spcPts val="2170"/>
              </a:lnSpc>
            </a:pPr>
            <a:endParaRPr sz="2000" dirty="0">
              <a:latin typeface="Cambria"/>
              <a:cs typeface="Cambria"/>
            </a:endParaRPr>
          </a:p>
        </p:txBody>
      </p:sp>
      <p:sp>
        <p:nvSpPr>
          <p:cNvPr id="7" name="TextBox 6"/>
          <p:cNvSpPr txBox="1"/>
          <p:nvPr/>
        </p:nvSpPr>
        <p:spPr>
          <a:xfrm>
            <a:off x="2971800" y="1598825"/>
            <a:ext cx="3605019" cy="830997"/>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fr-FR" sz="2400" b="1" dirty="0" err="1" smtClean="0">
                <a:latin typeface="Cambria" pitchFamily="18" charset="0"/>
                <a:ea typeface="Cambria" pitchFamily="18" charset="0"/>
              </a:rPr>
              <a:t>My</a:t>
            </a:r>
            <a:r>
              <a:rPr lang="fr-FR" sz="2400" b="1" dirty="0" smtClean="0">
                <a:latin typeface="Cambria" pitchFamily="18" charset="0"/>
                <a:ea typeface="Cambria" pitchFamily="18" charset="0"/>
              </a:rPr>
              <a:t> </a:t>
            </a:r>
            <a:r>
              <a:rPr lang="fr-FR" sz="2400" b="1" dirty="0" err="1" smtClean="0">
                <a:latin typeface="Cambria" pitchFamily="18" charset="0"/>
                <a:ea typeface="Cambria" pitchFamily="18" charset="0"/>
              </a:rPr>
              <a:t>dear</a:t>
            </a:r>
            <a:r>
              <a:rPr lang="fr-FR" sz="2400" b="1" dirty="0" smtClean="0">
                <a:latin typeface="Cambria" pitchFamily="18" charset="0"/>
                <a:ea typeface="Cambria" pitchFamily="18" charset="0"/>
              </a:rPr>
              <a:t> </a:t>
            </a:r>
            <a:r>
              <a:rPr lang="fr-FR" sz="2400" b="1" dirty="0" err="1" smtClean="0">
                <a:latin typeface="Cambria" pitchFamily="18" charset="0"/>
                <a:ea typeface="Cambria" pitchFamily="18" charset="0"/>
              </a:rPr>
              <a:t>students</a:t>
            </a:r>
            <a:r>
              <a:rPr lang="fr-FR" sz="2400" b="1" dirty="0" smtClean="0">
                <a:latin typeface="Cambria" pitchFamily="18" charset="0"/>
                <a:ea typeface="Cambria" pitchFamily="18" charset="0"/>
              </a:rPr>
              <a:t> of:</a:t>
            </a:r>
          </a:p>
          <a:p>
            <a:pPr algn="ctr"/>
            <a:r>
              <a:rPr lang="fr-FR" sz="2400" b="1" spc="-3" dirty="0" smtClean="0">
                <a:latin typeface="Cambria"/>
                <a:cs typeface="Cambria"/>
              </a:rPr>
              <a:t>1</a:t>
            </a:r>
            <a:r>
              <a:rPr lang="fr-FR" sz="2400" b="1" spc="-3" baseline="21871" dirty="0" smtClean="0">
                <a:latin typeface="Cambria"/>
                <a:cs typeface="Cambria"/>
              </a:rPr>
              <a:t>ST </a:t>
            </a:r>
            <a:r>
              <a:rPr lang="fr-FR" sz="2400" b="1" dirty="0">
                <a:latin typeface="Cambria"/>
                <a:cs typeface="Cambria"/>
              </a:rPr>
              <a:t>YEAR LMD-M and </a:t>
            </a:r>
            <a:r>
              <a:rPr lang="fr-FR" sz="2400" b="1" dirty="0" smtClean="0">
                <a:latin typeface="Cambria"/>
                <a:cs typeface="Cambria"/>
              </a:rPr>
              <a:t>MI</a:t>
            </a:r>
            <a:endParaRPr lang="fr-FR" sz="2400" dirty="0">
              <a:latin typeface="Cambria"/>
              <a:cs typeface="Cambria"/>
            </a:endParaRPr>
          </a:p>
        </p:txBody>
      </p:sp>
    </p:spTree>
    <p:extLst>
      <p:ext uri="{BB962C8B-B14F-4D97-AF65-F5344CB8AC3E}">
        <p14:creationId xmlns:p14="http://schemas.microsoft.com/office/powerpoint/2010/main" val="18509657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399032"/>
          </a:xfrm>
        </p:spPr>
        <p:txBody>
          <a:bodyPr>
            <a:normAutofit/>
          </a:bodyPr>
          <a:lstStyle/>
          <a:p>
            <a:pPr algn="ctr"/>
            <a:r>
              <a:rPr lang="fr-FR" sz="2800" b="1" dirty="0">
                <a:effectLst/>
              </a:rPr>
              <a:t>Grandeurs physiques</a:t>
            </a:r>
            <a:r>
              <a:rPr lang="ar-SA" sz="2800" b="1" dirty="0">
                <a:effectLst/>
              </a:rPr>
              <a:t>     مقدار فيزيائي </a:t>
            </a:r>
            <a:endParaRPr lang="fr-FR" sz="2800" dirty="0"/>
          </a:p>
        </p:txBody>
      </p:sp>
      <p:sp>
        <p:nvSpPr>
          <p:cNvPr id="4" name="TextBox 3"/>
          <p:cNvSpPr txBox="1"/>
          <p:nvPr/>
        </p:nvSpPr>
        <p:spPr>
          <a:xfrm>
            <a:off x="152400" y="685800"/>
            <a:ext cx="8839200" cy="3046988"/>
          </a:xfrm>
          <a:prstGeom prst="rect">
            <a:avLst/>
          </a:prstGeom>
          <a:noFill/>
        </p:spPr>
        <p:txBody>
          <a:bodyPr wrap="square" rtlCol="0">
            <a:spAutoFit/>
          </a:bodyPr>
          <a:lstStyle/>
          <a:p>
            <a:pPr algn="just"/>
            <a:r>
              <a:rPr lang="en-US" sz="1600" dirty="0"/>
              <a:t>A physical quantity is an observable and measurable property through a specifically designed instrument. Mechanics acknowledges seven fundamental physical </a:t>
            </a:r>
            <a:r>
              <a:rPr lang="en-US" sz="1600" dirty="0" smtClean="0"/>
              <a:t>quantities</a:t>
            </a:r>
            <a:r>
              <a:rPr lang="ar-DZ" sz="1600" dirty="0" smtClean="0"/>
              <a:t> مقدار فيزيائي اساسي </a:t>
            </a:r>
            <a:r>
              <a:rPr lang="en-US" sz="1600" dirty="0" smtClean="0"/>
              <a:t>: </a:t>
            </a:r>
            <a:r>
              <a:rPr lang="en-US" sz="1600" dirty="0"/>
              <a:t>length, time, mass, electric current, temperature, quantity of material, and luminous intensity. Other physical quantities, known as derived quantities, are expressed in terms of these three fundamental quantities, such as </a:t>
            </a:r>
            <a:r>
              <a:rPr lang="en-US" sz="1600" dirty="0" smtClean="0"/>
              <a:t>velocity</a:t>
            </a:r>
            <a:r>
              <a:rPr lang="ar-DZ" sz="1600" dirty="0" smtClean="0"/>
              <a:t> السرعة</a:t>
            </a:r>
            <a:r>
              <a:rPr lang="en-US" sz="1600" dirty="0" smtClean="0"/>
              <a:t>, acceleration</a:t>
            </a:r>
            <a:r>
              <a:rPr lang="ar-DZ" sz="1600" dirty="0" smtClean="0"/>
              <a:t> التسارع</a:t>
            </a:r>
            <a:r>
              <a:rPr lang="en-US" sz="1600" dirty="0" smtClean="0"/>
              <a:t>, force</a:t>
            </a:r>
            <a:r>
              <a:rPr lang="ar-DZ" sz="1600" dirty="0" smtClean="0"/>
              <a:t> القوة </a:t>
            </a:r>
            <a:r>
              <a:rPr lang="en-US" sz="1600" dirty="0" smtClean="0"/>
              <a:t>, </a:t>
            </a:r>
            <a:r>
              <a:rPr lang="en-US" sz="1600" dirty="0"/>
              <a:t>and more…..</a:t>
            </a:r>
            <a:endParaRPr lang="fr-FR" sz="1600" dirty="0"/>
          </a:p>
          <a:p>
            <a:pPr algn="just"/>
            <a:r>
              <a:rPr lang="en-US" sz="1600" b="1" u="sng" dirty="0"/>
              <a:t>Note :</a:t>
            </a:r>
            <a:endParaRPr lang="fr-FR" sz="1600" b="1" dirty="0"/>
          </a:p>
          <a:p>
            <a:pPr algn="just"/>
            <a:r>
              <a:rPr lang="en-US" sz="1600" dirty="0"/>
              <a:t>In general, for first-year students in Mathematics and Computer Science (MI), Mathematics (M), and Computer Science (I), the focus is primarily on the first three fundamental quantities: </a:t>
            </a:r>
            <a:endParaRPr lang="en-US" sz="1600" dirty="0" smtClean="0"/>
          </a:p>
          <a:p>
            <a:pPr algn="ctr"/>
            <a:r>
              <a:rPr lang="en-US" sz="1600" dirty="0" smtClean="0"/>
              <a:t>Length </a:t>
            </a:r>
            <a:r>
              <a:rPr lang="ar-BH" sz="1600" dirty="0" smtClean="0"/>
              <a:t>الطول</a:t>
            </a:r>
            <a:r>
              <a:rPr lang="en-US" sz="1600" dirty="0" smtClean="0"/>
              <a:t>, time</a:t>
            </a:r>
            <a:r>
              <a:rPr lang="ar-BH" sz="1600" dirty="0" smtClean="0"/>
              <a:t>الزمن</a:t>
            </a:r>
            <a:r>
              <a:rPr lang="en-US" sz="1600" dirty="0" smtClean="0"/>
              <a:t> , </a:t>
            </a:r>
            <a:r>
              <a:rPr lang="en-US" sz="1600" dirty="0"/>
              <a:t>and </a:t>
            </a:r>
            <a:r>
              <a:rPr lang="en-US" sz="1600" dirty="0" smtClean="0"/>
              <a:t>mass </a:t>
            </a:r>
            <a:r>
              <a:rPr lang="ar-BH" sz="1600" dirty="0" smtClean="0"/>
              <a:t>الكتلة</a:t>
            </a:r>
            <a:r>
              <a:rPr lang="en-US" sz="1600" dirty="0" smtClean="0"/>
              <a:t>.</a:t>
            </a:r>
            <a:endParaRPr lang="fr-FR" sz="1600" dirty="0"/>
          </a:p>
          <a:p>
            <a:pPr algn="just"/>
            <a:endParaRPr lang="fr-FR" sz="16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3541746"/>
            <a:ext cx="6781800" cy="3240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01608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229600" cy="1399032"/>
          </a:xfrm>
        </p:spPr>
        <p:txBody>
          <a:bodyPr>
            <a:normAutofit/>
          </a:bodyPr>
          <a:lstStyle/>
          <a:p>
            <a:pPr algn="ctr"/>
            <a:r>
              <a:rPr lang="en-US" sz="3200" b="1" dirty="0">
                <a:effectLst/>
              </a:rPr>
              <a:t>International System of Units </a:t>
            </a:r>
            <a:r>
              <a:rPr lang="ar-SA" sz="3200" b="1" dirty="0">
                <a:effectLst/>
              </a:rPr>
              <a:t>الوحدة </a:t>
            </a:r>
            <a:endParaRPr lang="fr-FR" sz="3200" dirty="0"/>
          </a:p>
        </p:txBody>
      </p:sp>
      <p:sp>
        <p:nvSpPr>
          <p:cNvPr id="3" name="Content Placeholder 2"/>
          <p:cNvSpPr>
            <a:spLocks noGrp="1"/>
          </p:cNvSpPr>
          <p:nvPr>
            <p:ph idx="1"/>
          </p:nvPr>
        </p:nvSpPr>
        <p:spPr>
          <a:xfrm>
            <a:off x="152400" y="914400"/>
            <a:ext cx="4800600" cy="1371600"/>
          </a:xfrm>
        </p:spPr>
        <p:txBody>
          <a:bodyPr>
            <a:noAutofit/>
          </a:bodyPr>
          <a:lstStyle/>
          <a:p>
            <a:pPr marL="64008" indent="0" algn="just">
              <a:buNone/>
            </a:pPr>
            <a:r>
              <a:rPr lang="en-US" sz="1400" dirty="0"/>
              <a:t>The value of a physical quantity </a:t>
            </a:r>
            <a:r>
              <a:rPr lang="en-US" sz="1400" dirty="0" smtClean="0"/>
              <a:t> </a:t>
            </a:r>
            <a:r>
              <a:rPr lang="ar-DZ" sz="1400" dirty="0" smtClean="0"/>
              <a:t>مقدار فيزيائي </a:t>
            </a:r>
            <a:r>
              <a:rPr lang="en-US" sz="1400" dirty="0" smtClean="0"/>
              <a:t>is </a:t>
            </a:r>
            <a:r>
              <a:rPr lang="en-US" sz="1400" dirty="0"/>
              <a:t>given in relation to a standard known as a "</a:t>
            </a:r>
            <a:r>
              <a:rPr lang="en-US" sz="1400" dirty="0" smtClean="0"/>
              <a:t>unit</a:t>
            </a:r>
            <a:r>
              <a:rPr lang="ar-DZ" sz="1400" dirty="0" smtClean="0"/>
              <a:t>الوحدة </a:t>
            </a:r>
            <a:r>
              <a:rPr lang="en-US" sz="1400" dirty="0" smtClean="0"/>
              <a:t>"</a:t>
            </a:r>
            <a:r>
              <a:rPr lang="ar-DZ" sz="1400" dirty="0" smtClean="0"/>
              <a:t>.</a:t>
            </a:r>
            <a:r>
              <a:rPr lang="en-US" sz="1400" dirty="0" smtClean="0"/>
              <a:t> </a:t>
            </a:r>
            <a:r>
              <a:rPr lang="en-US" sz="1400" dirty="0"/>
              <a:t>The first four fundamental </a:t>
            </a:r>
            <a:r>
              <a:rPr lang="en-US" sz="1400" dirty="0" smtClean="0"/>
              <a:t>units</a:t>
            </a:r>
            <a:r>
              <a:rPr lang="ar-DZ" sz="1400" dirty="0" smtClean="0"/>
              <a:t> الوحدات الاساسية</a:t>
            </a:r>
            <a:r>
              <a:rPr lang="en-US" sz="1400" dirty="0" smtClean="0"/>
              <a:t> </a:t>
            </a:r>
            <a:r>
              <a:rPr lang="en-US" sz="1400" dirty="0"/>
              <a:t>constitute the MKSA International System (Meter, Kilogram, Second, Ampere). Using these fundamental units, derived units can be constructed: area </a:t>
            </a:r>
            <a:r>
              <a:rPr lang="ar-DZ" sz="1400" dirty="0" smtClean="0"/>
              <a:t>المساحة</a:t>
            </a:r>
            <a:r>
              <a:rPr lang="en-US" sz="1400" dirty="0" smtClean="0"/>
              <a:t>(m²</a:t>
            </a:r>
            <a:r>
              <a:rPr lang="en-US" sz="1400" dirty="0"/>
              <a:t>), velocity </a:t>
            </a:r>
            <a:r>
              <a:rPr lang="ar-DZ" sz="1400" dirty="0" smtClean="0"/>
              <a:t>السرعة </a:t>
            </a:r>
            <a:r>
              <a:rPr lang="en-US" sz="1400" dirty="0" smtClean="0"/>
              <a:t>(m/s</a:t>
            </a:r>
            <a:r>
              <a:rPr lang="en-US" sz="1400" dirty="0"/>
              <a:t>), force </a:t>
            </a:r>
            <a:r>
              <a:rPr lang="ar-DZ" sz="1400" dirty="0" smtClean="0"/>
              <a:t>القوة</a:t>
            </a:r>
            <a:r>
              <a:rPr lang="en-US" sz="1400" dirty="0" smtClean="0"/>
              <a:t>(kg </a:t>
            </a:r>
            <a:r>
              <a:rPr lang="en-US" sz="1400" dirty="0"/>
              <a:t>m/s²)…</a:t>
            </a:r>
            <a:endParaRPr lang="fr-FR" sz="1400" dirty="0"/>
          </a:p>
          <a:p>
            <a:pPr marL="64008" indent="0" algn="just">
              <a:buNone/>
            </a:pPr>
            <a:endParaRPr lang="fr-FR" sz="1400" dirty="0"/>
          </a:p>
        </p:txBody>
      </p:sp>
      <p:graphicFrame>
        <p:nvGraphicFramePr>
          <p:cNvPr id="4" name="Table 3"/>
          <p:cNvGraphicFramePr>
            <a:graphicFrameLocks noGrp="1"/>
          </p:cNvGraphicFramePr>
          <p:nvPr>
            <p:extLst>
              <p:ext uri="{D42A27DB-BD31-4B8C-83A1-F6EECF244321}">
                <p14:modId xmlns:p14="http://schemas.microsoft.com/office/powerpoint/2010/main" val="4059893255"/>
              </p:ext>
            </p:extLst>
          </p:nvPr>
        </p:nvGraphicFramePr>
        <p:xfrm>
          <a:off x="152400" y="2727278"/>
          <a:ext cx="5891847" cy="3962402"/>
        </p:xfrm>
        <a:graphic>
          <a:graphicData uri="http://schemas.openxmlformats.org/drawingml/2006/table">
            <a:tbl>
              <a:tblPr firstRow="1" firstCol="1" bandRow="1">
                <a:tableStyleId>{5C22544A-7EE6-4342-B048-85BDC9FD1C3A}</a:tableStyleId>
              </a:tblPr>
              <a:tblGrid>
                <a:gridCol w="1912553"/>
                <a:gridCol w="2691853"/>
                <a:gridCol w="1287441"/>
              </a:tblGrid>
              <a:tr h="1130070">
                <a:tc>
                  <a:txBody>
                    <a:bodyPr/>
                    <a:lstStyle/>
                    <a:p>
                      <a:pPr algn="ctr">
                        <a:lnSpc>
                          <a:spcPct val="150000"/>
                        </a:lnSpc>
                        <a:spcAft>
                          <a:spcPts val="0"/>
                        </a:spcAft>
                      </a:pPr>
                      <a:r>
                        <a:rPr lang="fr-FR" sz="1200" dirty="0" err="1">
                          <a:effectLst/>
                        </a:rPr>
                        <a:t>Fundamental</a:t>
                      </a:r>
                      <a:r>
                        <a:rPr lang="fr-FR" sz="1200" dirty="0">
                          <a:effectLst/>
                        </a:rPr>
                        <a:t> </a:t>
                      </a:r>
                      <a:r>
                        <a:rPr lang="fr-FR" sz="1200" dirty="0" err="1">
                          <a:effectLst/>
                        </a:rPr>
                        <a:t>quantities</a:t>
                      </a:r>
                      <a:r>
                        <a:rPr lang="fr-FR" sz="1200" dirty="0">
                          <a:effectLst/>
                        </a:rPr>
                        <a:t> </a:t>
                      </a:r>
                      <a:r>
                        <a:rPr lang="ar-DZ" sz="1200" dirty="0">
                          <a:effectLst/>
                        </a:rPr>
                        <a:t>المقادير </a:t>
                      </a:r>
                      <a:r>
                        <a:rPr lang="ar-SA" sz="1200" dirty="0">
                          <a:effectLst/>
                        </a:rPr>
                        <a:t> الأساسية</a:t>
                      </a:r>
                      <a:endParaRPr lang="fr-FR" sz="1100" dirty="0">
                        <a:effectLst/>
                        <a:latin typeface="Calibri"/>
                        <a:ea typeface="Times New Roman"/>
                        <a:cs typeface="Arial"/>
                      </a:endParaRPr>
                    </a:p>
                  </a:txBody>
                  <a:tcPr marL="68580" marR="68580" marT="0" marB="0" anchor="ctr"/>
                </a:tc>
                <a:tc>
                  <a:txBody>
                    <a:bodyPr/>
                    <a:lstStyle/>
                    <a:p>
                      <a:pPr algn="ctr">
                        <a:lnSpc>
                          <a:spcPct val="150000"/>
                        </a:lnSpc>
                        <a:spcAft>
                          <a:spcPts val="0"/>
                        </a:spcAft>
                      </a:pPr>
                      <a:r>
                        <a:rPr lang="fr-FR" sz="1200" dirty="0" err="1">
                          <a:effectLst/>
                        </a:rPr>
                        <a:t>Units</a:t>
                      </a:r>
                      <a:r>
                        <a:rPr lang="fr-FR" sz="1200" dirty="0">
                          <a:effectLst/>
                        </a:rPr>
                        <a:t> </a:t>
                      </a:r>
                      <a:r>
                        <a:rPr lang="ar-SA" sz="1200" dirty="0">
                          <a:effectLst/>
                        </a:rPr>
                        <a:t>الوحدة</a:t>
                      </a:r>
                      <a:r>
                        <a:rPr lang="fr-FR" sz="1200" dirty="0">
                          <a:effectLst/>
                        </a:rPr>
                        <a:t> (in the international system MKSA)</a:t>
                      </a:r>
                      <a:endParaRPr lang="fr-FR" sz="1100" dirty="0">
                        <a:effectLst/>
                        <a:latin typeface="Calibri"/>
                        <a:ea typeface="Times New Roman"/>
                        <a:cs typeface="Arial"/>
                      </a:endParaRPr>
                    </a:p>
                  </a:txBody>
                  <a:tcPr marL="68580" marR="68580" marT="0" marB="0" anchor="ctr"/>
                </a:tc>
                <a:tc>
                  <a:txBody>
                    <a:bodyPr/>
                    <a:lstStyle/>
                    <a:p>
                      <a:pPr>
                        <a:lnSpc>
                          <a:spcPct val="150000"/>
                        </a:lnSpc>
                        <a:spcAft>
                          <a:spcPts val="0"/>
                        </a:spcAft>
                      </a:pPr>
                      <a:r>
                        <a:rPr lang="fr-FR" sz="1200">
                          <a:effectLst/>
                        </a:rPr>
                        <a:t>Symbols</a:t>
                      </a:r>
                      <a:r>
                        <a:rPr lang="ar-SA" sz="1200">
                          <a:effectLst/>
                        </a:rPr>
                        <a:t>الرمز </a:t>
                      </a:r>
                      <a:endParaRPr lang="fr-FR" sz="1100">
                        <a:effectLst/>
                        <a:latin typeface="Calibri"/>
                        <a:ea typeface="Times New Roman"/>
                        <a:cs typeface="Arial"/>
                      </a:endParaRPr>
                    </a:p>
                  </a:txBody>
                  <a:tcPr marL="68580" marR="68580" marT="0" marB="0" anchor="ctr"/>
                </a:tc>
              </a:tr>
              <a:tr h="348780">
                <a:tc>
                  <a:txBody>
                    <a:bodyPr/>
                    <a:lstStyle/>
                    <a:p>
                      <a:pPr algn="ctr">
                        <a:lnSpc>
                          <a:spcPct val="150000"/>
                        </a:lnSpc>
                        <a:spcAft>
                          <a:spcPts val="0"/>
                        </a:spcAft>
                      </a:pPr>
                      <a:r>
                        <a:rPr lang="fr-FR" sz="1200" dirty="0" err="1">
                          <a:effectLst/>
                        </a:rPr>
                        <a:t>Length</a:t>
                      </a:r>
                      <a:endParaRPr lang="fr-FR" sz="1100" dirty="0">
                        <a:effectLst/>
                        <a:latin typeface="Calibri"/>
                        <a:ea typeface="Times New Roman"/>
                        <a:cs typeface="Arial"/>
                      </a:endParaRPr>
                    </a:p>
                  </a:txBody>
                  <a:tcPr marL="68580" marR="68580" marT="0" marB="0" anchor="ctr"/>
                </a:tc>
                <a:tc>
                  <a:txBody>
                    <a:bodyPr/>
                    <a:lstStyle/>
                    <a:p>
                      <a:pPr algn="ctr">
                        <a:lnSpc>
                          <a:spcPct val="150000"/>
                        </a:lnSpc>
                        <a:spcAft>
                          <a:spcPts val="0"/>
                        </a:spcAft>
                      </a:pPr>
                      <a:r>
                        <a:rPr lang="fr-FR" sz="1200">
                          <a:effectLst/>
                        </a:rPr>
                        <a:t>Metre </a:t>
                      </a:r>
                      <a:endParaRPr lang="fr-FR" sz="1100">
                        <a:effectLst/>
                        <a:latin typeface="Calibri"/>
                        <a:ea typeface="Times New Roman"/>
                        <a:cs typeface="Arial"/>
                      </a:endParaRPr>
                    </a:p>
                  </a:txBody>
                  <a:tcPr marL="68580" marR="68580" marT="0" marB="0" anchor="ctr"/>
                </a:tc>
                <a:tc>
                  <a:txBody>
                    <a:bodyPr/>
                    <a:lstStyle/>
                    <a:p>
                      <a:pPr algn="ctr">
                        <a:lnSpc>
                          <a:spcPct val="150000"/>
                        </a:lnSpc>
                        <a:spcAft>
                          <a:spcPts val="0"/>
                        </a:spcAft>
                      </a:pPr>
                      <a:r>
                        <a:rPr lang="fr-FR" sz="1200">
                          <a:effectLst/>
                        </a:rPr>
                        <a:t>(m)</a:t>
                      </a:r>
                      <a:endParaRPr lang="fr-FR" sz="1100">
                        <a:effectLst/>
                        <a:latin typeface="Calibri"/>
                        <a:ea typeface="Times New Roman"/>
                        <a:cs typeface="Arial"/>
                      </a:endParaRPr>
                    </a:p>
                  </a:txBody>
                  <a:tcPr marL="68580" marR="68580" marT="0" marB="0" anchor="ctr"/>
                </a:tc>
              </a:tr>
              <a:tr h="348780">
                <a:tc>
                  <a:txBody>
                    <a:bodyPr/>
                    <a:lstStyle/>
                    <a:p>
                      <a:pPr algn="ctr">
                        <a:lnSpc>
                          <a:spcPct val="150000"/>
                        </a:lnSpc>
                        <a:spcAft>
                          <a:spcPts val="0"/>
                        </a:spcAft>
                      </a:pPr>
                      <a:r>
                        <a:rPr lang="fr-FR" sz="1200" dirty="0">
                          <a:effectLst/>
                        </a:rPr>
                        <a:t>Mass</a:t>
                      </a:r>
                      <a:endParaRPr lang="fr-FR" sz="1100" dirty="0">
                        <a:effectLst/>
                        <a:latin typeface="Calibri"/>
                        <a:ea typeface="Times New Roman"/>
                        <a:cs typeface="Arial"/>
                      </a:endParaRPr>
                    </a:p>
                  </a:txBody>
                  <a:tcPr marL="68580" marR="68580" marT="0" marB="0" anchor="ctr"/>
                </a:tc>
                <a:tc>
                  <a:txBody>
                    <a:bodyPr/>
                    <a:lstStyle/>
                    <a:p>
                      <a:pPr algn="ctr">
                        <a:lnSpc>
                          <a:spcPct val="150000"/>
                        </a:lnSpc>
                        <a:spcAft>
                          <a:spcPts val="0"/>
                        </a:spcAft>
                      </a:pPr>
                      <a:r>
                        <a:rPr lang="fr-FR" sz="1200">
                          <a:effectLst/>
                        </a:rPr>
                        <a:t>Kilogramme (kg)</a:t>
                      </a:r>
                      <a:endParaRPr lang="fr-FR" sz="1100">
                        <a:effectLst/>
                        <a:latin typeface="Calibri"/>
                        <a:ea typeface="Times New Roman"/>
                        <a:cs typeface="Arial"/>
                      </a:endParaRPr>
                    </a:p>
                  </a:txBody>
                  <a:tcPr marL="68580" marR="68580" marT="0" marB="0" anchor="ctr"/>
                </a:tc>
                <a:tc>
                  <a:txBody>
                    <a:bodyPr/>
                    <a:lstStyle/>
                    <a:p>
                      <a:pPr algn="ctr">
                        <a:lnSpc>
                          <a:spcPct val="150000"/>
                        </a:lnSpc>
                        <a:spcAft>
                          <a:spcPts val="0"/>
                        </a:spcAft>
                      </a:pPr>
                      <a:r>
                        <a:rPr lang="fr-FR" sz="1200">
                          <a:effectLst/>
                        </a:rPr>
                        <a:t>(kg)</a:t>
                      </a:r>
                      <a:endParaRPr lang="fr-FR" sz="1100">
                        <a:effectLst/>
                        <a:latin typeface="Calibri"/>
                        <a:ea typeface="Times New Roman"/>
                        <a:cs typeface="Arial"/>
                      </a:endParaRPr>
                    </a:p>
                  </a:txBody>
                  <a:tcPr marL="68580" marR="68580" marT="0" marB="0" anchor="ctr"/>
                </a:tc>
              </a:tr>
              <a:tr h="348780">
                <a:tc>
                  <a:txBody>
                    <a:bodyPr/>
                    <a:lstStyle/>
                    <a:p>
                      <a:pPr algn="ctr">
                        <a:lnSpc>
                          <a:spcPct val="150000"/>
                        </a:lnSpc>
                        <a:spcAft>
                          <a:spcPts val="0"/>
                        </a:spcAft>
                      </a:pPr>
                      <a:r>
                        <a:rPr lang="fr-FR" sz="1200" dirty="0">
                          <a:effectLst/>
                        </a:rPr>
                        <a:t>Time</a:t>
                      </a:r>
                      <a:endParaRPr lang="fr-FR" sz="1100" dirty="0">
                        <a:effectLst/>
                        <a:latin typeface="Calibri"/>
                        <a:ea typeface="Times New Roman"/>
                        <a:cs typeface="Arial"/>
                      </a:endParaRPr>
                    </a:p>
                  </a:txBody>
                  <a:tcPr marL="68580" marR="68580" marT="0" marB="0" anchor="ctr"/>
                </a:tc>
                <a:tc>
                  <a:txBody>
                    <a:bodyPr/>
                    <a:lstStyle/>
                    <a:p>
                      <a:pPr algn="ctr">
                        <a:lnSpc>
                          <a:spcPct val="150000"/>
                        </a:lnSpc>
                        <a:spcAft>
                          <a:spcPts val="0"/>
                        </a:spcAft>
                      </a:pPr>
                      <a:r>
                        <a:rPr lang="fr-FR" sz="1200">
                          <a:effectLst/>
                        </a:rPr>
                        <a:t>Seconde </a:t>
                      </a:r>
                      <a:endParaRPr lang="fr-FR" sz="1100">
                        <a:effectLst/>
                        <a:latin typeface="Calibri"/>
                        <a:ea typeface="Times New Roman"/>
                        <a:cs typeface="Arial"/>
                      </a:endParaRPr>
                    </a:p>
                  </a:txBody>
                  <a:tcPr marL="68580" marR="68580" marT="0" marB="0" anchor="ctr"/>
                </a:tc>
                <a:tc>
                  <a:txBody>
                    <a:bodyPr/>
                    <a:lstStyle/>
                    <a:p>
                      <a:pPr algn="ctr">
                        <a:lnSpc>
                          <a:spcPct val="150000"/>
                        </a:lnSpc>
                        <a:spcAft>
                          <a:spcPts val="0"/>
                        </a:spcAft>
                      </a:pPr>
                      <a:r>
                        <a:rPr lang="fr-FR" sz="1200">
                          <a:effectLst/>
                        </a:rPr>
                        <a:t>(s)</a:t>
                      </a:r>
                      <a:endParaRPr lang="fr-FR" sz="1100">
                        <a:effectLst/>
                        <a:latin typeface="Calibri"/>
                        <a:ea typeface="Times New Roman"/>
                        <a:cs typeface="Arial"/>
                      </a:endParaRPr>
                    </a:p>
                  </a:txBody>
                  <a:tcPr marL="68580" marR="68580" marT="0" marB="0" anchor="ctr"/>
                </a:tc>
              </a:tr>
              <a:tr h="348780">
                <a:tc>
                  <a:txBody>
                    <a:bodyPr/>
                    <a:lstStyle/>
                    <a:p>
                      <a:pPr algn="ctr">
                        <a:lnSpc>
                          <a:spcPct val="150000"/>
                        </a:lnSpc>
                        <a:spcAft>
                          <a:spcPts val="0"/>
                        </a:spcAft>
                      </a:pPr>
                      <a:r>
                        <a:rPr lang="fr-FR" sz="1200">
                          <a:effectLst/>
                        </a:rPr>
                        <a:t>Current intensity</a:t>
                      </a:r>
                      <a:endParaRPr lang="fr-FR" sz="1100">
                        <a:effectLst/>
                        <a:latin typeface="Calibri"/>
                        <a:ea typeface="Times New Roman"/>
                        <a:cs typeface="Arial"/>
                      </a:endParaRPr>
                    </a:p>
                  </a:txBody>
                  <a:tcPr marL="68580" marR="68580" marT="0" marB="0" anchor="ctr"/>
                </a:tc>
                <a:tc>
                  <a:txBody>
                    <a:bodyPr/>
                    <a:lstStyle/>
                    <a:p>
                      <a:pPr algn="ctr">
                        <a:lnSpc>
                          <a:spcPct val="150000"/>
                        </a:lnSpc>
                        <a:spcAft>
                          <a:spcPts val="0"/>
                        </a:spcAft>
                      </a:pPr>
                      <a:r>
                        <a:rPr lang="fr-FR" sz="1200" dirty="0" err="1">
                          <a:effectLst/>
                        </a:rPr>
                        <a:t>Ampere</a:t>
                      </a:r>
                      <a:r>
                        <a:rPr lang="fr-FR" sz="1200" dirty="0">
                          <a:effectLst/>
                        </a:rPr>
                        <a:t> </a:t>
                      </a:r>
                      <a:endParaRPr lang="fr-FR" sz="1100" dirty="0">
                        <a:effectLst/>
                        <a:latin typeface="Calibri"/>
                        <a:ea typeface="Times New Roman"/>
                        <a:cs typeface="Arial"/>
                      </a:endParaRPr>
                    </a:p>
                  </a:txBody>
                  <a:tcPr marL="68580" marR="68580" marT="0" marB="0" anchor="ctr"/>
                </a:tc>
                <a:tc>
                  <a:txBody>
                    <a:bodyPr/>
                    <a:lstStyle/>
                    <a:p>
                      <a:pPr algn="ctr">
                        <a:lnSpc>
                          <a:spcPct val="150000"/>
                        </a:lnSpc>
                        <a:spcAft>
                          <a:spcPts val="0"/>
                        </a:spcAft>
                      </a:pPr>
                      <a:r>
                        <a:rPr lang="fr-FR" sz="1200" dirty="0">
                          <a:effectLst/>
                        </a:rPr>
                        <a:t>(A)</a:t>
                      </a:r>
                      <a:endParaRPr lang="fr-FR" sz="1100" dirty="0">
                        <a:effectLst/>
                        <a:latin typeface="Calibri"/>
                        <a:ea typeface="Times New Roman"/>
                        <a:cs typeface="Arial"/>
                      </a:endParaRPr>
                    </a:p>
                  </a:txBody>
                  <a:tcPr marL="68580" marR="68580" marT="0" marB="0" anchor="ctr"/>
                </a:tc>
              </a:tr>
              <a:tr h="348780">
                <a:tc>
                  <a:txBody>
                    <a:bodyPr/>
                    <a:lstStyle/>
                    <a:p>
                      <a:pPr algn="ctr">
                        <a:lnSpc>
                          <a:spcPct val="150000"/>
                        </a:lnSpc>
                        <a:spcAft>
                          <a:spcPts val="0"/>
                        </a:spcAft>
                      </a:pPr>
                      <a:r>
                        <a:rPr lang="fr-FR" sz="1200">
                          <a:effectLst/>
                        </a:rPr>
                        <a:t>Temperature</a:t>
                      </a:r>
                      <a:endParaRPr lang="fr-FR" sz="1100">
                        <a:effectLst/>
                        <a:latin typeface="Calibri"/>
                        <a:ea typeface="Times New Roman"/>
                        <a:cs typeface="Arial"/>
                      </a:endParaRPr>
                    </a:p>
                  </a:txBody>
                  <a:tcPr marL="68580" marR="68580" marT="0" marB="0" anchor="ctr"/>
                </a:tc>
                <a:tc>
                  <a:txBody>
                    <a:bodyPr/>
                    <a:lstStyle/>
                    <a:p>
                      <a:pPr algn="ctr">
                        <a:lnSpc>
                          <a:spcPct val="150000"/>
                        </a:lnSpc>
                        <a:spcAft>
                          <a:spcPts val="0"/>
                        </a:spcAft>
                      </a:pPr>
                      <a:r>
                        <a:rPr lang="fr-FR" sz="1200">
                          <a:effectLst/>
                        </a:rPr>
                        <a:t>Kelvin </a:t>
                      </a:r>
                      <a:endParaRPr lang="fr-FR" sz="1100">
                        <a:effectLst/>
                        <a:latin typeface="Calibri"/>
                        <a:ea typeface="Times New Roman"/>
                        <a:cs typeface="Arial"/>
                      </a:endParaRPr>
                    </a:p>
                  </a:txBody>
                  <a:tcPr marL="68580" marR="68580" marT="0" marB="0" anchor="ctr"/>
                </a:tc>
                <a:tc>
                  <a:txBody>
                    <a:bodyPr/>
                    <a:lstStyle/>
                    <a:p>
                      <a:pPr algn="ctr">
                        <a:lnSpc>
                          <a:spcPct val="150000"/>
                        </a:lnSpc>
                        <a:spcAft>
                          <a:spcPts val="0"/>
                        </a:spcAft>
                      </a:pPr>
                      <a:r>
                        <a:rPr lang="fr-FR" sz="1200">
                          <a:effectLst/>
                        </a:rPr>
                        <a:t>(K)</a:t>
                      </a:r>
                      <a:endParaRPr lang="fr-FR" sz="1100">
                        <a:effectLst/>
                        <a:latin typeface="Calibri"/>
                        <a:ea typeface="Times New Roman"/>
                        <a:cs typeface="Arial"/>
                      </a:endParaRPr>
                    </a:p>
                  </a:txBody>
                  <a:tcPr marL="68580" marR="68580" marT="0" marB="0" anchor="ctr"/>
                </a:tc>
              </a:tr>
              <a:tr h="348780">
                <a:tc>
                  <a:txBody>
                    <a:bodyPr/>
                    <a:lstStyle/>
                    <a:p>
                      <a:pPr algn="ctr">
                        <a:lnSpc>
                          <a:spcPct val="150000"/>
                        </a:lnSpc>
                        <a:spcAft>
                          <a:spcPts val="0"/>
                        </a:spcAft>
                      </a:pPr>
                      <a:r>
                        <a:rPr lang="fr-FR" sz="1200" dirty="0">
                          <a:effectLst/>
                        </a:rPr>
                        <a:t>Light </a:t>
                      </a:r>
                      <a:r>
                        <a:rPr lang="fr-FR" sz="1200" dirty="0" err="1">
                          <a:effectLst/>
                        </a:rPr>
                        <a:t>intensity</a:t>
                      </a:r>
                      <a:endParaRPr lang="fr-FR" sz="1100" dirty="0">
                        <a:effectLst/>
                        <a:latin typeface="Calibri"/>
                        <a:ea typeface="Times New Roman"/>
                        <a:cs typeface="Arial"/>
                      </a:endParaRPr>
                    </a:p>
                  </a:txBody>
                  <a:tcPr marL="68580" marR="68580" marT="0" marB="0" anchor="ctr"/>
                </a:tc>
                <a:tc>
                  <a:txBody>
                    <a:bodyPr/>
                    <a:lstStyle/>
                    <a:p>
                      <a:pPr algn="ctr">
                        <a:lnSpc>
                          <a:spcPct val="150000"/>
                        </a:lnSpc>
                        <a:spcAft>
                          <a:spcPts val="0"/>
                        </a:spcAft>
                      </a:pPr>
                      <a:r>
                        <a:rPr lang="fr-FR" sz="1200">
                          <a:effectLst/>
                        </a:rPr>
                        <a:t>Candela </a:t>
                      </a:r>
                      <a:endParaRPr lang="fr-FR" sz="1100">
                        <a:effectLst/>
                        <a:latin typeface="Calibri"/>
                        <a:ea typeface="Times New Roman"/>
                        <a:cs typeface="Arial"/>
                      </a:endParaRPr>
                    </a:p>
                  </a:txBody>
                  <a:tcPr marL="68580" marR="68580" marT="0" marB="0" anchor="ctr"/>
                </a:tc>
                <a:tc>
                  <a:txBody>
                    <a:bodyPr/>
                    <a:lstStyle/>
                    <a:p>
                      <a:pPr algn="ctr">
                        <a:lnSpc>
                          <a:spcPct val="150000"/>
                        </a:lnSpc>
                        <a:spcAft>
                          <a:spcPts val="0"/>
                        </a:spcAft>
                      </a:pPr>
                      <a:r>
                        <a:rPr lang="fr-FR" sz="1200">
                          <a:effectLst/>
                        </a:rPr>
                        <a:t>(Cd)</a:t>
                      </a:r>
                      <a:endParaRPr lang="fr-FR" sz="1100">
                        <a:effectLst/>
                        <a:latin typeface="Calibri"/>
                        <a:ea typeface="Times New Roman"/>
                        <a:cs typeface="Arial"/>
                      </a:endParaRPr>
                    </a:p>
                  </a:txBody>
                  <a:tcPr marL="68580" marR="68580" marT="0" marB="0" anchor="ctr"/>
                </a:tc>
              </a:tr>
              <a:tr h="739652">
                <a:tc>
                  <a:txBody>
                    <a:bodyPr/>
                    <a:lstStyle/>
                    <a:p>
                      <a:pPr algn="ctr">
                        <a:lnSpc>
                          <a:spcPct val="150000"/>
                        </a:lnSpc>
                        <a:spcAft>
                          <a:spcPts val="0"/>
                        </a:spcAft>
                      </a:pPr>
                      <a:r>
                        <a:rPr lang="fr-FR" sz="1200" dirty="0" err="1">
                          <a:effectLst/>
                        </a:rPr>
                        <a:t>Quantity</a:t>
                      </a:r>
                      <a:r>
                        <a:rPr lang="fr-FR" sz="1200" dirty="0">
                          <a:effectLst/>
                        </a:rPr>
                        <a:t> of </a:t>
                      </a:r>
                      <a:r>
                        <a:rPr lang="fr-FR" sz="1200" dirty="0" err="1">
                          <a:effectLst/>
                        </a:rPr>
                        <a:t>material</a:t>
                      </a:r>
                      <a:endParaRPr lang="fr-FR" sz="1100" dirty="0">
                        <a:effectLst/>
                        <a:latin typeface="Calibri"/>
                        <a:ea typeface="Times New Roman"/>
                        <a:cs typeface="Arial"/>
                      </a:endParaRPr>
                    </a:p>
                  </a:txBody>
                  <a:tcPr marL="68580" marR="68580" marT="0" marB="0" anchor="ctr"/>
                </a:tc>
                <a:tc>
                  <a:txBody>
                    <a:bodyPr/>
                    <a:lstStyle/>
                    <a:p>
                      <a:pPr algn="ctr">
                        <a:lnSpc>
                          <a:spcPct val="150000"/>
                        </a:lnSpc>
                        <a:spcAft>
                          <a:spcPts val="0"/>
                        </a:spcAft>
                      </a:pPr>
                      <a:r>
                        <a:rPr lang="fr-FR" sz="1200" dirty="0">
                          <a:effectLst/>
                        </a:rPr>
                        <a:t>Mole </a:t>
                      </a:r>
                      <a:endParaRPr lang="fr-FR" sz="1100" dirty="0">
                        <a:effectLst/>
                        <a:latin typeface="Calibri"/>
                        <a:ea typeface="Times New Roman"/>
                        <a:cs typeface="Arial"/>
                      </a:endParaRPr>
                    </a:p>
                  </a:txBody>
                  <a:tcPr marL="68580" marR="68580" marT="0" marB="0" anchor="ctr"/>
                </a:tc>
                <a:tc>
                  <a:txBody>
                    <a:bodyPr/>
                    <a:lstStyle/>
                    <a:p>
                      <a:pPr algn="ctr">
                        <a:lnSpc>
                          <a:spcPct val="150000"/>
                        </a:lnSpc>
                        <a:spcAft>
                          <a:spcPts val="0"/>
                        </a:spcAft>
                      </a:pPr>
                      <a:r>
                        <a:rPr lang="fr-FR" sz="1200" dirty="0">
                          <a:effectLst/>
                        </a:rPr>
                        <a:t>(mol)</a:t>
                      </a:r>
                      <a:endParaRPr lang="fr-FR" sz="1100" dirty="0">
                        <a:effectLst/>
                        <a:latin typeface="Calibri"/>
                        <a:ea typeface="Times New Roman"/>
                        <a:cs typeface="Arial"/>
                      </a:endParaRPr>
                    </a:p>
                  </a:txBody>
                  <a:tcPr marL="68580" marR="68580" marT="0" marB="0" anchor="ctr"/>
                </a:tc>
              </a:tr>
            </a:tbl>
          </a:graphicData>
        </a:graphic>
      </p:graphicFrame>
      <p:sp>
        <p:nvSpPr>
          <p:cNvPr id="5" name="TextBox 4"/>
          <p:cNvSpPr txBox="1"/>
          <p:nvPr/>
        </p:nvSpPr>
        <p:spPr>
          <a:xfrm>
            <a:off x="6172200" y="3276600"/>
            <a:ext cx="2895600" cy="1169551"/>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1400" b="1" dirty="0" smtClean="0"/>
              <a:t>Note</a:t>
            </a:r>
            <a:r>
              <a:rPr lang="en-US" sz="1400" dirty="0" smtClean="0"/>
              <a:t>. There </a:t>
            </a:r>
            <a:r>
              <a:rPr lang="en-US" sz="1400" dirty="0"/>
              <a:t>are specific units such as N (Newton) for force, Hz (Hertz) for frequency, Watt for power, Pascal (Pa) for pressure...</a:t>
            </a:r>
            <a:endParaRPr lang="fr-FR" sz="1400" dirty="0"/>
          </a:p>
        </p:txBody>
      </p:sp>
      <p:sp>
        <p:nvSpPr>
          <p:cNvPr id="6" name="TextBox 5"/>
          <p:cNvSpPr txBox="1"/>
          <p:nvPr/>
        </p:nvSpPr>
        <p:spPr>
          <a:xfrm>
            <a:off x="6172200" y="4535031"/>
            <a:ext cx="2895600" cy="2246769"/>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1400" b="1" u="sng" dirty="0"/>
              <a:t>Note:</a:t>
            </a:r>
            <a:r>
              <a:rPr lang="en-US" sz="1400" dirty="0"/>
              <a:t> There are two systems of units:</a:t>
            </a:r>
            <a:endParaRPr lang="fr-FR" sz="1400" dirty="0"/>
          </a:p>
          <a:p>
            <a:r>
              <a:rPr lang="en-US" sz="1400" dirty="0"/>
              <a:t>- The International System (SI) known as MKSA (Meter, Kilogram, Second, Ampere), which is the most widely used system.</a:t>
            </a:r>
            <a:endParaRPr lang="fr-FR" sz="1400" dirty="0"/>
          </a:p>
          <a:p>
            <a:r>
              <a:rPr lang="en-US" sz="1400" dirty="0"/>
              <a:t>- The CGS system (Centimeter, Gram, Second), which is less commonly used.</a:t>
            </a:r>
            <a:endParaRPr lang="fr-FR" sz="1400" dirty="0"/>
          </a:p>
        </p:txBody>
      </p:sp>
      <p:pic>
        <p:nvPicPr>
          <p:cNvPr id="8194" name="Picture 2" descr="Figure 1 from Physical Quantity: Towards a Pattern Language for Quantities  and Units in Physical Calculations | Semantic Schol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1" y="609599"/>
            <a:ext cx="3308953" cy="2362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16560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9448800" cy="1332706"/>
          </a:xfrm>
        </p:spPr>
        <p:txBody>
          <a:bodyPr>
            <a:normAutofit fontScale="90000"/>
          </a:bodyPr>
          <a:lstStyle/>
          <a:p>
            <a:pPr algn="ctr"/>
            <a:r>
              <a:rPr lang="en-US" b="1" dirty="0">
                <a:effectLst/>
              </a:rPr>
              <a:t>Dimensional </a:t>
            </a:r>
            <a:r>
              <a:rPr lang="en-US" b="1" dirty="0" smtClean="0">
                <a:effectLst/>
              </a:rPr>
              <a:t>Equations</a:t>
            </a:r>
            <a:r>
              <a:rPr lang="fr-FR" b="1" dirty="0">
                <a:effectLst/>
              </a:rPr>
              <a:t> </a:t>
            </a:r>
            <a:r>
              <a:rPr lang="ar-DZ" b="1" dirty="0" smtClean="0">
                <a:effectLst/>
              </a:rPr>
              <a:t>   معادلة ابعاد</a:t>
            </a:r>
            <a:endParaRPr lang="fr-F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8901" y="1069943"/>
                <a:ext cx="8610600" cy="4930808"/>
              </a:xfrm>
            </p:spPr>
            <p:txBody>
              <a:bodyPr>
                <a:normAutofit/>
              </a:bodyPr>
              <a:lstStyle/>
              <a:p>
                <a:pPr marL="64008" indent="0">
                  <a:buNone/>
                </a:pPr>
                <a:r>
                  <a:rPr lang="en-US" sz="1400" b="1" dirty="0"/>
                  <a:t>Dimension represents the nature of a physical quantity. A physical quantity has only one possible dimension.</a:t>
                </a:r>
                <a:endParaRPr lang="fr-FR" sz="1400" b="1" dirty="0"/>
              </a:p>
              <a:p>
                <a:pPr marL="64008" indent="0">
                  <a:buNone/>
                </a:pPr>
                <a:r>
                  <a:rPr lang="en-US" sz="1400" b="1" dirty="0"/>
                  <a:t>The dimension of a quantity G is denoted by : </a:t>
                </a:r>
                <a14:m>
                  <m:oMath xmlns:m="http://schemas.openxmlformats.org/officeDocument/2006/math">
                    <m:d>
                      <m:dPr>
                        <m:begChr m:val="["/>
                        <m:endChr m:val="]"/>
                        <m:ctrlPr>
                          <a:rPr lang="fr-FR" sz="2400" b="1" i="1">
                            <a:latin typeface="Cambria Math"/>
                          </a:rPr>
                        </m:ctrlPr>
                      </m:dPr>
                      <m:e>
                        <m:r>
                          <a:rPr lang="fr-FR" sz="2400" b="1" i="1">
                            <a:latin typeface="Cambria Math"/>
                          </a:rPr>
                          <m:t>𝑮</m:t>
                        </m:r>
                      </m:e>
                    </m:d>
                    <m:r>
                      <a:rPr lang="en-US" sz="2400" b="1">
                        <a:latin typeface="Cambria Math"/>
                      </a:rPr>
                      <m:t>=</m:t>
                    </m:r>
                    <m:r>
                      <a:rPr lang="fr-FR" sz="2400" b="1" i="1">
                        <a:latin typeface="Cambria Math"/>
                      </a:rPr>
                      <m:t>𝑳</m:t>
                    </m:r>
                  </m:oMath>
                </a14:m>
                <a:r>
                  <a:rPr lang="en-US" sz="1400" b="1" dirty="0"/>
                  <a:t>.</a:t>
                </a:r>
                <a:endParaRPr lang="fr-FR" sz="1400" b="1" dirty="0"/>
              </a:p>
              <a:p>
                <a:pPr marL="64008" indent="0">
                  <a:buNone/>
                </a:pPr>
                <a:r>
                  <a:rPr lang="en-US" sz="1400" b="1" dirty="0"/>
                  <a:t>By denoting M, L, and T as the dimensions of the fundamental quantities mass, length, and time, we can express the dimensions of other derived quantities in terms of these three. The resulting equations are the dimension equations for these physical quantities.</a:t>
                </a:r>
                <a:endParaRPr lang="fr-FR" sz="1400" b="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8901" y="1069943"/>
                <a:ext cx="8610600" cy="4930808"/>
              </a:xfrm>
              <a:blipFill rotWithShape="1">
                <a:blip r:embed="rId2"/>
                <a:stretch>
                  <a:fillRect t="-124" r="-354"/>
                </a:stretch>
              </a:blipFill>
            </p:spPr>
            <p:txBody>
              <a:bodyPr/>
              <a:lstStyle/>
              <a:p>
                <a:r>
                  <a:rPr lang="fr-FR">
                    <a:noFill/>
                  </a:rPr>
                  <a:t> </a:t>
                </a:r>
              </a:p>
            </p:txBody>
          </p:sp>
        </mc:Fallback>
      </mc:AlternateContent>
      <p:sp>
        <p:nvSpPr>
          <p:cNvPr id="7" name="TextBox 6"/>
          <p:cNvSpPr txBox="1"/>
          <p:nvPr/>
        </p:nvSpPr>
        <p:spPr>
          <a:xfrm>
            <a:off x="1066800" y="3200400"/>
            <a:ext cx="4038600" cy="369332"/>
          </a:xfrm>
          <a:prstGeom prst="rect">
            <a:avLst/>
          </a:prstGeom>
          <a:noFill/>
        </p:spPr>
        <p:txBody>
          <a:bodyPr wrap="square" rtlCol="0">
            <a:spAutoFit/>
          </a:bodyPr>
          <a:lstStyle/>
          <a:p>
            <a:r>
              <a:rPr lang="fr-FR" dirty="0" smtClean="0"/>
              <a:t>^^</a:t>
            </a:r>
            <a:endParaRPr lang="fr-FR" dirty="0"/>
          </a:p>
        </p:txBody>
      </p:sp>
      <p:pic>
        <p:nvPicPr>
          <p:cNvPr id="921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950" y="2971800"/>
            <a:ext cx="8420100" cy="375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96082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graphicFrame>
            <p:nvGraphicFramePr>
              <p:cNvPr id="5" name="Table 4"/>
              <p:cNvGraphicFramePr>
                <a:graphicFrameLocks noGrp="1"/>
              </p:cNvGraphicFramePr>
              <p:nvPr>
                <p:extLst>
                  <p:ext uri="{D42A27DB-BD31-4B8C-83A1-F6EECF244321}">
                    <p14:modId xmlns:p14="http://schemas.microsoft.com/office/powerpoint/2010/main" val="90406888"/>
                  </p:ext>
                </p:extLst>
              </p:nvPr>
            </p:nvGraphicFramePr>
            <p:xfrm>
              <a:off x="1066800" y="1371602"/>
              <a:ext cx="6858000" cy="4114801"/>
            </p:xfrm>
            <a:graphic>
              <a:graphicData uri="http://schemas.openxmlformats.org/drawingml/2006/table">
                <a:tbl>
                  <a:tblPr firstRow="1" firstCol="1" bandRow="1">
                    <a:tableStyleId>{5C22544A-7EE6-4342-B048-85BDC9FD1C3A}</a:tableStyleId>
                  </a:tblPr>
                  <a:tblGrid>
                    <a:gridCol w="1874560"/>
                    <a:gridCol w="1477760"/>
                    <a:gridCol w="1477016"/>
                    <a:gridCol w="2028664"/>
                  </a:tblGrid>
                  <a:tr h="1091683">
                    <a:tc>
                      <a:txBody>
                        <a:bodyPr/>
                        <a:lstStyle/>
                        <a:p>
                          <a:pPr algn="ctr">
                            <a:lnSpc>
                              <a:spcPct val="150000"/>
                            </a:lnSpc>
                            <a:spcAft>
                              <a:spcPts val="0"/>
                            </a:spcAft>
                          </a:pPr>
                          <a:r>
                            <a:rPr lang="en-US" sz="1400" dirty="0">
                              <a:effectLst/>
                            </a:rPr>
                            <a:t>The Fundamental Quantities </a:t>
                          </a:r>
                          <a:r>
                            <a:rPr lang="ar-DZ" sz="1400" dirty="0">
                              <a:effectLst/>
                            </a:rPr>
                            <a:t>المقادير </a:t>
                          </a:r>
                          <a:r>
                            <a:rPr lang="ar-SA" sz="1400" dirty="0">
                              <a:effectLst/>
                            </a:rPr>
                            <a:t> الأساسية</a:t>
                          </a:r>
                          <a:endParaRPr lang="fr-FR" sz="1400" dirty="0">
                            <a:effectLst/>
                            <a:latin typeface="Calibri"/>
                            <a:ea typeface="Times New Roman"/>
                            <a:cs typeface="Arial"/>
                          </a:endParaRPr>
                        </a:p>
                      </a:txBody>
                      <a:tcPr marL="68580" marR="68580" marT="0" marB="0" anchor="ctr"/>
                    </a:tc>
                    <a:tc>
                      <a:txBody>
                        <a:bodyPr/>
                        <a:lstStyle/>
                        <a:p>
                          <a:pPr algn="ctr">
                            <a:lnSpc>
                              <a:spcPct val="150000"/>
                            </a:lnSpc>
                            <a:spcAft>
                              <a:spcPts val="0"/>
                            </a:spcAft>
                          </a:pPr>
                          <a:r>
                            <a:rPr lang="fr-FR" sz="1400" dirty="0" err="1">
                              <a:effectLst/>
                            </a:rPr>
                            <a:t>Symbols</a:t>
                          </a:r>
                          <a:r>
                            <a:rPr lang="ar-SA" sz="1400" dirty="0">
                              <a:effectLst/>
                            </a:rPr>
                            <a:t>الرمز</a:t>
                          </a:r>
                          <a:endParaRPr lang="fr-FR" sz="1400" dirty="0">
                            <a:effectLst/>
                            <a:latin typeface="Calibri"/>
                            <a:ea typeface="Times New Roman"/>
                            <a:cs typeface="Arial"/>
                          </a:endParaRPr>
                        </a:p>
                      </a:txBody>
                      <a:tcPr marL="68580" marR="68580" marT="0" marB="0" anchor="ctr"/>
                    </a:tc>
                    <a:tc>
                      <a:txBody>
                        <a:bodyPr/>
                        <a:lstStyle/>
                        <a:p>
                          <a:pPr algn="ctr">
                            <a:lnSpc>
                              <a:spcPct val="150000"/>
                            </a:lnSpc>
                            <a:spcAft>
                              <a:spcPts val="0"/>
                            </a:spcAft>
                          </a:pPr>
                          <a:r>
                            <a:rPr lang="fr-FR" sz="1400">
                              <a:effectLst/>
                            </a:rPr>
                            <a:t>Dimensions  </a:t>
                          </a:r>
                          <a:r>
                            <a:rPr lang="ar-SA" sz="1400">
                              <a:effectLst/>
                            </a:rPr>
                            <a:t>الأبعاد</a:t>
                          </a:r>
                          <a:endParaRPr lang="fr-FR" sz="1400">
                            <a:effectLst/>
                            <a:latin typeface="Calibri"/>
                            <a:ea typeface="Times New Roman"/>
                            <a:cs typeface="Arial"/>
                          </a:endParaRPr>
                        </a:p>
                      </a:txBody>
                      <a:tcPr marL="68580" marR="68580" marT="0" marB="0" anchor="ctr"/>
                    </a:tc>
                    <a:tc>
                      <a:txBody>
                        <a:bodyPr/>
                        <a:lstStyle/>
                        <a:p>
                          <a:pPr algn="ctr">
                            <a:lnSpc>
                              <a:spcPct val="150000"/>
                            </a:lnSpc>
                            <a:spcAft>
                              <a:spcPts val="0"/>
                            </a:spcAft>
                          </a:pPr>
                          <a:r>
                            <a:rPr lang="fr-FR" sz="1400" dirty="0" err="1">
                              <a:effectLst/>
                            </a:rPr>
                            <a:t>Units</a:t>
                          </a:r>
                          <a:r>
                            <a:rPr lang="fr-FR" sz="1400" dirty="0">
                              <a:effectLst/>
                            </a:rPr>
                            <a:t> </a:t>
                          </a:r>
                          <a:r>
                            <a:rPr lang="ar-SA" sz="1400" dirty="0">
                              <a:effectLst/>
                            </a:rPr>
                            <a:t>الوحدة</a:t>
                          </a:r>
                          <a:r>
                            <a:rPr lang="fr-FR" sz="1400" dirty="0">
                              <a:effectLst/>
                            </a:rPr>
                            <a:t> (in international system)</a:t>
                          </a:r>
                          <a:endParaRPr lang="fr-FR" sz="1400" dirty="0">
                            <a:effectLst/>
                            <a:latin typeface="Calibri"/>
                            <a:ea typeface="Times New Roman"/>
                            <a:cs typeface="Arial"/>
                          </a:endParaRPr>
                        </a:p>
                      </a:txBody>
                      <a:tcPr marL="68580" marR="68580" marT="0" marB="0" anchor="ctr"/>
                    </a:tc>
                  </a:tr>
                  <a:tr h="335902">
                    <a:tc>
                      <a:txBody>
                        <a:bodyPr/>
                        <a:lstStyle/>
                        <a:p>
                          <a:pPr algn="ctr">
                            <a:lnSpc>
                              <a:spcPct val="150000"/>
                            </a:lnSpc>
                            <a:spcAft>
                              <a:spcPts val="0"/>
                            </a:spcAft>
                          </a:pPr>
                          <a:r>
                            <a:rPr lang="fr-FR" sz="1400" b="1" dirty="0" err="1">
                              <a:effectLst/>
                            </a:rPr>
                            <a:t>Length</a:t>
                          </a:r>
                          <a:endParaRPr lang="fr-FR" sz="1400" b="1" dirty="0">
                            <a:effectLst/>
                            <a:latin typeface="Calibri"/>
                            <a:ea typeface="Times New Roman"/>
                            <a:cs typeface="Arial"/>
                          </a:endParaRPr>
                        </a:p>
                      </a:txBody>
                      <a:tcPr marL="68580" marR="68580" marT="0" marB="0" anchor="ctr"/>
                    </a:tc>
                    <a:tc>
                      <a:txBody>
                        <a:bodyPr/>
                        <a:lstStyle/>
                        <a:p>
                          <a:pPr algn="ctr">
                            <a:lnSpc>
                              <a:spcPct val="150000"/>
                            </a:lnSpc>
                            <a:spcAft>
                              <a:spcPts val="0"/>
                            </a:spcAft>
                          </a:pPr>
                          <a:r>
                            <a:rPr lang="fr-FR" sz="1400">
                              <a:effectLst/>
                            </a:rPr>
                            <a:t>L</a:t>
                          </a:r>
                          <a:endParaRPr lang="fr-FR" sz="1400">
                            <a:effectLst/>
                            <a:latin typeface="Calibri"/>
                            <a:ea typeface="Times New Roman"/>
                            <a:cs typeface="Arial"/>
                          </a:endParaRPr>
                        </a:p>
                      </a:txBody>
                      <a:tcPr marL="68580" marR="68580" marT="0" marB="0" anchor="ctr"/>
                    </a:tc>
                    <a:tc>
                      <a:txBody>
                        <a:bodyPr/>
                        <a:lstStyle/>
                        <a:p>
                          <a:pPr algn="ctr">
                            <a:lnSpc>
                              <a:spcPct val="150000"/>
                            </a:lnSpc>
                            <a:spcAft>
                              <a:spcPts val="0"/>
                            </a:spcAft>
                          </a:pPr>
                          <a14:m>
                            <m:oMathPara xmlns:m="http://schemas.openxmlformats.org/officeDocument/2006/math">
                              <m:oMathParaPr>
                                <m:jc m:val="centerGroup"/>
                              </m:oMathParaPr>
                              <m:oMath xmlns:m="http://schemas.openxmlformats.org/officeDocument/2006/math">
                                <m:d>
                                  <m:dPr>
                                    <m:begChr m:val="["/>
                                    <m:endChr m:val="]"/>
                                    <m:ctrlPr>
                                      <a:rPr lang="fr-FR" sz="1400" i="1">
                                        <a:effectLst/>
                                        <a:latin typeface="Cambria Math"/>
                                      </a:rPr>
                                    </m:ctrlPr>
                                  </m:dPr>
                                  <m:e>
                                    <m:r>
                                      <a:rPr lang="fr-FR" sz="1400">
                                        <a:effectLst/>
                                        <a:latin typeface="Cambria Math"/>
                                      </a:rPr>
                                      <m:t>𝐥</m:t>
                                    </m:r>
                                  </m:e>
                                </m:d>
                                <m:r>
                                  <a:rPr lang="fr-FR" sz="1400">
                                    <a:effectLst/>
                                    <a:latin typeface="Cambria Math"/>
                                  </a:rPr>
                                  <m:t>=</m:t>
                                </m:r>
                                <m:r>
                                  <a:rPr lang="fr-FR" sz="1400">
                                    <a:effectLst/>
                                    <a:latin typeface="Cambria Math"/>
                                  </a:rPr>
                                  <m:t>𝐋</m:t>
                                </m:r>
                              </m:oMath>
                            </m:oMathPara>
                          </a14:m>
                          <a:endParaRPr lang="fr-FR" sz="1400">
                            <a:effectLst/>
                            <a:latin typeface="Calibri"/>
                            <a:ea typeface="Times New Roman"/>
                            <a:cs typeface="Arial"/>
                          </a:endParaRPr>
                        </a:p>
                      </a:txBody>
                      <a:tcPr marL="68580" marR="68580" marT="0" marB="0" anchor="ctr"/>
                    </a:tc>
                    <a:tc>
                      <a:txBody>
                        <a:bodyPr/>
                        <a:lstStyle/>
                        <a:p>
                          <a:pPr algn="ctr">
                            <a:lnSpc>
                              <a:spcPct val="150000"/>
                            </a:lnSpc>
                            <a:spcAft>
                              <a:spcPts val="0"/>
                            </a:spcAft>
                          </a:pPr>
                          <a:r>
                            <a:rPr lang="fr-FR" sz="1400" dirty="0" err="1" smtClean="0">
                              <a:effectLst/>
                            </a:rPr>
                            <a:t>Metre</a:t>
                          </a:r>
                          <a:r>
                            <a:rPr lang="fr-FR" sz="1400" dirty="0" smtClean="0">
                              <a:effectLst/>
                            </a:rPr>
                            <a:t> </a:t>
                          </a:r>
                          <a:r>
                            <a:rPr lang="fr-FR" sz="1400" dirty="0">
                              <a:effectLst/>
                            </a:rPr>
                            <a:t>(m)</a:t>
                          </a:r>
                          <a:endParaRPr lang="fr-FR" sz="1400" dirty="0">
                            <a:effectLst/>
                            <a:latin typeface="Calibri"/>
                            <a:ea typeface="Times New Roman"/>
                            <a:cs typeface="Arial"/>
                          </a:endParaRPr>
                        </a:p>
                      </a:txBody>
                      <a:tcPr marL="68580" marR="68580" marT="0" marB="0" anchor="ctr"/>
                    </a:tc>
                  </a:tr>
                  <a:tr h="335902">
                    <a:tc>
                      <a:txBody>
                        <a:bodyPr/>
                        <a:lstStyle/>
                        <a:p>
                          <a:pPr algn="ctr">
                            <a:lnSpc>
                              <a:spcPct val="150000"/>
                            </a:lnSpc>
                            <a:spcAft>
                              <a:spcPts val="0"/>
                            </a:spcAft>
                          </a:pPr>
                          <a:r>
                            <a:rPr lang="fr-FR" sz="1400" b="1" dirty="0">
                              <a:effectLst/>
                            </a:rPr>
                            <a:t>Mass</a:t>
                          </a:r>
                          <a:endParaRPr lang="fr-FR" sz="1400" b="1" dirty="0">
                            <a:effectLst/>
                            <a:latin typeface="Calibri"/>
                            <a:ea typeface="Times New Roman"/>
                            <a:cs typeface="Arial"/>
                          </a:endParaRPr>
                        </a:p>
                      </a:txBody>
                      <a:tcPr marL="68580" marR="68580" marT="0" marB="0" anchor="ctr"/>
                    </a:tc>
                    <a:tc>
                      <a:txBody>
                        <a:bodyPr/>
                        <a:lstStyle/>
                        <a:p>
                          <a:pPr algn="ctr">
                            <a:lnSpc>
                              <a:spcPct val="150000"/>
                            </a:lnSpc>
                            <a:spcAft>
                              <a:spcPts val="0"/>
                            </a:spcAft>
                          </a:pPr>
                          <a:r>
                            <a:rPr lang="fr-FR" sz="1400">
                              <a:effectLst/>
                            </a:rPr>
                            <a:t>M</a:t>
                          </a:r>
                          <a:endParaRPr lang="fr-FR" sz="1400">
                            <a:effectLst/>
                            <a:latin typeface="Calibri"/>
                            <a:ea typeface="Times New Roman"/>
                            <a:cs typeface="Arial"/>
                          </a:endParaRPr>
                        </a:p>
                      </a:txBody>
                      <a:tcPr marL="68580" marR="68580" marT="0" marB="0" anchor="ctr"/>
                    </a:tc>
                    <a:tc>
                      <a:txBody>
                        <a:bodyPr/>
                        <a:lstStyle/>
                        <a:p>
                          <a:pPr algn="ctr">
                            <a:lnSpc>
                              <a:spcPct val="150000"/>
                            </a:lnSpc>
                            <a:spcAft>
                              <a:spcPts val="0"/>
                            </a:spcAft>
                          </a:pPr>
                          <a14:m>
                            <m:oMathPara xmlns:m="http://schemas.openxmlformats.org/officeDocument/2006/math">
                              <m:oMathParaPr>
                                <m:jc m:val="centerGroup"/>
                              </m:oMathParaPr>
                              <m:oMath xmlns:m="http://schemas.openxmlformats.org/officeDocument/2006/math">
                                <m:d>
                                  <m:dPr>
                                    <m:begChr m:val="["/>
                                    <m:endChr m:val="]"/>
                                    <m:ctrlPr>
                                      <a:rPr lang="fr-FR" sz="1400" i="1">
                                        <a:effectLst/>
                                        <a:latin typeface="Cambria Math"/>
                                      </a:rPr>
                                    </m:ctrlPr>
                                  </m:dPr>
                                  <m:e>
                                    <m:r>
                                      <a:rPr lang="fr-FR" sz="1400">
                                        <a:effectLst/>
                                        <a:latin typeface="Cambria Math"/>
                                      </a:rPr>
                                      <m:t>𝐦</m:t>
                                    </m:r>
                                  </m:e>
                                </m:d>
                                <m:r>
                                  <a:rPr lang="fr-FR" sz="1400">
                                    <a:effectLst/>
                                    <a:latin typeface="Cambria Math"/>
                                  </a:rPr>
                                  <m:t>=</m:t>
                                </m:r>
                                <m:r>
                                  <a:rPr lang="fr-FR" sz="1400">
                                    <a:effectLst/>
                                    <a:latin typeface="Cambria Math"/>
                                  </a:rPr>
                                  <m:t>𝐌</m:t>
                                </m:r>
                              </m:oMath>
                            </m:oMathPara>
                          </a14:m>
                          <a:endParaRPr lang="fr-FR" sz="1400">
                            <a:effectLst/>
                            <a:latin typeface="Calibri"/>
                            <a:ea typeface="Times New Roman"/>
                            <a:cs typeface="Arial"/>
                          </a:endParaRPr>
                        </a:p>
                      </a:txBody>
                      <a:tcPr marL="68580" marR="68580" marT="0" marB="0" anchor="ctr"/>
                    </a:tc>
                    <a:tc>
                      <a:txBody>
                        <a:bodyPr/>
                        <a:lstStyle/>
                        <a:p>
                          <a:pPr algn="ctr">
                            <a:lnSpc>
                              <a:spcPct val="150000"/>
                            </a:lnSpc>
                            <a:spcAft>
                              <a:spcPts val="0"/>
                            </a:spcAft>
                          </a:pPr>
                          <a:r>
                            <a:rPr lang="fr-FR" sz="1400">
                              <a:effectLst/>
                            </a:rPr>
                            <a:t>Kilogramme (kg)</a:t>
                          </a:r>
                          <a:endParaRPr lang="fr-FR" sz="1400">
                            <a:effectLst/>
                            <a:latin typeface="Calibri"/>
                            <a:ea typeface="Times New Roman"/>
                            <a:cs typeface="Arial"/>
                          </a:endParaRPr>
                        </a:p>
                      </a:txBody>
                      <a:tcPr marL="68580" marR="68580" marT="0" marB="0" anchor="ctr"/>
                    </a:tc>
                  </a:tr>
                  <a:tr h="335902">
                    <a:tc>
                      <a:txBody>
                        <a:bodyPr/>
                        <a:lstStyle/>
                        <a:p>
                          <a:pPr algn="ctr">
                            <a:lnSpc>
                              <a:spcPct val="150000"/>
                            </a:lnSpc>
                            <a:spcAft>
                              <a:spcPts val="0"/>
                            </a:spcAft>
                          </a:pPr>
                          <a:r>
                            <a:rPr lang="fr-FR" sz="1400" b="1" dirty="0">
                              <a:effectLst/>
                            </a:rPr>
                            <a:t>Time</a:t>
                          </a:r>
                          <a:endParaRPr lang="fr-FR" sz="1400" b="1" dirty="0">
                            <a:effectLst/>
                            <a:latin typeface="Calibri"/>
                            <a:ea typeface="Times New Roman"/>
                            <a:cs typeface="Arial"/>
                          </a:endParaRPr>
                        </a:p>
                      </a:txBody>
                      <a:tcPr marL="68580" marR="68580" marT="0" marB="0" anchor="ctr"/>
                    </a:tc>
                    <a:tc>
                      <a:txBody>
                        <a:bodyPr/>
                        <a:lstStyle/>
                        <a:p>
                          <a:pPr algn="ctr">
                            <a:lnSpc>
                              <a:spcPct val="150000"/>
                            </a:lnSpc>
                            <a:spcAft>
                              <a:spcPts val="0"/>
                            </a:spcAft>
                          </a:pPr>
                          <a:r>
                            <a:rPr lang="fr-FR" sz="1400">
                              <a:effectLst/>
                            </a:rPr>
                            <a:t>T</a:t>
                          </a:r>
                          <a:endParaRPr lang="fr-FR" sz="1400">
                            <a:effectLst/>
                            <a:latin typeface="Calibri"/>
                            <a:ea typeface="Times New Roman"/>
                            <a:cs typeface="Arial"/>
                          </a:endParaRPr>
                        </a:p>
                      </a:txBody>
                      <a:tcPr marL="68580" marR="68580" marT="0" marB="0" anchor="ctr"/>
                    </a:tc>
                    <a:tc>
                      <a:txBody>
                        <a:bodyPr/>
                        <a:lstStyle/>
                        <a:p>
                          <a:pPr algn="ctr">
                            <a:lnSpc>
                              <a:spcPct val="150000"/>
                            </a:lnSpc>
                            <a:spcAft>
                              <a:spcPts val="0"/>
                            </a:spcAft>
                          </a:pPr>
                          <a14:m>
                            <m:oMathPara xmlns:m="http://schemas.openxmlformats.org/officeDocument/2006/math">
                              <m:oMathParaPr>
                                <m:jc m:val="centerGroup"/>
                              </m:oMathParaPr>
                              <m:oMath xmlns:m="http://schemas.openxmlformats.org/officeDocument/2006/math">
                                <m:d>
                                  <m:dPr>
                                    <m:begChr m:val="["/>
                                    <m:endChr m:val="]"/>
                                    <m:ctrlPr>
                                      <a:rPr lang="fr-FR" sz="1400" i="1">
                                        <a:effectLst/>
                                        <a:latin typeface="Cambria Math"/>
                                      </a:rPr>
                                    </m:ctrlPr>
                                  </m:dPr>
                                  <m:e>
                                    <m:r>
                                      <a:rPr lang="fr-FR" sz="1400">
                                        <a:effectLst/>
                                        <a:latin typeface="Cambria Math"/>
                                      </a:rPr>
                                      <m:t>𝐭</m:t>
                                    </m:r>
                                  </m:e>
                                </m:d>
                                <m:r>
                                  <a:rPr lang="fr-FR" sz="1400">
                                    <a:effectLst/>
                                    <a:latin typeface="Cambria Math"/>
                                  </a:rPr>
                                  <m:t>=</m:t>
                                </m:r>
                                <m:r>
                                  <a:rPr lang="fr-FR" sz="1400">
                                    <a:effectLst/>
                                    <a:latin typeface="Cambria Math"/>
                                  </a:rPr>
                                  <m:t>𝐓</m:t>
                                </m:r>
                              </m:oMath>
                            </m:oMathPara>
                          </a14:m>
                          <a:endParaRPr lang="fr-FR" sz="1400">
                            <a:effectLst/>
                            <a:latin typeface="Calibri"/>
                            <a:ea typeface="Times New Roman"/>
                            <a:cs typeface="Arial"/>
                          </a:endParaRPr>
                        </a:p>
                      </a:txBody>
                      <a:tcPr marL="68580" marR="68580" marT="0" marB="0" anchor="ctr"/>
                    </a:tc>
                    <a:tc>
                      <a:txBody>
                        <a:bodyPr/>
                        <a:lstStyle/>
                        <a:p>
                          <a:pPr algn="ctr">
                            <a:lnSpc>
                              <a:spcPct val="150000"/>
                            </a:lnSpc>
                            <a:spcAft>
                              <a:spcPts val="0"/>
                            </a:spcAft>
                          </a:pPr>
                          <a:r>
                            <a:rPr lang="fr-FR" sz="1400">
                              <a:effectLst/>
                            </a:rPr>
                            <a:t>Seconde (s)</a:t>
                          </a:r>
                          <a:endParaRPr lang="fr-FR" sz="1400">
                            <a:effectLst/>
                            <a:latin typeface="Calibri"/>
                            <a:ea typeface="Times New Roman"/>
                            <a:cs typeface="Arial"/>
                          </a:endParaRPr>
                        </a:p>
                      </a:txBody>
                      <a:tcPr marL="68580" marR="68580" marT="0" marB="0" anchor="ctr"/>
                    </a:tc>
                  </a:tr>
                  <a:tr h="671804">
                    <a:tc>
                      <a:txBody>
                        <a:bodyPr/>
                        <a:lstStyle/>
                        <a:p>
                          <a:pPr algn="ctr">
                            <a:lnSpc>
                              <a:spcPct val="150000"/>
                            </a:lnSpc>
                            <a:spcAft>
                              <a:spcPts val="0"/>
                            </a:spcAft>
                          </a:pPr>
                          <a:r>
                            <a:rPr lang="fr-FR" sz="1400" b="1">
                              <a:effectLst/>
                            </a:rPr>
                            <a:t>Current intensity</a:t>
                          </a:r>
                          <a:endParaRPr lang="fr-FR" sz="1400" b="1">
                            <a:effectLst/>
                            <a:latin typeface="Calibri"/>
                            <a:ea typeface="Times New Roman"/>
                            <a:cs typeface="Arial"/>
                          </a:endParaRPr>
                        </a:p>
                      </a:txBody>
                      <a:tcPr marL="68580" marR="68580" marT="0" marB="0" anchor="ctr"/>
                    </a:tc>
                    <a:tc>
                      <a:txBody>
                        <a:bodyPr/>
                        <a:lstStyle/>
                        <a:p>
                          <a:pPr algn="ctr">
                            <a:lnSpc>
                              <a:spcPct val="150000"/>
                            </a:lnSpc>
                            <a:spcAft>
                              <a:spcPts val="0"/>
                            </a:spcAft>
                          </a:pPr>
                          <a:r>
                            <a:rPr lang="fr-FR" sz="1400">
                              <a:effectLst/>
                            </a:rPr>
                            <a:t>I</a:t>
                          </a:r>
                          <a:endParaRPr lang="fr-FR" sz="1400">
                            <a:effectLst/>
                            <a:latin typeface="Calibri"/>
                            <a:ea typeface="Times New Roman"/>
                            <a:cs typeface="Arial"/>
                          </a:endParaRPr>
                        </a:p>
                      </a:txBody>
                      <a:tcPr marL="68580" marR="68580" marT="0" marB="0" anchor="ctr"/>
                    </a:tc>
                    <a:tc>
                      <a:txBody>
                        <a:bodyPr/>
                        <a:lstStyle/>
                        <a:p>
                          <a:pPr algn="ctr">
                            <a:lnSpc>
                              <a:spcPct val="150000"/>
                            </a:lnSpc>
                            <a:spcAft>
                              <a:spcPts val="0"/>
                            </a:spcAft>
                          </a:pPr>
                          <a14:m>
                            <m:oMathPara xmlns:m="http://schemas.openxmlformats.org/officeDocument/2006/math">
                              <m:oMathParaPr>
                                <m:jc m:val="centerGroup"/>
                              </m:oMathParaPr>
                              <m:oMath xmlns:m="http://schemas.openxmlformats.org/officeDocument/2006/math">
                                <m:d>
                                  <m:dPr>
                                    <m:begChr m:val="["/>
                                    <m:endChr m:val="]"/>
                                    <m:ctrlPr>
                                      <a:rPr lang="fr-FR" sz="1400" i="1">
                                        <a:effectLst/>
                                        <a:latin typeface="Cambria Math"/>
                                      </a:rPr>
                                    </m:ctrlPr>
                                  </m:dPr>
                                  <m:e>
                                    <m:r>
                                      <a:rPr lang="fr-FR" sz="1400">
                                        <a:effectLst/>
                                        <a:latin typeface="Cambria Math"/>
                                      </a:rPr>
                                      <m:t>𝐈</m:t>
                                    </m:r>
                                  </m:e>
                                </m:d>
                                <m:r>
                                  <a:rPr lang="fr-FR" sz="1400">
                                    <a:effectLst/>
                                    <a:latin typeface="Cambria Math"/>
                                  </a:rPr>
                                  <m:t>=</m:t>
                                </m:r>
                                <m:r>
                                  <a:rPr lang="fr-FR" sz="1400">
                                    <a:effectLst/>
                                    <a:latin typeface="Cambria Math"/>
                                  </a:rPr>
                                  <m:t>𝐈</m:t>
                                </m:r>
                              </m:oMath>
                            </m:oMathPara>
                          </a14:m>
                          <a:endParaRPr lang="fr-FR" sz="1400">
                            <a:effectLst/>
                            <a:latin typeface="Calibri"/>
                            <a:ea typeface="Times New Roman"/>
                            <a:cs typeface="Arial"/>
                          </a:endParaRPr>
                        </a:p>
                      </a:txBody>
                      <a:tcPr marL="68580" marR="68580" marT="0" marB="0" anchor="ctr"/>
                    </a:tc>
                    <a:tc>
                      <a:txBody>
                        <a:bodyPr/>
                        <a:lstStyle/>
                        <a:p>
                          <a:pPr algn="ctr">
                            <a:lnSpc>
                              <a:spcPct val="150000"/>
                            </a:lnSpc>
                            <a:spcAft>
                              <a:spcPts val="0"/>
                            </a:spcAft>
                          </a:pPr>
                          <a:r>
                            <a:rPr lang="fr-FR" sz="1400" dirty="0">
                              <a:effectLst/>
                            </a:rPr>
                            <a:t>Ampère (A)</a:t>
                          </a:r>
                          <a:endParaRPr lang="fr-FR" sz="1400" dirty="0">
                            <a:effectLst/>
                            <a:latin typeface="Calibri"/>
                            <a:ea typeface="Times New Roman"/>
                            <a:cs typeface="Arial"/>
                          </a:endParaRPr>
                        </a:p>
                      </a:txBody>
                      <a:tcPr marL="68580" marR="68580" marT="0" marB="0" anchor="ctr"/>
                    </a:tc>
                  </a:tr>
                  <a:tr h="335902">
                    <a:tc>
                      <a:txBody>
                        <a:bodyPr/>
                        <a:lstStyle/>
                        <a:p>
                          <a:pPr algn="ctr">
                            <a:lnSpc>
                              <a:spcPct val="150000"/>
                            </a:lnSpc>
                            <a:spcAft>
                              <a:spcPts val="0"/>
                            </a:spcAft>
                          </a:pPr>
                          <a:r>
                            <a:rPr lang="fr-FR" sz="1400" b="1">
                              <a:effectLst/>
                            </a:rPr>
                            <a:t>Temperature</a:t>
                          </a:r>
                          <a:endParaRPr lang="fr-FR" sz="1400" b="1">
                            <a:effectLst/>
                            <a:latin typeface="Calibri"/>
                            <a:ea typeface="Times New Roman"/>
                            <a:cs typeface="Arial"/>
                          </a:endParaRPr>
                        </a:p>
                      </a:txBody>
                      <a:tcPr marL="68580" marR="68580" marT="0" marB="0" anchor="ctr"/>
                    </a:tc>
                    <a:tc>
                      <a:txBody>
                        <a:bodyPr/>
                        <a:lstStyle/>
                        <a:p>
                          <a:pPr algn="ctr">
                            <a:lnSpc>
                              <a:spcPct val="150000"/>
                            </a:lnSpc>
                            <a:spcAft>
                              <a:spcPts val="0"/>
                            </a:spcAft>
                          </a:pPr>
                          <a:r>
                            <a:rPr lang="fr-FR" sz="1400">
                              <a:effectLst/>
                            </a:rPr>
                            <a:t>T</a:t>
                          </a:r>
                          <a:endParaRPr lang="fr-FR" sz="1400">
                            <a:effectLst/>
                            <a:latin typeface="Calibri"/>
                            <a:ea typeface="Times New Roman"/>
                            <a:cs typeface="Arial"/>
                          </a:endParaRPr>
                        </a:p>
                      </a:txBody>
                      <a:tcPr marL="68580" marR="68580" marT="0" marB="0" anchor="ctr"/>
                    </a:tc>
                    <a:tc>
                      <a:txBody>
                        <a:bodyPr/>
                        <a:lstStyle/>
                        <a:p>
                          <a:pPr algn="ctr">
                            <a:lnSpc>
                              <a:spcPct val="150000"/>
                            </a:lnSpc>
                            <a:spcAft>
                              <a:spcPts val="0"/>
                            </a:spcAft>
                          </a:pPr>
                          <a14:m>
                            <m:oMathPara xmlns:m="http://schemas.openxmlformats.org/officeDocument/2006/math">
                              <m:oMathParaPr>
                                <m:jc m:val="centerGroup"/>
                              </m:oMathParaPr>
                              <m:oMath xmlns:m="http://schemas.openxmlformats.org/officeDocument/2006/math">
                                <m:d>
                                  <m:dPr>
                                    <m:begChr m:val="["/>
                                    <m:endChr m:val="]"/>
                                    <m:ctrlPr>
                                      <a:rPr lang="fr-FR" sz="1400" i="1">
                                        <a:effectLst/>
                                        <a:latin typeface="Cambria Math"/>
                                      </a:rPr>
                                    </m:ctrlPr>
                                  </m:dPr>
                                  <m:e>
                                    <m:r>
                                      <a:rPr lang="fr-FR" sz="1400">
                                        <a:effectLst/>
                                        <a:latin typeface="Cambria Math"/>
                                      </a:rPr>
                                      <m:t>𝐓</m:t>
                                    </m:r>
                                  </m:e>
                                </m:d>
                                <m:r>
                                  <a:rPr lang="fr-FR" sz="1400">
                                    <a:effectLst/>
                                    <a:latin typeface="Cambria Math"/>
                                  </a:rPr>
                                  <m:t>=</m:t>
                                </m:r>
                                <m:r>
                                  <a:rPr lang="fr-FR" sz="1400">
                                    <a:effectLst/>
                                    <a:latin typeface="Cambria Math"/>
                                  </a:rPr>
                                  <m:t>𝛉</m:t>
                                </m:r>
                              </m:oMath>
                            </m:oMathPara>
                          </a14:m>
                          <a:endParaRPr lang="fr-FR" sz="1400" dirty="0">
                            <a:effectLst/>
                            <a:latin typeface="Calibri"/>
                            <a:ea typeface="Times New Roman"/>
                            <a:cs typeface="Arial"/>
                          </a:endParaRPr>
                        </a:p>
                      </a:txBody>
                      <a:tcPr marL="68580" marR="68580" marT="0" marB="0" anchor="ctr"/>
                    </a:tc>
                    <a:tc>
                      <a:txBody>
                        <a:bodyPr/>
                        <a:lstStyle/>
                        <a:p>
                          <a:pPr algn="ctr">
                            <a:lnSpc>
                              <a:spcPct val="150000"/>
                            </a:lnSpc>
                            <a:spcAft>
                              <a:spcPts val="0"/>
                            </a:spcAft>
                          </a:pPr>
                          <a:r>
                            <a:rPr lang="fr-FR" sz="1400" dirty="0">
                              <a:effectLst/>
                            </a:rPr>
                            <a:t>Kelvin (K)</a:t>
                          </a:r>
                          <a:endParaRPr lang="fr-FR" sz="1400" dirty="0">
                            <a:effectLst/>
                            <a:latin typeface="Calibri"/>
                            <a:ea typeface="Times New Roman"/>
                            <a:cs typeface="Arial"/>
                          </a:endParaRPr>
                        </a:p>
                      </a:txBody>
                      <a:tcPr marL="68580" marR="68580" marT="0" marB="0" anchor="ctr"/>
                    </a:tc>
                  </a:tr>
                  <a:tr h="335902">
                    <a:tc>
                      <a:txBody>
                        <a:bodyPr/>
                        <a:lstStyle/>
                        <a:p>
                          <a:pPr algn="ctr">
                            <a:lnSpc>
                              <a:spcPct val="150000"/>
                            </a:lnSpc>
                            <a:spcAft>
                              <a:spcPts val="0"/>
                            </a:spcAft>
                          </a:pPr>
                          <a:r>
                            <a:rPr lang="fr-FR" sz="1400" b="1" dirty="0">
                              <a:effectLst/>
                            </a:rPr>
                            <a:t>Light </a:t>
                          </a:r>
                          <a:r>
                            <a:rPr lang="fr-FR" sz="1400" b="1" dirty="0" err="1">
                              <a:effectLst/>
                            </a:rPr>
                            <a:t>intensity</a:t>
                          </a:r>
                          <a:endParaRPr lang="fr-FR" sz="1400" b="1" dirty="0">
                            <a:effectLst/>
                            <a:latin typeface="Calibri"/>
                            <a:ea typeface="Times New Roman"/>
                            <a:cs typeface="Arial"/>
                          </a:endParaRPr>
                        </a:p>
                      </a:txBody>
                      <a:tcPr marL="68580" marR="68580" marT="0" marB="0" anchor="ctr"/>
                    </a:tc>
                    <a:tc>
                      <a:txBody>
                        <a:bodyPr/>
                        <a:lstStyle/>
                        <a:p>
                          <a:pPr algn="ctr">
                            <a:lnSpc>
                              <a:spcPct val="150000"/>
                            </a:lnSpc>
                            <a:spcAft>
                              <a:spcPts val="0"/>
                            </a:spcAft>
                          </a:pPr>
                          <a:r>
                            <a:rPr lang="fr-FR" sz="1400">
                              <a:effectLst/>
                            </a:rPr>
                            <a:t>j</a:t>
                          </a:r>
                          <a:endParaRPr lang="fr-FR" sz="1400">
                            <a:effectLst/>
                            <a:latin typeface="Calibri"/>
                            <a:ea typeface="Times New Roman"/>
                            <a:cs typeface="Arial"/>
                          </a:endParaRPr>
                        </a:p>
                      </a:txBody>
                      <a:tcPr marL="68580" marR="68580" marT="0" marB="0" anchor="ctr"/>
                    </a:tc>
                    <a:tc>
                      <a:txBody>
                        <a:bodyPr/>
                        <a:lstStyle/>
                        <a:p>
                          <a:pPr algn="ctr">
                            <a:lnSpc>
                              <a:spcPct val="150000"/>
                            </a:lnSpc>
                            <a:spcAft>
                              <a:spcPts val="0"/>
                            </a:spcAft>
                          </a:pPr>
                          <a14:m>
                            <m:oMathPara xmlns:m="http://schemas.openxmlformats.org/officeDocument/2006/math">
                              <m:oMathParaPr>
                                <m:jc m:val="centerGroup"/>
                              </m:oMathParaPr>
                              <m:oMath xmlns:m="http://schemas.openxmlformats.org/officeDocument/2006/math">
                                <m:d>
                                  <m:dPr>
                                    <m:begChr m:val="["/>
                                    <m:endChr m:val="]"/>
                                    <m:ctrlPr>
                                      <a:rPr lang="fr-FR" sz="1400" i="1">
                                        <a:effectLst/>
                                        <a:latin typeface="Cambria Math"/>
                                      </a:rPr>
                                    </m:ctrlPr>
                                  </m:dPr>
                                  <m:e>
                                    <m:r>
                                      <a:rPr lang="fr-FR" sz="1400">
                                        <a:effectLst/>
                                        <a:latin typeface="Cambria Math"/>
                                      </a:rPr>
                                      <m:t>𝐣</m:t>
                                    </m:r>
                                  </m:e>
                                </m:d>
                                <m:r>
                                  <a:rPr lang="fr-FR" sz="1400">
                                    <a:effectLst/>
                                    <a:latin typeface="Cambria Math"/>
                                  </a:rPr>
                                  <m:t>=</m:t>
                                </m:r>
                                <m:r>
                                  <a:rPr lang="fr-FR" sz="1400">
                                    <a:effectLst/>
                                    <a:latin typeface="Cambria Math"/>
                                  </a:rPr>
                                  <m:t>𝐉</m:t>
                                </m:r>
                              </m:oMath>
                            </m:oMathPara>
                          </a14:m>
                          <a:endParaRPr lang="fr-FR" sz="1400">
                            <a:effectLst/>
                            <a:latin typeface="Calibri"/>
                            <a:ea typeface="Times New Roman"/>
                            <a:cs typeface="Arial"/>
                          </a:endParaRPr>
                        </a:p>
                      </a:txBody>
                      <a:tcPr marL="68580" marR="68580" marT="0" marB="0" anchor="ctr"/>
                    </a:tc>
                    <a:tc>
                      <a:txBody>
                        <a:bodyPr/>
                        <a:lstStyle/>
                        <a:p>
                          <a:pPr algn="ctr">
                            <a:lnSpc>
                              <a:spcPct val="150000"/>
                            </a:lnSpc>
                            <a:spcAft>
                              <a:spcPts val="0"/>
                            </a:spcAft>
                          </a:pPr>
                          <a:r>
                            <a:rPr lang="fr-FR" sz="1400">
                              <a:effectLst/>
                            </a:rPr>
                            <a:t>Candela (Cd)</a:t>
                          </a:r>
                          <a:endParaRPr lang="fr-FR" sz="1400">
                            <a:effectLst/>
                            <a:latin typeface="Calibri"/>
                            <a:ea typeface="Times New Roman"/>
                            <a:cs typeface="Arial"/>
                          </a:endParaRPr>
                        </a:p>
                      </a:txBody>
                      <a:tcPr marL="68580" marR="68580" marT="0" marB="0" anchor="ctr"/>
                    </a:tc>
                  </a:tr>
                  <a:tr h="671804">
                    <a:tc>
                      <a:txBody>
                        <a:bodyPr/>
                        <a:lstStyle/>
                        <a:p>
                          <a:pPr algn="ctr">
                            <a:lnSpc>
                              <a:spcPct val="150000"/>
                            </a:lnSpc>
                            <a:spcAft>
                              <a:spcPts val="0"/>
                            </a:spcAft>
                          </a:pPr>
                          <a:r>
                            <a:rPr lang="fr-FR" sz="1400" b="1" dirty="0" err="1">
                              <a:effectLst/>
                            </a:rPr>
                            <a:t>Quantity</a:t>
                          </a:r>
                          <a:r>
                            <a:rPr lang="fr-FR" sz="1400" b="1" dirty="0">
                              <a:effectLst/>
                            </a:rPr>
                            <a:t> of </a:t>
                          </a:r>
                          <a:r>
                            <a:rPr lang="fr-FR" sz="1400" b="1" dirty="0" err="1">
                              <a:effectLst/>
                            </a:rPr>
                            <a:t>material</a:t>
                          </a:r>
                          <a:endParaRPr lang="fr-FR" sz="1400" b="1" dirty="0">
                            <a:effectLst/>
                            <a:latin typeface="Calibri"/>
                            <a:ea typeface="Times New Roman"/>
                            <a:cs typeface="Arial"/>
                          </a:endParaRPr>
                        </a:p>
                      </a:txBody>
                      <a:tcPr marL="68580" marR="68580" marT="0" marB="0" anchor="ctr"/>
                    </a:tc>
                    <a:tc>
                      <a:txBody>
                        <a:bodyPr/>
                        <a:lstStyle/>
                        <a:p>
                          <a:pPr algn="ctr">
                            <a:lnSpc>
                              <a:spcPct val="150000"/>
                            </a:lnSpc>
                            <a:spcAft>
                              <a:spcPts val="0"/>
                            </a:spcAft>
                          </a:pPr>
                          <a:r>
                            <a:rPr lang="fr-FR" sz="1400">
                              <a:effectLst/>
                            </a:rPr>
                            <a:t>n</a:t>
                          </a:r>
                          <a:endParaRPr lang="fr-FR" sz="1400">
                            <a:effectLst/>
                            <a:latin typeface="Calibri"/>
                            <a:ea typeface="Times New Roman"/>
                            <a:cs typeface="Arial"/>
                          </a:endParaRPr>
                        </a:p>
                      </a:txBody>
                      <a:tcPr marL="68580" marR="68580" marT="0" marB="0" anchor="ctr"/>
                    </a:tc>
                    <a:tc>
                      <a:txBody>
                        <a:bodyPr/>
                        <a:lstStyle/>
                        <a:p>
                          <a:pPr algn="ctr">
                            <a:lnSpc>
                              <a:spcPct val="150000"/>
                            </a:lnSpc>
                            <a:spcAft>
                              <a:spcPts val="0"/>
                            </a:spcAft>
                          </a:pPr>
                          <a14:m>
                            <m:oMathPara xmlns:m="http://schemas.openxmlformats.org/officeDocument/2006/math">
                              <m:oMathParaPr>
                                <m:jc m:val="centerGroup"/>
                              </m:oMathParaPr>
                              <m:oMath xmlns:m="http://schemas.openxmlformats.org/officeDocument/2006/math">
                                <m:d>
                                  <m:dPr>
                                    <m:begChr m:val="["/>
                                    <m:endChr m:val="]"/>
                                    <m:ctrlPr>
                                      <a:rPr lang="fr-FR" sz="1400" i="1">
                                        <a:effectLst/>
                                        <a:latin typeface="Cambria Math"/>
                                      </a:rPr>
                                    </m:ctrlPr>
                                  </m:dPr>
                                  <m:e>
                                    <m:r>
                                      <a:rPr lang="fr-FR" sz="1400">
                                        <a:effectLst/>
                                        <a:latin typeface="Cambria Math"/>
                                      </a:rPr>
                                      <m:t>𝐧</m:t>
                                    </m:r>
                                  </m:e>
                                </m:d>
                                <m:r>
                                  <a:rPr lang="fr-FR" sz="1400">
                                    <a:effectLst/>
                                    <a:latin typeface="Cambria Math"/>
                                  </a:rPr>
                                  <m:t>=</m:t>
                                </m:r>
                                <m:r>
                                  <a:rPr lang="fr-FR" sz="1400">
                                    <a:effectLst/>
                                    <a:latin typeface="Cambria Math"/>
                                  </a:rPr>
                                  <m:t>𝐍</m:t>
                                </m:r>
                              </m:oMath>
                            </m:oMathPara>
                          </a14:m>
                          <a:endParaRPr lang="fr-FR" sz="1400" dirty="0">
                            <a:effectLst/>
                            <a:latin typeface="Calibri"/>
                            <a:ea typeface="Times New Roman"/>
                            <a:cs typeface="Arial"/>
                          </a:endParaRPr>
                        </a:p>
                      </a:txBody>
                      <a:tcPr marL="68580" marR="68580" marT="0" marB="0" anchor="ctr"/>
                    </a:tc>
                    <a:tc>
                      <a:txBody>
                        <a:bodyPr/>
                        <a:lstStyle/>
                        <a:p>
                          <a:pPr algn="ctr">
                            <a:lnSpc>
                              <a:spcPct val="150000"/>
                            </a:lnSpc>
                            <a:spcAft>
                              <a:spcPts val="0"/>
                            </a:spcAft>
                          </a:pPr>
                          <a:r>
                            <a:rPr lang="fr-FR" sz="1400" dirty="0">
                              <a:effectLst/>
                            </a:rPr>
                            <a:t>Mole (mol)</a:t>
                          </a:r>
                          <a:endParaRPr lang="fr-FR" sz="1400" dirty="0">
                            <a:effectLst/>
                            <a:latin typeface="Calibri"/>
                            <a:ea typeface="Times New Roman"/>
                            <a:cs typeface="Arial"/>
                          </a:endParaRPr>
                        </a:p>
                      </a:txBody>
                      <a:tcPr marL="68580" marR="68580" marT="0" marB="0" anchor="ctr"/>
                    </a:tc>
                  </a:tr>
                </a:tbl>
              </a:graphicData>
            </a:graphic>
          </p:graphicFrame>
        </mc:Choice>
        <mc:Fallback>
          <p:graphicFrame>
            <p:nvGraphicFramePr>
              <p:cNvPr id="5" name="Table 4"/>
              <p:cNvGraphicFramePr>
                <a:graphicFrameLocks noGrp="1"/>
              </p:cNvGraphicFramePr>
              <p:nvPr>
                <p:extLst>
                  <p:ext uri="{D42A27DB-BD31-4B8C-83A1-F6EECF244321}">
                    <p14:modId xmlns:p14="http://schemas.microsoft.com/office/powerpoint/2010/main" val="90406888"/>
                  </p:ext>
                </p:extLst>
              </p:nvPr>
            </p:nvGraphicFramePr>
            <p:xfrm>
              <a:off x="1066800" y="1371602"/>
              <a:ext cx="6858000" cy="4114801"/>
            </p:xfrm>
            <a:graphic>
              <a:graphicData uri="http://schemas.openxmlformats.org/drawingml/2006/table">
                <a:tbl>
                  <a:tblPr firstRow="1" firstCol="1" bandRow="1">
                    <a:tableStyleId>{5C22544A-7EE6-4342-B048-85BDC9FD1C3A}</a:tableStyleId>
                  </a:tblPr>
                  <a:tblGrid>
                    <a:gridCol w="1874560"/>
                    <a:gridCol w="1477760"/>
                    <a:gridCol w="1477016"/>
                    <a:gridCol w="2028664"/>
                  </a:tblGrid>
                  <a:tr h="1091683">
                    <a:tc>
                      <a:txBody>
                        <a:bodyPr/>
                        <a:lstStyle/>
                        <a:p>
                          <a:pPr algn="ctr">
                            <a:lnSpc>
                              <a:spcPct val="150000"/>
                            </a:lnSpc>
                            <a:spcAft>
                              <a:spcPts val="0"/>
                            </a:spcAft>
                          </a:pPr>
                          <a:r>
                            <a:rPr lang="en-US" sz="1400" dirty="0">
                              <a:effectLst/>
                            </a:rPr>
                            <a:t>The Fundamental Quantities </a:t>
                          </a:r>
                          <a:r>
                            <a:rPr lang="ar-DZ" sz="1400" dirty="0">
                              <a:effectLst/>
                            </a:rPr>
                            <a:t>المقادير </a:t>
                          </a:r>
                          <a:r>
                            <a:rPr lang="ar-SA" sz="1400" dirty="0">
                              <a:effectLst/>
                            </a:rPr>
                            <a:t> الأساسية</a:t>
                          </a:r>
                          <a:endParaRPr lang="fr-FR" sz="1400" dirty="0">
                            <a:effectLst/>
                            <a:latin typeface="Calibri"/>
                            <a:ea typeface="Times New Roman"/>
                            <a:cs typeface="Arial"/>
                          </a:endParaRPr>
                        </a:p>
                      </a:txBody>
                      <a:tcPr marL="68580" marR="68580" marT="0" marB="0" anchor="ctr"/>
                    </a:tc>
                    <a:tc>
                      <a:txBody>
                        <a:bodyPr/>
                        <a:lstStyle/>
                        <a:p>
                          <a:pPr algn="ctr">
                            <a:lnSpc>
                              <a:spcPct val="150000"/>
                            </a:lnSpc>
                            <a:spcAft>
                              <a:spcPts val="0"/>
                            </a:spcAft>
                          </a:pPr>
                          <a:r>
                            <a:rPr lang="fr-FR" sz="1400" dirty="0" err="1">
                              <a:effectLst/>
                            </a:rPr>
                            <a:t>Symbols</a:t>
                          </a:r>
                          <a:r>
                            <a:rPr lang="ar-SA" sz="1400" dirty="0">
                              <a:effectLst/>
                            </a:rPr>
                            <a:t>الرمز</a:t>
                          </a:r>
                          <a:endParaRPr lang="fr-FR" sz="1400" dirty="0">
                            <a:effectLst/>
                            <a:latin typeface="Calibri"/>
                            <a:ea typeface="Times New Roman"/>
                            <a:cs typeface="Arial"/>
                          </a:endParaRPr>
                        </a:p>
                      </a:txBody>
                      <a:tcPr marL="68580" marR="68580" marT="0" marB="0" anchor="ctr"/>
                    </a:tc>
                    <a:tc>
                      <a:txBody>
                        <a:bodyPr/>
                        <a:lstStyle/>
                        <a:p>
                          <a:pPr algn="ctr">
                            <a:lnSpc>
                              <a:spcPct val="150000"/>
                            </a:lnSpc>
                            <a:spcAft>
                              <a:spcPts val="0"/>
                            </a:spcAft>
                          </a:pPr>
                          <a:r>
                            <a:rPr lang="fr-FR" sz="1400">
                              <a:effectLst/>
                            </a:rPr>
                            <a:t>Dimensions  </a:t>
                          </a:r>
                          <a:r>
                            <a:rPr lang="ar-SA" sz="1400">
                              <a:effectLst/>
                            </a:rPr>
                            <a:t>الأبعاد</a:t>
                          </a:r>
                          <a:endParaRPr lang="fr-FR" sz="1400">
                            <a:effectLst/>
                            <a:latin typeface="Calibri"/>
                            <a:ea typeface="Times New Roman"/>
                            <a:cs typeface="Arial"/>
                          </a:endParaRPr>
                        </a:p>
                      </a:txBody>
                      <a:tcPr marL="68580" marR="68580" marT="0" marB="0" anchor="ctr"/>
                    </a:tc>
                    <a:tc>
                      <a:txBody>
                        <a:bodyPr/>
                        <a:lstStyle/>
                        <a:p>
                          <a:pPr algn="ctr">
                            <a:lnSpc>
                              <a:spcPct val="150000"/>
                            </a:lnSpc>
                            <a:spcAft>
                              <a:spcPts val="0"/>
                            </a:spcAft>
                          </a:pPr>
                          <a:r>
                            <a:rPr lang="fr-FR" sz="1400" dirty="0" err="1">
                              <a:effectLst/>
                            </a:rPr>
                            <a:t>Units</a:t>
                          </a:r>
                          <a:r>
                            <a:rPr lang="fr-FR" sz="1400" dirty="0">
                              <a:effectLst/>
                            </a:rPr>
                            <a:t> </a:t>
                          </a:r>
                          <a:r>
                            <a:rPr lang="ar-SA" sz="1400" dirty="0">
                              <a:effectLst/>
                            </a:rPr>
                            <a:t>الوحدة</a:t>
                          </a:r>
                          <a:r>
                            <a:rPr lang="fr-FR" sz="1400" dirty="0">
                              <a:effectLst/>
                            </a:rPr>
                            <a:t> (in international system)</a:t>
                          </a:r>
                          <a:endParaRPr lang="fr-FR" sz="1400" dirty="0">
                            <a:effectLst/>
                            <a:latin typeface="Calibri"/>
                            <a:ea typeface="Times New Roman"/>
                            <a:cs typeface="Arial"/>
                          </a:endParaRPr>
                        </a:p>
                      </a:txBody>
                      <a:tcPr marL="68580" marR="68580" marT="0" marB="0" anchor="ctr"/>
                    </a:tc>
                  </a:tr>
                  <a:tr h="335902">
                    <a:tc>
                      <a:txBody>
                        <a:bodyPr/>
                        <a:lstStyle/>
                        <a:p>
                          <a:pPr algn="ctr">
                            <a:lnSpc>
                              <a:spcPct val="150000"/>
                            </a:lnSpc>
                            <a:spcAft>
                              <a:spcPts val="0"/>
                            </a:spcAft>
                          </a:pPr>
                          <a:r>
                            <a:rPr lang="fr-FR" sz="1400" b="1" dirty="0" err="1">
                              <a:effectLst/>
                            </a:rPr>
                            <a:t>Length</a:t>
                          </a:r>
                          <a:endParaRPr lang="fr-FR" sz="1400" b="1" dirty="0">
                            <a:effectLst/>
                            <a:latin typeface="Calibri"/>
                            <a:ea typeface="Times New Roman"/>
                            <a:cs typeface="Arial"/>
                          </a:endParaRPr>
                        </a:p>
                      </a:txBody>
                      <a:tcPr marL="68580" marR="68580" marT="0" marB="0" anchor="ctr"/>
                    </a:tc>
                    <a:tc>
                      <a:txBody>
                        <a:bodyPr/>
                        <a:lstStyle/>
                        <a:p>
                          <a:pPr algn="ctr">
                            <a:lnSpc>
                              <a:spcPct val="150000"/>
                            </a:lnSpc>
                            <a:spcAft>
                              <a:spcPts val="0"/>
                            </a:spcAft>
                          </a:pPr>
                          <a:r>
                            <a:rPr lang="fr-FR" sz="1400">
                              <a:effectLst/>
                            </a:rPr>
                            <a:t>L</a:t>
                          </a:r>
                          <a:endParaRPr lang="fr-FR" sz="1400">
                            <a:effectLst/>
                            <a:latin typeface="Calibri"/>
                            <a:ea typeface="Times New Roman"/>
                            <a:cs typeface="Arial"/>
                          </a:endParaRPr>
                        </a:p>
                      </a:txBody>
                      <a:tcPr marL="68580" marR="68580" marT="0" marB="0" anchor="ctr"/>
                    </a:tc>
                    <a:tc>
                      <a:txBody>
                        <a:bodyPr/>
                        <a:lstStyle/>
                        <a:p>
                          <a:endParaRPr lang="fr-FR"/>
                        </a:p>
                      </a:txBody>
                      <a:tcPr marL="68580" marR="68580" marT="0" marB="0" anchor="ctr">
                        <a:blipFill rotWithShape="1">
                          <a:blip r:embed="rId2"/>
                          <a:stretch>
                            <a:fillRect l="-227273" t="-325455" r="-137603" b="-801818"/>
                          </a:stretch>
                        </a:blipFill>
                      </a:tcPr>
                    </a:tc>
                    <a:tc>
                      <a:txBody>
                        <a:bodyPr/>
                        <a:lstStyle/>
                        <a:p>
                          <a:pPr algn="ctr">
                            <a:lnSpc>
                              <a:spcPct val="150000"/>
                            </a:lnSpc>
                            <a:spcAft>
                              <a:spcPts val="0"/>
                            </a:spcAft>
                          </a:pPr>
                          <a:r>
                            <a:rPr lang="fr-FR" sz="1400" dirty="0" err="1" smtClean="0">
                              <a:effectLst/>
                            </a:rPr>
                            <a:t>Metre</a:t>
                          </a:r>
                          <a:r>
                            <a:rPr lang="fr-FR" sz="1400" dirty="0" smtClean="0">
                              <a:effectLst/>
                            </a:rPr>
                            <a:t> </a:t>
                          </a:r>
                          <a:r>
                            <a:rPr lang="fr-FR" sz="1400" dirty="0">
                              <a:effectLst/>
                            </a:rPr>
                            <a:t>(m)</a:t>
                          </a:r>
                          <a:endParaRPr lang="fr-FR" sz="1400" dirty="0">
                            <a:effectLst/>
                            <a:latin typeface="Calibri"/>
                            <a:ea typeface="Times New Roman"/>
                            <a:cs typeface="Arial"/>
                          </a:endParaRPr>
                        </a:p>
                      </a:txBody>
                      <a:tcPr marL="68580" marR="68580" marT="0" marB="0" anchor="ctr"/>
                    </a:tc>
                  </a:tr>
                  <a:tr h="335902">
                    <a:tc>
                      <a:txBody>
                        <a:bodyPr/>
                        <a:lstStyle/>
                        <a:p>
                          <a:pPr algn="ctr">
                            <a:lnSpc>
                              <a:spcPct val="150000"/>
                            </a:lnSpc>
                            <a:spcAft>
                              <a:spcPts val="0"/>
                            </a:spcAft>
                          </a:pPr>
                          <a:r>
                            <a:rPr lang="fr-FR" sz="1400" b="1" dirty="0">
                              <a:effectLst/>
                            </a:rPr>
                            <a:t>Mass</a:t>
                          </a:r>
                          <a:endParaRPr lang="fr-FR" sz="1400" b="1" dirty="0">
                            <a:effectLst/>
                            <a:latin typeface="Calibri"/>
                            <a:ea typeface="Times New Roman"/>
                            <a:cs typeface="Arial"/>
                          </a:endParaRPr>
                        </a:p>
                      </a:txBody>
                      <a:tcPr marL="68580" marR="68580" marT="0" marB="0" anchor="ctr"/>
                    </a:tc>
                    <a:tc>
                      <a:txBody>
                        <a:bodyPr/>
                        <a:lstStyle/>
                        <a:p>
                          <a:pPr algn="ctr">
                            <a:lnSpc>
                              <a:spcPct val="150000"/>
                            </a:lnSpc>
                            <a:spcAft>
                              <a:spcPts val="0"/>
                            </a:spcAft>
                          </a:pPr>
                          <a:r>
                            <a:rPr lang="fr-FR" sz="1400">
                              <a:effectLst/>
                            </a:rPr>
                            <a:t>M</a:t>
                          </a:r>
                          <a:endParaRPr lang="fr-FR" sz="1400">
                            <a:effectLst/>
                            <a:latin typeface="Calibri"/>
                            <a:ea typeface="Times New Roman"/>
                            <a:cs typeface="Arial"/>
                          </a:endParaRPr>
                        </a:p>
                      </a:txBody>
                      <a:tcPr marL="68580" marR="68580" marT="0" marB="0" anchor="ctr"/>
                    </a:tc>
                    <a:tc>
                      <a:txBody>
                        <a:bodyPr/>
                        <a:lstStyle/>
                        <a:p>
                          <a:endParaRPr lang="fr-FR"/>
                        </a:p>
                      </a:txBody>
                      <a:tcPr marL="68580" marR="68580" marT="0" marB="0" anchor="ctr">
                        <a:blipFill rotWithShape="1">
                          <a:blip r:embed="rId2"/>
                          <a:stretch>
                            <a:fillRect l="-227273" t="-425455" r="-137603" b="-701818"/>
                          </a:stretch>
                        </a:blipFill>
                      </a:tcPr>
                    </a:tc>
                    <a:tc>
                      <a:txBody>
                        <a:bodyPr/>
                        <a:lstStyle/>
                        <a:p>
                          <a:pPr algn="ctr">
                            <a:lnSpc>
                              <a:spcPct val="150000"/>
                            </a:lnSpc>
                            <a:spcAft>
                              <a:spcPts val="0"/>
                            </a:spcAft>
                          </a:pPr>
                          <a:r>
                            <a:rPr lang="fr-FR" sz="1400">
                              <a:effectLst/>
                            </a:rPr>
                            <a:t>Kilogramme (kg)</a:t>
                          </a:r>
                          <a:endParaRPr lang="fr-FR" sz="1400">
                            <a:effectLst/>
                            <a:latin typeface="Calibri"/>
                            <a:ea typeface="Times New Roman"/>
                            <a:cs typeface="Arial"/>
                          </a:endParaRPr>
                        </a:p>
                      </a:txBody>
                      <a:tcPr marL="68580" marR="68580" marT="0" marB="0" anchor="ctr"/>
                    </a:tc>
                  </a:tr>
                  <a:tr h="335902">
                    <a:tc>
                      <a:txBody>
                        <a:bodyPr/>
                        <a:lstStyle/>
                        <a:p>
                          <a:pPr algn="ctr">
                            <a:lnSpc>
                              <a:spcPct val="150000"/>
                            </a:lnSpc>
                            <a:spcAft>
                              <a:spcPts val="0"/>
                            </a:spcAft>
                          </a:pPr>
                          <a:r>
                            <a:rPr lang="fr-FR" sz="1400" b="1" dirty="0">
                              <a:effectLst/>
                            </a:rPr>
                            <a:t>Time</a:t>
                          </a:r>
                          <a:endParaRPr lang="fr-FR" sz="1400" b="1" dirty="0">
                            <a:effectLst/>
                            <a:latin typeface="Calibri"/>
                            <a:ea typeface="Times New Roman"/>
                            <a:cs typeface="Arial"/>
                          </a:endParaRPr>
                        </a:p>
                      </a:txBody>
                      <a:tcPr marL="68580" marR="68580" marT="0" marB="0" anchor="ctr"/>
                    </a:tc>
                    <a:tc>
                      <a:txBody>
                        <a:bodyPr/>
                        <a:lstStyle/>
                        <a:p>
                          <a:pPr algn="ctr">
                            <a:lnSpc>
                              <a:spcPct val="150000"/>
                            </a:lnSpc>
                            <a:spcAft>
                              <a:spcPts val="0"/>
                            </a:spcAft>
                          </a:pPr>
                          <a:r>
                            <a:rPr lang="fr-FR" sz="1400">
                              <a:effectLst/>
                            </a:rPr>
                            <a:t>T</a:t>
                          </a:r>
                          <a:endParaRPr lang="fr-FR" sz="1400">
                            <a:effectLst/>
                            <a:latin typeface="Calibri"/>
                            <a:ea typeface="Times New Roman"/>
                            <a:cs typeface="Arial"/>
                          </a:endParaRPr>
                        </a:p>
                      </a:txBody>
                      <a:tcPr marL="68580" marR="68580" marT="0" marB="0" anchor="ctr"/>
                    </a:tc>
                    <a:tc>
                      <a:txBody>
                        <a:bodyPr/>
                        <a:lstStyle/>
                        <a:p>
                          <a:endParaRPr lang="fr-FR"/>
                        </a:p>
                      </a:txBody>
                      <a:tcPr marL="68580" marR="68580" marT="0" marB="0" anchor="ctr">
                        <a:blipFill rotWithShape="1">
                          <a:blip r:embed="rId2"/>
                          <a:stretch>
                            <a:fillRect l="-227273" t="-525455" r="-137603" b="-601818"/>
                          </a:stretch>
                        </a:blipFill>
                      </a:tcPr>
                    </a:tc>
                    <a:tc>
                      <a:txBody>
                        <a:bodyPr/>
                        <a:lstStyle/>
                        <a:p>
                          <a:pPr algn="ctr">
                            <a:lnSpc>
                              <a:spcPct val="150000"/>
                            </a:lnSpc>
                            <a:spcAft>
                              <a:spcPts val="0"/>
                            </a:spcAft>
                          </a:pPr>
                          <a:r>
                            <a:rPr lang="fr-FR" sz="1400">
                              <a:effectLst/>
                            </a:rPr>
                            <a:t>Seconde (s)</a:t>
                          </a:r>
                          <a:endParaRPr lang="fr-FR" sz="1400">
                            <a:effectLst/>
                            <a:latin typeface="Calibri"/>
                            <a:ea typeface="Times New Roman"/>
                            <a:cs typeface="Arial"/>
                          </a:endParaRPr>
                        </a:p>
                      </a:txBody>
                      <a:tcPr marL="68580" marR="68580" marT="0" marB="0" anchor="ctr"/>
                    </a:tc>
                  </a:tr>
                  <a:tr h="671804">
                    <a:tc>
                      <a:txBody>
                        <a:bodyPr/>
                        <a:lstStyle/>
                        <a:p>
                          <a:pPr algn="ctr">
                            <a:lnSpc>
                              <a:spcPct val="150000"/>
                            </a:lnSpc>
                            <a:spcAft>
                              <a:spcPts val="0"/>
                            </a:spcAft>
                          </a:pPr>
                          <a:r>
                            <a:rPr lang="fr-FR" sz="1400" b="1">
                              <a:effectLst/>
                            </a:rPr>
                            <a:t>Current intensity</a:t>
                          </a:r>
                          <a:endParaRPr lang="fr-FR" sz="1400" b="1">
                            <a:effectLst/>
                            <a:latin typeface="Calibri"/>
                            <a:ea typeface="Times New Roman"/>
                            <a:cs typeface="Arial"/>
                          </a:endParaRPr>
                        </a:p>
                      </a:txBody>
                      <a:tcPr marL="68580" marR="68580" marT="0" marB="0" anchor="ctr"/>
                    </a:tc>
                    <a:tc>
                      <a:txBody>
                        <a:bodyPr/>
                        <a:lstStyle/>
                        <a:p>
                          <a:pPr algn="ctr">
                            <a:lnSpc>
                              <a:spcPct val="150000"/>
                            </a:lnSpc>
                            <a:spcAft>
                              <a:spcPts val="0"/>
                            </a:spcAft>
                          </a:pPr>
                          <a:r>
                            <a:rPr lang="fr-FR" sz="1400">
                              <a:effectLst/>
                            </a:rPr>
                            <a:t>I</a:t>
                          </a:r>
                          <a:endParaRPr lang="fr-FR" sz="1400">
                            <a:effectLst/>
                            <a:latin typeface="Calibri"/>
                            <a:ea typeface="Times New Roman"/>
                            <a:cs typeface="Arial"/>
                          </a:endParaRPr>
                        </a:p>
                      </a:txBody>
                      <a:tcPr marL="68580" marR="68580" marT="0" marB="0" anchor="ctr"/>
                    </a:tc>
                    <a:tc>
                      <a:txBody>
                        <a:bodyPr/>
                        <a:lstStyle/>
                        <a:p>
                          <a:endParaRPr lang="fr-FR"/>
                        </a:p>
                      </a:txBody>
                      <a:tcPr marL="68580" marR="68580" marT="0" marB="0" anchor="ctr">
                        <a:blipFill rotWithShape="1">
                          <a:blip r:embed="rId2"/>
                          <a:stretch>
                            <a:fillRect l="-227273" t="-309910" r="-137603" b="-198198"/>
                          </a:stretch>
                        </a:blipFill>
                      </a:tcPr>
                    </a:tc>
                    <a:tc>
                      <a:txBody>
                        <a:bodyPr/>
                        <a:lstStyle/>
                        <a:p>
                          <a:pPr algn="ctr">
                            <a:lnSpc>
                              <a:spcPct val="150000"/>
                            </a:lnSpc>
                            <a:spcAft>
                              <a:spcPts val="0"/>
                            </a:spcAft>
                          </a:pPr>
                          <a:r>
                            <a:rPr lang="fr-FR" sz="1400" dirty="0">
                              <a:effectLst/>
                            </a:rPr>
                            <a:t>Ampère (A)</a:t>
                          </a:r>
                          <a:endParaRPr lang="fr-FR" sz="1400" dirty="0">
                            <a:effectLst/>
                            <a:latin typeface="Calibri"/>
                            <a:ea typeface="Times New Roman"/>
                            <a:cs typeface="Arial"/>
                          </a:endParaRPr>
                        </a:p>
                      </a:txBody>
                      <a:tcPr marL="68580" marR="68580" marT="0" marB="0" anchor="ctr"/>
                    </a:tc>
                  </a:tr>
                  <a:tr h="335902">
                    <a:tc>
                      <a:txBody>
                        <a:bodyPr/>
                        <a:lstStyle/>
                        <a:p>
                          <a:pPr algn="ctr">
                            <a:lnSpc>
                              <a:spcPct val="150000"/>
                            </a:lnSpc>
                            <a:spcAft>
                              <a:spcPts val="0"/>
                            </a:spcAft>
                          </a:pPr>
                          <a:r>
                            <a:rPr lang="fr-FR" sz="1400" b="1">
                              <a:effectLst/>
                            </a:rPr>
                            <a:t>Temperature</a:t>
                          </a:r>
                          <a:endParaRPr lang="fr-FR" sz="1400" b="1">
                            <a:effectLst/>
                            <a:latin typeface="Calibri"/>
                            <a:ea typeface="Times New Roman"/>
                            <a:cs typeface="Arial"/>
                          </a:endParaRPr>
                        </a:p>
                      </a:txBody>
                      <a:tcPr marL="68580" marR="68580" marT="0" marB="0" anchor="ctr"/>
                    </a:tc>
                    <a:tc>
                      <a:txBody>
                        <a:bodyPr/>
                        <a:lstStyle/>
                        <a:p>
                          <a:pPr algn="ctr">
                            <a:lnSpc>
                              <a:spcPct val="150000"/>
                            </a:lnSpc>
                            <a:spcAft>
                              <a:spcPts val="0"/>
                            </a:spcAft>
                          </a:pPr>
                          <a:r>
                            <a:rPr lang="fr-FR" sz="1400">
                              <a:effectLst/>
                            </a:rPr>
                            <a:t>T</a:t>
                          </a:r>
                          <a:endParaRPr lang="fr-FR" sz="1400">
                            <a:effectLst/>
                            <a:latin typeface="Calibri"/>
                            <a:ea typeface="Times New Roman"/>
                            <a:cs typeface="Arial"/>
                          </a:endParaRPr>
                        </a:p>
                      </a:txBody>
                      <a:tcPr marL="68580" marR="68580" marT="0" marB="0" anchor="ctr"/>
                    </a:tc>
                    <a:tc>
                      <a:txBody>
                        <a:bodyPr/>
                        <a:lstStyle/>
                        <a:p>
                          <a:endParaRPr lang="fr-FR"/>
                        </a:p>
                      </a:txBody>
                      <a:tcPr marL="68580" marR="68580" marT="0" marB="0" anchor="ctr">
                        <a:blipFill rotWithShape="1">
                          <a:blip r:embed="rId2"/>
                          <a:stretch>
                            <a:fillRect l="-227273" t="-827273" r="-137603" b="-300000"/>
                          </a:stretch>
                        </a:blipFill>
                      </a:tcPr>
                    </a:tc>
                    <a:tc>
                      <a:txBody>
                        <a:bodyPr/>
                        <a:lstStyle/>
                        <a:p>
                          <a:pPr algn="ctr">
                            <a:lnSpc>
                              <a:spcPct val="150000"/>
                            </a:lnSpc>
                            <a:spcAft>
                              <a:spcPts val="0"/>
                            </a:spcAft>
                          </a:pPr>
                          <a:r>
                            <a:rPr lang="fr-FR" sz="1400" dirty="0">
                              <a:effectLst/>
                            </a:rPr>
                            <a:t>Kelvin (K)</a:t>
                          </a:r>
                          <a:endParaRPr lang="fr-FR" sz="1400" dirty="0">
                            <a:effectLst/>
                            <a:latin typeface="Calibri"/>
                            <a:ea typeface="Times New Roman"/>
                            <a:cs typeface="Arial"/>
                          </a:endParaRPr>
                        </a:p>
                      </a:txBody>
                      <a:tcPr marL="68580" marR="68580" marT="0" marB="0" anchor="ctr"/>
                    </a:tc>
                  </a:tr>
                  <a:tr h="335902">
                    <a:tc>
                      <a:txBody>
                        <a:bodyPr/>
                        <a:lstStyle/>
                        <a:p>
                          <a:pPr algn="ctr">
                            <a:lnSpc>
                              <a:spcPct val="150000"/>
                            </a:lnSpc>
                            <a:spcAft>
                              <a:spcPts val="0"/>
                            </a:spcAft>
                          </a:pPr>
                          <a:r>
                            <a:rPr lang="fr-FR" sz="1400" b="1" dirty="0">
                              <a:effectLst/>
                            </a:rPr>
                            <a:t>Light </a:t>
                          </a:r>
                          <a:r>
                            <a:rPr lang="fr-FR" sz="1400" b="1" dirty="0" err="1">
                              <a:effectLst/>
                            </a:rPr>
                            <a:t>intensity</a:t>
                          </a:r>
                          <a:endParaRPr lang="fr-FR" sz="1400" b="1" dirty="0">
                            <a:effectLst/>
                            <a:latin typeface="Calibri"/>
                            <a:ea typeface="Times New Roman"/>
                            <a:cs typeface="Arial"/>
                          </a:endParaRPr>
                        </a:p>
                      </a:txBody>
                      <a:tcPr marL="68580" marR="68580" marT="0" marB="0" anchor="ctr"/>
                    </a:tc>
                    <a:tc>
                      <a:txBody>
                        <a:bodyPr/>
                        <a:lstStyle/>
                        <a:p>
                          <a:pPr algn="ctr">
                            <a:lnSpc>
                              <a:spcPct val="150000"/>
                            </a:lnSpc>
                            <a:spcAft>
                              <a:spcPts val="0"/>
                            </a:spcAft>
                          </a:pPr>
                          <a:r>
                            <a:rPr lang="fr-FR" sz="1400">
                              <a:effectLst/>
                            </a:rPr>
                            <a:t>j</a:t>
                          </a:r>
                          <a:endParaRPr lang="fr-FR" sz="1400">
                            <a:effectLst/>
                            <a:latin typeface="Calibri"/>
                            <a:ea typeface="Times New Roman"/>
                            <a:cs typeface="Arial"/>
                          </a:endParaRPr>
                        </a:p>
                      </a:txBody>
                      <a:tcPr marL="68580" marR="68580" marT="0" marB="0" anchor="ctr"/>
                    </a:tc>
                    <a:tc>
                      <a:txBody>
                        <a:bodyPr/>
                        <a:lstStyle/>
                        <a:p>
                          <a:endParaRPr lang="fr-FR"/>
                        </a:p>
                      </a:txBody>
                      <a:tcPr marL="68580" marR="68580" marT="0" marB="0" anchor="ctr">
                        <a:blipFill rotWithShape="1">
                          <a:blip r:embed="rId2"/>
                          <a:stretch>
                            <a:fillRect l="-227273" t="-927273" r="-137603" b="-200000"/>
                          </a:stretch>
                        </a:blipFill>
                      </a:tcPr>
                    </a:tc>
                    <a:tc>
                      <a:txBody>
                        <a:bodyPr/>
                        <a:lstStyle/>
                        <a:p>
                          <a:pPr algn="ctr">
                            <a:lnSpc>
                              <a:spcPct val="150000"/>
                            </a:lnSpc>
                            <a:spcAft>
                              <a:spcPts val="0"/>
                            </a:spcAft>
                          </a:pPr>
                          <a:r>
                            <a:rPr lang="fr-FR" sz="1400">
                              <a:effectLst/>
                            </a:rPr>
                            <a:t>Candela (Cd)</a:t>
                          </a:r>
                          <a:endParaRPr lang="fr-FR" sz="1400">
                            <a:effectLst/>
                            <a:latin typeface="Calibri"/>
                            <a:ea typeface="Times New Roman"/>
                            <a:cs typeface="Arial"/>
                          </a:endParaRPr>
                        </a:p>
                      </a:txBody>
                      <a:tcPr marL="68580" marR="68580" marT="0" marB="0" anchor="ctr"/>
                    </a:tc>
                  </a:tr>
                  <a:tr h="671804">
                    <a:tc>
                      <a:txBody>
                        <a:bodyPr/>
                        <a:lstStyle/>
                        <a:p>
                          <a:pPr algn="ctr">
                            <a:lnSpc>
                              <a:spcPct val="150000"/>
                            </a:lnSpc>
                            <a:spcAft>
                              <a:spcPts val="0"/>
                            </a:spcAft>
                          </a:pPr>
                          <a:r>
                            <a:rPr lang="fr-FR" sz="1400" b="1" dirty="0" err="1">
                              <a:effectLst/>
                            </a:rPr>
                            <a:t>Quantity</a:t>
                          </a:r>
                          <a:r>
                            <a:rPr lang="fr-FR" sz="1400" b="1" dirty="0">
                              <a:effectLst/>
                            </a:rPr>
                            <a:t> of </a:t>
                          </a:r>
                          <a:r>
                            <a:rPr lang="fr-FR" sz="1400" b="1" dirty="0" err="1">
                              <a:effectLst/>
                            </a:rPr>
                            <a:t>material</a:t>
                          </a:r>
                          <a:endParaRPr lang="fr-FR" sz="1400" b="1" dirty="0">
                            <a:effectLst/>
                            <a:latin typeface="Calibri"/>
                            <a:ea typeface="Times New Roman"/>
                            <a:cs typeface="Arial"/>
                          </a:endParaRPr>
                        </a:p>
                      </a:txBody>
                      <a:tcPr marL="68580" marR="68580" marT="0" marB="0" anchor="ctr"/>
                    </a:tc>
                    <a:tc>
                      <a:txBody>
                        <a:bodyPr/>
                        <a:lstStyle/>
                        <a:p>
                          <a:pPr algn="ctr">
                            <a:lnSpc>
                              <a:spcPct val="150000"/>
                            </a:lnSpc>
                            <a:spcAft>
                              <a:spcPts val="0"/>
                            </a:spcAft>
                          </a:pPr>
                          <a:r>
                            <a:rPr lang="fr-FR" sz="1400">
                              <a:effectLst/>
                            </a:rPr>
                            <a:t>n</a:t>
                          </a:r>
                          <a:endParaRPr lang="fr-FR" sz="1400">
                            <a:effectLst/>
                            <a:latin typeface="Calibri"/>
                            <a:ea typeface="Times New Roman"/>
                            <a:cs typeface="Arial"/>
                          </a:endParaRPr>
                        </a:p>
                      </a:txBody>
                      <a:tcPr marL="68580" marR="68580" marT="0" marB="0" anchor="ctr"/>
                    </a:tc>
                    <a:tc>
                      <a:txBody>
                        <a:bodyPr/>
                        <a:lstStyle/>
                        <a:p>
                          <a:endParaRPr lang="fr-FR"/>
                        </a:p>
                      </a:txBody>
                      <a:tcPr marL="68580" marR="68580" marT="0" marB="0" anchor="ctr">
                        <a:blipFill rotWithShape="1">
                          <a:blip r:embed="rId2"/>
                          <a:stretch>
                            <a:fillRect l="-227273" t="-513636" r="-137603"/>
                          </a:stretch>
                        </a:blipFill>
                      </a:tcPr>
                    </a:tc>
                    <a:tc>
                      <a:txBody>
                        <a:bodyPr/>
                        <a:lstStyle/>
                        <a:p>
                          <a:pPr algn="ctr">
                            <a:lnSpc>
                              <a:spcPct val="150000"/>
                            </a:lnSpc>
                            <a:spcAft>
                              <a:spcPts val="0"/>
                            </a:spcAft>
                          </a:pPr>
                          <a:r>
                            <a:rPr lang="fr-FR" sz="1400" dirty="0">
                              <a:effectLst/>
                            </a:rPr>
                            <a:t>Mole (mol)</a:t>
                          </a:r>
                          <a:endParaRPr lang="fr-FR" sz="1400" dirty="0">
                            <a:effectLst/>
                            <a:latin typeface="Calibri"/>
                            <a:ea typeface="Times New Roman"/>
                            <a:cs typeface="Arial"/>
                          </a:endParaRPr>
                        </a:p>
                      </a:txBody>
                      <a:tcPr marL="68580" marR="68580" marT="0" marB="0" anchor="ctr"/>
                    </a:tc>
                  </a:tr>
                </a:tbl>
              </a:graphicData>
            </a:graphic>
          </p:graphicFrame>
        </mc:Fallback>
      </mc:AlternateContent>
      <p:sp>
        <p:nvSpPr>
          <p:cNvPr id="6" name="Rectangle 5"/>
          <p:cNvSpPr/>
          <p:nvPr/>
        </p:nvSpPr>
        <p:spPr>
          <a:xfrm>
            <a:off x="1295400" y="5654722"/>
            <a:ext cx="7696200" cy="1092607"/>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fr-FR" sz="1300" b="1" u="sng" dirty="0"/>
              <a:t>Notes :</a:t>
            </a:r>
            <a:endParaRPr lang="fr-FR" sz="1300" b="1" dirty="0"/>
          </a:p>
          <a:p>
            <a:pPr lvl="0"/>
            <a:r>
              <a:rPr lang="en-US" sz="1300" b="1" dirty="0"/>
              <a:t>The dimension of constants is always equal to 1; we say they are dimensionless.</a:t>
            </a:r>
            <a:endParaRPr lang="fr-FR" sz="1300" b="1" dirty="0"/>
          </a:p>
          <a:p>
            <a:r>
              <a:rPr lang="en-US" sz="1300" b="1" dirty="0"/>
              <a:t>Angles and functions like sin, </a:t>
            </a:r>
            <a:r>
              <a:rPr lang="en-US" sz="1300" b="1" dirty="0" err="1"/>
              <a:t>cos</a:t>
            </a:r>
            <a:r>
              <a:rPr lang="en-US" sz="1300" b="1" dirty="0"/>
              <a:t>, tan, </a:t>
            </a:r>
            <a:r>
              <a:rPr lang="en-US" sz="1300" b="1" dirty="0" err="1"/>
              <a:t>exp</a:t>
            </a:r>
            <a:r>
              <a:rPr lang="en-US" sz="1300" b="1" dirty="0"/>
              <a:t>, </a:t>
            </a:r>
            <a:r>
              <a:rPr lang="en-US" sz="1300" b="1" dirty="0" err="1"/>
              <a:t>ln</a:t>
            </a:r>
            <a:r>
              <a:rPr lang="en-US" sz="1300" b="1" dirty="0"/>
              <a:t>, and log are dimensionless </a:t>
            </a:r>
            <a:r>
              <a:rPr lang="en-US" sz="1300" b="1" dirty="0" smtClean="0"/>
              <a:t>functions</a:t>
            </a:r>
            <a:endParaRPr lang="fr-FR" sz="1300" b="1" dirty="0"/>
          </a:p>
          <a:p>
            <a:pPr lvl="0"/>
            <a:r>
              <a:rPr lang="ar-DZ" sz="1300" b="1" dirty="0" smtClean="0"/>
              <a:t>دوال بدون بعد </a:t>
            </a:r>
          </a:p>
          <a:p>
            <a:pPr lvl="0"/>
            <a:r>
              <a:rPr lang="en-US" sz="1300" b="1" dirty="0" smtClean="0"/>
              <a:t>[</a:t>
            </a:r>
            <a:r>
              <a:rPr lang="en-US" sz="1300" b="1" dirty="0"/>
              <a:t>Numeric value] = 1, [angle] = 1, [</a:t>
            </a:r>
            <a:r>
              <a:rPr lang="en-US" sz="1300" b="1" dirty="0" err="1"/>
              <a:t>cos</a:t>
            </a:r>
            <a:r>
              <a:rPr lang="en-US" sz="1300" b="1" dirty="0"/>
              <a:t> </a:t>
            </a:r>
            <a:r>
              <a:rPr lang="fr-FR" sz="1300" b="1" dirty="0"/>
              <a:t>α</a:t>
            </a:r>
            <a:r>
              <a:rPr lang="en-US" sz="1300" b="1" dirty="0"/>
              <a:t>] = [sin </a:t>
            </a:r>
            <a:r>
              <a:rPr lang="fr-FR" sz="1300" b="1" dirty="0"/>
              <a:t>α</a:t>
            </a:r>
            <a:r>
              <a:rPr lang="en-US" sz="1300" b="1" dirty="0"/>
              <a:t>] = [tan </a:t>
            </a:r>
            <a:r>
              <a:rPr lang="fr-FR" sz="1300" b="1" dirty="0"/>
              <a:t>α</a:t>
            </a:r>
            <a:r>
              <a:rPr lang="en-US" sz="1300" b="1" dirty="0"/>
              <a:t>] = [cot </a:t>
            </a:r>
            <a:r>
              <a:rPr lang="fr-FR" sz="1300" b="1" dirty="0"/>
              <a:t>α</a:t>
            </a:r>
            <a:r>
              <a:rPr lang="en-US" sz="1300" b="1" dirty="0"/>
              <a:t>] = [</a:t>
            </a:r>
            <a:r>
              <a:rPr lang="en-US" sz="1300" b="1" dirty="0" err="1"/>
              <a:t>ln</a:t>
            </a:r>
            <a:r>
              <a:rPr lang="en-US" sz="1300" b="1" dirty="0"/>
              <a:t> x] = [e</a:t>
            </a:r>
            <a:r>
              <a:rPr lang="en-US" sz="1300" b="1" baseline="30000" dirty="0"/>
              <a:t>x</a:t>
            </a:r>
            <a:r>
              <a:rPr lang="en-US" sz="1300" b="1" dirty="0"/>
              <a:t>] = 1</a:t>
            </a:r>
            <a:endParaRPr lang="fr-FR" sz="1300" b="1" dirty="0"/>
          </a:p>
        </p:txBody>
      </p:sp>
      <p:sp>
        <p:nvSpPr>
          <p:cNvPr id="7" name="Title 1"/>
          <p:cNvSpPr>
            <a:spLocks noGrp="1"/>
          </p:cNvSpPr>
          <p:nvPr>
            <p:ph type="title"/>
          </p:nvPr>
        </p:nvSpPr>
        <p:spPr>
          <a:xfrm>
            <a:off x="457200" y="-76200"/>
            <a:ext cx="8229600" cy="1399032"/>
          </a:xfrm>
        </p:spPr>
        <p:txBody>
          <a:bodyPr>
            <a:normAutofit/>
          </a:bodyPr>
          <a:lstStyle/>
          <a:p>
            <a:pPr algn="ctr"/>
            <a:r>
              <a:rPr lang="en-US" sz="4000" b="1" dirty="0">
                <a:effectLst/>
              </a:rPr>
              <a:t>Dimensional </a:t>
            </a:r>
            <a:r>
              <a:rPr lang="en-US" sz="4000" b="1" dirty="0" smtClean="0">
                <a:effectLst/>
              </a:rPr>
              <a:t>Equations</a:t>
            </a:r>
            <a:r>
              <a:rPr lang="fr-FR" sz="4000" b="1" dirty="0">
                <a:effectLst/>
              </a:rPr>
              <a:t> </a:t>
            </a:r>
            <a:r>
              <a:rPr lang="ar-DZ" sz="4000" b="1" dirty="0" smtClean="0">
                <a:effectLst/>
              </a:rPr>
              <a:t>   معادلة ابعاد</a:t>
            </a:r>
            <a:endParaRPr lang="fr-FR" sz="4000" dirty="0"/>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5455297"/>
            <a:ext cx="838200" cy="1292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ight Arrow 3"/>
          <p:cNvSpPr/>
          <p:nvPr/>
        </p:nvSpPr>
        <p:spPr>
          <a:xfrm>
            <a:off x="990600" y="6096000"/>
            <a:ext cx="304800" cy="2759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4068268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fr-FR" sz="2800" u="sng" dirty="0" err="1"/>
                  <a:t>Example</a:t>
                </a:r>
                <a:r>
                  <a:rPr lang="fr-FR" sz="2800" u="sng" dirty="0"/>
                  <a:t> :</a:t>
                </a:r>
                <a:r>
                  <a:rPr lang="fr-FR" sz="2800" dirty="0"/>
                  <a:t> </a:t>
                </a:r>
              </a:p>
              <a:p>
                <a:pPr marL="64008" lvl="0" indent="0" fontAlgn="base">
                  <a:buNone/>
                </a:pPr>
                <a14:m>
                  <m:oMath xmlns:m="http://schemas.openxmlformats.org/officeDocument/2006/math">
                    <m:d>
                      <m:dPr>
                        <m:begChr m:val="["/>
                        <m:endChr m:val="]"/>
                        <m:ctrlPr>
                          <a:rPr lang="fr-FR" sz="2800" i="1">
                            <a:latin typeface="Cambria Math"/>
                          </a:rPr>
                        </m:ctrlPr>
                      </m:dPr>
                      <m:e>
                        <m:r>
                          <m:rPr>
                            <m:sty m:val="p"/>
                          </m:rPr>
                          <a:rPr lang="en-US" sz="2800">
                            <a:latin typeface="Cambria Math"/>
                          </a:rPr>
                          <m:t>speed</m:t>
                        </m:r>
                      </m:e>
                    </m:d>
                    <m:r>
                      <a:rPr lang="en-US" sz="2800">
                        <a:latin typeface="Cambria Math"/>
                      </a:rPr>
                      <m:t>=</m:t>
                    </m:r>
                    <m:d>
                      <m:dPr>
                        <m:begChr m:val="["/>
                        <m:endChr m:val="]"/>
                        <m:ctrlPr>
                          <a:rPr lang="fr-FR" sz="2800" i="1">
                            <a:latin typeface="Cambria Math"/>
                          </a:rPr>
                        </m:ctrlPr>
                      </m:dPr>
                      <m:e>
                        <m:r>
                          <m:rPr>
                            <m:sty m:val="p"/>
                          </m:rPr>
                          <a:rPr lang="en-US" sz="2800">
                            <a:latin typeface="Cambria Math"/>
                          </a:rPr>
                          <m:t>v</m:t>
                        </m:r>
                      </m:e>
                    </m:d>
                    <m:r>
                      <a:rPr lang="en-US" sz="2800">
                        <a:latin typeface="Cambria Math"/>
                      </a:rPr>
                      <m:t>=</m:t>
                    </m:r>
                    <m:f>
                      <m:fPr>
                        <m:ctrlPr>
                          <a:rPr lang="fr-FR" sz="2800" i="1">
                            <a:latin typeface="Cambria Math"/>
                          </a:rPr>
                        </m:ctrlPr>
                      </m:fPr>
                      <m:num>
                        <m:d>
                          <m:dPr>
                            <m:begChr m:val="["/>
                            <m:endChr m:val="]"/>
                            <m:ctrlPr>
                              <a:rPr lang="fr-FR" sz="2800" i="1">
                                <a:latin typeface="Cambria Math"/>
                              </a:rPr>
                            </m:ctrlPr>
                          </m:dPr>
                          <m:e>
                            <m:r>
                              <a:rPr lang="fr-FR" sz="2800" i="1">
                                <a:latin typeface="Cambria Math"/>
                              </a:rPr>
                              <m:t>𝑙𝑒𝑛𝑔𝑡</m:t>
                            </m:r>
                            <m:r>
                              <a:rPr lang="en-US" sz="2800" i="1">
                                <a:latin typeface="Cambria Math"/>
                              </a:rPr>
                              <m:t>h</m:t>
                            </m:r>
                          </m:e>
                        </m:d>
                      </m:num>
                      <m:den>
                        <m:d>
                          <m:dPr>
                            <m:begChr m:val="["/>
                            <m:endChr m:val="]"/>
                            <m:ctrlPr>
                              <a:rPr lang="fr-FR" sz="2800" i="1">
                                <a:latin typeface="Cambria Math"/>
                              </a:rPr>
                            </m:ctrlPr>
                          </m:dPr>
                          <m:e>
                            <m:r>
                              <m:rPr>
                                <m:sty m:val="p"/>
                              </m:rPr>
                              <a:rPr lang="en-US" sz="2800">
                                <a:latin typeface="Cambria Math"/>
                              </a:rPr>
                              <m:t>time</m:t>
                            </m:r>
                          </m:e>
                        </m:d>
                      </m:den>
                    </m:f>
                    <m:r>
                      <a:rPr lang="en-US" sz="2800">
                        <a:latin typeface="Cambria Math"/>
                      </a:rPr>
                      <m:t>=</m:t>
                    </m:r>
                    <m:f>
                      <m:fPr>
                        <m:ctrlPr>
                          <a:rPr lang="fr-FR" sz="2800" i="1">
                            <a:latin typeface="Cambria Math"/>
                          </a:rPr>
                        </m:ctrlPr>
                      </m:fPr>
                      <m:num>
                        <m:d>
                          <m:dPr>
                            <m:begChr m:val="["/>
                            <m:endChr m:val="]"/>
                            <m:ctrlPr>
                              <a:rPr lang="fr-FR" sz="2800" i="1">
                                <a:latin typeface="Cambria Math"/>
                              </a:rPr>
                            </m:ctrlPr>
                          </m:dPr>
                          <m:e>
                            <m:r>
                              <m:rPr>
                                <m:sty m:val="p"/>
                              </m:rPr>
                              <a:rPr lang="en-US" sz="2800">
                                <a:latin typeface="Cambria Math"/>
                              </a:rPr>
                              <m:t>l</m:t>
                            </m:r>
                          </m:e>
                        </m:d>
                      </m:num>
                      <m:den>
                        <m:d>
                          <m:dPr>
                            <m:begChr m:val="["/>
                            <m:endChr m:val="]"/>
                            <m:ctrlPr>
                              <a:rPr lang="fr-FR" sz="2800" i="1">
                                <a:latin typeface="Cambria Math"/>
                              </a:rPr>
                            </m:ctrlPr>
                          </m:dPr>
                          <m:e>
                            <m:r>
                              <m:rPr>
                                <m:sty m:val="p"/>
                              </m:rPr>
                              <a:rPr lang="en-US" sz="2800">
                                <a:latin typeface="Cambria Math"/>
                              </a:rPr>
                              <m:t>t</m:t>
                            </m:r>
                          </m:e>
                        </m:d>
                      </m:den>
                    </m:f>
                    <m:r>
                      <a:rPr lang="en-US" sz="2800">
                        <a:latin typeface="Cambria Math"/>
                      </a:rPr>
                      <m:t>=</m:t>
                    </m:r>
                    <m:f>
                      <m:fPr>
                        <m:ctrlPr>
                          <a:rPr lang="fr-FR" sz="2800" i="1">
                            <a:latin typeface="Cambria Math"/>
                          </a:rPr>
                        </m:ctrlPr>
                      </m:fPr>
                      <m:num>
                        <m:r>
                          <m:rPr>
                            <m:sty m:val="p"/>
                          </m:rPr>
                          <a:rPr lang="en-US" sz="2800">
                            <a:latin typeface="Cambria Math"/>
                          </a:rPr>
                          <m:t>L</m:t>
                        </m:r>
                      </m:num>
                      <m:den>
                        <m:r>
                          <m:rPr>
                            <m:sty m:val="p"/>
                          </m:rPr>
                          <a:rPr lang="en-US" sz="2800">
                            <a:latin typeface="Cambria Math"/>
                          </a:rPr>
                          <m:t>T</m:t>
                        </m:r>
                      </m:den>
                    </m:f>
                    <m:r>
                      <a:rPr lang="en-US" sz="2800">
                        <a:latin typeface="Cambria Math"/>
                      </a:rPr>
                      <m:t>=</m:t>
                    </m:r>
                    <m:r>
                      <m:rPr>
                        <m:sty m:val="p"/>
                      </m:rPr>
                      <a:rPr lang="en-US" sz="2800">
                        <a:latin typeface="Cambria Math"/>
                      </a:rPr>
                      <m:t>L</m:t>
                    </m:r>
                    <m:sSup>
                      <m:sSupPr>
                        <m:ctrlPr>
                          <a:rPr lang="fr-FR" sz="2800" i="1">
                            <a:latin typeface="Cambria Math"/>
                          </a:rPr>
                        </m:ctrlPr>
                      </m:sSupPr>
                      <m:e>
                        <m:r>
                          <m:rPr>
                            <m:sty m:val="p"/>
                          </m:rPr>
                          <a:rPr lang="en-US" sz="2800">
                            <a:latin typeface="Cambria Math"/>
                          </a:rPr>
                          <m:t>T</m:t>
                        </m:r>
                      </m:e>
                      <m:sup>
                        <m:r>
                          <a:rPr lang="en-US" sz="2800" i="1">
                            <a:latin typeface="Cambria Math"/>
                          </a:rPr>
                          <m:t>−</m:t>
                        </m:r>
                        <m:r>
                          <a:rPr lang="en-US" sz="2800">
                            <a:latin typeface="Cambria Math"/>
                          </a:rPr>
                          <m:t>1</m:t>
                        </m:r>
                      </m:sup>
                    </m:sSup>
                  </m:oMath>
                </a14:m>
                <a:r>
                  <a:rPr lang="fr-FR" sz="2800" dirty="0"/>
                  <a:t> </a:t>
                </a:r>
                <a:endParaRPr lang="fr-FR" sz="2800" dirty="0" smtClean="0"/>
              </a:p>
              <a:p>
                <a:pPr marL="64008" lvl="0" indent="0" fontAlgn="base">
                  <a:buNone/>
                </a:pPr>
                <a:r>
                  <a:rPr lang="en-US" sz="2800" dirty="0" smtClean="0"/>
                  <a:t>and </a:t>
                </a:r>
                <a:r>
                  <a:rPr lang="en-US" sz="2800" dirty="0"/>
                  <a:t>the unit of speed is m/s</a:t>
                </a:r>
                <a:endParaRPr lang="fr-FR" sz="2800" dirty="0"/>
              </a:p>
              <a:p>
                <a:pPr marL="64008" lvl="0" indent="0" fontAlgn="base">
                  <a:buNone/>
                </a:pPr>
                <a14:m>
                  <m:oMath xmlns:m="http://schemas.openxmlformats.org/officeDocument/2006/math">
                    <m:d>
                      <m:dPr>
                        <m:begChr m:val="["/>
                        <m:endChr m:val="]"/>
                        <m:ctrlPr>
                          <a:rPr lang="fr-FR" sz="2800" i="1">
                            <a:latin typeface="Cambria Math"/>
                          </a:rPr>
                        </m:ctrlPr>
                      </m:dPr>
                      <m:e>
                        <m:r>
                          <m:rPr>
                            <m:sty m:val="p"/>
                          </m:rPr>
                          <a:rPr lang="en-US" sz="2800">
                            <a:latin typeface="Cambria Math"/>
                          </a:rPr>
                          <m:t>acceleration</m:t>
                        </m:r>
                      </m:e>
                    </m:d>
                    <m:r>
                      <a:rPr lang="en-US" sz="2800">
                        <a:latin typeface="Cambria Math"/>
                      </a:rPr>
                      <m:t>=</m:t>
                    </m:r>
                    <m:d>
                      <m:dPr>
                        <m:begChr m:val="["/>
                        <m:endChr m:val="]"/>
                        <m:ctrlPr>
                          <a:rPr lang="fr-FR" sz="2800" i="1">
                            <a:latin typeface="Cambria Math"/>
                          </a:rPr>
                        </m:ctrlPr>
                      </m:dPr>
                      <m:e>
                        <m:r>
                          <m:rPr>
                            <m:sty m:val="p"/>
                          </m:rPr>
                          <a:rPr lang="en-US" sz="2800">
                            <a:latin typeface="Cambria Math"/>
                          </a:rPr>
                          <m:t>a</m:t>
                        </m:r>
                      </m:e>
                    </m:d>
                    <m:r>
                      <a:rPr lang="en-US" sz="2800">
                        <a:latin typeface="Cambria Math"/>
                      </a:rPr>
                      <m:t>=</m:t>
                    </m:r>
                    <m:f>
                      <m:fPr>
                        <m:ctrlPr>
                          <a:rPr lang="fr-FR" sz="2800" i="1">
                            <a:latin typeface="Cambria Math"/>
                          </a:rPr>
                        </m:ctrlPr>
                      </m:fPr>
                      <m:num>
                        <m:d>
                          <m:dPr>
                            <m:begChr m:val="["/>
                            <m:endChr m:val="]"/>
                            <m:ctrlPr>
                              <a:rPr lang="fr-FR" sz="2800" i="1">
                                <a:latin typeface="Cambria Math"/>
                              </a:rPr>
                            </m:ctrlPr>
                          </m:dPr>
                          <m:e>
                            <m:r>
                              <m:rPr>
                                <m:sty m:val="p"/>
                              </m:rPr>
                              <a:rPr lang="en-US" sz="2800">
                                <a:latin typeface="Cambria Math"/>
                              </a:rPr>
                              <m:t>speed</m:t>
                            </m:r>
                          </m:e>
                        </m:d>
                      </m:num>
                      <m:den>
                        <m:d>
                          <m:dPr>
                            <m:begChr m:val="["/>
                            <m:endChr m:val="]"/>
                            <m:ctrlPr>
                              <a:rPr lang="fr-FR" sz="2800" i="1">
                                <a:latin typeface="Cambria Math"/>
                              </a:rPr>
                            </m:ctrlPr>
                          </m:dPr>
                          <m:e>
                            <m:r>
                              <m:rPr>
                                <m:sty m:val="p"/>
                              </m:rPr>
                              <a:rPr lang="en-US" sz="2800">
                                <a:latin typeface="Cambria Math"/>
                              </a:rPr>
                              <m:t>time</m:t>
                            </m:r>
                          </m:e>
                        </m:d>
                      </m:den>
                    </m:f>
                    <m:r>
                      <a:rPr lang="en-US" sz="2800">
                        <a:latin typeface="Cambria Math"/>
                      </a:rPr>
                      <m:t>=</m:t>
                    </m:r>
                    <m:f>
                      <m:fPr>
                        <m:ctrlPr>
                          <a:rPr lang="fr-FR" sz="2800" i="1">
                            <a:latin typeface="Cambria Math"/>
                          </a:rPr>
                        </m:ctrlPr>
                      </m:fPr>
                      <m:num>
                        <m:d>
                          <m:dPr>
                            <m:begChr m:val="["/>
                            <m:endChr m:val="]"/>
                            <m:ctrlPr>
                              <a:rPr lang="fr-FR" sz="2800" i="1">
                                <a:latin typeface="Cambria Math"/>
                              </a:rPr>
                            </m:ctrlPr>
                          </m:dPr>
                          <m:e>
                            <m:r>
                              <m:rPr>
                                <m:sty m:val="p"/>
                              </m:rPr>
                              <a:rPr lang="en-US" sz="2800">
                                <a:latin typeface="Cambria Math"/>
                              </a:rPr>
                              <m:t>v</m:t>
                            </m:r>
                          </m:e>
                        </m:d>
                      </m:num>
                      <m:den>
                        <m:d>
                          <m:dPr>
                            <m:begChr m:val="["/>
                            <m:endChr m:val="]"/>
                            <m:ctrlPr>
                              <a:rPr lang="fr-FR" sz="2800" i="1">
                                <a:latin typeface="Cambria Math"/>
                              </a:rPr>
                            </m:ctrlPr>
                          </m:dPr>
                          <m:e>
                            <m:r>
                              <m:rPr>
                                <m:sty m:val="p"/>
                              </m:rPr>
                              <a:rPr lang="en-US" sz="2800">
                                <a:latin typeface="Cambria Math"/>
                              </a:rPr>
                              <m:t>t</m:t>
                            </m:r>
                          </m:e>
                        </m:d>
                      </m:den>
                    </m:f>
                    <m:r>
                      <a:rPr lang="en-US" sz="2800">
                        <a:latin typeface="Cambria Math"/>
                      </a:rPr>
                      <m:t>=</m:t>
                    </m:r>
                    <m:f>
                      <m:fPr>
                        <m:ctrlPr>
                          <a:rPr lang="fr-FR" sz="2800" i="1">
                            <a:latin typeface="Cambria Math"/>
                          </a:rPr>
                        </m:ctrlPr>
                      </m:fPr>
                      <m:num>
                        <m:r>
                          <m:rPr>
                            <m:sty m:val="p"/>
                          </m:rPr>
                          <a:rPr lang="en-US" sz="2800">
                            <a:latin typeface="Cambria Math"/>
                          </a:rPr>
                          <m:t>L</m:t>
                        </m:r>
                        <m:sSup>
                          <m:sSupPr>
                            <m:ctrlPr>
                              <a:rPr lang="fr-FR" sz="2800" i="1">
                                <a:latin typeface="Cambria Math"/>
                              </a:rPr>
                            </m:ctrlPr>
                          </m:sSupPr>
                          <m:e>
                            <m:r>
                              <m:rPr>
                                <m:sty m:val="p"/>
                              </m:rPr>
                              <a:rPr lang="en-US" sz="2800">
                                <a:latin typeface="Cambria Math"/>
                              </a:rPr>
                              <m:t>T</m:t>
                            </m:r>
                          </m:e>
                          <m:sup>
                            <m:r>
                              <a:rPr lang="en-US" sz="2800" i="1">
                                <a:latin typeface="Cambria Math"/>
                              </a:rPr>
                              <m:t>−</m:t>
                            </m:r>
                            <m:r>
                              <a:rPr lang="en-US" sz="2800">
                                <a:latin typeface="Cambria Math"/>
                              </a:rPr>
                              <m:t>1</m:t>
                            </m:r>
                          </m:sup>
                        </m:sSup>
                      </m:num>
                      <m:den>
                        <m:r>
                          <m:rPr>
                            <m:sty m:val="p"/>
                          </m:rPr>
                          <a:rPr lang="en-US" sz="2800">
                            <a:latin typeface="Cambria Math"/>
                          </a:rPr>
                          <m:t>T</m:t>
                        </m:r>
                      </m:den>
                    </m:f>
                    <m:r>
                      <a:rPr lang="en-US" sz="2800">
                        <a:latin typeface="Cambria Math"/>
                      </a:rPr>
                      <m:t>=</m:t>
                    </m:r>
                    <m:r>
                      <m:rPr>
                        <m:sty m:val="p"/>
                      </m:rPr>
                      <a:rPr lang="en-US" sz="2800">
                        <a:latin typeface="Cambria Math"/>
                      </a:rPr>
                      <m:t>L</m:t>
                    </m:r>
                    <m:sSup>
                      <m:sSupPr>
                        <m:ctrlPr>
                          <a:rPr lang="fr-FR" sz="2800" i="1">
                            <a:latin typeface="Cambria Math"/>
                          </a:rPr>
                        </m:ctrlPr>
                      </m:sSupPr>
                      <m:e>
                        <m:r>
                          <m:rPr>
                            <m:sty m:val="p"/>
                          </m:rPr>
                          <a:rPr lang="en-US" sz="2800">
                            <a:latin typeface="Cambria Math"/>
                          </a:rPr>
                          <m:t>T</m:t>
                        </m:r>
                      </m:e>
                      <m:sup>
                        <m:r>
                          <a:rPr lang="en-US" sz="2800" i="1">
                            <a:latin typeface="Cambria Math"/>
                          </a:rPr>
                          <m:t>−</m:t>
                        </m:r>
                        <m:r>
                          <a:rPr lang="en-US" sz="2800">
                            <a:latin typeface="Cambria Math"/>
                          </a:rPr>
                          <m:t>2</m:t>
                        </m:r>
                      </m:sup>
                    </m:sSup>
                  </m:oMath>
                </a14:m>
                <a:r>
                  <a:rPr lang="fr-FR" sz="2800" dirty="0"/>
                  <a:t> </a:t>
                </a:r>
                <a:r>
                  <a:rPr lang="en-US" sz="2800" dirty="0"/>
                  <a:t>and the unit of acceleration m/s</a:t>
                </a:r>
                <a:r>
                  <a:rPr lang="en-US" sz="2800" baseline="30000" dirty="0"/>
                  <a:t>2</a:t>
                </a:r>
                <a:endParaRPr lang="fr-FR" sz="2800" dirty="0"/>
              </a:p>
              <a:p>
                <a:pPr marL="64008" lvl="0" indent="0" fontAlgn="base">
                  <a:buNone/>
                </a:pPr>
                <a14:m>
                  <m:oMath xmlns:m="http://schemas.openxmlformats.org/officeDocument/2006/math">
                    <m:d>
                      <m:dPr>
                        <m:begChr m:val="["/>
                        <m:endChr m:val="]"/>
                        <m:ctrlPr>
                          <a:rPr lang="fr-FR" sz="2800" i="1">
                            <a:latin typeface="Cambria Math"/>
                          </a:rPr>
                        </m:ctrlPr>
                      </m:dPr>
                      <m:e>
                        <m:r>
                          <m:rPr>
                            <m:sty m:val="p"/>
                          </m:rPr>
                          <a:rPr lang="en-US" sz="2800">
                            <a:latin typeface="Cambria Math"/>
                          </a:rPr>
                          <m:t>Force</m:t>
                        </m:r>
                      </m:e>
                    </m:d>
                    <m:r>
                      <a:rPr lang="en-US" sz="2800">
                        <a:latin typeface="Cambria Math"/>
                      </a:rPr>
                      <m:t>=</m:t>
                    </m:r>
                    <m:d>
                      <m:dPr>
                        <m:begChr m:val="["/>
                        <m:endChr m:val="]"/>
                        <m:ctrlPr>
                          <a:rPr lang="fr-FR" sz="2800" i="1">
                            <a:latin typeface="Cambria Math"/>
                          </a:rPr>
                        </m:ctrlPr>
                      </m:dPr>
                      <m:e>
                        <m:r>
                          <m:rPr>
                            <m:sty m:val="p"/>
                          </m:rPr>
                          <a:rPr lang="en-US" sz="2800">
                            <a:latin typeface="Cambria Math"/>
                          </a:rPr>
                          <m:t>F</m:t>
                        </m:r>
                      </m:e>
                    </m:d>
                    <m:r>
                      <a:rPr lang="en-US" sz="2800">
                        <a:latin typeface="Cambria Math"/>
                      </a:rPr>
                      <m:t>=</m:t>
                    </m:r>
                    <m:d>
                      <m:dPr>
                        <m:begChr m:val="["/>
                        <m:endChr m:val="]"/>
                        <m:ctrlPr>
                          <a:rPr lang="fr-FR" sz="2800" i="1">
                            <a:latin typeface="Cambria Math"/>
                          </a:rPr>
                        </m:ctrlPr>
                      </m:dPr>
                      <m:e>
                        <m:r>
                          <m:rPr>
                            <m:sty m:val="p"/>
                          </m:rPr>
                          <a:rPr lang="en-US" sz="2800">
                            <a:latin typeface="Cambria Math"/>
                          </a:rPr>
                          <m:t>mass</m:t>
                        </m:r>
                      </m:e>
                    </m:d>
                    <m:d>
                      <m:dPr>
                        <m:begChr m:val="["/>
                        <m:endChr m:val="]"/>
                        <m:ctrlPr>
                          <a:rPr lang="fr-FR" sz="2800" i="1">
                            <a:latin typeface="Cambria Math"/>
                          </a:rPr>
                        </m:ctrlPr>
                      </m:dPr>
                      <m:e>
                        <m:r>
                          <m:rPr>
                            <m:sty m:val="p"/>
                          </m:rPr>
                          <a:rPr lang="en-US" sz="2800">
                            <a:latin typeface="Cambria Math"/>
                          </a:rPr>
                          <m:t>acceleration</m:t>
                        </m:r>
                      </m:e>
                    </m:d>
                    <m:r>
                      <a:rPr lang="en-US" sz="2800">
                        <a:latin typeface="Cambria Math"/>
                      </a:rPr>
                      <m:t>=</m:t>
                    </m:r>
                    <m:d>
                      <m:dPr>
                        <m:begChr m:val="["/>
                        <m:endChr m:val="]"/>
                        <m:ctrlPr>
                          <a:rPr lang="fr-FR" sz="2800" i="1">
                            <a:latin typeface="Cambria Math"/>
                          </a:rPr>
                        </m:ctrlPr>
                      </m:dPr>
                      <m:e>
                        <m:r>
                          <m:rPr>
                            <m:sty m:val="p"/>
                          </m:rPr>
                          <a:rPr lang="en-US" sz="2800">
                            <a:latin typeface="Cambria Math"/>
                          </a:rPr>
                          <m:t>m</m:t>
                        </m:r>
                      </m:e>
                    </m:d>
                    <m:d>
                      <m:dPr>
                        <m:begChr m:val="["/>
                        <m:endChr m:val="]"/>
                        <m:ctrlPr>
                          <a:rPr lang="fr-FR" sz="2800" i="1">
                            <a:latin typeface="Cambria Math"/>
                          </a:rPr>
                        </m:ctrlPr>
                      </m:dPr>
                      <m:e>
                        <m:r>
                          <m:rPr>
                            <m:sty m:val="p"/>
                          </m:rPr>
                          <a:rPr lang="en-US" sz="2800">
                            <a:latin typeface="Cambria Math"/>
                          </a:rPr>
                          <m:t>a</m:t>
                        </m:r>
                      </m:e>
                    </m:d>
                    <m:r>
                      <a:rPr lang="en-US" sz="2800">
                        <a:latin typeface="Cambria Math"/>
                      </a:rPr>
                      <m:t>=</m:t>
                    </m:r>
                    <m:r>
                      <m:rPr>
                        <m:sty m:val="p"/>
                      </m:rPr>
                      <a:rPr lang="en-US" sz="2800">
                        <a:latin typeface="Cambria Math"/>
                      </a:rPr>
                      <m:t>ML</m:t>
                    </m:r>
                    <m:sSup>
                      <m:sSupPr>
                        <m:ctrlPr>
                          <a:rPr lang="fr-FR" sz="2800" i="1">
                            <a:latin typeface="Cambria Math"/>
                          </a:rPr>
                        </m:ctrlPr>
                      </m:sSupPr>
                      <m:e>
                        <m:r>
                          <m:rPr>
                            <m:sty m:val="p"/>
                          </m:rPr>
                          <a:rPr lang="en-US" sz="2800">
                            <a:latin typeface="Cambria Math"/>
                          </a:rPr>
                          <m:t>T</m:t>
                        </m:r>
                      </m:e>
                      <m:sup>
                        <m:r>
                          <a:rPr lang="en-US" sz="2800" i="1">
                            <a:latin typeface="Cambria Math"/>
                          </a:rPr>
                          <m:t>−</m:t>
                        </m:r>
                        <m:r>
                          <a:rPr lang="en-US" sz="2800">
                            <a:latin typeface="Cambria Math"/>
                          </a:rPr>
                          <m:t>2</m:t>
                        </m:r>
                      </m:sup>
                    </m:sSup>
                  </m:oMath>
                </a14:m>
                <a:r>
                  <a:rPr lang="fr-FR" sz="2800" dirty="0"/>
                  <a:t> </a:t>
                </a:r>
                <a:endParaRPr lang="fr-FR" sz="2800" dirty="0" smtClean="0"/>
              </a:p>
              <a:p>
                <a:pPr marL="64008" lvl="0" indent="0" fontAlgn="base">
                  <a:buNone/>
                </a:pPr>
                <a:r>
                  <a:rPr lang="en-US" sz="2800" dirty="0" smtClean="0"/>
                  <a:t>and </a:t>
                </a:r>
                <a:r>
                  <a:rPr lang="en-US" sz="2800" dirty="0"/>
                  <a:t>the unit of force is Newton or (</a:t>
                </a:r>
                <a:r>
                  <a:rPr lang="en-US" sz="2800" dirty="0" err="1"/>
                  <a:t>kg.m</a:t>
                </a:r>
                <a:r>
                  <a:rPr lang="en-US" sz="2800" dirty="0"/>
                  <a:t>/s</a:t>
                </a:r>
                <a:r>
                  <a:rPr lang="en-US" sz="2800" baseline="30000" dirty="0"/>
                  <a:t>2</a:t>
                </a:r>
                <a:r>
                  <a:rPr lang="en-US" sz="2800" dirty="0"/>
                  <a:t>).</a:t>
                </a:r>
                <a:endParaRPr lang="fr-FR" sz="2800" dirty="0"/>
              </a:p>
              <a:p>
                <a:pPr marL="64008" indent="0">
                  <a:buNone/>
                </a:pPr>
                <a:endParaRPr lang="fr-FR" sz="2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667" t="-2267"/>
                </a:stretch>
              </a:blipFill>
            </p:spPr>
            <p:txBody>
              <a:bodyPr/>
              <a:lstStyle/>
              <a:p>
                <a:r>
                  <a:rPr lang="fr-FR">
                    <a:noFill/>
                  </a:rPr>
                  <a:t> </a:t>
                </a:r>
              </a:p>
            </p:txBody>
          </p:sp>
        </mc:Fallback>
      </mc:AlternateContent>
      <p:sp>
        <p:nvSpPr>
          <p:cNvPr id="5" name="Title 1"/>
          <p:cNvSpPr txBox="1">
            <a:spLocks/>
          </p:cNvSpPr>
          <p:nvPr/>
        </p:nvSpPr>
        <p:spPr>
          <a:xfrm>
            <a:off x="-304800" y="-228600"/>
            <a:ext cx="9829800" cy="1332706"/>
          </a:xfrm>
          <a:prstGeom prst="rect">
            <a:avLst/>
          </a:prstGeom>
        </p:spPr>
        <p:txBody>
          <a:bodyPr vert="horz" anchor="ctr">
            <a:normAutofit fontScale="97500"/>
          </a:bodyPr>
          <a:lst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a:lstStyle>
          <a:p>
            <a:pPr algn="ctr"/>
            <a:r>
              <a:rPr lang="en-US" b="1" dirty="0" smtClean="0">
                <a:effectLst/>
              </a:rPr>
              <a:t>Dimensional Equations</a:t>
            </a:r>
            <a:r>
              <a:rPr lang="fr-FR" b="1" dirty="0" smtClean="0">
                <a:effectLst/>
              </a:rPr>
              <a:t> </a:t>
            </a:r>
            <a:r>
              <a:rPr lang="ar-DZ" b="1" dirty="0" smtClean="0">
                <a:effectLst/>
              </a:rPr>
              <a:t>   معادلة ابعاد</a:t>
            </a:r>
            <a:endParaRPr lang="fr-FR" dirty="0"/>
          </a:p>
        </p:txBody>
      </p:sp>
    </p:spTree>
    <p:extLst>
      <p:ext uri="{BB962C8B-B14F-4D97-AF65-F5344CB8AC3E}">
        <p14:creationId xmlns:p14="http://schemas.microsoft.com/office/powerpoint/2010/main" val="15262084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lgn="ctr"/>
            <a:r>
              <a:rPr lang="fr-FR" b="1" u="sng" dirty="0" err="1">
                <a:effectLst/>
              </a:rPr>
              <a:t>Homogeneity</a:t>
            </a:r>
            <a:r>
              <a:rPr lang="fr-FR" b="1" u="sng" dirty="0">
                <a:effectLst/>
              </a:rPr>
              <a:t> of </a:t>
            </a:r>
            <a:r>
              <a:rPr lang="fr-FR" b="1" u="sng" dirty="0" err="1">
                <a:effectLst/>
              </a:rPr>
              <a:t>Dimensional</a:t>
            </a:r>
            <a:r>
              <a:rPr lang="fr-FR" b="1" u="sng" dirty="0">
                <a:effectLst/>
              </a:rPr>
              <a:t> </a:t>
            </a:r>
            <a:r>
              <a:rPr lang="fr-FR" b="1" u="sng" dirty="0" smtClean="0">
                <a:effectLst/>
              </a:rPr>
              <a:t>Equations </a:t>
            </a:r>
            <a:r>
              <a:rPr lang="ar-DZ" b="1" u="sng" dirty="0" smtClean="0">
                <a:effectLst/>
              </a:rPr>
              <a:t> تجانس معادلة ابعاد</a:t>
            </a:r>
            <a:r>
              <a:rPr lang="fr-FR" u="sng" dirty="0">
                <a:effectLst/>
              </a:rPr>
              <a:t/>
            </a:r>
            <a:br>
              <a:rPr lang="fr-FR" u="sng" dirty="0">
                <a:effectLst/>
              </a:rPr>
            </a:br>
            <a:endParaRPr lang="fr-FR" u="sng"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676400"/>
                <a:ext cx="8229600" cy="4572000"/>
              </a:xfrm>
            </p:spPr>
            <p:txBody>
              <a:bodyPr>
                <a:normAutofit fontScale="92500" lnSpcReduction="20000"/>
              </a:bodyPr>
              <a:lstStyle/>
              <a:p>
                <a:pPr marL="64008" indent="0">
                  <a:buNone/>
                </a:pPr>
                <a:r>
                  <a:rPr lang="en-US" dirty="0"/>
                  <a:t>The two sides of a dimension equation must have the same dimensions since they represent quantities of the same nature</a:t>
                </a:r>
                <a:r>
                  <a:rPr lang="en-US" dirty="0" smtClean="0"/>
                  <a:t>.</a:t>
                </a:r>
              </a:p>
              <a:p>
                <a:pPr marL="64008" indent="0">
                  <a:buNone/>
                </a:pPr>
                <a:endParaRPr lang="fr-FR" dirty="0"/>
              </a:p>
              <a:p>
                <a:r>
                  <a:rPr lang="en-US" dirty="0"/>
                  <a:t> G is a physical quantity:</a:t>
                </a:r>
                <a:endParaRPr lang="fr-FR" dirty="0"/>
              </a:p>
              <a:p>
                <a:r>
                  <a:rPr lang="en-US" dirty="0"/>
                  <a:t> </a:t>
                </a:r>
                <a14:m>
                  <m:oMath xmlns:m="http://schemas.openxmlformats.org/officeDocument/2006/math">
                    <m:r>
                      <a:rPr lang="fr-FR" i="1">
                        <a:latin typeface="Cambria Math"/>
                      </a:rPr>
                      <m:t>𝐺</m:t>
                    </m:r>
                    <m:r>
                      <a:rPr lang="en-US" i="1">
                        <a:latin typeface="Cambria Math"/>
                      </a:rPr>
                      <m:t>=</m:t>
                    </m:r>
                    <m:r>
                      <a:rPr lang="fr-FR" i="1">
                        <a:latin typeface="Cambria Math"/>
                      </a:rPr>
                      <m:t>𝐴</m:t>
                    </m:r>
                    <m:r>
                      <a:rPr lang="en-US" i="1">
                        <a:latin typeface="Cambria Math"/>
                      </a:rPr>
                      <m:t>±</m:t>
                    </m:r>
                    <m:r>
                      <a:rPr lang="fr-FR" i="1">
                        <a:latin typeface="Cambria Math"/>
                      </a:rPr>
                      <m:t>𝐵</m:t>
                    </m:r>
                    <m:box>
                      <m:boxPr>
                        <m:ctrlPr>
                          <a:rPr lang="fr-FR" i="1">
                            <a:latin typeface="Cambria Math"/>
                          </a:rPr>
                        </m:ctrlPr>
                      </m:boxPr>
                      <m:e>
                        <m:groupChr>
                          <m:groupChrPr>
                            <m:chr m:val="⇒"/>
                            <m:vertJc m:val="bot"/>
                            <m:ctrlPr>
                              <a:rPr lang="fr-FR" i="1">
                                <a:latin typeface="Cambria Math"/>
                              </a:rPr>
                            </m:ctrlPr>
                          </m:groupChrPr>
                          <m:e/>
                        </m:groupChr>
                        <m:d>
                          <m:dPr>
                            <m:begChr m:val="["/>
                            <m:endChr m:val="]"/>
                            <m:ctrlPr>
                              <a:rPr lang="fr-FR" i="1">
                                <a:latin typeface="Cambria Math"/>
                              </a:rPr>
                            </m:ctrlPr>
                          </m:dPr>
                          <m:e>
                            <m:r>
                              <a:rPr lang="fr-FR" i="1">
                                <a:latin typeface="Cambria Math"/>
                              </a:rPr>
                              <m:t>𝐺</m:t>
                            </m:r>
                          </m:e>
                        </m:d>
                        <m:r>
                          <a:rPr lang="en-US" i="1">
                            <a:latin typeface="Cambria Math"/>
                          </a:rPr>
                          <m:t>=</m:t>
                        </m:r>
                        <m:d>
                          <m:dPr>
                            <m:begChr m:val="["/>
                            <m:endChr m:val="]"/>
                            <m:ctrlPr>
                              <a:rPr lang="fr-FR" i="1">
                                <a:latin typeface="Cambria Math"/>
                              </a:rPr>
                            </m:ctrlPr>
                          </m:dPr>
                          <m:e>
                            <m:r>
                              <a:rPr lang="fr-FR" i="1">
                                <a:latin typeface="Cambria Math"/>
                              </a:rPr>
                              <m:t>𝐴</m:t>
                            </m:r>
                          </m:e>
                        </m:d>
                        <m:r>
                          <a:rPr lang="en-US" i="1">
                            <a:latin typeface="Cambria Math"/>
                          </a:rPr>
                          <m:t>=</m:t>
                        </m:r>
                        <m:d>
                          <m:dPr>
                            <m:begChr m:val="["/>
                            <m:endChr m:val="]"/>
                            <m:ctrlPr>
                              <a:rPr lang="fr-FR" i="1">
                                <a:latin typeface="Cambria Math"/>
                              </a:rPr>
                            </m:ctrlPr>
                          </m:dPr>
                          <m:e>
                            <m:r>
                              <a:rPr lang="fr-FR" i="1">
                                <a:latin typeface="Cambria Math"/>
                              </a:rPr>
                              <m:t>𝐵</m:t>
                            </m:r>
                          </m:e>
                        </m:d>
                      </m:e>
                    </m:box>
                  </m:oMath>
                </a14:m>
                <a:r>
                  <a:rPr lang="fr-FR" dirty="0"/>
                  <a:t> </a:t>
                </a:r>
              </a:p>
              <a:p>
                <a:r>
                  <a:rPr lang="en-US" dirty="0"/>
                  <a:t> </a:t>
                </a:r>
                <a14:m>
                  <m:oMath xmlns:m="http://schemas.openxmlformats.org/officeDocument/2006/math">
                    <m:r>
                      <a:rPr lang="fr-FR" i="1">
                        <a:latin typeface="Cambria Math"/>
                      </a:rPr>
                      <m:t>𝐺</m:t>
                    </m:r>
                    <m:r>
                      <a:rPr lang="en-US" i="1">
                        <a:latin typeface="Cambria Math"/>
                      </a:rPr>
                      <m:t>=</m:t>
                    </m:r>
                    <m:r>
                      <a:rPr lang="fr-FR" i="1">
                        <a:latin typeface="Cambria Math"/>
                      </a:rPr>
                      <m:t>𝐴</m:t>
                    </m:r>
                    <m:r>
                      <a:rPr lang="en-US" i="1">
                        <a:latin typeface="Cambria Math"/>
                      </a:rPr>
                      <m:t>∗</m:t>
                    </m:r>
                    <m:r>
                      <a:rPr lang="fr-FR" i="1">
                        <a:latin typeface="Cambria Math"/>
                      </a:rPr>
                      <m:t>𝐵</m:t>
                    </m:r>
                    <m:box>
                      <m:boxPr>
                        <m:ctrlPr>
                          <a:rPr lang="fr-FR" i="1">
                            <a:latin typeface="Cambria Math"/>
                          </a:rPr>
                        </m:ctrlPr>
                      </m:boxPr>
                      <m:e>
                        <m:groupChr>
                          <m:groupChrPr>
                            <m:chr m:val="⇒"/>
                            <m:vertJc m:val="bot"/>
                            <m:ctrlPr>
                              <a:rPr lang="fr-FR" i="1">
                                <a:latin typeface="Cambria Math"/>
                              </a:rPr>
                            </m:ctrlPr>
                          </m:groupChrPr>
                          <m:e/>
                        </m:groupChr>
                        <m:d>
                          <m:dPr>
                            <m:begChr m:val="["/>
                            <m:endChr m:val="]"/>
                            <m:ctrlPr>
                              <a:rPr lang="fr-FR" i="1">
                                <a:latin typeface="Cambria Math"/>
                              </a:rPr>
                            </m:ctrlPr>
                          </m:dPr>
                          <m:e>
                            <m:r>
                              <a:rPr lang="fr-FR" i="1">
                                <a:latin typeface="Cambria Math"/>
                              </a:rPr>
                              <m:t>𝐺</m:t>
                            </m:r>
                          </m:e>
                        </m:d>
                        <m:r>
                          <a:rPr lang="en-US" i="1">
                            <a:latin typeface="Cambria Math"/>
                          </a:rPr>
                          <m:t>=</m:t>
                        </m:r>
                        <m:d>
                          <m:dPr>
                            <m:begChr m:val="["/>
                            <m:endChr m:val="]"/>
                            <m:ctrlPr>
                              <a:rPr lang="fr-FR" i="1">
                                <a:latin typeface="Cambria Math"/>
                              </a:rPr>
                            </m:ctrlPr>
                          </m:dPr>
                          <m:e>
                            <m:r>
                              <a:rPr lang="fr-FR" i="1">
                                <a:latin typeface="Cambria Math"/>
                              </a:rPr>
                              <m:t>𝐴</m:t>
                            </m:r>
                          </m:e>
                        </m:d>
                        <m:r>
                          <a:rPr lang="en-US" i="1">
                            <a:latin typeface="Cambria Math"/>
                          </a:rPr>
                          <m:t>∗</m:t>
                        </m:r>
                        <m:d>
                          <m:dPr>
                            <m:begChr m:val="["/>
                            <m:endChr m:val="]"/>
                            <m:ctrlPr>
                              <a:rPr lang="fr-FR" i="1">
                                <a:latin typeface="Cambria Math"/>
                              </a:rPr>
                            </m:ctrlPr>
                          </m:dPr>
                          <m:e>
                            <m:r>
                              <a:rPr lang="fr-FR" i="1">
                                <a:latin typeface="Cambria Math"/>
                              </a:rPr>
                              <m:t>𝐵</m:t>
                            </m:r>
                          </m:e>
                        </m:d>
                      </m:e>
                    </m:box>
                  </m:oMath>
                </a14:m>
                <a:r>
                  <a:rPr lang="fr-FR" dirty="0"/>
                  <a:t> </a:t>
                </a:r>
              </a:p>
              <a:p>
                <a:r>
                  <a:rPr lang="en-US" dirty="0"/>
                  <a:t> </a:t>
                </a:r>
                <a14:m>
                  <m:oMath xmlns:m="http://schemas.openxmlformats.org/officeDocument/2006/math">
                    <m:r>
                      <a:rPr lang="fr-FR" i="1">
                        <a:latin typeface="Cambria Math"/>
                      </a:rPr>
                      <m:t>𝐺</m:t>
                    </m:r>
                    <m:r>
                      <a:rPr lang="en-US" i="1">
                        <a:latin typeface="Cambria Math"/>
                      </a:rPr>
                      <m:t>=</m:t>
                    </m:r>
                    <m:r>
                      <a:rPr lang="fr-FR" i="1">
                        <a:latin typeface="Cambria Math"/>
                      </a:rPr>
                      <m:t>𝐴</m:t>
                    </m:r>
                    <m:r>
                      <a:rPr lang="en-US" i="1">
                        <a:latin typeface="Cambria Math"/>
                      </a:rPr>
                      <m:t>/</m:t>
                    </m:r>
                    <m:r>
                      <a:rPr lang="fr-FR" i="1">
                        <a:latin typeface="Cambria Math"/>
                      </a:rPr>
                      <m:t>𝐵</m:t>
                    </m:r>
                    <m:box>
                      <m:boxPr>
                        <m:ctrlPr>
                          <a:rPr lang="fr-FR" i="1">
                            <a:latin typeface="Cambria Math"/>
                          </a:rPr>
                        </m:ctrlPr>
                      </m:boxPr>
                      <m:e>
                        <m:groupChr>
                          <m:groupChrPr>
                            <m:chr m:val="⇒"/>
                            <m:vertJc m:val="bot"/>
                            <m:ctrlPr>
                              <a:rPr lang="fr-FR" i="1">
                                <a:latin typeface="Cambria Math"/>
                              </a:rPr>
                            </m:ctrlPr>
                          </m:groupChrPr>
                          <m:e/>
                        </m:groupChr>
                        <m:d>
                          <m:dPr>
                            <m:begChr m:val="["/>
                            <m:endChr m:val="]"/>
                            <m:ctrlPr>
                              <a:rPr lang="fr-FR" i="1">
                                <a:latin typeface="Cambria Math"/>
                              </a:rPr>
                            </m:ctrlPr>
                          </m:dPr>
                          <m:e>
                            <m:r>
                              <a:rPr lang="fr-FR" i="1">
                                <a:latin typeface="Cambria Math"/>
                              </a:rPr>
                              <m:t>𝐺</m:t>
                            </m:r>
                          </m:e>
                        </m:d>
                        <m:r>
                          <a:rPr lang="en-US" i="1">
                            <a:latin typeface="Cambria Math"/>
                          </a:rPr>
                          <m:t>=</m:t>
                        </m:r>
                        <m:d>
                          <m:dPr>
                            <m:begChr m:val="["/>
                            <m:endChr m:val="]"/>
                            <m:ctrlPr>
                              <a:rPr lang="fr-FR" i="1">
                                <a:latin typeface="Cambria Math"/>
                              </a:rPr>
                            </m:ctrlPr>
                          </m:dPr>
                          <m:e>
                            <m:r>
                              <a:rPr lang="fr-FR" i="1">
                                <a:latin typeface="Cambria Math"/>
                              </a:rPr>
                              <m:t>𝐴</m:t>
                            </m:r>
                          </m:e>
                        </m:d>
                        <m:r>
                          <a:rPr lang="en-US" i="1">
                            <a:latin typeface="Cambria Math"/>
                          </a:rPr>
                          <m:t>/</m:t>
                        </m:r>
                        <m:d>
                          <m:dPr>
                            <m:begChr m:val="["/>
                            <m:endChr m:val="]"/>
                            <m:ctrlPr>
                              <a:rPr lang="fr-FR" i="1">
                                <a:latin typeface="Cambria Math"/>
                              </a:rPr>
                            </m:ctrlPr>
                          </m:dPr>
                          <m:e>
                            <m:r>
                              <a:rPr lang="fr-FR" i="1">
                                <a:latin typeface="Cambria Math"/>
                              </a:rPr>
                              <m:t>𝐵</m:t>
                            </m:r>
                          </m:e>
                        </m:d>
                      </m:e>
                    </m:box>
                  </m:oMath>
                </a14:m>
                <a:r>
                  <a:rPr lang="fr-FR" dirty="0"/>
                  <a:t> </a:t>
                </a:r>
              </a:p>
              <a:p>
                <a:r>
                  <a:rPr lang="en-US" dirty="0"/>
                  <a:t> </a:t>
                </a:r>
                <a14:m>
                  <m:oMath xmlns:m="http://schemas.openxmlformats.org/officeDocument/2006/math">
                    <m:r>
                      <a:rPr lang="fr-FR" i="1">
                        <a:latin typeface="Cambria Math"/>
                      </a:rPr>
                      <m:t>𝐺</m:t>
                    </m:r>
                    <m:r>
                      <a:rPr lang="en-US" i="1">
                        <a:latin typeface="Cambria Math"/>
                      </a:rPr>
                      <m:t>=</m:t>
                    </m:r>
                    <m:sSup>
                      <m:sSupPr>
                        <m:ctrlPr>
                          <a:rPr lang="fr-FR" i="1">
                            <a:latin typeface="Cambria Math"/>
                          </a:rPr>
                        </m:ctrlPr>
                      </m:sSupPr>
                      <m:e>
                        <m:r>
                          <a:rPr lang="fr-FR" i="1">
                            <a:latin typeface="Cambria Math"/>
                          </a:rPr>
                          <m:t>𝐴</m:t>
                        </m:r>
                      </m:e>
                      <m:sup>
                        <m:r>
                          <a:rPr lang="fr-FR" i="1">
                            <a:latin typeface="Cambria Math"/>
                          </a:rPr>
                          <m:t>𝑛</m:t>
                        </m:r>
                      </m:sup>
                    </m:sSup>
                    <m:box>
                      <m:boxPr>
                        <m:ctrlPr>
                          <a:rPr lang="fr-FR" i="1">
                            <a:latin typeface="Cambria Math"/>
                          </a:rPr>
                        </m:ctrlPr>
                      </m:boxPr>
                      <m:e>
                        <m:groupChr>
                          <m:groupChrPr>
                            <m:chr m:val="⇒"/>
                            <m:vertJc m:val="bot"/>
                            <m:ctrlPr>
                              <a:rPr lang="fr-FR" i="1">
                                <a:latin typeface="Cambria Math"/>
                              </a:rPr>
                            </m:ctrlPr>
                          </m:groupChrPr>
                          <m:e/>
                        </m:groupChr>
                        <m:d>
                          <m:dPr>
                            <m:begChr m:val="["/>
                            <m:endChr m:val="]"/>
                            <m:ctrlPr>
                              <a:rPr lang="fr-FR" i="1">
                                <a:latin typeface="Cambria Math"/>
                              </a:rPr>
                            </m:ctrlPr>
                          </m:dPr>
                          <m:e>
                            <m:r>
                              <a:rPr lang="fr-FR" i="1">
                                <a:latin typeface="Cambria Math"/>
                              </a:rPr>
                              <m:t>𝐺</m:t>
                            </m:r>
                          </m:e>
                        </m:d>
                        <m:r>
                          <a:rPr lang="en-US" i="1">
                            <a:latin typeface="Cambria Math"/>
                          </a:rPr>
                          <m:t>=</m:t>
                        </m:r>
                        <m:sSup>
                          <m:sSupPr>
                            <m:ctrlPr>
                              <a:rPr lang="fr-FR" i="1">
                                <a:latin typeface="Cambria Math"/>
                              </a:rPr>
                            </m:ctrlPr>
                          </m:sSupPr>
                          <m:e>
                            <m:d>
                              <m:dPr>
                                <m:begChr m:val="["/>
                                <m:endChr m:val="]"/>
                                <m:ctrlPr>
                                  <a:rPr lang="fr-FR" i="1">
                                    <a:latin typeface="Cambria Math"/>
                                  </a:rPr>
                                </m:ctrlPr>
                              </m:dPr>
                              <m:e>
                                <m:r>
                                  <a:rPr lang="fr-FR" i="1">
                                    <a:latin typeface="Cambria Math"/>
                                  </a:rPr>
                                  <m:t>𝐴</m:t>
                                </m:r>
                              </m:e>
                            </m:d>
                          </m:e>
                          <m:sup>
                            <m:r>
                              <a:rPr lang="fr-FR" i="1">
                                <a:latin typeface="Cambria Math"/>
                              </a:rPr>
                              <m:t>𝑛</m:t>
                            </m:r>
                          </m:sup>
                        </m:sSup>
                      </m:e>
                    </m:box>
                  </m:oMath>
                </a14:m>
                <a:r>
                  <a:rPr lang="fr-FR" dirty="0"/>
                  <a:t> </a:t>
                </a:r>
              </a:p>
              <a:p>
                <a:pPr marL="64008" indent="0">
                  <a:buNone/>
                </a:pPr>
                <a:endParaRPr lang="fr-F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676400"/>
                <a:ext cx="8229600" cy="4572000"/>
              </a:xfrm>
              <a:blipFill rotWithShape="1">
                <a:blip r:embed="rId2"/>
                <a:stretch>
                  <a:fillRect l="-667" t="-3200"/>
                </a:stretch>
              </a:blipFill>
            </p:spPr>
            <p:txBody>
              <a:bodyPr/>
              <a:lstStyle/>
              <a:p>
                <a:r>
                  <a:rPr lang="fr-FR">
                    <a:noFill/>
                  </a:rPr>
                  <a:t> </a:t>
                </a:r>
              </a:p>
            </p:txBody>
          </p:sp>
        </mc:Fallback>
      </mc:AlternateContent>
    </p:spTree>
    <p:extLst>
      <p:ext uri="{BB962C8B-B14F-4D97-AF65-F5344CB8AC3E}">
        <p14:creationId xmlns:p14="http://schemas.microsoft.com/office/powerpoint/2010/main" val="11733390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399032"/>
          </a:xfrm>
        </p:spPr>
        <p:txBody>
          <a:bodyPr>
            <a:normAutofit/>
          </a:bodyPr>
          <a:lstStyle/>
          <a:p>
            <a:pPr algn="ctr"/>
            <a:r>
              <a:rPr lang="fr-FR" sz="3600" b="1" dirty="0" err="1">
                <a:effectLst/>
              </a:rPr>
              <a:t>Homogeneity</a:t>
            </a:r>
            <a:r>
              <a:rPr lang="fr-FR" sz="3600" b="1" dirty="0">
                <a:effectLst/>
              </a:rPr>
              <a:t> of </a:t>
            </a:r>
            <a:r>
              <a:rPr lang="fr-FR" sz="3600" b="1" dirty="0" err="1">
                <a:effectLst/>
              </a:rPr>
              <a:t>Dimensional</a:t>
            </a:r>
            <a:r>
              <a:rPr lang="fr-FR" sz="3600" b="1" dirty="0">
                <a:effectLst/>
              </a:rPr>
              <a:t> </a:t>
            </a:r>
            <a:r>
              <a:rPr lang="fr-FR" sz="3600" b="1" dirty="0" smtClean="0">
                <a:effectLst/>
              </a:rPr>
              <a:t>Equations </a:t>
            </a:r>
            <a:r>
              <a:rPr lang="ar-DZ" sz="3600" b="1" dirty="0" smtClean="0">
                <a:effectLst/>
              </a:rPr>
              <a:t>تجانس معادلة ابعاد</a:t>
            </a:r>
            <a:endParaRPr lang="fr-FR" sz="36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09600" y="1447800"/>
                <a:ext cx="8229600" cy="4572000"/>
              </a:xfrm>
            </p:spPr>
            <p:txBody>
              <a:bodyPr>
                <a:noAutofit/>
              </a:bodyPr>
              <a:lstStyle/>
              <a:p>
                <a:r>
                  <a:rPr lang="en-US" sz="1800" u="sng" dirty="0" smtClean="0"/>
                  <a:t>Example </a:t>
                </a:r>
                <a:r>
                  <a:rPr lang="en-US" sz="1800" dirty="0"/>
                  <a:t>:  </a:t>
                </a:r>
                <a:endParaRPr lang="en-US" sz="1800" dirty="0" smtClean="0"/>
              </a:p>
              <a:p>
                <a:pPr marL="64008" indent="0" algn="ctr">
                  <a:buNone/>
                </a:pPr>
                <a:r>
                  <a:rPr lang="en-US" sz="1800" b="1" dirty="0" smtClean="0"/>
                  <a:t> </a:t>
                </a:r>
                <a14:m>
                  <m:oMath xmlns:m="http://schemas.openxmlformats.org/officeDocument/2006/math">
                    <m:r>
                      <a:rPr lang="fr-FR" sz="1800" b="1" i="1">
                        <a:latin typeface="Cambria Math"/>
                      </a:rPr>
                      <m:t>𝒚</m:t>
                    </m:r>
                    <m:r>
                      <a:rPr lang="en-US" sz="1800" b="1" i="1">
                        <a:latin typeface="Cambria Math"/>
                      </a:rPr>
                      <m:t>=</m:t>
                    </m:r>
                    <m:f>
                      <m:fPr>
                        <m:ctrlPr>
                          <a:rPr lang="fr-FR" sz="1800" b="1" i="1">
                            <a:latin typeface="Cambria Math"/>
                          </a:rPr>
                        </m:ctrlPr>
                      </m:fPr>
                      <m:num>
                        <m:r>
                          <a:rPr lang="en-US" sz="1800" b="1" i="1">
                            <a:latin typeface="Cambria Math"/>
                          </a:rPr>
                          <m:t>𝟏</m:t>
                        </m:r>
                      </m:num>
                      <m:den>
                        <m:r>
                          <a:rPr lang="en-US" sz="1800" b="1" i="1">
                            <a:latin typeface="Cambria Math"/>
                          </a:rPr>
                          <m:t>𝟐</m:t>
                        </m:r>
                      </m:den>
                    </m:f>
                    <m:r>
                      <a:rPr lang="en-US" sz="1800" b="1" i="1">
                        <a:latin typeface="Cambria Math"/>
                      </a:rPr>
                      <m:t>  </m:t>
                    </m:r>
                    <m:r>
                      <a:rPr lang="fr-FR" sz="1800" b="1" i="1">
                        <a:latin typeface="Cambria Math"/>
                      </a:rPr>
                      <m:t>𝒂</m:t>
                    </m:r>
                    <m:sSup>
                      <m:sSupPr>
                        <m:ctrlPr>
                          <a:rPr lang="fr-FR" sz="1800" b="1" i="1">
                            <a:latin typeface="Cambria Math"/>
                          </a:rPr>
                        </m:ctrlPr>
                      </m:sSupPr>
                      <m:e>
                        <m:r>
                          <a:rPr lang="fr-FR" sz="1800" b="1" i="1">
                            <a:latin typeface="Cambria Math"/>
                          </a:rPr>
                          <m:t>𝒕</m:t>
                        </m:r>
                      </m:e>
                      <m:sup>
                        <m:r>
                          <a:rPr lang="en-US" sz="1800" b="1" i="1">
                            <a:latin typeface="Cambria Math"/>
                          </a:rPr>
                          <m:t>𝟐</m:t>
                        </m:r>
                      </m:sup>
                    </m:sSup>
                    <m:r>
                      <a:rPr lang="en-US" sz="1800" b="1" i="1">
                        <a:latin typeface="Cambria Math"/>
                      </a:rPr>
                      <m:t>+</m:t>
                    </m:r>
                    <m:sSub>
                      <m:sSubPr>
                        <m:ctrlPr>
                          <a:rPr lang="fr-FR" sz="1800" b="1" i="1">
                            <a:latin typeface="Cambria Math"/>
                          </a:rPr>
                        </m:ctrlPr>
                      </m:sSubPr>
                      <m:e>
                        <m:r>
                          <a:rPr lang="fr-FR" sz="1800" b="1" i="1">
                            <a:latin typeface="Cambria Math"/>
                          </a:rPr>
                          <m:t>𝒗</m:t>
                        </m:r>
                      </m:e>
                      <m:sub>
                        <m:r>
                          <a:rPr lang="en-US" sz="1800" b="1" i="1">
                            <a:latin typeface="Cambria Math"/>
                          </a:rPr>
                          <m:t>𝟎</m:t>
                        </m:r>
                      </m:sub>
                    </m:sSub>
                    <m:r>
                      <a:rPr lang="fr-FR" sz="1800" b="1" i="1">
                        <a:latin typeface="Cambria Math"/>
                      </a:rPr>
                      <m:t>𝒕</m:t>
                    </m:r>
                    <m:r>
                      <a:rPr lang="en-US" sz="1800" b="1" i="1">
                        <a:latin typeface="Cambria Math"/>
                      </a:rPr>
                      <m:t>+</m:t>
                    </m:r>
                    <m:sSub>
                      <m:sSubPr>
                        <m:ctrlPr>
                          <a:rPr lang="fr-FR" sz="1800" b="1" i="1">
                            <a:latin typeface="Cambria Math"/>
                          </a:rPr>
                        </m:ctrlPr>
                      </m:sSubPr>
                      <m:e>
                        <m:r>
                          <a:rPr lang="fr-FR" sz="1800" b="1" i="1">
                            <a:latin typeface="Cambria Math"/>
                          </a:rPr>
                          <m:t>𝒚</m:t>
                        </m:r>
                      </m:e>
                      <m:sub>
                        <m:r>
                          <a:rPr lang="en-US" sz="1800" b="1" i="1">
                            <a:latin typeface="Cambria Math"/>
                          </a:rPr>
                          <m:t>𝟎</m:t>
                        </m:r>
                      </m:sub>
                    </m:sSub>
                  </m:oMath>
                </a14:m>
                <a:r>
                  <a:rPr lang="en-US" sz="1800" b="1" dirty="0"/>
                  <a:t> </a:t>
                </a:r>
                <a:endParaRPr lang="en-US" sz="1800" b="1" dirty="0" smtClean="0"/>
              </a:p>
              <a:p>
                <a:pPr marL="64008" indent="0">
                  <a:buNone/>
                </a:pPr>
                <a:r>
                  <a:rPr lang="en-US" sz="1800" dirty="0" smtClean="0"/>
                  <a:t> </a:t>
                </a:r>
                <a:r>
                  <a:rPr lang="en-US" sz="1800" dirty="0"/>
                  <a:t>is the equation of a physical law. </a:t>
                </a:r>
                <a:endParaRPr lang="fr-FR" sz="1800" dirty="0"/>
              </a:p>
              <a:p>
                <a:pPr marL="64008" indent="0">
                  <a:buNone/>
                </a:pPr>
                <a:r>
                  <a:rPr lang="en-US" sz="1800" dirty="0"/>
                  <a:t>Check that this equation is homogeneous?</a:t>
                </a:r>
                <a:endParaRPr lang="fr-FR" sz="1800" dirty="0"/>
              </a:p>
              <a:p>
                <a:pPr marL="64008" indent="0">
                  <a:buNone/>
                </a:pPr>
                <a:r>
                  <a:rPr lang="en-US" sz="1800" dirty="0"/>
                  <a:t>This equation is homogeneous if:</a:t>
                </a:r>
                <a:endParaRPr lang="fr-FR" sz="1800" dirty="0"/>
              </a:p>
              <a:p>
                <a:pPr marL="64008" indent="0">
                  <a:buNone/>
                </a:pPr>
                <a14:m>
                  <m:oMathPara xmlns:m="http://schemas.openxmlformats.org/officeDocument/2006/math">
                    <m:oMathParaPr>
                      <m:jc m:val="centerGroup"/>
                    </m:oMathParaPr>
                    <m:oMath xmlns:m="http://schemas.openxmlformats.org/officeDocument/2006/math">
                      <m:d>
                        <m:dPr>
                          <m:begChr m:val="["/>
                          <m:endChr m:val="]"/>
                          <m:ctrlPr>
                            <a:rPr lang="fr-FR" sz="1800" i="1">
                              <a:latin typeface="Cambria Math"/>
                            </a:rPr>
                          </m:ctrlPr>
                        </m:dPr>
                        <m:e>
                          <m:r>
                            <a:rPr lang="fr-FR" sz="1800" i="1">
                              <a:latin typeface="Cambria Math"/>
                            </a:rPr>
                            <m:t>𝑦</m:t>
                          </m:r>
                        </m:e>
                      </m:d>
                      <m:r>
                        <a:rPr lang="fr-FR" sz="1800" i="1">
                          <a:latin typeface="Cambria Math"/>
                        </a:rPr>
                        <m:t>=</m:t>
                      </m:r>
                      <m:d>
                        <m:dPr>
                          <m:begChr m:val="["/>
                          <m:endChr m:val="]"/>
                          <m:ctrlPr>
                            <a:rPr lang="fr-FR" sz="1800" i="1">
                              <a:latin typeface="Cambria Math"/>
                            </a:rPr>
                          </m:ctrlPr>
                        </m:dPr>
                        <m:e>
                          <m:f>
                            <m:fPr>
                              <m:ctrlPr>
                                <a:rPr lang="fr-FR" sz="1800" i="1">
                                  <a:latin typeface="Cambria Math"/>
                                </a:rPr>
                              </m:ctrlPr>
                            </m:fPr>
                            <m:num>
                              <m:r>
                                <a:rPr lang="fr-FR" sz="1800" i="1">
                                  <a:latin typeface="Cambria Math"/>
                                </a:rPr>
                                <m:t>1</m:t>
                              </m:r>
                            </m:num>
                            <m:den>
                              <m:r>
                                <a:rPr lang="fr-FR" sz="1800" i="1">
                                  <a:latin typeface="Cambria Math"/>
                                </a:rPr>
                                <m:t>2</m:t>
                              </m:r>
                            </m:den>
                          </m:f>
                          <m:r>
                            <a:rPr lang="fr-FR" sz="1800" i="1">
                              <a:latin typeface="Cambria Math"/>
                            </a:rPr>
                            <m:t>  </m:t>
                          </m:r>
                          <m:r>
                            <a:rPr lang="fr-FR" sz="1800" i="1">
                              <a:latin typeface="Cambria Math"/>
                            </a:rPr>
                            <m:t>𝑎</m:t>
                          </m:r>
                          <m:sSup>
                            <m:sSupPr>
                              <m:ctrlPr>
                                <a:rPr lang="fr-FR" sz="1800" i="1">
                                  <a:latin typeface="Cambria Math"/>
                                </a:rPr>
                              </m:ctrlPr>
                            </m:sSupPr>
                            <m:e>
                              <m:r>
                                <a:rPr lang="fr-FR" sz="1800" i="1">
                                  <a:latin typeface="Cambria Math"/>
                                </a:rPr>
                                <m:t>𝑡</m:t>
                              </m:r>
                            </m:e>
                            <m:sup>
                              <m:r>
                                <a:rPr lang="fr-FR" sz="1800" i="1">
                                  <a:latin typeface="Cambria Math"/>
                                </a:rPr>
                                <m:t>2</m:t>
                              </m:r>
                            </m:sup>
                          </m:sSup>
                        </m:e>
                      </m:d>
                      <m:r>
                        <a:rPr lang="fr-FR" sz="1800" i="1">
                          <a:latin typeface="Cambria Math"/>
                        </a:rPr>
                        <m:t>=</m:t>
                      </m:r>
                      <m:d>
                        <m:dPr>
                          <m:begChr m:val="["/>
                          <m:endChr m:val="]"/>
                          <m:ctrlPr>
                            <a:rPr lang="fr-FR" sz="1800" i="1">
                              <a:latin typeface="Cambria Math"/>
                            </a:rPr>
                          </m:ctrlPr>
                        </m:dPr>
                        <m:e>
                          <m:sSub>
                            <m:sSubPr>
                              <m:ctrlPr>
                                <a:rPr lang="fr-FR" sz="1800" i="1">
                                  <a:latin typeface="Cambria Math"/>
                                </a:rPr>
                              </m:ctrlPr>
                            </m:sSubPr>
                            <m:e>
                              <m:r>
                                <a:rPr lang="fr-FR" sz="1800" i="1">
                                  <a:latin typeface="Cambria Math"/>
                                </a:rPr>
                                <m:t>𝑣</m:t>
                              </m:r>
                            </m:e>
                            <m:sub>
                              <m:r>
                                <a:rPr lang="fr-FR" sz="1800" i="1">
                                  <a:latin typeface="Cambria Math"/>
                                </a:rPr>
                                <m:t>0</m:t>
                              </m:r>
                            </m:sub>
                          </m:sSub>
                          <m:r>
                            <a:rPr lang="fr-FR" sz="1800" i="1">
                              <a:latin typeface="Cambria Math"/>
                            </a:rPr>
                            <m:t>𝑡</m:t>
                          </m:r>
                        </m:e>
                      </m:d>
                      <m:r>
                        <a:rPr lang="fr-FR" sz="1800" i="1">
                          <a:latin typeface="Cambria Math"/>
                        </a:rPr>
                        <m:t>=</m:t>
                      </m:r>
                      <m:d>
                        <m:dPr>
                          <m:begChr m:val="["/>
                          <m:endChr m:val="]"/>
                          <m:ctrlPr>
                            <a:rPr lang="fr-FR" sz="1800" i="1">
                              <a:latin typeface="Cambria Math"/>
                            </a:rPr>
                          </m:ctrlPr>
                        </m:dPr>
                        <m:e>
                          <m:sSub>
                            <m:sSubPr>
                              <m:ctrlPr>
                                <a:rPr lang="fr-FR" sz="1800" i="1">
                                  <a:latin typeface="Cambria Math"/>
                                </a:rPr>
                              </m:ctrlPr>
                            </m:sSubPr>
                            <m:e>
                              <m:r>
                                <a:rPr lang="fr-FR" sz="1800" i="1">
                                  <a:latin typeface="Cambria Math"/>
                                </a:rPr>
                                <m:t>𝑦</m:t>
                              </m:r>
                            </m:e>
                            <m:sub>
                              <m:r>
                                <a:rPr lang="fr-FR" sz="1800" i="1">
                                  <a:latin typeface="Cambria Math"/>
                                </a:rPr>
                                <m:t>0</m:t>
                              </m:r>
                            </m:sub>
                          </m:sSub>
                        </m:e>
                      </m:d>
                    </m:oMath>
                  </m:oMathPara>
                </a14:m>
                <a:endParaRPr lang="fr-FR" sz="1800" dirty="0"/>
              </a:p>
              <a:p>
                <a:pPr marL="64008" indent="0">
                  <a:buNone/>
                </a:pPr>
                <a:r>
                  <a:rPr lang="en-US" sz="1800" dirty="0"/>
                  <a:t>We have :   </a:t>
                </a:r>
                <a:endParaRPr lang="fr-FR" sz="1800" dirty="0"/>
              </a:p>
              <a:p>
                <a:pPr marL="64008" indent="0" algn="ctr">
                  <a:lnSpc>
                    <a:spcPct val="170000"/>
                  </a:lnSpc>
                  <a:buNone/>
                </a:pPr>
                <a14:m>
                  <m:oMath xmlns:m="http://schemas.openxmlformats.org/officeDocument/2006/math">
                    <m:d>
                      <m:dPr>
                        <m:begChr m:val="["/>
                        <m:endChr m:val="]"/>
                        <m:ctrlPr>
                          <a:rPr lang="fr-FR" sz="1800" b="1" i="1">
                            <a:latin typeface="Cambria Math"/>
                          </a:rPr>
                        </m:ctrlPr>
                      </m:dPr>
                      <m:e>
                        <m:r>
                          <a:rPr lang="fr-FR" sz="1800" b="1" i="1">
                            <a:latin typeface="Cambria Math"/>
                          </a:rPr>
                          <m:t>𝒚</m:t>
                        </m:r>
                      </m:e>
                    </m:d>
                    <m:r>
                      <a:rPr lang="en-US" sz="1800" b="1" i="1">
                        <a:latin typeface="Cambria Math"/>
                      </a:rPr>
                      <m:t>=</m:t>
                    </m:r>
                    <m:d>
                      <m:dPr>
                        <m:begChr m:val="["/>
                        <m:endChr m:val="]"/>
                        <m:ctrlPr>
                          <a:rPr lang="fr-FR" sz="1800" b="1" i="1">
                            <a:latin typeface="Cambria Math"/>
                          </a:rPr>
                        </m:ctrlPr>
                      </m:dPr>
                      <m:e>
                        <m:sSub>
                          <m:sSubPr>
                            <m:ctrlPr>
                              <a:rPr lang="fr-FR" sz="1800" b="1" i="1">
                                <a:latin typeface="Cambria Math"/>
                              </a:rPr>
                            </m:ctrlPr>
                          </m:sSubPr>
                          <m:e>
                            <m:r>
                              <a:rPr lang="fr-FR" sz="1800" b="1" i="1">
                                <a:latin typeface="Cambria Math"/>
                              </a:rPr>
                              <m:t>𝒚</m:t>
                            </m:r>
                          </m:e>
                          <m:sub>
                            <m:r>
                              <a:rPr lang="en-US" sz="1800" b="1" i="1">
                                <a:latin typeface="Cambria Math"/>
                              </a:rPr>
                              <m:t>𝟎</m:t>
                            </m:r>
                          </m:sub>
                        </m:sSub>
                      </m:e>
                    </m:d>
                    <m:r>
                      <a:rPr lang="en-US" sz="1800" b="1" i="1">
                        <a:latin typeface="Cambria Math"/>
                      </a:rPr>
                      <m:t>=</m:t>
                    </m:r>
                    <m:r>
                      <a:rPr lang="fr-FR" sz="1800" b="1" i="1">
                        <a:latin typeface="Cambria Math"/>
                      </a:rPr>
                      <m:t>𝑳</m:t>
                    </m:r>
                  </m:oMath>
                </a14:m>
                <a:r>
                  <a:rPr lang="en-US" sz="1800" b="1" dirty="0"/>
                  <a:t>,  </a:t>
                </a:r>
                <a14:m>
                  <m:oMath xmlns:m="http://schemas.openxmlformats.org/officeDocument/2006/math">
                    <m:d>
                      <m:dPr>
                        <m:begChr m:val="["/>
                        <m:endChr m:val="]"/>
                        <m:ctrlPr>
                          <a:rPr lang="fr-FR" sz="1800" b="1" i="1">
                            <a:latin typeface="Cambria Math"/>
                          </a:rPr>
                        </m:ctrlPr>
                      </m:dPr>
                      <m:e>
                        <m:f>
                          <m:fPr>
                            <m:ctrlPr>
                              <a:rPr lang="fr-FR" sz="1800" b="1" i="1">
                                <a:latin typeface="Cambria Math"/>
                              </a:rPr>
                            </m:ctrlPr>
                          </m:fPr>
                          <m:num>
                            <m:r>
                              <a:rPr lang="en-US" sz="1800" b="1" i="1">
                                <a:latin typeface="Cambria Math"/>
                              </a:rPr>
                              <m:t>𝟏</m:t>
                            </m:r>
                          </m:num>
                          <m:den>
                            <m:r>
                              <a:rPr lang="en-US" sz="1800" b="1" i="1">
                                <a:latin typeface="Cambria Math"/>
                              </a:rPr>
                              <m:t>𝟐</m:t>
                            </m:r>
                          </m:den>
                        </m:f>
                        <m:r>
                          <a:rPr lang="en-US" sz="1800" b="1" i="1">
                            <a:latin typeface="Cambria Math"/>
                          </a:rPr>
                          <m:t>  </m:t>
                        </m:r>
                        <m:r>
                          <a:rPr lang="fr-FR" sz="1800" b="1" i="1">
                            <a:latin typeface="Cambria Math"/>
                          </a:rPr>
                          <m:t>𝒂</m:t>
                        </m:r>
                        <m:sSup>
                          <m:sSupPr>
                            <m:ctrlPr>
                              <a:rPr lang="fr-FR" sz="1800" b="1" i="1">
                                <a:latin typeface="Cambria Math"/>
                              </a:rPr>
                            </m:ctrlPr>
                          </m:sSupPr>
                          <m:e>
                            <m:r>
                              <a:rPr lang="fr-FR" sz="1800" b="1" i="1">
                                <a:latin typeface="Cambria Math"/>
                              </a:rPr>
                              <m:t>𝒕</m:t>
                            </m:r>
                          </m:e>
                          <m:sup>
                            <m:r>
                              <a:rPr lang="en-US" sz="1800" b="1" i="1">
                                <a:latin typeface="Cambria Math"/>
                              </a:rPr>
                              <m:t>𝟐</m:t>
                            </m:r>
                          </m:sup>
                        </m:sSup>
                      </m:e>
                    </m:d>
                    <m:r>
                      <a:rPr lang="en-US" sz="1800" b="1" i="1">
                        <a:latin typeface="Cambria Math"/>
                      </a:rPr>
                      <m:t>=</m:t>
                    </m:r>
                    <m:d>
                      <m:dPr>
                        <m:begChr m:val="["/>
                        <m:endChr m:val="]"/>
                        <m:ctrlPr>
                          <a:rPr lang="fr-FR" sz="1800" b="1" i="1">
                            <a:latin typeface="Cambria Math"/>
                          </a:rPr>
                        </m:ctrlPr>
                      </m:dPr>
                      <m:e>
                        <m:f>
                          <m:fPr>
                            <m:ctrlPr>
                              <a:rPr lang="fr-FR" sz="1800" b="1" i="1">
                                <a:latin typeface="Cambria Math"/>
                              </a:rPr>
                            </m:ctrlPr>
                          </m:fPr>
                          <m:num>
                            <m:r>
                              <a:rPr lang="en-US" sz="1800" b="1" i="1">
                                <a:latin typeface="Cambria Math"/>
                              </a:rPr>
                              <m:t>𝟏</m:t>
                            </m:r>
                          </m:num>
                          <m:den>
                            <m:r>
                              <a:rPr lang="en-US" sz="1800" b="1" i="1">
                                <a:latin typeface="Cambria Math"/>
                              </a:rPr>
                              <m:t>𝟐</m:t>
                            </m:r>
                          </m:den>
                        </m:f>
                        <m:r>
                          <a:rPr lang="en-US" sz="1800" b="1" i="1">
                            <a:latin typeface="Cambria Math"/>
                          </a:rPr>
                          <m:t>  </m:t>
                        </m:r>
                      </m:e>
                    </m:d>
                    <m:d>
                      <m:dPr>
                        <m:begChr m:val="["/>
                        <m:endChr m:val="]"/>
                        <m:ctrlPr>
                          <a:rPr lang="fr-FR" sz="1800" b="1" i="1">
                            <a:latin typeface="Cambria Math"/>
                          </a:rPr>
                        </m:ctrlPr>
                      </m:dPr>
                      <m:e>
                        <m:r>
                          <a:rPr lang="fr-FR" sz="1800" b="1" i="1">
                            <a:latin typeface="Cambria Math"/>
                          </a:rPr>
                          <m:t>𝒂</m:t>
                        </m:r>
                      </m:e>
                    </m:d>
                    <m:sSup>
                      <m:sSupPr>
                        <m:ctrlPr>
                          <a:rPr lang="fr-FR" sz="1800" b="1" i="1">
                            <a:latin typeface="Cambria Math"/>
                          </a:rPr>
                        </m:ctrlPr>
                      </m:sSupPr>
                      <m:e>
                        <m:d>
                          <m:dPr>
                            <m:begChr m:val="["/>
                            <m:endChr m:val="]"/>
                            <m:ctrlPr>
                              <a:rPr lang="fr-FR" sz="1800" b="1" i="1">
                                <a:latin typeface="Cambria Math"/>
                              </a:rPr>
                            </m:ctrlPr>
                          </m:dPr>
                          <m:e>
                            <m:r>
                              <a:rPr lang="fr-FR" sz="1800" b="1" i="1">
                                <a:latin typeface="Cambria Math"/>
                              </a:rPr>
                              <m:t>𝒕</m:t>
                            </m:r>
                          </m:e>
                        </m:d>
                      </m:e>
                      <m:sup>
                        <m:r>
                          <a:rPr lang="en-US" sz="1800" b="1" i="1">
                            <a:latin typeface="Cambria Math"/>
                          </a:rPr>
                          <m:t>𝟐</m:t>
                        </m:r>
                      </m:sup>
                    </m:sSup>
                    <m:r>
                      <a:rPr lang="en-US" sz="1800" b="1" i="1">
                        <a:latin typeface="Cambria Math"/>
                      </a:rPr>
                      <m:t>=</m:t>
                    </m:r>
                    <m:r>
                      <a:rPr lang="en-US" sz="1800" b="1" i="1">
                        <a:latin typeface="Cambria Math"/>
                      </a:rPr>
                      <m:t>𝟏</m:t>
                    </m:r>
                    <m:r>
                      <a:rPr lang="en-US" sz="1800" b="1" i="1">
                        <a:latin typeface="Cambria Math"/>
                      </a:rPr>
                      <m:t> </m:t>
                    </m:r>
                    <m:r>
                      <a:rPr lang="fr-FR" sz="1800" b="1" i="1">
                        <a:latin typeface="Cambria Math"/>
                      </a:rPr>
                      <m:t>𝑳</m:t>
                    </m:r>
                    <m:sSup>
                      <m:sSupPr>
                        <m:ctrlPr>
                          <a:rPr lang="fr-FR" sz="1800" b="1" i="1">
                            <a:latin typeface="Cambria Math"/>
                          </a:rPr>
                        </m:ctrlPr>
                      </m:sSupPr>
                      <m:e>
                        <m:r>
                          <a:rPr lang="fr-FR" sz="1800" b="1" i="1">
                            <a:latin typeface="Cambria Math"/>
                          </a:rPr>
                          <m:t>𝑻</m:t>
                        </m:r>
                      </m:e>
                      <m:sup>
                        <m:r>
                          <a:rPr lang="en-US" sz="1800" b="1" i="1">
                            <a:latin typeface="Cambria Math"/>
                          </a:rPr>
                          <m:t>−</m:t>
                        </m:r>
                        <m:r>
                          <a:rPr lang="en-US" sz="1800" b="1" i="1">
                            <a:latin typeface="Cambria Math"/>
                          </a:rPr>
                          <m:t>𝟐</m:t>
                        </m:r>
                      </m:sup>
                    </m:sSup>
                    <m:sSup>
                      <m:sSupPr>
                        <m:ctrlPr>
                          <a:rPr lang="fr-FR" sz="1800" b="1" i="1">
                            <a:latin typeface="Cambria Math"/>
                          </a:rPr>
                        </m:ctrlPr>
                      </m:sSupPr>
                      <m:e>
                        <m:r>
                          <a:rPr lang="fr-FR" sz="1800" b="1" i="1">
                            <a:latin typeface="Cambria Math"/>
                          </a:rPr>
                          <m:t>𝑻</m:t>
                        </m:r>
                      </m:e>
                      <m:sup>
                        <m:r>
                          <a:rPr lang="en-US" sz="1800" b="1" i="1">
                            <a:latin typeface="Cambria Math"/>
                          </a:rPr>
                          <m:t>𝟐</m:t>
                        </m:r>
                      </m:sup>
                    </m:sSup>
                    <m:r>
                      <a:rPr lang="en-US" sz="1800" b="1" i="1">
                        <a:latin typeface="Cambria Math"/>
                      </a:rPr>
                      <m:t>=</m:t>
                    </m:r>
                    <m:r>
                      <a:rPr lang="fr-FR" sz="1800" b="1" i="1">
                        <a:latin typeface="Cambria Math"/>
                      </a:rPr>
                      <m:t>𝑳</m:t>
                    </m:r>
                  </m:oMath>
                </a14:m>
                <a:r>
                  <a:rPr lang="fr-FR" sz="1800" b="1" dirty="0"/>
                  <a:t> </a:t>
                </a:r>
                <a:endParaRPr lang="en-US" sz="1800" b="1" dirty="0" smtClean="0"/>
              </a:p>
              <a:p>
                <a:pPr marL="64008" indent="0" algn="ctr">
                  <a:lnSpc>
                    <a:spcPct val="170000"/>
                  </a:lnSpc>
                  <a:buNone/>
                </a:pPr>
                <a:r>
                  <a:rPr lang="en-US" sz="1800" b="1" dirty="0"/>
                  <a:t> </a:t>
                </a:r>
                <a:r>
                  <a:rPr lang="en-US" sz="1800" b="1" dirty="0" smtClean="0"/>
                  <a:t>a</a:t>
                </a:r>
                <a14:m>
                  <m:oMath xmlns:m="http://schemas.openxmlformats.org/officeDocument/2006/math">
                    <m:r>
                      <a:rPr lang="en-US" sz="1800" b="1" i="0" smtClean="0">
                        <a:latin typeface="Cambria Math"/>
                      </a:rPr>
                      <m:t>𝐧𝐝</m:t>
                    </m:r>
                    <m:r>
                      <a:rPr lang="en-US" sz="1800" b="1" i="0" smtClean="0">
                        <a:latin typeface="Cambria Math"/>
                      </a:rPr>
                      <m:t> </m:t>
                    </m:r>
                    <m:r>
                      <a:rPr lang="en-US" sz="1800" b="1" i="1">
                        <a:latin typeface="Cambria Math"/>
                      </a:rPr>
                      <m:t> </m:t>
                    </m:r>
                    <m:d>
                      <m:dPr>
                        <m:begChr m:val="["/>
                        <m:endChr m:val="]"/>
                        <m:ctrlPr>
                          <a:rPr lang="fr-FR" sz="1800" b="1" i="1">
                            <a:latin typeface="Cambria Math"/>
                          </a:rPr>
                        </m:ctrlPr>
                      </m:dPr>
                      <m:e>
                        <m:sSub>
                          <m:sSubPr>
                            <m:ctrlPr>
                              <a:rPr lang="fr-FR" sz="1800" b="1" i="1">
                                <a:latin typeface="Cambria Math"/>
                              </a:rPr>
                            </m:ctrlPr>
                          </m:sSubPr>
                          <m:e>
                            <m:r>
                              <a:rPr lang="fr-FR" sz="1800" b="1" i="1">
                                <a:latin typeface="Cambria Math"/>
                              </a:rPr>
                              <m:t>𝒗</m:t>
                            </m:r>
                          </m:e>
                          <m:sub>
                            <m:r>
                              <a:rPr lang="en-US" sz="1800" b="1" i="1">
                                <a:latin typeface="Cambria Math"/>
                              </a:rPr>
                              <m:t>𝟎</m:t>
                            </m:r>
                          </m:sub>
                        </m:sSub>
                        <m:r>
                          <a:rPr lang="fr-FR" sz="1800" b="1" i="1">
                            <a:latin typeface="Cambria Math"/>
                          </a:rPr>
                          <m:t>𝒕</m:t>
                        </m:r>
                      </m:e>
                    </m:d>
                    <m:r>
                      <a:rPr lang="en-US" sz="1800" b="1" i="1">
                        <a:latin typeface="Cambria Math"/>
                      </a:rPr>
                      <m:t>=</m:t>
                    </m:r>
                    <m:d>
                      <m:dPr>
                        <m:begChr m:val="["/>
                        <m:endChr m:val="]"/>
                        <m:ctrlPr>
                          <a:rPr lang="fr-FR" sz="1800" b="1" i="1">
                            <a:latin typeface="Cambria Math"/>
                          </a:rPr>
                        </m:ctrlPr>
                      </m:dPr>
                      <m:e>
                        <m:sSub>
                          <m:sSubPr>
                            <m:ctrlPr>
                              <a:rPr lang="fr-FR" sz="1800" b="1" i="1">
                                <a:latin typeface="Cambria Math"/>
                              </a:rPr>
                            </m:ctrlPr>
                          </m:sSubPr>
                          <m:e>
                            <m:r>
                              <a:rPr lang="fr-FR" sz="1800" b="1" i="1">
                                <a:latin typeface="Cambria Math"/>
                              </a:rPr>
                              <m:t>𝒗</m:t>
                            </m:r>
                          </m:e>
                          <m:sub>
                            <m:r>
                              <a:rPr lang="en-US" sz="1800" b="1" i="1">
                                <a:latin typeface="Cambria Math"/>
                              </a:rPr>
                              <m:t>𝟎</m:t>
                            </m:r>
                          </m:sub>
                        </m:sSub>
                      </m:e>
                    </m:d>
                    <m:d>
                      <m:dPr>
                        <m:begChr m:val="["/>
                        <m:endChr m:val="]"/>
                        <m:ctrlPr>
                          <a:rPr lang="fr-FR" sz="1800" b="1" i="1">
                            <a:latin typeface="Cambria Math"/>
                          </a:rPr>
                        </m:ctrlPr>
                      </m:dPr>
                      <m:e>
                        <m:r>
                          <a:rPr lang="fr-FR" sz="1800" b="1" i="1">
                            <a:latin typeface="Cambria Math"/>
                          </a:rPr>
                          <m:t>𝒕</m:t>
                        </m:r>
                      </m:e>
                    </m:d>
                    <m:r>
                      <a:rPr lang="en-US" sz="1800" b="1" i="1">
                        <a:latin typeface="Cambria Math"/>
                      </a:rPr>
                      <m:t>=</m:t>
                    </m:r>
                    <m:r>
                      <a:rPr lang="fr-FR" sz="1800" b="1" i="1">
                        <a:latin typeface="Cambria Math"/>
                      </a:rPr>
                      <m:t>𝑳</m:t>
                    </m:r>
                    <m:sSup>
                      <m:sSupPr>
                        <m:ctrlPr>
                          <a:rPr lang="fr-FR" sz="1800" b="1" i="1">
                            <a:latin typeface="Cambria Math"/>
                          </a:rPr>
                        </m:ctrlPr>
                      </m:sSupPr>
                      <m:e>
                        <m:r>
                          <a:rPr lang="fr-FR" sz="1800" b="1" i="1">
                            <a:latin typeface="Cambria Math"/>
                          </a:rPr>
                          <m:t>𝑻</m:t>
                        </m:r>
                      </m:e>
                      <m:sup>
                        <m:r>
                          <a:rPr lang="en-US" sz="1800" b="1" i="1">
                            <a:latin typeface="Cambria Math"/>
                          </a:rPr>
                          <m:t>−</m:t>
                        </m:r>
                        <m:r>
                          <a:rPr lang="en-US" sz="1800" b="1" i="1">
                            <a:latin typeface="Cambria Math"/>
                          </a:rPr>
                          <m:t>𝟏</m:t>
                        </m:r>
                      </m:sup>
                    </m:sSup>
                    <m:r>
                      <a:rPr lang="fr-FR" sz="1800" b="1" i="1">
                        <a:latin typeface="Cambria Math"/>
                      </a:rPr>
                      <m:t>𝑻</m:t>
                    </m:r>
                    <m:r>
                      <a:rPr lang="en-US" sz="1800" b="1" i="1">
                        <a:latin typeface="Cambria Math"/>
                      </a:rPr>
                      <m:t>=</m:t>
                    </m:r>
                    <m:r>
                      <a:rPr lang="fr-FR" sz="1800" b="1" i="1">
                        <a:latin typeface="Cambria Math"/>
                      </a:rPr>
                      <m:t>𝑳</m:t>
                    </m:r>
                  </m:oMath>
                </a14:m>
                <a:endParaRPr lang="fr-FR" sz="1800" b="1" dirty="0"/>
              </a:p>
              <a:p>
                <a:pPr marL="64008" indent="0" algn="ctr">
                  <a:buNone/>
                </a:pPr>
                <a:r>
                  <a:rPr lang="en-US" sz="1800" dirty="0"/>
                  <a:t>So :  </a:t>
                </a:r>
                <a:br>
                  <a:rPr lang="en-US" sz="1800" dirty="0"/>
                </a:br>
                <a14:m>
                  <m:oMath xmlns:m="http://schemas.openxmlformats.org/officeDocument/2006/math">
                    <m:d>
                      <m:dPr>
                        <m:begChr m:val="["/>
                        <m:endChr m:val="]"/>
                        <m:ctrlPr>
                          <a:rPr lang="fr-FR" sz="1800" b="1" i="1">
                            <a:latin typeface="Cambria Math"/>
                          </a:rPr>
                        </m:ctrlPr>
                      </m:dPr>
                      <m:e>
                        <m:r>
                          <a:rPr lang="fr-FR" sz="1800" b="1" i="1">
                            <a:latin typeface="Cambria Math"/>
                          </a:rPr>
                          <m:t>𝒚</m:t>
                        </m:r>
                      </m:e>
                    </m:d>
                    <m:r>
                      <a:rPr lang="en-US" sz="1800" b="1" i="1">
                        <a:latin typeface="Cambria Math"/>
                      </a:rPr>
                      <m:t>=</m:t>
                    </m:r>
                    <m:d>
                      <m:dPr>
                        <m:begChr m:val="["/>
                        <m:endChr m:val="]"/>
                        <m:ctrlPr>
                          <a:rPr lang="fr-FR" sz="1800" b="1" i="1">
                            <a:latin typeface="Cambria Math"/>
                          </a:rPr>
                        </m:ctrlPr>
                      </m:dPr>
                      <m:e>
                        <m:f>
                          <m:fPr>
                            <m:ctrlPr>
                              <a:rPr lang="fr-FR" sz="1800" b="1" i="1">
                                <a:latin typeface="Cambria Math"/>
                              </a:rPr>
                            </m:ctrlPr>
                          </m:fPr>
                          <m:num>
                            <m:r>
                              <a:rPr lang="en-US" sz="1800" b="1" i="1">
                                <a:latin typeface="Cambria Math"/>
                              </a:rPr>
                              <m:t>𝟏</m:t>
                            </m:r>
                          </m:num>
                          <m:den>
                            <m:r>
                              <a:rPr lang="en-US" sz="1800" b="1" i="1">
                                <a:latin typeface="Cambria Math"/>
                              </a:rPr>
                              <m:t>𝟐</m:t>
                            </m:r>
                          </m:den>
                        </m:f>
                        <m:r>
                          <a:rPr lang="en-US" sz="1800" b="1" i="1">
                            <a:latin typeface="Cambria Math"/>
                          </a:rPr>
                          <m:t>  </m:t>
                        </m:r>
                        <m:r>
                          <a:rPr lang="fr-FR" sz="1800" b="1" i="1">
                            <a:latin typeface="Cambria Math"/>
                          </a:rPr>
                          <m:t>𝒂</m:t>
                        </m:r>
                        <m:sSup>
                          <m:sSupPr>
                            <m:ctrlPr>
                              <a:rPr lang="fr-FR" sz="1800" b="1" i="1">
                                <a:latin typeface="Cambria Math"/>
                              </a:rPr>
                            </m:ctrlPr>
                          </m:sSupPr>
                          <m:e>
                            <m:r>
                              <a:rPr lang="fr-FR" sz="1800" b="1" i="1">
                                <a:latin typeface="Cambria Math"/>
                              </a:rPr>
                              <m:t>𝒕</m:t>
                            </m:r>
                          </m:e>
                          <m:sup>
                            <m:r>
                              <a:rPr lang="en-US" sz="1800" b="1" i="1">
                                <a:latin typeface="Cambria Math"/>
                              </a:rPr>
                              <m:t>𝟐</m:t>
                            </m:r>
                          </m:sup>
                        </m:sSup>
                      </m:e>
                    </m:d>
                    <m:r>
                      <a:rPr lang="en-US" sz="1800" b="1" i="1">
                        <a:latin typeface="Cambria Math"/>
                      </a:rPr>
                      <m:t>=</m:t>
                    </m:r>
                    <m:d>
                      <m:dPr>
                        <m:begChr m:val="["/>
                        <m:endChr m:val="]"/>
                        <m:ctrlPr>
                          <a:rPr lang="fr-FR" sz="1800" b="1" i="1">
                            <a:latin typeface="Cambria Math"/>
                          </a:rPr>
                        </m:ctrlPr>
                      </m:dPr>
                      <m:e>
                        <m:sSub>
                          <m:sSubPr>
                            <m:ctrlPr>
                              <a:rPr lang="fr-FR" sz="1800" b="1" i="1">
                                <a:latin typeface="Cambria Math"/>
                              </a:rPr>
                            </m:ctrlPr>
                          </m:sSubPr>
                          <m:e>
                            <m:r>
                              <a:rPr lang="fr-FR" sz="1800" b="1" i="1">
                                <a:latin typeface="Cambria Math"/>
                              </a:rPr>
                              <m:t>𝒗</m:t>
                            </m:r>
                          </m:e>
                          <m:sub>
                            <m:r>
                              <a:rPr lang="en-US" sz="1800" b="1" i="1">
                                <a:latin typeface="Cambria Math"/>
                              </a:rPr>
                              <m:t>𝟎</m:t>
                            </m:r>
                          </m:sub>
                        </m:sSub>
                        <m:r>
                          <a:rPr lang="fr-FR" sz="1800" b="1" i="1">
                            <a:latin typeface="Cambria Math"/>
                          </a:rPr>
                          <m:t>𝒕</m:t>
                        </m:r>
                      </m:e>
                    </m:d>
                    <m:r>
                      <a:rPr lang="en-US" sz="1800" b="1" i="1">
                        <a:latin typeface="Cambria Math"/>
                      </a:rPr>
                      <m:t>=</m:t>
                    </m:r>
                    <m:d>
                      <m:dPr>
                        <m:begChr m:val="["/>
                        <m:endChr m:val="]"/>
                        <m:ctrlPr>
                          <a:rPr lang="fr-FR" sz="1800" b="1" i="1">
                            <a:latin typeface="Cambria Math"/>
                          </a:rPr>
                        </m:ctrlPr>
                      </m:dPr>
                      <m:e>
                        <m:sSub>
                          <m:sSubPr>
                            <m:ctrlPr>
                              <a:rPr lang="fr-FR" sz="1800" b="1" i="1">
                                <a:latin typeface="Cambria Math"/>
                              </a:rPr>
                            </m:ctrlPr>
                          </m:sSubPr>
                          <m:e>
                            <m:r>
                              <a:rPr lang="fr-FR" sz="1800" b="1" i="1">
                                <a:latin typeface="Cambria Math"/>
                              </a:rPr>
                              <m:t>𝒚</m:t>
                            </m:r>
                          </m:e>
                          <m:sub>
                            <m:r>
                              <a:rPr lang="en-US" sz="1800" b="1" i="1">
                                <a:latin typeface="Cambria Math"/>
                              </a:rPr>
                              <m:t>𝟎</m:t>
                            </m:r>
                          </m:sub>
                        </m:sSub>
                      </m:e>
                    </m:d>
                  </m:oMath>
                </a14:m>
                <a:r>
                  <a:rPr lang="fr-FR" sz="1800" b="1" dirty="0"/>
                  <a:t> </a:t>
                </a:r>
                <a:r>
                  <a:rPr lang="en-US" sz="1800" b="1" dirty="0"/>
                  <a:t>is checked</a:t>
                </a:r>
                <a:r>
                  <a:rPr lang="en-US" sz="1800" dirty="0"/>
                  <a:t>.</a:t>
                </a:r>
                <a:endParaRPr lang="fr-FR" sz="1800" dirty="0"/>
              </a:p>
              <a:p>
                <a:pPr marL="64008" indent="0">
                  <a:buNone/>
                </a:pPr>
                <a:r>
                  <a:rPr lang="en-US" sz="1800" dirty="0"/>
                  <a:t>Hence the equation </a:t>
                </a:r>
                <a14:m>
                  <m:oMath xmlns:m="http://schemas.openxmlformats.org/officeDocument/2006/math">
                    <m:r>
                      <a:rPr lang="fr-FR" sz="1800" i="1">
                        <a:latin typeface="Cambria Math"/>
                      </a:rPr>
                      <m:t>𝑦</m:t>
                    </m:r>
                    <m:r>
                      <a:rPr lang="en-US" sz="1800" i="1">
                        <a:latin typeface="Cambria Math"/>
                      </a:rPr>
                      <m:t>=</m:t>
                    </m:r>
                    <m:f>
                      <m:fPr>
                        <m:ctrlPr>
                          <a:rPr lang="fr-FR" sz="1800" i="1">
                            <a:latin typeface="Cambria Math"/>
                          </a:rPr>
                        </m:ctrlPr>
                      </m:fPr>
                      <m:num>
                        <m:r>
                          <a:rPr lang="en-US" sz="1800" i="1">
                            <a:latin typeface="Cambria Math"/>
                          </a:rPr>
                          <m:t>1</m:t>
                        </m:r>
                      </m:num>
                      <m:den>
                        <m:r>
                          <a:rPr lang="en-US" sz="1800" i="1">
                            <a:latin typeface="Cambria Math"/>
                          </a:rPr>
                          <m:t>2</m:t>
                        </m:r>
                      </m:den>
                    </m:f>
                    <m:r>
                      <a:rPr lang="en-US" sz="1800" i="1">
                        <a:latin typeface="Cambria Math"/>
                      </a:rPr>
                      <m:t>  </m:t>
                    </m:r>
                    <m:r>
                      <a:rPr lang="fr-FR" sz="1800" i="1">
                        <a:latin typeface="Cambria Math"/>
                      </a:rPr>
                      <m:t>𝑎</m:t>
                    </m:r>
                    <m:sSup>
                      <m:sSupPr>
                        <m:ctrlPr>
                          <a:rPr lang="fr-FR" sz="1800" i="1">
                            <a:latin typeface="Cambria Math"/>
                          </a:rPr>
                        </m:ctrlPr>
                      </m:sSupPr>
                      <m:e>
                        <m:r>
                          <a:rPr lang="fr-FR" sz="1800" i="1">
                            <a:latin typeface="Cambria Math"/>
                          </a:rPr>
                          <m:t>𝑡</m:t>
                        </m:r>
                      </m:e>
                      <m:sup>
                        <m:r>
                          <a:rPr lang="en-US" sz="1800" i="1">
                            <a:latin typeface="Cambria Math"/>
                          </a:rPr>
                          <m:t>2</m:t>
                        </m:r>
                      </m:sup>
                    </m:sSup>
                    <m:r>
                      <a:rPr lang="en-US" sz="1800" i="1">
                        <a:latin typeface="Cambria Math"/>
                      </a:rPr>
                      <m:t>+</m:t>
                    </m:r>
                    <m:sSub>
                      <m:sSubPr>
                        <m:ctrlPr>
                          <a:rPr lang="fr-FR" sz="1800" i="1">
                            <a:latin typeface="Cambria Math"/>
                          </a:rPr>
                        </m:ctrlPr>
                      </m:sSubPr>
                      <m:e>
                        <m:r>
                          <a:rPr lang="fr-FR" sz="1800" i="1">
                            <a:latin typeface="Cambria Math"/>
                          </a:rPr>
                          <m:t>𝑣</m:t>
                        </m:r>
                      </m:e>
                      <m:sub>
                        <m:r>
                          <a:rPr lang="en-US" sz="1800" i="1">
                            <a:latin typeface="Cambria Math"/>
                          </a:rPr>
                          <m:t>0</m:t>
                        </m:r>
                      </m:sub>
                    </m:sSub>
                    <m:r>
                      <a:rPr lang="fr-FR" sz="1800" i="1">
                        <a:latin typeface="Cambria Math"/>
                      </a:rPr>
                      <m:t>𝑡</m:t>
                    </m:r>
                    <m:r>
                      <a:rPr lang="en-US" sz="1800" i="1">
                        <a:latin typeface="Cambria Math"/>
                      </a:rPr>
                      <m:t>+</m:t>
                    </m:r>
                    <m:sSub>
                      <m:sSubPr>
                        <m:ctrlPr>
                          <a:rPr lang="fr-FR" sz="1800" i="1">
                            <a:latin typeface="Cambria Math"/>
                          </a:rPr>
                        </m:ctrlPr>
                      </m:sSubPr>
                      <m:e>
                        <m:r>
                          <a:rPr lang="fr-FR" sz="1800" i="1">
                            <a:latin typeface="Cambria Math"/>
                          </a:rPr>
                          <m:t>𝑦</m:t>
                        </m:r>
                      </m:e>
                      <m:sub>
                        <m:r>
                          <a:rPr lang="en-US" sz="1800" i="1">
                            <a:latin typeface="Cambria Math"/>
                          </a:rPr>
                          <m:t>0</m:t>
                        </m:r>
                      </m:sub>
                    </m:sSub>
                  </m:oMath>
                </a14:m>
                <a:r>
                  <a:rPr lang="en-US" sz="1800" dirty="0"/>
                  <a:t> is homogeneous.</a:t>
                </a:r>
                <a:endParaRPr lang="fr-FR" sz="1800" dirty="0"/>
              </a:p>
              <a:p>
                <a:pPr marL="64008" indent="0">
                  <a:buNone/>
                </a:pPr>
                <a:endParaRPr lang="fr-FR" sz="1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09600" y="1447800"/>
                <a:ext cx="8229600" cy="4572000"/>
              </a:xfrm>
              <a:blipFill rotWithShape="1">
                <a:blip r:embed="rId2"/>
                <a:stretch>
                  <a:fillRect t="-667" b="-14800"/>
                </a:stretch>
              </a:blipFill>
            </p:spPr>
            <p:txBody>
              <a:bodyPr/>
              <a:lstStyle/>
              <a:p>
                <a:r>
                  <a:rPr lang="fr-FR">
                    <a:noFill/>
                  </a:rPr>
                  <a:t> </a:t>
                </a:r>
              </a:p>
            </p:txBody>
          </p:sp>
        </mc:Fallback>
      </mc:AlternateContent>
    </p:spTree>
    <p:extLst>
      <p:ext uri="{BB962C8B-B14F-4D97-AF65-F5344CB8AC3E}">
        <p14:creationId xmlns:p14="http://schemas.microsoft.com/office/powerpoint/2010/main" val="33334304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4800" y="2133600"/>
            <a:ext cx="8610600" cy="4616648"/>
          </a:xfrm>
          <a:prstGeom prst="rect">
            <a:avLst/>
          </a:prstGeom>
        </p:spPr>
        <p:txBody>
          <a:bodyPr wrap="square">
            <a:spAutoFit/>
          </a:bodyPr>
          <a:lstStyle/>
          <a:p>
            <a:pPr marL="457200" indent="-457200" algn="just">
              <a:lnSpc>
                <a:spcPct val="150000"/>
              </a:lnSpc>
              <a:buFont typeface="Arial" pitchFamily="34" charset="0"/>
              <a:buChar char="•"/>
            </a:pPr>
            <a:r>
              <a:rPr lang="en-US" sz="2800" b="1" dirty="0" smtClean="0"/>
              <a:t>Exercise </a:t>
            </a:r>
            <a:r>
              <a:rPr lang="en-US" sz="2800" b="1" dirty="0"/>
              <a:t>1</a:t>
            </a:r>
            <a:endParaRPr lang="fr-FR" sz="2800" dirty="0"/>
          </a:p>
          <a:p>
            <a:pPr algn="just">
              <a:lnSpc>
                <a:spcPct val="150000"/>
              </a:lnSpc>
            </a:pPr>
            <a:r>
              <a:rPr lang="en-US" sz="2800" dirty="0"/>
              <a:t>Find the dimension of the following physical quantities:</a:t>
            </a:r>
            <a:endParaRPr lang="fr-FR" sz="2800" dirty="0"/>
          </a:p>
          <a:p>
            <a:pPr algn="just">
              <a:lnSpc>
                <a:spcPct val="150000"/>
              </a:lnSpc>
            </a:pPr>
            <a:r>
              <a:rPr lang="en-US" sz="2800" dirty="0"/>
              <a:t>Surface, Volume, Density, Frequency, Linear Velocity, Angular Velocity, Linear Acceleration, Angular Acceleration, Force, Work, Energy, Power,  and Pressure.</a:t>
            </a:r>
            <a:endParaRPr lang="fr-FR" sz="2800" dirty="0"/>
          </a:p>
        </p:txBody>
      </p:sp>
      <p:sp>
        <p:nvSpPr>
          <p:cNvPr id="7" name="Rectangle 6"/>
          <p:cNvSpPr/>
          <p:nvPr/>
        </p:nvSpPr>
        <p:spPr>
          <a:xfrm>
            <a:off x="87573" y="352733"/>
            <a:ext cx="9068937" cy="1077218"/>
          </a:xfrm>
          <a:prstGeom prst="rect">
            <a:avLst/>
          </a:prstGeom>
        </p:spPr>
        <p:txBody>
          <a:bodyPr wrap="square">
            <a:spAutoFit/>
          </a:bodyPr>
          <a:lstStyle/>
          <a:p>
            <a:pPr algn="ctr"/>
            <a:r>
              <a:rPr lang="en-US" sz="32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Supervised work N</a:t>
            </a:r>
            <a:r>
              <a:rPr lang="en-US" sz="32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1 of </a:t>
            </a:r>
            <a:r>
              <a:rPr lang="en-US" sz="32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Mecanics</a:t>
            </a:r>
            <a:endParaRPr lang="fr-FR" sz="32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a:p>
            <a:pPr algn="ctr"/>
            <a:r>
              <a:rPr lang="en-US" sz="32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Dimensional </a:t>
            </a:r>
            <a:r>
              <a:rPr lang="en-US" sz="32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analysis</a:t>
            </a:r>
            <a:endParaRPr lang="fr-FR" sz="32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extLst>
      <p:ext uri="{BB962C8B-B14F-4D97-AF65-F5344CB8AC3E}">
        <p14:creationId xmlns:p14="http://schemas.microsoft.com/office/powerpoint/2010/main" val="31620288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Content Placeholder 2"/>
              <p:cNvSpPr>
                <a:spLocks noGrp="1"/>
              </p:cNvSpPr>
              <p:nvPr>
                <p:ph idx="1"/>
              </p:nvPr>
            </p:nvSpPr>
            <p:spPr>
              <a:xfrm>
                <a:off x="457200" y="1676400"/>
                <a:ext cx="8534400" cy="4572000"/>
              </a:xfrm>
            </p:spPr>
            <p:txBody>
              <a:bodyPr>
                <a:normAutofit/>
              </a:bodyPr>
              <a:lstStyle/>
              <a:p>
                <a:r>
                  <a:rPr lang="en-US" sz="3200" b="1" dirty="0"/>
                  <a:t>Exercise</a:t>
                </a:r>
                <a:r>
                  <a:rPr lang="fr-FR" b="1" dirty="0" smtClean="0"/>
                  <a:t> 2</a:t>
                </a:r>
                <a:endParaRPr lang="fr-FR" dirty="0"/>
              </a:p>
              <a:p>
                <a:pPr marL="64008" indent="0">
                  <a:buNone/>
                </a:pPr>
                <a:r>
                  <a:rPr lang="en-US" dirty="0" smtClean="0"/>
                  <a:t>The </a:t>
                </a:r>
                <a:r>
                  <a:rPr lang="en-US" dirty="0"/>
                  <a:t>characteristic equation of a fluid at constant temperature is of the following form:</a:t>
                </a:r>
              </a:p>
              <a:p>
                <a:pPr marL="64008" indent="0">
                  <a:buNone/>
                </a:pPr>
                <a14:m>
                  <m:oMathPara xmlns:m="http://schemas.openxmlformats.org/officeDocument/2006/math">
                    <m:oMathParaPr>
                      <m:jc m:val="centerGroup"/>
                    </m:oMathParaPr>
                    <m:oMath xmlns:m="http://schemas.openxmlformats.org/officeDocument/2006/math">
                      <m:d>
                        <m:dPr>
                          <m:ctrlPr>
                            <a:rPr lang="fr-FR" i="1">
                              <a:latin typeface="Cambria Math"/>
                            </a:rPr>
                          </m:ctrlPr>
                        </m:dPr>
                        <m:e>
                          <m:r>
                            <a:rPr lang="fr-FR" i="1">
                              <a:latin typeface="Cambria Math"/>
                            </a:rPr>
                            <m:t>𝑝</m:t>
                          </m:r>
                          <m:r>
                            <a:rPr lang="fr-FR" i="1">
                              <a:latin typeface="Cambria Math"/>
                            </a:rPr>
                            <m:t>+</m:t>
                          </m:r>
                          <m:f>
                            <m:fPr>
                              <m:ctrlPr>
                                <a:rPr lang="fr-FR" i="1">
                                  <a:latin typeface="Cambria Math"/>
                                </a:rPr>
                              </m:ctrlPr>
                            </m:fPr>
                            <m:num>
                              <m:r>
                                <a:rPr lang="fr-FR" i="1">
                                  <a:latin typeface="Cambria Math"/>
                                </a:rPr>
                                <m:t>𝑎</m:t>
                              </m:r>
                            </m:num>
                            <m:den>
                              <m:sSup>
                                <m:sSupPr>
                                  <m:ctrlPr>
                                    <a:rPr lang="fr-FR" i="1">
                                      <a:latin typeface="Cambria Math"/>
                                    </a:rPr>
                                  </m:ctrlPr>
                                </m:sSupPr>
                                <m:e>
                                  <m:r>
                                    <a:rPr lang="fr-FR" i="1">
                                      <a:latin typeface="Cambria Math"/>
                                    </a:rPr>
                                    <m:t>𝑉</m:t>
                                  </m:r>
                                </m:e>
                                <m:sup>
                                  <m:r>
                                    <a:rPr lang="fr-FR" i="1">
                                      <a:latin typeface="Cambria Math"/>
                                    </a:rPr>
                                    <m:t>2</m:t>
                                  </m:r>
                                </m:sup>
                              </m:sSup>
                            </m:den>
                          </m:f>
                        </m:e>
                      </m:d>
                      <m:d>
                        <m:dPr>
                          <m:ctrlPr>
                            <a:rPr lang="fr-FR" i="1">
                              <a:latin typeface="Cambria Math"/>
                            </a:rPr>
                          </m:ctrlPr>
                        </m:dPr>
                        <m:e>
                          <m:r>
                            <a:rPr lang="fr-FR" i="1">
                              <a:latin typeface="Cambria Math"/>
                            </a:rPr>
                            <m:t>𝑉</m:t>
                          </m:r>
                          <m:r>
                            <a:rPr lang="fr-FR" i="1">
                              <a:latin typeface="Cambria Math"/>
                            </a:rPr>
                            <m:t>−</m:t>
                          </m:r>
                          <m:r>
                            <a:rPr lang="fr-FR" i="1">
                              <a:latin typeface="Cambria Math"/>
                            </a:rPr>
                            <m:t>𝑏</m:t>
                          </m:r>
                        </m:e>
                      </m:d>
                      <m:r>
                        <a:rPr lang="fr-FR" i="1">
                          <a:latin typeface="Cambria Math"/>
                        </a:rPr>
                        <m:t>=</m:t>
                      </m:r>
                      <m:r>
                        <a:rPr lang="fr-FR" i="1">
                          <a:latin typeface="Cambria Math"/>
                        </a:rPr>
                        <m:t>𝑐</m:t>
                      </m:r>
                    </m:oMath>
                  </m:oMathPara>
                </a14:m>
                <a:endParaRPr lang="fr-FR" dirty="0"/>
              </a:p>
              <a:p>
                <a:pPr marL="64008" indent="0">
                  <a:buNone/>
                </a:pPr>
                <a:r>
                  <a:rPr lang="en-US" dirty="0"/>
                  <a:t>Where p is pressure, and V is volume.</a:t>
                </a:r>
              </a:p>
              <a:p>
                <a:pPr marL="64008" indent="0">
                  <a:buNone/>
                </a:pPr>
                <a:r>
                  <a:rPr lang="en-US" dirty="0"/>
                  <a:t>Determine the dimensions of the quantities a, b, and c</a:t>
                </a:r>
                <a:r>
                  <a:rPr lang="en-US" dirty="0" smtClean="0"/>
                  <a:t>.</a:t>
                </a:r>
                <a:endParaRPr lang="fr-FR" dirty="0"/>
              </a:p>
            </p:txBody>
          </p:sp>
        </mc:Choice>
        <mc:Fallback xmlns="">
          <p:sp>
            <p:nvSpPr>
              <p:cNvPr id="4" name="Content Placeholder 2"/>
              <p:cNvSpPr>
                <a:spLocks noGrp="1" noRot="1" noChangeAspect="1" noMove="1" noResize="1" noEditPoints="1" noAdjustHandles="1" noChangeArrowheads="1" noChangeShapeType="1" noTextEdit="1"/>
              </p:cNvSpPr>
              <p:nvPr>
                <p:ph idx="1"/>
              </p:nvPr>
            </p:nvSpPr>
            <p:spPr>
              <a:xfrm>
                <a:off x="457200" y="1676400"/>
                <a:ext cx="8534400" cy="4572000"/>
              </a:xfrm>
              <a:blipFill rotWithShape="1">
                <a:blip r:embed="rId2"/>
                <a:stretch>
                  <a:fillRect l="-857" t="-1733"/>
                </a:stretch>
              </a:blipFill>
            </p:spPr>
            <p:txBody>
              <a:bodyPr/>
              <a:lstStyle/>
              <a:p>
                <a:r>
                  <a:rPr lang="fr-FR">
                    <a:noFill/>
                  </a:rPr>
                  <a:t> </a:t>
                </a:r>
              </a:p>
            </p:txBody>
          </p:sp>
        </mc:Fallback>
      </mc:AlternateContent>
      <p:sp>
        <p:nvSpPr>
          <p:cNvPr id="5" name="Rectangle 4"/>
          <p:cNvSpPr/>
          <p:nvPr/>
        </p:nvSpPr>
        <p:spPr>
          <a:xfrm>
            <a:off x="87573" y="352733"/>
            <a:ext cx="9068937" cy="1077218"/>
          </a:xfrm>
          <a:prstGeom prst="rect">
            <a:avLst/>
          </a:prstGeom>
        </p:spPr>
        <p:txBody>
          <a:bodyPr wrap="square">
            <a:spAutoFit/>
          </a:bodyPr>
          <a:lstStyle/>
          <a:p>
            <a:pPr algn="ctr"/>
            <a:r>
              <a:rPr lang="en-US" sz="32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Supervised work N° 1 of </a:t>
            </a:r>
            <a:r>
              <a:rPr lang="en-US" sz="32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Mecanics</a:t>
            </a:r>
            <a:endParaRPr lang="fr-FR" sz="32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a:p>
            <a:pPr algn="ctr"/>
            <a:r>
              <a:rPr lang="en-US" sz="32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Dimensional </a:t>
            </a:r>
            <a:r>
              <a:rPr lang="en-US" sz="32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analysis</a:t>
            </a:r>
            <a:endParaRPr lang="fr-FR" sz="32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extLst>
      <p:ext uri="{BB962C8B-B14F-4D97-AF65-F5344CB8AC3E}">
        <p14:creationId xmlns:p14="http://schemas.microsoft.com/office/powerpoint/2010/main" val="26019546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xmlns:p14="http://schemas.microsoft.com/office/powerpoint/2010/main" xmlns:a14="http://schemas.microsoft.com/office/drawing/2010/main" xmlns="" id="{5B54E927-3C1E-4476-8A47-784ED3CFA342}"/>
              </a:ext>
            </a:extLst>
          </p:cNvPr>
          <p:cNvSpPr>
            <a:spLocks noGrp="1"/>
          </p:cNvSpPr>
          <p:nvPr>
            <p:ph type="subTitle" idx="1"/>
          </p:nvPr>
        </p:nvSpPr>
        <p:spPr>
          <a:xfrm>
            <a:off x="660779" y="152400"/>
            <a:ext cx="8062912" cy="1752600"/>
          </a:xfrm>
        </p:spPr>
        <p:txBody>
          <a:bodyPr>
            <a:noAutofit/>
          </a:bodyPr>
          <a:lstStyle/>
          <a:p>
            <a:pPr algn="ctr"/>
            <a:r>
              <a:rPr lang="en" sz="2000" b="1" dirty="0">
                <a:solidFill>
                  <a:schemeClr val="tx1"/>
                </a:solidFill>
                <a:ea typeface="Times New Roman" pitchFamily="18" charset="0"/>
                <a:cs typeface="Times New Roman" pitchFamily="18" charset="0"/>
              </a:rPr>
              <a:t>University ABOU-BEKR BELKAID Tlemcen</a:t>
            </a:r>
            <a:r>
              <a:rPr lang="fr-FR" sz="2000" b="1" dirty="0">
                <a:solidFill>
                  <a:schemeClr val="tx1"/>
                </a:solidFill>
                <a:cs typeface="Arial" pitchFamily="34" charset="0"/>
              </a:rPr>
              <a:t/>
            </a:r>
            <a:br>
              <a:rPr lang="fr-FR" sz="2000" b="1" dirty="0">
                <a:solidFill>
                  <a:schemeClr val="tx1"/>
                </a:solidFill>
                <a:cs typeface="Arial" pitchFamily="34" charset="0"/>
              </a:rPr>
            </a:br>
            <a:r>
              <a:rPr lang="en" sz="2000" b="1" dirty="0">
                <a:solidFill>
                  <a:schemeClr val="tx1"/>
                </a:solidFill>
                <a:cs typeface="Arial" pitchFamily="34" charset="0"/>
              </a:rPr>
              <a:t>  </a:t>
            </a:r>
            <a:r>
              <a:rPr lang="en" sz="2000" b="1" dirty="0">
                <a:solidFill>
                  <a:schemeClr val="tx1"/>
                </a:solidFill>
                <a:ea typeface="Times New Roman" pitchFamily="18" charset="0"/>
                <a:cs typeface="Times New Roman" pitchFamily="18" charset="0"/>
              </a:rPr>
              <a:t>Faculty of Science</a:t>
            </a:r>
            <a:r>
              <a:rPr lang="fr-FR" sz="2000" b="1" dirty="0">
                <a:solidFill>
                  <a:schemeClr val="tx1"/>
                </a:solidFill>
                <a:ea typeface="Times New Roman" pitchFamily="18" charset="0"/>
                <a:cs typeface="Arial" pitchFamily="34" charset="0"/>
              </a:rPr>
              <a:t/>
            </a:r>
            <a:br>
              <a:rPr lang="fr-FR" sz="2000" b="1" dirty="0">
                <a:solidFill>
                  <a:schemeClr val="tx1"/>
                </a:solidFill>
                <a:ea typeface="Times New Roman" pitchFamily="18" charset="0"/>
                <a:cs typeface="Arial" pitchFamily="34" charset="0"/>
              </a:rPr>
            </a:br>
            <a:r>
              <a:rPr lang="en" sz="2000" b="1" dirty="0">
                <a:solidFill>
                  <a:schemeClr val="tx1"/>
                </a:solidFill>
                <a:ea typeface="Times New Roman" pitchFamily="18" charset="0"/>
                <a:cs typeface="Arial" pitchFamily="34" charset="0"/>
              </a:rPr>
              <a:t>  </a:t>
            </a:r>
            <a:r>
              <a:rPr lang="en" sz="2000" b="1" dirty="0">
                <a:solidFill>
                  <a:schemeClr val="tx1"/>
                </a:solidFill>
                <a:ea typeface="Times New Roman" pitchFamily="18" charset="0"/>
                <a:cs typeface="Times New Roman" pitchFamily="18" charset="0"/>
              </a:rPr>
              <a:t>Department of </a:t>
            </a:r>
            <a:r>
              <a:rPr lang="en" sz="2000" b="1" dirty="0" smtClean="0">
                <a:solidFill>
                  <a:schemeClr val="tx1"/>
                </a:solidFill>
                <a:ea typeface="Times New Roman" pitchFamily="18" charset="0"/>
                <a:cs typeface="Times New Roman" pitchFamily="18" charset="0"/>
              </a:rPr>
              <a:t>physics</a:t>
            </a:r>
            <a:br>
              <a:rPr lang="en" sz="2000" b="1" dirty="0" smtClean="0">
                <a:solidFill>
                  <a:schemeClr val="tx1"/>
                </a:solidFill>
                <a:ea typeface="Times New Roman" pitchFamily="18" charset="0"/>
                <a:cs typeface="Times New Roman" pitchFamily="18" charset="0"/>
              </a:rPr>
            </a:br>
            <a:r>
              <a:rPr lang="en" sz="2000" b="1" dirty="0" smtClean="0">
                <a:solidFill>
                  <a:schemeClr val="tx1"/>
                </a:solidFill>
                <a:ea typeface="Times New Roman" pitchFamily="18" charset="0"/>
                <a:cs typeface="Times New Roman" pitchFamily="18" charset="0"/>
              </a:rPr>
              <a:t>Algeria</a:t>
            </a:r>
            <a:r>
              <a:rPr lang="en" sz="2000" b="1" dirty="0" smtClean="0">
                <a:cs typeface="Times New Roman" pitchFamily="18" charset="0"/>
              </a:rPr>
              <a:t>  </a:t>
            </a:r>
            <a:r>
              <a:rPr lang="fr-FR" sz="2000" b="1" dirty="0">
                <a:cs typeface="Times New Roman" pitchFamily="18" charset="0"/>
              </a:rPr>
              <a:t/>
            </a:r>
            <a:br>
              <a:rPr lang="fr-FR" sz="2000" b="1" dirty="0">
                <a:cs typeface="Times New Roman" pitchFamily="18" charset="0"/>
              </a:rPr>
            </a:br>
            <a:r>
              <a:rPr lang="fr-FR" sz="2000" b="1" dirty="0">
                <a:cs typeface="Times New Roman" pitchFamily="18" charset="0"/>
              </a:rPr>
              <a:t/>
            </a:r>
            <a:br>
              <a:rPr lang="fr-FR" sz="2000" b="1" dirty="0">
                <a:cs typeface="Times New Roman" pitchFamily="18" charset="0"/>
              </a:rPr>
            </a:br>
            <a:r>
              <a:rPr lang="en-US" sz="2000" dirty="0"/>
              <a:t/>
            </a:r>
            <a:br>
              <a:rPr lang="en-US" sz="2000" dirty="0"/>
            </a:br>
            <a:r>
              <a:rPr lang="fr-FR" sz="2000" b="1" dirty="0" smtClean="0">
                <a:cs typeface="Times New Roman" pitchFamily="18" charset="0"/>
              </a:rPr>
              <a:t/>
            </a:r>
            <a:br>
              <a:rPr lang="fr-FR" sz="2000" b="1" dirty="0" smtClean="0">
                <a:cs typeface="Times New Roman" pitchFamily="18" charset="0"/>
              </a:rPr>
            </a:br>
            <a:r>
              <a:rPr lang="en" sz="2000" b="1" dirty="0"/>
              <a:t/>
            </a:r>
            <a:br>
              <a:rPr lang="en" sz="2000" b="1" dirty="0"/>
            </a:br>
            <a:endParaRPr lang="en" sz="2000" b="1" dirty="0" smtClean="0"/>
          </a:p>
          <a:p>
            <a:pPr algn="ctr"/>
            <a:endParaRPr lang="en" sz="2000" b="1" dirty="0"/>
          </a:p>
          <a:p>
            <a:pPr algn="ctr"/>
            <a:r>
              <a:rPr lang="en" sz="2400" b="1" dirty="0" smtClean="0"/>
              <a:t/>
            </a:r>
            <a:br>
              <a:rPr lang="en" sz="2400" b="1" dirty="0" smtClean="0"/>
            </a:br>
            <a:r>
              <a:rPr lang="en" sz="2000" b="1" dirty="0" smtClean="0"/>
              <a:t>(</a:t>
            </a:r>
            <a:r>
              <a:rPr lang="fr-FR" sz="2000" b="1" dirty="0" smtClean="0"/>
              <a:t>semester1 </a:t>
            </a:r>
            <a:r>
              <a:rPr lang="ar-SA" sz="2000" b="1" dirty="0"/>
              <a:t>الفصل الدراسي الأول</a:t>
            </a:r>
            <a:r>
              <a:rPr lang="fr-FR" sz="2000" b="1" dirty="0" smtClean="0"/>
              <a:t>)</a:t>
            </a:r>
          </a:p>
          <a:p>
            <a:pPr algn="ctr"/>
            <a:endParaRPr lang="en" sz="2000" b="1" dirty="0" smtClean="0"/>
          </a:p>
          <a:p>
            <a:pPr algn="ctr"/>
            <a:r>
              <a:rPr lang="en" sz="2400" b="1" u="sng" dirty="0" smtClean="0">
                <a:solidFill>
                  <a:schemeClr val="tx1"/>
                </a:solidFill>
                <a:latin typeface="Forte" panose="03060902040502070203" pitchFamily="66" charset="0"/>
              </a:rPr>
              <a:t>Presented by</a:t>
            </a:r>
            <a:r>
              <a:rPr lang="en" sz="2400" b="1" dirty="0" smtClean="0">
                <a:solidFill>
                  <a:schemeClr val="tx1"/>
                </a:solidFill>
                <a:latin typeface="Forte" panose="03060902040502070203" pitchFamily="66" charset="0"/>
              </a:rPr>
              <a:t>:</a:t>
            </a:r>
            <a:r>
              <a:rPr lang="fr-FR" sz="2400" b="1" dirty="0" smtClean="0">
                <a:solidFill>
                  <a:srgbClr val="FF0000"/>
                </a:solidFill>
                <a:latin typeface="Forte" panose="03060902040502070203" pitchFamily="66" charset="0"/>
              </a:rPr>
              <a:t/>
            </a:r>
            <a:br>
              <a:rPr lang="fr-FR" sz="2400" b="1" dirty="0" smtClean="0">
                <a:solidFill>
                  <a:srgbClr val="FF0000"/>
                </a:solidFill>
                <a:latin typeface="Forte" panose="03060902040502070203" pitchFamily="66" charset="0"/>
              </a:rPr>
            </a:br>
            <a:r>
              <a:rPr lang="en" sz="2400" b="1" dirty="0" smtClean="0">
                <a:latin typeface="Forte" panose="03060902040502070203" pitchFamily="66" charset="0"/>
              </a:rPr>
              <a:t>Ms. Hadjou Belaid Zakia</a:t>
            </a:r>
            <a:r>
              <a:rPr lang="fr-FR" sz="2400" b="1" dirty="0">
                <a:latin typeface="Forte" panose="03060902040502070203" pitchFamily="66" charset="0"/>
              </a:rPr>
              <a:t/>
            </a:r>
            <a:br>
              <a:rPr lang="fr-FR" sz="2400" b="1" dirty="0">
                <a:latin typeface="Forte" panose="03060902040502070203" pitchFamily="66" charset="0"/>
              </a:rPr>
            </a:br>
            <a:endParaRPr lang="fr-FR" sz="2400" b="1" dirty="0" smtClean="0">
              <a:latin typeface="Forte" panose="03060902040502070203" pitchFamily="66" charset="0"/>
            </a:endParaRPr>
          </a:p>
          <a:p>
            <a:pPr algn="ctr"/>
            <a:r>
              <a:rPr lang="fr-FR" sz="2400" b="1" u="sng" dirty="0">
                <a:latin typeface="Forte" panose="03060902040502070203" pitchFamily="66" charset="0"/>
              </a:rPr>
              <a:t>contact me </a:t>
            </a:r>
            <a:r>
              <a:rPr lang="fr-FR" sz="2400" b="1" u="sng" dirty="0" smtClean="0">
                <a:latin typeface="Forte" panose="03060902040502070203" pitchFamily="66" charset="0"/>
              </a:rPr>
              <a:t>by</a:t>
            </a:r>
            <a:r>
              <a:rPr lang="fr-FR" sz="2400" b="1" dirty="0" smtClean="0">
                <a:latin typeface="Forte" panose="03060902040502070203" pitchFamily="66" charset="0"/>
              </a:rPr>
              <a:t>:</a:t>
            </a:r>
            <a:r>
              <a:rPr lang="en" sz="2400" b="1" dirty="0" smtClean="0">
                <a:latin typeface="Forte" panose="03060902040502070203" pitchFamily="66" charset="0"/>
              </a:rPr>
              <a:t>                                                                                                  </a:t>
            </a:r>
          </a:p>
          <a:p>
            <a:pPr algn="ctr"/>
            <a:r>
              <a:rPr lang="fr-FR" sz="2400" b="1" dirty="0" smtClean="0">
                <a:latin typeface="Forte" panose="03060902040502070203" pitchFamily="66" charset="0"/>
              </a:rPr>
              <a:t>Z</a:t>
            </a:r>
            <a:r>
              <a:rPr lang="en" sz="2400" b="1" dirty="0" smtClean="0">
                <a:latin typeface="Forte" panose="03060902040502070203" pitchFamily="66" charset="0"/>
              </a:rPr>
              <a:t>akia,hadjoubelaid@univ-tlemcen,dz </a:t>
            </a:r>
            <a:r>
              <a:rPr lang="en" sz="2400" b="1" dirty="0" smtClean="0">
                <a:solidFill>
                  <a:srgbClr val="00B0F0"/>
                </a:solidFill>
                <a:latin typeface="Forte" panose="03060902040502070203" pitchFamily="66" charset="0"/>
              </a:rPr>
              <a:t>(with Teams)</a:t>
            </a:r>
            <a:endParaRPr lang="en" sz="2400" b="1" dirty="0">
              <a:solidFill>
                <a:srgbClr val="00B0F0"/>
              </a:solidFill>
              <a:latin typeface="Forte" panose="03060902040502070203" pitchFamily="66" charset="0"/>
            </a:endParaRPr>
          </a:p>
          <a:p>
            <a:pPr algn="ctr"/>
            <a:r>
              <a:rPr lang="fr-FR" sz="2000" b="1" dirty="0" smtClean="0">
                <a:solidFill>
                  <a:srgbClr val="0070C0"/>
                </a:solidFill>
                <a:latin typeface="Dubai" panose="020B0503030403030204" pitchFamily="34" charset="-78"/>
                <a:cs typeface="Dubai" panose="020B0503030403030204" pitchFamily="34" charset="-78"/>
              </a:rPr>
              <a:t/>
            </a:r>
            <a:br>
              <a:rPr lang="fr-FR" sz="2000" b="1" dirty="0" smtClean="0">
                <a:solidFill>
                  <a:srgbClr val="0070C0"/>
                </a:solidFill>
                <a:latin typeface="Dubai" panose="020B0503030403030204" pitchFamily="34" charset="-78"/>
                <a:cs typeface="Dubai" panose="020B0503030403030204" pitchFamily="34" charset="-78"/>
              </a:rPr>
            </a:br>
            <a:r>
              <a:rPr lang="fr-FR" sz="2000" b="1" dirty="0">
                <a:solidFill>
                  <a:srgbClr val="0070C0"/>
                </a:solidFill>
                <a:latin typeface="Dubai" panose="020B0503030403030204" pitchFamily="34" charset="-78"/>
                <a:cs typeface="Dubai" panose="020B0503030403030204" pitchFamily="34" charset="-78"/>
              </a:rPr>
              <a:t/>
            </a:r>
            <a:br>
              <a:rPr lang="fr-FR" sz="2000" b="1" dirty="0">
                <a:solidFill>
                  <a:srgbClr val="0070C0"/>
                </a:solidFill>
                <a:latin typeface="Dubai" panose="020B0503030403030204" pitchFamily="34" charset="-78"/>
                <a:cs typeface="Dubai" panose="020B0503030403030204" pitchFamily="34" charset="-78"/>
              </a:rPr>
            </a:br>
            <a:r>
              <a:rPr lang="fr-FR" sz="2000" b="1" dirty="0">
                <a:solidFill>
                  <a:srgbClr val="0070C0"/>
                </a:solidFill>
                <a:latin typeface="Dubai" panose="020B0503030403030204" pitchFamily="34" charset="-78"/>
                <a:cs typeface="Dubai" panose="020B0503030403030204" pitchFamily="34" charset="-78"/>
              </a:rPr>
              <a:t/>
            </a:r>
            <a:br>
              <a:rPr lang="fr-FR" sz="2000" b="1" dirty="0">
                <a:solidFill>
                  <a:srgbClr val="0070C0"/>
                </a:solidFill>
                <a:latin typeface="Dubai" panose="020B0503030403030204" pitchFamily="34" charset="-78"/>
                <a:cs typeface="Dubai" panose="020B0503030403030204" pitchFamily="34" charset="-78"/>
              </a:rPr>
            </a:br>
            <a:r>
              <a:rPr lang="fr-FR" sz="2000" b="1" dirty="0">
                <a:solidFill>
                  <a:schemeClr val="tx1"/>
                </a:solidFill>
              </a:rPr>
              <a:t/>
            </a:r>
            <a:br>
              <a:rPr lang="fr-FR" sz="2000" b="1" dirty="0">
                <a:solidFill>
                  <a:schemeClr val="tx1"/>
                </a:solidFill>
              </a:rPr>
            </a:br>
            <a:r>
              <a:rPr lang="fr-FR" sz="2000" b="1" dirty="0">
                <a:solidFill>
                  <a:schemeClr val="tx1"/>
                </a:solidFill>
                <a:cs typeface="Times New Roman" pitchFamily="18" charset="0"/>
              </a:rPr>
              <a:t/>
            </a:r>
            <a:br>
              <a:rPr lang="fr-FR" sz="2000" b="1" dirty="0">
                <a:solidFill>
                  <a:schemeClr val="tx1"/>
                </a:solidFill>
                <a:cs typeface="Times New Roman" pitchFamily="18" charset="0"/>
              </a:rPr>
            </a:br>
            <a:r>
              <a:rPr lang="en" sz="2000" b="1" dirty="0">
                <a:cs typeface="Times New Roman" pitchFamily="18" charset="0"/>
              </a:rPr>
              <a:t>   </a:t>
            </a:r>
            <a:endParaRPr lang="fr-FR" sz="2000" dirty="0"/>
          </a:p>
        </p:txBody>
      </p:sp>
      <p:pic>
        <p:nvPicPr>
          <p:cNvPr id="6" name="Picture 23" descr="Logo_Univ">
            <a:extLst>
              <a:ext uri="{FF2B5EF4-FFF2-40B4-BE49-F238E27FC236}">
                <a16:creationId xmlns:a16="http://schemas.microsoft.com/office/drawing/2014/main" xmlns:p14="http://schemas.microsoft.com/office/powerpoint/2010/main" xmlns:a14="http://schemas.microsoft.com/office/drawing/2010/main" xmlns="" id="{9549B32D-580F-492B-9867-112E588A0EF6}"/>
              </a:ext>
            </a:extLst>
          </p:cNvPr>
          <p:cNvPicPr>
            <a:picLocks noChangeAspect="1" noChangeArrowheads="1"/>
          </p:cNvPicPr>
          <p:nvPr/>
        </p:nvPicPr>
        <p:blipFill>
          <a:blip r:embed="rId2" cstate="print"/>
          <a:srcRect/>
          <a:stretch>
            <a:fillRect/>
          </a:stretch>
        </p:blipFill>
        <p:spPr bwMode="auto">
          <a:xfrm>
            <a:off x="685800" y="381000"/>
            <a:ext cx="1496276" cy="1944008"/>
          </a:xfrm>
          <a:prstGeom prst="rect">
            <a:avLst/>
          </a:prstGeom>
          <a:noFill/>
          <a:ln w="9525">
            <a:noFill/>
            <a:miter lim="800000"/>
            <a:headEnd/>
            <a:tailEnd/>
          </a:ln>
        </p:spPr>
      </p:pic>
      <p:pic>
        <p:nvPicPr>
          <p:cNvPr id="7" name="Picture 23" descr="Logo_Univ">
            <a:extLst>
              <a:ext uri="{FF2B5EF4-FFF2-40B4-BE49-F238E27FC236}">
                <a16:creationId xmlns:a16="http://schemas.microsoft.com/office/drawing/2014/main" xmlns:p14="http://schemas.microsoft.com/office/powerpoint/2010/main" xmlns:a14="http://schemas.microsoft.com/office/drawing/2010/main" xmlns="" id="{9549B32D-580F-492B-9867-112E588A0EF6}"/>
              </a:ext>
            </a:extLst>
          </p:cNvPr>
          <p:cNvPicPr>
            <a:picLocks noChangeAspect="1" noChangeArrowheads="1"/>
          </p:cNvPicPr>
          <p:nvPr/>
        </p:nvPicPr>
        <p:blipFill>
          <a:blip r:embed="rId2" cstate="print"/>
          <a:srcRect/>
          <a:stretch>
            <a:fillRect/>
          </a:stretch>
        </p:blipFill>
        <p:spPr bwMode="auto">
          <a:xfrm>
            <a:off x="7315200" y="381000"/>
            <a:ext cx="1496276" cy="1944008"/>
          </a:xfrm>
          <a:prstGeom prst="rect">
            <a:avLst/>
          </a:prstGeom>
          <a:noFill/>
          <a:ln w="9525">
            <a:noFill/>
            <a:miter lim="800000"/>
            <a:headEnd/>
            <a:tailEnd/>
          </a:ln>
        </p:spPr>
      </p:pic>
      <p:sp>
        <p:nvSpPr>
          <p:cNvPr id="8" name="Title 1"/>
          <p:cNvSpPr txBox="1">
            <a:spLocks/>
          </p:cNvSpPr>
          <p:nvPr/>
        </p:nvSpPr>
        <p:spPr>
          <a:xfrm>
            <a:off x="457200" y="2209800"/>
            <a:ext cx="8229600" cy="1399032"/>
          </a:xfrm>
          <a:prstGeom prst="rect">
            <a:avLst/>
          </a:prstGeom>
        </p:spPr>
        <p:txBody>
          <a:bodyPr vert="horz" anchor="b">
            <a:normAutofit fontScale="92500" lnSpcReduction="20000"/>
          </a:bodyPr>
          <a:lstStyle>
            <a:lvl1pPr marL="484632" algn="r" rtl="0" eaLnBrk="1" latinLnBrk="0" hangingPunct="1">
              <a:spcBef>
                <a:spcPct val="0"/>
              </a:spcBef>
              <a:buNone/>
              <a:defRPr kumimoji="0" sz="44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a:lstStyle>
          <a:p>
            <a:pPr algn="ctr"/>
            <a:r>
              <a:rPr lang="en-US" sz="3600" b="1" u="sng" dirty="0" err="1" smtClean="0"/>
              <a:t>Cours</a:t>
            </a:r>
            <a:r>
              <a:rPr lang="en-US" sz="3600" b="1" u="sng" dirty="0" smtClean="0"/>
              <a:t> of: Mechanics of the material point</a:t>
            </a:r>
            <a:endParaRPr lang="ar-DZ" sz="3600" b="1" u="sng" dirty="0" smtClean="0"/>
          </a:p>
          <a:p>
            <a:pPr algn="ctr"/>
            <a:r>
              <a:rPr lang="ar-DZ" sz="3600" u="sng" dirty="0" smtClean="0"/>
              <a:t>ميكانيك نقطة مادية</a:t>
            </a:r>
            <a:endParaRPr lang="fr-FR" sz="3600" u="sng" dirty="0"/>
          </a:p>
        </p:txBody>
      </p:sp>
      <p:sp>
        <p:nvSpPr>
          <p:cNvPr id="9" name="object 9"/>
          <p:cNvSpPr txBox="1"/>
          <p:nvPr/>
        </p:nvSpPr>
        <p:spPr>
          <a:xfrm>
            <a:off x="76200" y="6616193"/>
            <a:ext cx="3048000" cy="318007"/>
          </a:xfrm>
          <a:prstGeom prst="rect">
            <a:avLst/>
          </a:prstGeom>
        </p:spPr>
        <p:txBody>
          <a:bodyPr wrap="square" lIns="0" tIns="7778" rIns="0" bIns="0" rtlCol="0">
            <a:noAutofit/>
          </a:bodyPr>
          <a:lstStyle/>
          <a:p>
            <a:pPr marL="12700">
              <a:lnSpc>
                <a:spcPts val="1225"/>
              </a:lnSpc>
            </a:pPr>
            <a:r>
              <a:rPr sz="1600" b="1" spc="-1" dirty="0" smtClean="0">
                <a:latin typeface="Times New Roman"/>
                <a:cs typeface="Times New Roman"/>
              </a:rPr>
              <a:t>Academic year: 2023/2024</a:t>
            </a:r>
            <a:endParaRPr sz="1600" dirty="0">
              <a:latin typeface="Times New Roman"/>
              <a:cs typeface="Times New Roman"/>
            </a:endParaRPr>
          </a:p>
        </p:txBody>
      </p:sp>
    </p:spTree>
    <p:extLst>
      <p:ext uri="{BB962C8B-B14F-4D97-AF65-F5344CB8AC3E}">
        <p14:creationId xmlns:p14="http://schemas.microsoft.com/office/powerpoint/2010/main" val="23018447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914400"/>
            <a:ext cx="8686800" cy="4572000"/>
          </a:xfrm>
        </p:spPr>
        <p:txBody>
          <a:bodyPr>
            <a:normAutofit/>
          </a:bodyPr>
          <a:lstStyle/>
          <a:p>
            <a:r>
              <a:rPr lang="en-US" sz="1800" b="1" dirty="0"/>
              <a:t>Physics</a:t>
            </a:r>
            <a:r>
              <a:rPr lang="en-US" sz="1800" dirty="0"/>
              <a:t>(originated from Latin word </a:t>
            </a:r>
            <a:r>
              <a:rPr lang="en-US" sz="1800" b="1" dirty="0" err="1"/>
              <a:t>Physica</a:t>
            </a:r>
            <a:r>
              <a:rPr lang="en-US" sz="1800" dirty="0"/>
              <a:t> means ‘natural thing’) is a field of science, mainly focuses on matter &amp; energy and the relationship between them.</a:t>
            </a:r>
          </a:p>
          <a:p>
            <a:r>
              <a:rPr lang="en-US" sz="1800" dirty="0"/>
              <a:t>It provides the mathematical formulas for all natural activities happening on our planet earth.</a:t>
            </a:r>
          </a:p>
          <a:p>
            <a:pPr algn="just"/>
            <a:endParaRPr lang="en-US" sz="1800" dirty="0" smtClean="0"/>
          </a:p>
        </p:txBody>
      </p:sp>
      <p:sp>
        <p:nvSpPr>
          <p:cNvPr id="4" name="Title 1"/>
          <p:cNvSpPr>
            <a:spLocks noGrp="1"/>
          </p:cNvSpPr>
          <p:nvPr>
            <p:ph type="title"/>
          </p:nvPr>
        </p:nvSpPr>
        <p:spPr>
          <a:xfrm>
            <a:off x="381000" y="-304800"/>
            <a:ext cx="8229600" cy="1399032"/>
          </a:xfrm>
        </p:spPr>
        <p:txBody>
          <a:bodyPr>
            <a:normAutofit/>
          </a:bodyPr>
          <a:lstStyle/>
          <a:p>
            <a:pPr algn="ctr"/>
            <a:r>
              <a:rPr lang="en-US" sz="3200" b="1" u="sng" dirty="0" smtClean="0"/>
              <a:t>Introduction</a:t>
            </a:r>
            <a:endParaRPr lang="fr-FR" sz="3200" dirty="0"/>
          </a:p>
        </p:txBody>
      </p:sp>
      <p:sp>
        <p:nvSpPr>
          <p:cNvPr id="2" name="AutoShape 2" descr="https://images.theengineeringprojects.com/image/webp/2021/03/What-is-Physics.jpg.webp?ssl=1"/>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 name="AutoShape 4" descr="https://images.theengineeringprojects.com/image/webp/2021/03/What-is-Physics.jpg.webp?ssl=1"/>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2053"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19400" y="2503227"/>
            <a:ext cx="60198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65811" y="2743200"/>
            <a:ext cx="2514600" cy="353943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1400" dirty="0"/>
              <a:t>Physics has also overlapped with other fundamental branches of science &amp; formulated new advanced branches, few of them are</a:t>
            </a:r>
            <a:r>
              <a:rPr lang="en-US" sz="1400" dirty="0" smtClean="0"/>
              <a:t>:</a:t>
            </a:r>
          </a:p>
          <a:p>
            <a:r>
              <a:rPr lang="fr-FR" sz="1400" b="1" dirty="0"/>
              <a:t>1. </a:t>
            </a:r>
            <a:r>
              <a:rPr lang="fr-FR" sz="1400" b="1" dirty="0" err="1"/>
              <a:t>Mechanics</a:t>
            </a:r>
            <a:endParaRPr lang="fr-FR" sz="1400" b="1" dirty="0"/>
          </a:p>
          <a:p>
            <a:r>
              <a:rPr lang="fr-FR" sz="1400" b="1" dirty="0"/>
              <a:t>2. </a:t>
            </a:r>
            <a:r>
              <a:rPr lang="fr-FR" sz="1400" b="1" dirty="0" err="1"/>
              <a:t>Thermodynamics</a:t>
            </a:r>
            <a:endParaRPr lang="fr-FR" sz="1400" b="1" dirty="0"/>
          </a:p>
          <a:p>
            <a:r>
              <a:rPr lang="fr-FR" sz="1400" b="1" dirty="0"/>
              <a:t>3. Sound</a:t>
            </a:r>
          </a:p>
          <a:p>
            <a:r>
              <a:rPr lang="fr-FR" sz="1400" b="1" dirty="0"/>
              <a:t>4. Light (</a:t>
            </a:r>
            <a:r>
              <a:rPr lang="fr-FR" sz="1400" b="1" dirty="0" err="1"/>
              <a:t>Optics</a:t>
            </a:r>
            <a:r>
              <a:rPr lang="fr-FR" sz="1400" b="1" dirty="0"/>
              <a:t>)</a:t>
            </a:r>
          </a:p>
          <a:p>
            <a:r>
              <a:rPr lang="fr-FR" sz="1400" b="1" dirty="0"/>
              <a:t>5. </a:t>
            </a:r>
            <a:r>
              <a:rPr lang="fr-FR" sz="1400" b="1" dirty="0" err="1"/>
              <a:t>Electricity</a:t>
            </a:r>
            <a:r>
              <a:rPr lang="fr-FR" sz="1400" b="1" dirty="0"/>
              <a:t> &amp; </a:t>
            </a:r>
            <a:r>
              <a:rPr lang="fr-FR" sz="1400" b="1" dirty="0" err="1"/>
              <a:t>Magnetism</a:t>
            </a:r>
            <a:endParaRPr lang="fr-FR" sz="1400" b="1" dirty="0"/>
          </a:p>
          <a:p>
            <a:r>
              <a:rPr lang="fr-FR" sz="1400" b="1" dirty="0"/>
              <a:t>6. </a:t>
            </a:r>
            <a:r>
              <a:rPr lang="fr-FR" sz="1400" b="1" dirty="0" err="1"/>
              <a:t>Atomic</a:t>
            </a:r>
            <a:r>
              <a:rPr lang="fr-FR" sz="1400" b="1" dirty="0"/>
              <a:t> </a:t>
            </a:r>
            <a:r>
              <a:rPr lang="fr-FR" sz="1400" b="1" dirty="0" err="1"/>
              <a:t>Physics</a:t>
            </a:r>
            <a:endParaRPr lang="fr-FR" sz="1400" b="1" dirty="0"/>
          </a:p>
          <a:p>
            <a:r>
              <a:rPr lang="fr-FR" sz="1400" b="1" dirty="0"/>
              <a:t>7. </a:t>
            </a:r>
            <a:r>
              <a:rPr lang="fr-FR" sz="1400" b="1" dirty="0" err="1"/>
              <a:t>Nuclear</a:t>
            </a:r>
            <a:r>
              <a:rPr lang="fr-FR" sz="1400" b="1" dirty="0"/>
              <a:t> </a:t>
            </a:r>
            <a:r>
              <a:rPr lang="fr-FR" sz="1400" b="1" dirty="0" err="1"/>
              <a:t>Physics</a:t>
            </a:r>
            <a:endParaRPr lang="fr-FR" sz="1400" b="1" dirty="0"/>
          </a:p>
          <a:p>
            <a:r>
              <a:rPr lang="fr-FR" sz="1400" b="1" dirty="0"/>
              <a:t>8. </a:t>
            </a:r>
            <a:r>
              <a:rPr lang="fr-FR" sz="1400" b="1" dirty="0" err="1"/>
              <a:t>GeoPhysics</a:t>
            </a:r>
            <a:endParaRPr lang="fr-FR" sz="1400" b="1" dirty="0"/>
          </a:p>
          <a:p>
            <a:r>
              <a:rPr lang="fr-FR" sz="1400" b="1" dirty="0"/>
              <a:t>9. </a:t>
            </a:r>
            <a:r>
              <a:rPr lang="fr-FR" sz="1400" b="1" dirty="0" err="1"/>
              <a:t>Biophysics</a:t>
            </a:r>
            <a:endParaRPr lang="fr-FR" sz="1400" b="1" dirty="0"/>
          </a:p>
          <a:p>
            <a:r>
              <a:rPr lang="fr-FR" sz="1400" b="1" dirty="0"/>
              <a:t>10. </a:t>
            </a:r>
            <a:r>
              <a:rPr lang="fr-FR" sz="1400" b="1" dirty="0" err="1" smtClean="0"/>
              <a:t>Astrophysics</a:t>
            </a:r>
            <a:endParaRPr lang="fr-FR" sz="1400" b="1" dirty="0"/>
          </a:p>
        </p:txBody>
      </p:sp>
    </p:spTree>
    <p:extLst>
      <p:ext uri="{BB962C8B-B14F-4D97-AF65-F5344CB8AC3E}">
        <p14:creationId xmlns:p14="http://schemas.microsoft.com/office/powerpoint/2010/main" val="35486176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229600" cy="1399032"/>
          </a:xfrm>
        </p:spPr>
        <p:txBody>
          <a:bodyPr>
            <a:normAutofit/>
          </a:bodyPr>
          <a:lstStyle/>
          <a:p>
            <a:pPr algn="ctr"/>
            <a:r>
              <a:rPr lang="en-US" sz="2800" b="1" u="sng" dirty="0" smtClean="0"/>
              <a:t>Introduction</a:t>
            </a:r>
            <a:endParaRPr lang="fr-FR" sz="2800"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600" y="2133600"/>
            <a:ext cx="6557988"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324600" y="3276600"/>
            <a:ext cx="2743200" cy="738664"/>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1400" dirty="0"/>
              <a:t>Theory of Relativity(E=mc</a:t>
            </a:r>
            <a:r>
              <a:rPr lang="en-US" sz="1400" baseline="30000" dirty="0"/>
              <a:t>2</a:t>
            </a:r>
            <a:r>
              <a:rPr lang="en-US" sz="1400" dirty="0"/>
              <a:t>), Quantum light theory, Avogadro's Number etc.</a:t>
            </a:r>
            <a:endParaRPr lang="fr-FR" sz="1400" dirty="0"/>
          </a:p>
        </p:txBody>
      </p:sp>
      <p:sp>
        <p:nvSpPr>
          <p:cNvPr id="6" name="TextBox 5"/>
          <p:cNvSpPr txBox="1"/>
          <p:nvPr/>
        </p:nvSpPr>
        <p:spPr>
          <a:xfrm>
            <a:off x="5029200" y="2677180"/>
            <a:ext cx="2743200" cy="52322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1400" dirty="0"/>
              <a:t>Laws of motion, Gravitational force etc.</a:t>
            </a:r>
            <a:endParaRPr lang="fr-FR" sz="1400" dirty="0"/>
          </a:p>
        </p:txBody>
      </p:sp>
      <p:sp>
        <p:nvSpPr>
          <p:cNvPr id="7" name="TextBox 6"/>
          <p:cNvSpPr txBox="1"/>
          <p:nvPr/>
        </p:nvSpPr>
        <p:spPr>
          <a:xfrm rot="10800000" flipV="1">
            <a:off x="6629400" y="5257800"/>
            <a:ext cx="1905000" cy="52322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fr-FR" sz="1400" dirty="0" err="1"/>
              <a:t>worked</a:t>
            </a:r>
            <a:r>
              <a:rPr lang="fr-FR" sz="1400" dirty="0"/>
              <a:t> in </a:t>
            </a:r>
            <a:r>
              <a:rPr lang="fr-FR" sz="1400" dirty="0" err="1"/>
              <a:t>astrophysics</a:t>
            </a:r>
            <a:r>
              <a:rPr lang="fr-FR" sz="1400" dirty="0"/>
              <a:t>.</a:t>
            </a:r>
          </a:p>
        </p:txBody>
      </p:sp>
      <p:sp>
        <p:nvSpPr>
          <p:cNvPr id="5" name="Rectangle 4"/>
          <p:cNvSpPr/>
          <p:nvPr/>
        </p:nvSpPr>
        <p:spPr>
          <a:xfrm>
            <a:off x="152400" y="829270"/>
            <a:ext cx="8915400" cy="923330"/>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en-US" dirty="0"/>
              <a:t>Physics has evolved with time. There's a long list of real world heroes, who have made Physics their passion and because of their fruitful efforts, today we have </a:t>
            </a:r>
            <a:r>
              <a:rPr lang="en-US" dirty="0" err="1"/>
              <a:t>lucuries</a:t>
            </a:r>
            <a:r>
              <a:rPr lang="en-US" dirty="0"/>
              <a:t> in our lives. Let's have a look at few of world's greatest physicists:</a:t>
            </a:r>
            <a:endParaRPr lang="fr-FR" dirty="0"/>
          </a:p>
        </p:txBody>
      </p:sp>
    </p:spTree>
    <p:extLst>
      <p:ext uri="{BB962C8B-B14F-4D97-AF65-F5344CB8AC3E}">
        <p14:creationId xmlns:p14="http://schemas.microsoft.com/office/powerpoint/2010/main" val="35806952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685800"/>
            <a:ext cx="8686800" cy="4572000"/>
          </a:xfrm>
        </p:spPr>
        <p:txBody>
          <a:bodyPr>
            <a:normAutofit/>
          </a:bodyPr>
          <a:lstStyle/>
          <a:p>
            <a:pPr algn="just"/>
            <a:r>
              <a:rPr lang="en-US" sz="1600" b="1" dirty="0"/>
              <a:t>Introduction</a:t>
            </a:r>
            <a:endParaRPr lang="fr-FR" sz="1600" dirty="0"/>
          </a:p>
          <a:p>
            <a:pPr marL="64008" indent="0" algn="just">
              <a:buNone/>
            </a:pPr>
            <a:r>
              <a:rPr lang="en-US" sz="1600" dirty="0"/>
              <a:t>Material point mechanics is a fundamental branch of physics that focuses on the study of the motion of objects that can be considered as points, i.e. objects whose dimensions and shape are irrelevant to the analysis of motion. </a:t>
            </a:r>
          </a:p>
          <a:p>
            <a:pPr marL="64008" indent="0" algn="just">
              <a:buNone/>
            </a:pPr>
            <a:r>
              <a:rPr lang="en-US" sz="1600" dirty="0" smtClean="0"/>
              <a:t>Mechanics of material point </a:t>
            </a:r>
            <a:r>
              <a:rPr lang="en-US" sz="1600" dirty="0"/>
              <a:t>is based on Newton's three laws of motion. These laws describe how objects react to the forces applied to them, and how they move accordingly. </a:t>
            </a:r>
          </a:p>
          <a:p>
            <a:pPr marL="64008" indent="0" algn="just">
              <a:buNone/>
            </a:pPr>
            <a:r>
              <a:rPr lang="en-US" sz="1600" dirty="0" smtClean="0"/>
              <a:t>Mechanics </a:t>
            </a:r>
            <a:r>
              <a:rPr lang="en-US" sz="1600" dirty="0"/>
              <a:t>of material point </a:t>
            </a:r>
            <a:r>
              <a:rPr lang="en-US" sz="1600" dirty="0" smtClean="0"/>
              <a:t>makes </a:t>
            </a:r>
            <a:r>
              <a:rPr lang="en-US" sz="1600" dirty="0"/>
              <a:t>it possible to analyze and predict the motion of objects using these fundamental laws, as well as other concepts such as kinetic energy, potential energy, angular momentum and conservation of momentum. It is crucial to many practical applications, and a cornerstone of our understanding of the world around us.</a:t>
            </a:r>
            <a:endParaRPr lang="fr-FR" sz="1600" dirty="0"/>
          </a:p>
          <a:p>
            <a:endParaRPr lang="fr-FR" sz="1600" dirty="0"/>
          </a:p>
        </p:txBody>
      </p:sp>
      <p:sp>
        <p:nvSpPr>
          <p:cNvPr id="4" name="Title 1"/>
          <p:cNvSpPr>
            <a:spLocks noGrp="1"/>
          </p:cNvSpPr>
          <p:nvPr>
            <p:ph type="title"/>
          </p:nvPr>
        </p:nvSpPr>
        <p:spPr>
          <a:xfrm>
            <a:off x="304800" y="-152400"/>
            <a:ext cx="8229600" cy="1066800"/>
          </a:xfrm>
        </p:spPr>
        <p:txBody>
          <a:bodyPr>
            <a:normAutofit/>
          </a:bodyPr>
          <a:lstStyle/>
          <a:p>
            <a:pPr algn="ctr"/>
            <a:r>
              <a:rPr lang="en-US" sz="3200" b="1" u="sng" dirty="0"/>
              <a:t>Mechanics of the material point</a:t>
            </a:r>
            <a:endParaRPr lang="fr-FR" sz="3200" dirty="0"/>
          </a:p>
        </p:txBody>
      </p:sp>
      <p:pic>
        <p:nvPicPr>
          <p:cNvPr id="409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448" y="3886200"/>
            <a:ext cx="8891352"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20550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u="sng" dirty="0"/>
              <a:t>Course program </a:t>
            </a:r>
            <a:r>
              <a:rPr lang="fr-FR" dirty="0"/>
              <a:t/>
            </a:r>
            <a:br>
              <a:rPr lang="fr-FR" dirty="0"/>
            </a:br>
            <a:endParaRPr lang="fr-FR" dirty="0"/>
          </a:p>
        </p:txBody>
      </p:sp>
      <p:sp>
        <p:nvSpPr>
          <p:cNvPr id="3" name="Content Placeholder 2"/>
          <p:cNvSpPr>
            <a:spLocks noGrp="1"/>
          </p:cNvSpPr>
          <p:nvPr>
            <p:ph idx="1"/>
          </p:nvPr>
        </p:nvSpPr>
        <p:spPr>
          <a:xfrm>
            <a:off x="609600" y="1371600"/>
            <a:ext cx="8229600" cy="4876800"/>
          </a:xfrm>
        </p:spPr>
        <p:txBody>
          <a:bodyPr>
            <a:normAutofit lnSpcReduction="10000"/>
          </a:bodyPr>
          <a:lstStyle/>
          <a:p>
            <a:pPr marL="64008" indent="0">
              <a:buNone/>
            </a:pPr>
            <a:r>
              <a:rPr lang="en-US" sz="2000" b="1" dirty="0"/>
              <a:t> </a:t>
            </a:r>
            <a:endParaRPr lang="fr-FR" sz="2000" b="1" dirty="0"/>
          </a:p>
          <a:p>
            <a:pPr lvl="0"/>
            <a:r>
              <a:rPr lang="en-US" sz="2000" b="1" dirty="0"/>
              <a:t>Chapter I: Dimensional analysis and uncertainty calculation</a:t>
            </a:r>
            <a:endParaRPr lang="fr-FR" sz="2000" b="1" dirty="0"/>
          </a:p>
          <a:p>
            <a:pPr lvl="0"/>
            <a:r>
              <a:rPr lang="en-US" sz="2000" b="1" dirty="0"/>
              <a:t>Chapter II: Vector analysis</a:t>
            </a:r>
            <a:endParaRPr lang="fr-FR" sz="2000" b="1" dirty="0"/>
          </a:p>
          <a:p>
            <a:pPr lvl="0"/>
            <a:r>
              <a:rPr lang="en-US" sz="2000" b="1" dirty="0"/>
              <a:t>Chapter III: Material point kinematics</a:t>
            </a:r>
            <a:endParaRPr lang="fr-FR" sz="2000" b="1" dirty="0"/>
          </a:p>
          <a:p>
            <a:pPr lvl="0"/>
            <a:r>
              <a:rPr lang="en-US" sz="2000" b="1" dirty="0"/>
              <a:t>Chapter IV: Relative motion</a:t>
            </a:r>
            <a:endParaRPr lang="fr-FR" sz="2000" b="1" dirty="0"/>
          </a:p>
          <a:p>
            <a:pPr lvl="0"/>
            <a:r>
              <a:rPr lang="en-US" sz="2000" b="1" dirty="0"/>
              <a:t>Chapter V: Material point dynamics</a:t>
            </a:r>
            <a:endParaRPr lang="fr-FR" sz="2000" b="1" dirty="0"/>
          </a:p>
          <a:p>
            <a:pPr lvl="0"/>
            <a:r>
              <a:rPr lang="en-US" sz="2000" b="1" dirty="0"/>
              <a:t>Chapter VI: Work and energy</a:t>
            </a:r>
            <a:endParaRPr lang="fr-FR" sz="2000" b="1" dirty="0"/>
          </a:p>
          <a:p>
            <a:pPr marL="64008" indent="0">
              <a:buNone/>
            </a:pPr>
            <a:endParaRPr lang="fr-FR" sz="2000" b="1" dirty="0"/>
          </a:p>
          <a:p>
            <a:pPr marL="64008" indent="0" algn="r">
              <a:buNone/>
            </a:pPr>
            <a:r>
              <a:rPr lang="ar-SA" sz="2000" b="1" dirty="0" smtClean="0"/>
              <a:t>• </a:t>
            </a:r>
            <a:r>
              <a:rPr lang="ar-SA" sz="2000" b="1" dirty="0"/>
              <a:t>ال</a:t>
            </a:r>
            <a:r>
              <a:rPr lang="ar-SA" sz="2000" b="1" dirty="0" smtClean="0"/>
              <a:t>فصل </a:t>
            </a:r>
            <a:r>
              <a:rPr lang="ar-SA" sz="2000" b="1" dirty="0"/>
              <a:t>الأول: تحليل الأبعاد </a:t>
            </a:r>
            <a:r>
              <a:rPr lang="ar-SA" sz="2000" b="1" dirty="0" smtClean="0"/>
              <a:t>وحساب</a:t>
            </a:r>
            <a:r>
              <a:rPr lang="ar-DZ" sz="2000" b="1" dirty="0" smtClean="0"/>
              <a:t> </a:t>
            </a:r>
            <a:r>
              <a:rPr lang="ar-DZ" sz="2000" b="1" dirty="0"/>
              <a:t>ا</a:t>
            </a:r>
            <a:r>
              <a:rPr lang="ar-DZ" sz="2000" b="1" dirty="0" smtClean="0"/>
              <a:t>لارتيابات</a:t>
            </a:r>
            <a:r>
              <a:rPr lang="ar-SA" sz="2000" b="1" dirty="0" smtClean="0"/>
              <a:t> </a:t>
            </a:r>
            <a:endParaRPr lang="fr-FR" sz="2000" b="1" dirty="0" smtClean="0"/>
          </a:p>
          <a:p>
            <a:pPr marL="64008" indent="0" algn="r">
              <a:buNone/>
            </a:pPr>
            <a:r>
              <a:rPr lang="ar-SA" sz="2000" b="1" dirty="0" smtClean="0"/>
              <a:t>• </a:t>
            </a:r>
            <a:r>
              <a:rPr lang="ar-SA" sz="2000" b="1" dirty="0"/>
              <a:t>الفصل الثاني: تحليل </a:t>
            </a:r>
            <a:r>
              <a:rPr lang="ar-SA" sz="2000" b="1" dirty="0" smtClean="0"/>
              <a:t>ال</a:t>
            </a:r>
            <a:r>
              <a:rPr lang="ar-DZ" sz="2000" b="1" dirty="0" smtClean="0"/>
              <a:t>اشعة</a:t>
            </a:r>
          </a:p>
          <a:p>
            <a:pPr marL="64008" indent="0" algn="r">
              <a:buNone/>
            </a:pPr>
            <a:r>
              <a:rPr lang="ar-SA" sz="2000" b="1" dirty="0" smtClean="0"/>
              <a:t>• </a:t>
            </a:r>
            <a:r>
              <a:rPr lang="ar-SA" sz="2000" b="1" dirty="0"/>
              <a:t>الفصل الثالث: حركية النقطة المادية</a:t>
            </a:r>
          </a:p>
          <a:p>
            <a:pPr marL="64008" indent="0" algn="r">
              <a:buNone/>
            </a:pPr>
            <a:r>
              <a:rPr lang="ar-SA" sz="2000" b="1" dirty="0"/>
              <a:t>• الفصل الرابع: الحركة النسبية</a:t>
            </a:r>
          </a:p>
          <a:p>
            <a:pPr marL="64008" indent="0" algn="r">
              <a:buNone/>
            </a:pPr>
            <a:r>
              <a:rPr lang="ar-SA" sz="2000" b="1" dirty="0"/>
              <a:t>• الفصل الخامس: </a:t>
            </a:r>
            <a:r>
              <a:rPr lang="ar-SA" sz="2000" b="1" dirty="0" smtClean="0"/>
              <a:t>دينام</a:t>
            </a:r>
            <a:r>
              <a:rPr lang="ar-DZ" sz="2000" b="1" dirty="0" smtClean="0"/>
              <a:t>ك</a:t>
            </a:r>
            <a:r>
              <a:rPr lang="ar-SA" sz="2000" b="1" dirty="0" smtClean="0"/>
              <a:t>يات </a:t>
            </a:r>
            <a:r>
              <a:rPr lang="ar-SA" sz="2000" b="1" dirty="0"/>
              <a:t>النقطة المادية</a:t>
            </a:r>
          </a:p>
          <a:p>
            <a:pPr marL="64008" indent="0" algn="r">
              <a:buNone/>
            </a:pPr>
            <a:r>
              <a:rPr lang="ar-SA" sz="2000" b="1" dirty="0"/>
              <a:t>• الفصل السادس: العمل والطاقة</a:t>
            </a:r>
            <a:endParaRPr lang="fr-FR" sz="2000" b="1" dirty="0"/>
          </a:p>
        </p:txBody>
      </p:sp>
    </p:spTree>
    <p:extLst>
      <p:ext uri="{BB962C8B-B14F-4D97-AF65-F5344CB8AC3E}">
        <p14:creationId xmlns:p14="http://schemas.microsoft.com/office/powerpoint/2010/main" val="31059270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13"/>
          <p:cNvSpPr/>
          <p:nvPr/>
        </p:nvSpPr>
        <p:spPr>
          <a:xfrm>
            <a:off x="2821559" y="5698362"/>
            <a:ext cx="39624" cy="0"/>
          </a:xfrm>
          <a:custGeom>
            <a:avLst/>
            <a:gdLst/>
            <a:ahLst/>
            <a:cxnLst/>
            <a:rect l="l" t="t" r="r" b="b"/>
            <a:pathLst>
              <a:path w="39624">
                <a:moveTo>
                  <a:pt x="0" y="0"/>
                </a:moveTo>
                <a:lnTo>
                  <a:pt x="39624" y="0"/>
                </a:lnTo>
              </a:path>
            </a:pathLst>
          </a:custGeom>
          <a:ln w="11937">
            <a:solidFill>
              <a:srgbClr val="000000"/>
            </a:solidFill>
          </a:ln>
        </p:spPr>
        <p:txBody>
          <a:bodyPr wrap="square" lIns="0" tIns="0" rIns="0" bIns="0" rtlCol="0">
            <a:noAutofit/>
          </a:bodyPr>
          <a:lstStyle/>
          <a:p>
            <a:endParaRPr/>
          </a:p>
        </p:txBody>
      </p:sp>
      <p:sp>
        <p:nvSpPr>
          <p:cNvPr id="5" name="object 11"/>
          <p:cNvSpPr/>
          <p:nvPr/>
        </p:nvSpPr>
        <p:spPr>
          <a:xfrm>
            <a:off x="2749523" y="3505200"/>
            <a:ext cx="3486785" cy="3102991"/>
          </a:xfrm>
          <a:prstGeom prst="rect">
            <a:avLst/>
          </a:prstGeom>
          <a:blipFill>
            <a:blip r:embed="rId2" cstate="print"/>
            <a:stretch>
              <a:fillRect/>
            </a:stretch>
          </a:blipFill>
        </p:spPr>
        <p:txBody>
          <a:bodyPr wrap="square" lIns="0" tIns="0" rIns="0" bIns="0" rtlCol="0">
            <a:noAutofit/>
          </a:bodyPr>
          <a:lstStyle/>
          <a:p>
            <a:endParaRPr/>
          </a:p>
        </p:txBody>
      </p:sp>
      <p:sp>
        <p:nvSpPr>
          <p:cNvPr id="6" name="object 8"/>
          <p:cNvSpPr txBox="1"/>
          <p:nvPr/>
        </p:nvSpPr>
        <p:spPr>
          <a:xfrm>
            <a:off x="3208697" y="375681"/>
            <a:ext cx="402886" cy="279907"/>
          </a:xfrm>
          <a:prstGeom prst="rect">
            <a:avLst/>
          </a:prstGeom>
        </p:spPr>
        <p:txBody>
          <a:bodyPr wrap="square" lIns="0" tIns="13747" rIns="0" bIns="0" rtlCol="0">
            <a:noAutofit/>
          </a:bodyPr>
          <a:lstStyle/>
          <a:p>
            <a:pPr marL="12700">
              <a:lnSpc>
                <a:spcPts val="2165"/>
              </a:lnSpc>
            </a:pPr>
            <a:r>
              <a:rPr sz="2000" b="1" spc="-3" dirty="0" smtClean="0">
                <a:solidFill>
                  <a:srgbClr val="FF0000"/>
                </a:solidFill>
                <a:latin typeface="Cambria"/>
                <a:cs typeface="Cambria"/>
              </a:rPr>
              <a:t>1</a:t>
            </a:r>
            <a:r>
              <a:rPr sz="1950" b="1" spc="-3" baseline="21871" dirty="0" smtClean="0">
                <a:solidFill>
                  <a:srgbClr val="FF0000"/>
                </a:solidFill>
                <a:latin typeface="Cambria"/>
                <a:cs typeface="Cambria"/>
              </a:rPr>
              <a:t>ST</a:t>
            </a:r>
            <a:endParaRPr sz="1300" dirty="0">
              <a:latin typeface="Cambria"/>
              <a:cs typeface="Cambria"/>
            </a:endParaRPr>
          </a:p>
        </p:txBody>
      </p:sp>
      <p:sp>
        <p:nvSpPr>
          <p:cNvPr id="7" name="object 7"/>
          <p:cNvSpPr txBox="1"/>
          <p:nvPr/>
        </p:nvSpPr>
        <p:spPr>
          <a:xfrm>
            <a:off x="3683805" y="381000"/>
            <a:ext cx="2394097" cy="279907"/>
          </a:xfrm>
          <a:prstGeom prst="rect">
            <a:avLst/>
          </a:prstGeom>
        </p:spPr>
        <p:txBody>
          <a:bodyPr wrap="square" lIns="0" tIns="13779" rIns="0" bIns="0" rtlCol="0">
            <a:noAutofit/>
          </a:bodyPr>
          <a:lstStyle/>
          <a:p>
            <a:pPr marL="12700">
              <a:lnSpc>
                <a:spcPts val="2170"/>
              </a:lnSpc>
            </a:pPr>
            <a:r>
              <a:rPr sz="2000" b="1" spc="0" dirty="0" smtClean="0">
                <a:solidFill>
                  <a:srgbClr val="FF0000"/>
                </a:solidFill>
                <a:latin typeface="Cambria"/>
                <a:cs typeface="Cambria"/>
              </a:rPr>
              <a:t>YEAR LMD-M</a:t>
            </a:r>
            <a:r>
              <a:rPr lang="fr-FR" sz="2000" b="1" spc="0" dirty="0" smtClean="0">
                <a:solidFill>
                  <a:srgbClr val="FF0000"/>
                </a:solidFill>
                <a:latin typeface="Cambria"/>
                <a:cs typeface="Cambria"/>
              </a:rPr>
              <a:t> and MI</a:t>
            </a:r>
            <a:endParaRPr sz="2000" dirty="0">
              <a:latin typeface="Cambria"/>
              <a:cs typeface="Cambria"/>
            </a:endParaRPr>
          </a:p>
        </p:txBody>
      </p:sp>
      <p:sp>
        <p:nvSpPr>
          <p:cNvPr id="8" name="object 6"/>
          <p:cNvSpPr txBox="1"/>
          <p:nvPr/>
        </p:nvSpPr>
        <p:spPr>
          <a:xfrm>
            <a:off x="3284273" y="990600"/>
            <a:ext cx="2824336" cy="279907"/>
          </a:xfrm>
          <a:prstGeom prst="rect">
            <a:avLst/>
          </a:prstGeom>
        </p:spPr>
        <p:txBody>
          <a:bodyPr wrap="square" lIns="0" tIns="13779" rIns="0" bIns="0" rtlCol="0">
            <a:noAutofit/>
          </a:bodyPr>
          <a:lstStyle/>
          <a:p>
            <a:pPr marL="12700">
              <a:lnSpc>
                <a:spcPts val="2170"/>
              </a:lnSpc>
            </a:pPr>
            <a:r>
              <a:rPr sz="2000" b="1" spc="-2" dirty="0" smtClean="0">
                <a:solidFill>
                  <a:srgbClr val="FF0000"/>
                </a:solidFill>
                <a:latin typeface="Cambria"/>
                <a:cs typeface="Cambria"/>
              </a:rPr>
              <a:t>COURSE OF MECHANICS</a:t>
            </a:r>
            <a:endParaRPr sz="2000" dirty="0">
              <a:latin typeface="Cambria"/>
              <a:cs typeface="Cambria"/>
            </a:endParaRPr>
          </a:p>
        </p:txBody>
      </p:sp>
      <p:sp>
        <p:nvSpPr>
          <p:cNvPr id="9" name="object 5"/>
          <p:cNvSpPr txBox="1"/>
          <p:nvPr/>
        </p:nvSpPr>
        <p:spPr>
          <a:xfrm>
            <a:off x="3171694" y="1447800"/>
            <a:ext cx="3049493" cy="279907"/>
          </a:xfrm>
          <a:prstGeom prst="rect">
            <a:avLst/>
          </a:prstGeom>
        </p:spPr>
        <p:txBody>
          <a:bodyPr wrap="square" lIns="0" tIns="13779" rIns="0" bIns="0" rtlCol="0">
            <a:noAutofit/>
          </a:bodyPr>
          <a:lstStyle/>
          <a:p>
            <a:pPr marL="12700">
              <a:lnSpc>
                <a:spcPts val="2170"/>
              </a:lnSpc>
            </a:pPr>
            <a:r>
              <a:rPr sz="2000" b="1" spc="-2" dirty="0" smtClean="0">
                <a:solidFill>
                  <a:srgbClr val="FF0000"/>
                </a:solidFill>
                <a:latin typeface="Cambria"/>
                <a:cs typeface="Cambria"/>
              </a:rPr>
              <a:t>OF THE MATERIAL POINT</a:t>
            </a:r>
            <a:endParaRPr sz="2000" dirty="0">
              <a:latin typeface="Cambria"/>
              <a:cs typeface="Cambria"/>
            </a:endParaRPr>
          </a:p>
        </p:txBody>
      </p:sp>
      <p:sp>
        <p:nvSpPr>
          <p:cNvPr id="10" name="object 4"/>
          <p:cNvSpPr txBox="1"/>
          <p:nvPr/>
        </p:nvSpPr>
        <p:spPr>
          <a:xfrm>
            <a:off x="2407170" y="2209800"/>
            <a:ext cx="4578541" cy="795020"/>
          </a:xfrm>
          <a:prstGeom prst="rect">
            <a:avLst/>
          </a:prstGeom>
        </p:spPr>
        <p:txBody>
          <a:bodyPr wrap="square" lIns="0" tIns="15049" rIns="0" bIns="0" rtlCol="0">
            <a:noAutofit/>
          </a:bodyPr>
          <a:lstStyle/>
          <a:p>
            <a:pPr algn="ctr">
              <a:lnSpc>
                <a:spcPts val="2370"/>
              </a:lnSpc>
            </a:pPr>
            <a:r>
              <a:rPr sz="2200" b="1" i="1" spc="-8" dirty="0" smtClean="0">
                <a:latin typeface="Cambria"/>
                <a:cs typeface="Cambria"/>
              </a:rPr>
              <a:t>Chapter I: Dimensional Analysis and</a:t>
            </a:r>
            <a:endParaRPr sz="2200" dirty="0">
              <a:latin typeface="Cambria"/>
              <a:cs typeface="Cambria"/>
            </a:endParaRPr>
          </a:p>
          <a:p>
            <a:pPr marL="756704" marR="776469" algn="ctr">
              <a:lnSpc>
                <a:spcPct val="97696"/>
              </a:lnSpc>
              <a:spcBef>
                <a:spcPts val="1166"/>
              </a:spcBef>
            </a:pPr>
            <a:r>
              <a:rPr sz="2200" b="1" i="1" spc="-7" dirty="0" smtClean="0">
                <a:latin typeface="Cambria"/>
                <a:cs typeface="Cambria"/>
              </a:rPr>
              <a:t>Uncertainty Calculation</a:t>
            </a:r>
            <a:endParaRPr sz="2200" dirty="0">
              <a:latin typeface="Cambria"/>
              <a:cs typeface="Cambria"/>
            </a:endParaRPr>
          </a:p>
        </p:txBody>
      </p:sp>
    </p:spTree>
    <p:extLst>
      <p:ext uri="{BB962C8B-B14F-4D97-AF65-F5344CB8AC3E}">
        <p14:creationId xmlns:p14="http://schemas.microsoft.com/office/powerpoint/2010/main" val="22785291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FR" b="1" u="sng" dirty="0" err="1" smtClean="0"/>
              <a:t>Conceptual</a:t>
            </a:r>
            <a:r>
              <a:rPr lang="fr-FR" b="1" u="sng" dirty="0" smtClean="0"/>
              <a:t> </a:t>
            </a:r>
            <a:r>
              <a:rPr lang="fr-FR" b="1" u="sng" dirty="0" err="1" smtClean="0"/>
              <a:t>map</a:t>
            </a:r>
            <a:endParaRPr lang="fr-FR" b="1" u="sng"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828800"/>
            <a:ext cx="8586771"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1328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Part 1: Dimensional </a:t>
            </a:r>
            <a:r>
              <a:rPr lang="en-US" b="1" u="sng" dirty="0" smtClean="0"/>
              <a:t>analysis</a:t>
            </a:r>
            <a:endParaRPr lang="fr-FR" dirty="0"/>
          </a:p>
        </p:txBody>
      </p:sp>
      <p:sp>
        <p:nvSpPr>
          <p:cNvPr id="3" name="Content Placeholder 2"/>
          <p:cNvSpPr>
            <a:spLocks noGrp="1"/>
          </p:cNvSpPr>
          <p:nvPr>
            <p:ph idx="1"/>
          </p:nvPr>
        </p:nvSpPr>
        <p:spPr>
          <a:xfrm>
            <a:off x="457200" y="1295400"/>
            <a:ext cx="8229600" cy="5105400"/>
          </a:xfrm>
        </p:spPr>
        <p:txBody>
          <a:bodyPr>
            <a:normAutofit fontScale="25000" lnSpcReduction="20000"/>
          </a:bodyPr>
          <a:lstStyle/>
          <a:p>
            <a:pPr marL="64008" indent="0">
              <a:buNone/>
            </a:pPr>
            <a:r>
              <a:rPr lang="en-US" b="1" dirty="0"/>
              <a:t> </a:t>
            </a:r>
            <a:endParaRPr lang="fr-FR" dirty="0"/>
          </a:p>
          <a:p>
            <a:pPr marL="64008" lvl="0" indent="0" algn="ctr">
              <a:buNone/>
            </a:pPr>
            <a:r>
              <a:rPr lang="en-US" sz="9600" b="1" u="sng" dirty="0" smtClean="0"/>
              <a:t>Introduction</a:t>
            </a:r>
          </a:p>
          <a:p>
            <a:pPr marL="64008" lvl="0" indent="0" algn="ctr">
              <a:lnSpc>
                <a:spcPct val="170000"/>
              </a:lnSpc>
              <a:buNone/>
            </a:pPr>
            <a:r>
              <a:rPr lang="en-US" sz="4900" b="1" dirty="0"/>
              <a:t> </a:t>
            </a:r>
            <a:endParaRPr lang="fr-FR" sz="4900" b="1" dirty="0"/>
          </a:p>
          <a:p>
            <a:pPr marL="64008" indent="0" algn="just">
              <a:lnSpc>
                <a:spcPct val="120000"/>
              </a:lnSpc>
              <a:buNone/>
            </a:pPr>
            <a:r>
              <a:rPr lang="en-US" sz="5600" b="1" dirty="0"/>
              <a:t>The observation of physical phenomena is incomplete if it does not lead to quantitative information, which is the measurement of physical quantities. To study a physical phenomenon, one must examine the important variables; the mathematical relationship between these variables constitutes a physical law. </a:t>
            </a:r>
            <a:endParaRPr lang="fr-FR" sz="5600" b="1" dirty="0"/>
          </a:p>
          <a:p>
            <a:pPr marL="64008" indent="0" algn="just">
              <a:lnSpc>
                <a:spcPct val="120000"/>
              </a:lnSpc>
              <a:buNone/>
            </a:pPr>
            <a:r>
              <a:rPr lang="en-US" sz="5600" b="1" dirty="0"/>
              <a:t>This is possible in certain cases, but for other cases, it is necessary to use a modeling method such as dimensional analysis. </a:t>
            </a:r>
            <a:r>
              <a:rPr lang="ar-SA" sz="5600" b="1" i="1" u="sng" dirty="0"/>
              <a:t>( التحليل البعدي)</a:t>
            </a:r>
            <a:r>
              <a:rPr lang="en-US" sz="5600" b="1" i="1" u="sng" dirty="0" smtClean="0"/>
              <a:t>.</a:t>
            </a:r>
          </a:p>
          <a:p>
            <a:pPr marL="64008" indent="0">
              <a:buNone/>
            </a:pPr>
            <a:endParaRPr lang="fr-FR" dirty="0"/>
          </a:p>
          <a:p>
            <a:pPr marL="64008" indent="0" algn="ctr">
              <a:buNone/>
            </a:pPr>
            <a:r>
              <a:rPr lang="en-US" sz="7400" b="1" u="sng" dirty="0" smtClean="0"/>
              <a:t>Definition </a:t>
            </a:r>
            <a:r>
              <a:rPr lang="en-US" sz="7400" b="1" u="sng" dirty="0"/>
              <a:t>of Dimensional Analysis  </a:t>
            </a:r>
            <a:r>
              <a:rPr lang="ar-SA" sz="7400" b="1" u="sng" dirty="0"/>
              <a:t>التحليل البعدي </a:t>
            </a:r>
            <a:endParaRPr lang="fr-FR" sz="7400" b="1" u="sng" dirty="0" smtClean="0"/>
          </a:p>
          <a:p>
            <a:pPr marL="64008" indent="0" algn="just">
              <a:buNone/>
            </a:pPr>
            <a:endParaRPr lang="fr-FR" sz="5600" b="1" dirty="0"/>
          </a:p>
          <a:p>
            <a:pPr marL="64008" indent="0" algn="just">
              <a:lnSpc>
                <a:spcPct val="120000"/>
              </a:lnSpc>
              <a:buNone/>
            </a:pPr>
            <a:r>
              <a:rPr lang="en-US" sz="5600" b="1" dirty="0"/>
              <a:t>It is a theoretical tool for interpreting problems based on the dimensions of the involved physical quantities: length, time, mass, and </a:t>
            </a:r>
            <a:r>
              <a:rPr lang="en-US" sz="5600" b="1" dirty="0" smtClean="0"/>
              <a:t>so on. </a:t>
            </a:r>
            <a:endParaRPr lang="fr-FR" sz="5600" b="1" dirty="0" smtClean="0"/>
          </a:p>
          <a:p>
            <a:pPr marL="64008" indent="0" algn="just">
              <a:lnSpc>
                <a:spcPct val="120000"/>
              </a:lnSpc>
              <a:buNone/>
            </a:pPr>
            <a:r>
              <a:rPr lang="en-US" sz="5600" b="1" dirty="0" smtClean="0"/>
              <a:t>Dimensional analysis allows for:</a:t>
            </a:r>
          </a:p>
          <a:p>
            <a:pPr marL="64008" indent="0" algn="just">
              <a:lnSpc>
                <a:spcPct val="120000"/>
              </a:lnSpc>
              <a:buNone/>
            </a:pPr>
            <a:endParaRPr lang="fr-FR" sz="5600" b="1" dirty="0"/>
          </a:p>
          <a:p>
            <a:pPr marL="64008" indent="0" algn="just">
              <a:lnSpc>
                <a:spcPct val="120000"/>
              </a:lnSpc>
              <a:buNone/>
            </a:pPr>
            <a:r>
              <a:rPr lang="en-US" sz="5600" b="1" dirty="0"/>
              <a:t>- Verifying the validity of dimensioned equations.</a:t>
            </a:r>
            <a:endParaRPr lang="fr-FR" sz="5600" b="1" dirty="0"/>
          </a:p>
          <a:p>
            <a:pPr marL="64008" indent="0" algn="just">
              <a:lnSpc>
                <a:spcPct val="120000"/>
              </a:lnSpc>
              <a:buNone/>
            </a:pPr>
            <a:r>
              <a:rPr lang="en-US" sz="5600" b="1" dirty="0"/>
              <a:t>- Investigating the nature of physical quantities.</a:t>
            </a:r>
            <a:endParaRPr lang="fr-FR" sz="5600" b="1" dirty="0"/>
          </a:p>
          <a:p>
            <a:pPr marL="64008" indent="0" algn="just">
              <a:lnSpc>
                <a:spcPct val="120000"/>
              </a:lnSpc>
              <a:buNone/>
            </a:pPr>
            <a:r>
              <a:rPr lang="en-US" sz="5600" b="1" dirty="0"/>
              <a:t>- Exploring the homogeneity of physical laws.</a:t>
            </a:r>
            <a:endParaRPr lang="fr-FR" sz="5600" b="1" dirty="0"/>
          </a:p>
          <a:p>
            <a:pPr marL="64008" indent="0" algn="just">
              <a:lnSpc>
                <a:spcPct val="120000"/>
              </a:lnSpc>
              <a:buNone/>
            </a:pPr>
            <a:r>
              <a:rPr lang="en-US" sz="5600" b="1" dirty="0"/>
              <a:t>- Determining the unit of a physical quantity based on fundamental units (meter, second, kilogram, etc.).</a:t>
            </a:r>
            <a:endParaRPr lang="fr-FR" sz="5600" b="1" dirty="0"/>
          </a:p>
        </p:txBody>
      </p:sp>
    </p:spTree>
    <p:extLst>
      <p:ext uri="{BB962C8B-B14F-4D97-AF65-F5344CB8AC3E}">
        <p14:creationId xmlns:p14="http://schemas.microsoft.com/office/powerpoint/2010/main" val="31108726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432</TotalTime>
  <Words>1061</Words>
  <Application>Microsoft Office PowerPoint</Application>
  <PresentationFormat>On-screen Show (4:3)</PresentationFormat>
  <Paragraphs>194</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Verve</vt:lpstr>
      <vt:lpstr>PowerPoint Presentation</vt:lpstr>
      <vt:lpstr>PowerPoint Presentation</vt:lpstr>
      <vt:lpstr>Introduction</vt:lpstr>
      <vt:lpstr>Introduction</vt:lpstr>
      <vt:lpstr>Mechanics of the material point</vt:lpstr>
      <vt:lpstr>Course program  </vt:lpstr>
      <vt:lpstr>PowerPoint Presentation</vt:lpstr>
      <vt:lpstr>Conceptual map</vt:lpstr>
      <vt:lpstr>Part 1: Dimensional analysis</vt:lpstr>
      <vt:lpstr>Grandeurs physiques     مقدار فيزيائي </vt:lpstr>
      <vt:lpstr>International System of Units الوحدة </vt:lpstr>
      <vt:lpstr>Dimensional Equations    معادلة ابعاد</vt:lpstr>
      <vt:lpstr>Dimensional Equations    معادلة ابعاد</vt:lpstr>
      <vt:lpstr>PowerPoint Presentation</vt:lpstr>
      <vt:lpstr>Homogeneity of Dimensional Equations  تجانس معادلة ابعاد </vt:lpstr>
      <vt:lpstr>Homogeneity of Dimensional Equations تجانس معادلة ابعاد</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Zakia Hadjou Bélaid</dc:creator>
  <cp:lastModifiedBy>N'TIC</cp:lastModifiedBy>
  <cp:revision>25</cp:revision>
  <dcterms:created xsi:type="dcterms:W3CDTF">2006-08-16T00:00:00Z</dcterms:created>
  <dcterms:modified xsi:type="dcterms:W3CDTF">2023-10-03T07:56:45Z</dcterms:modified>
</cp:coreProperties>
</file>