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8"/>
  </p:notesMasterIdLst>
  <p:sldIdLst>
    <p:sldId id="256" r:id="rId2"/>
    <p:sldId id="272" r:id="rId3"/>
    <p:sldId id="500" r:id="rId4"/>
    <p:sldId id="274" r:id="rId5"/>
    <p:sldId id="259" r:id="rId6"/>
    <p:sldId id="278" r:id="rId7"/>
    <p:sldId id="277" r:id="rId8"/>
    <p:sldId id="276" r:id="rId9"/>
    <p:sldId id="284" r:id="rId10"/>
    <p:sldId id="282" r:id="rId11"/>
    <p:sldId id="283" r:id="rId12"/>
    <p:sldId id="486" r:id="rId13"/>
    <p:sldId id="499" r:id="rId14"/>
    <p:sldId id="494" r:id="rId15"/>
    <p:sldId id="266" r:id="rId16"/>
    <p:sldId id="489" r:id="rId17"/>
    <p:sldId id="260" r:id="rId18"/>
    <p:sldId id="495" r:id="rId19"/>
    <p:sldId id="279" r:id="rId20"/>
    <p:sldId id="280" r:id="rId21"/>
    <p:sldId id="504" r:id="rId22"/>
    <p:sldId id="496" r:id="rId23"/>
    <p:sldId id="493" r:id="rId24"/>
    <p:sldId id="497" r:id="rId25"/>
    <p:sldId id="503" r:id="rId26"/>
    <p:sldId id="273" r:id="rId27"/>
    <p:sldId id="262" r:id="rId28"/>
    <p:sldId id="261" r:id="rId29"/>
    <p:sldId id="275" r:id="rId30"/>
    <p:sldId id="501" r:id="rId31"/>
    <p:sldId id="506" r:id="rId32"/>
    <p:sldId id="508" r:id="rId33"/>
    <p:sldId id="492" r:id="rId34"/>
    <p:sldId id="505" r:id="rId35"/>
    <p:sldId id="502" r:id="rId36"/>
    <p:sldId id="265" r:id="rId37"/>
  </p:sldIdLst>
  <p:sldSz cx="14630400" cy="8229600"/>
  <p:notesSz cx="8229600" cy="14630400"/>
  <p:embeddedFontLst>
    <p:embeddedFont>
      <p:font typeface="Alexandria" panose="020B0604020202020204" charset="-78"/>
      <p:regular r:id="rId39"/>
    </p:embeddedFont>
    <p:embeddedFont>
      <p:font typeface="Nobile" panose="020B0604020202020204" charset="0"/>
      <p:regular r:id="rId40"/>
    </p:embeddedFont>
    <p:embeddedFont>
      <p:font typeface="times" panose="02020603050405020304" pitchFamily="18" charset="0"/>
      <p:regular r:id="rId41"/>
      <p:bold r:id="rId42"/>
      <p:italic r:id="rId43"/>
      <p:boldItalic r:id="rId4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171"/>
    <a:srgbClr val="99FFCC"/>
    <a:srgbClr val="CCFFCC"/>
    <a:srgbClr val="CCFFFF"/>
    <a:srgbClr val="C80891"/>
    <a:srgbClr val="F7D5F3"/>
    <a:srgbClr val="993366"/>
    <a:srgbClr val="DCB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8" autoAdjust="0"/>
    <p:restoredTop sz="94610"/>
  </p:normalViewPr>
  <p:slideViewPr>
    <p:cSldViewPr snapToGrid="0" snapToObjects="1">
      <p:cViewPr varScale="1">
        <p:scale>
          <a:sx n="72" d="100"/>
          <a:sy n="72" d="100"/>
        </p:scale>
        <p:origin x="7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68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D458-281D-3FD9-0D35-AD7F4D206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FB0D1-BC09-6671-D059-CD1A38FBE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1A954-40E6-70E4-3AB4-3B886EA5EA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C151AB-21D2-0566-16D8-10E57EF95F6B}"/>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69280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1FC-BC3A-1A2F-FEF1-EFCC3754F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5C763-1412-E3A2-C529-580EF33BE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82EFB-185D-D5B9-1949-4D3BAEF37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F4B7D4-592F-BCC3-CADE-59308E3C66C7}"/>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20766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71822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7FF07-07DA-ED48-4BB5-1AC0BAB26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CC6F6-BAAA-5AE7-C078-2A35D8361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85CC4-0F3D-D495-7CBD-0D359B182D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A3C40-6923-3C5C-62DD-F7D90678846F}"/>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394113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9FBA3-795A-DEE9-5DE2-F393193A5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C4C6D-310D-1457-AAFA-5314C8D3F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EB601-B51C-C866-5966-ECEB33AC63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3FD19-7E36-98FA-EFC0-4CA2332F1156}"/>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29631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868A-343F-7E81-AA35-80F36DE82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68C1A-EB52-A91D-74AF-E62BB5CA0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AD9EF-8797-41F5-CF9C-1E11CB5742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6C9104-0EF9-C75E-2B9E-2F40248275F4}"/>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44580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400622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4086445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E50F-79CE-8005-8BEB-BB9E2A266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DA625-D635-FE35-6143-877717587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5AFE0-9BB5-AE43-90BF-752F3F58F3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C3ED66-D843-95BF-379C-F882D2C93D11}"/>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748595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280961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16E19-A309-6620-7B63-91E7C916F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243F7-596C-9050-B243-F286CB24A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89F63-C168-E0E9-D8C5-B5D491845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EE609F-168C-5ADB-8F12-414A169D32AB}"/>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71140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8EE6C-4684-72DE-2F65-120DD158D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12195-6C33-7A29-59CD-158C6824C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0895C-CC8C-6274-571A-78EE8E5884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3C408A-48FA-8806-EAD9-A91DD879ED6E}"/>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55666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607F9-E841-DAE1-4ECE-B847EB56B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C424E-ABF2-CCDB-8A14-339AE414A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74510-25A8-2850-2E21-8891CCDD84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903AD-04A8-D92B-DFF5-68A2CC855B9F}"/>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55484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28112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008B-EA75-1B01-7D5E-0549FE8A8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7DA05-73E3-56D4-AA8D-E8E8B5BCD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811B1-3A3D-039B-3CA5-D2D2BB794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D2ECC0-5952-84FD-8BB5-E78E8B4E66F6}"/>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69667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BC36B-EE86-E709-BD09-BD2A85DD7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9A7AD-46AD-2516-0AEE-33BE957C8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099A2-1A7F-104C-C7FA-7D2ACE33C3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D5EF79-748D-8FC9-7B37-C7BD78608E68}"/>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73359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EE18-74A9-BF6E-923E-8221B34C0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0DC8D-ECF0-56BE-2C6E-A8104ABA5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A2A9C-122B-87DE-B62E-0A4C1C89AC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1BDF73-B9FD-055A-2FEC-06E6E9E2DB1C}"/>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4089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CD359-D537-9980-BE08-4F7FE65AC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62710-49D2-E605-F838-5405F0951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CE038-755A-F0EF-E189-457D270796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08687E-9C84-6D58-05FB-07995880A036}"/>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1570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E102C1F-5562-3969-A0ED-A733AD456945}"/>
              </a:ext>
            </a:extLst>
          </p:cNvPr>
          <p:cNvSpPr>
            <a:spLocks noGrp="1"/>
          </p:cNvSpPr>
          <p:nvPr>
            <p:ph type="dt" sz="half" idx="10"/>
          </p:nvPr>
        </p:nvSpPr>
        <p:spPr/>
        <p:txBody>
          <a:bodyPr/>
          <a:lstStyle/>
          <a:p>
            <a:fld id="{97D8CF29-01CD-4829-BDF9-ACEFA22AC8DF}" type="datetimeFigureOut">
              <a:rPr lang="fr-FR" smtClean="0"/>
              <a:t>25/11/2024</a:t>
            </a:fld>
            <a:endParaRPr lang="fr-FR"/>
          </a:p>
        </p:txBody>
      </p:sp>
      <p:sp>
        <p:nvSpPr>
          <p:cNvPr id="3" name="Espace réservé du pied de page 2">
            <a:extLst>
              <a:ext uri="{FF2B5EF4-FFF2-40B4-BE49-F238E27FC236}">
                <a16:creationId xmlns:a16="http://schemas.microsoft.com/office/drawing/2014/main" id="{C8921613-CC61-B677-14BC-DCBE20C6554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528632-F59D-A1A0-71C3-390E88D32B82}"/>
              </a:ext>
            </a:extLst>
          </p:cNvPr>
          <p:cNvSpPr>
            <a:spLocks noGrp="1"/>
          </p:cNvSpPr>
          <p:nvPr>
            <p:ph type="sldNum" sz="quarter" idx="12"/>
          </p:nvPr>
        </p:nvSpPr>
        <p:spPr/>
        <p:txBody>
          <a:bodyPr/>
          <a:lstStyle/>
          <a:p>
            <a:fld id="{91EEC362-2402-497A-8F0D-4B1014A59554}" type="slidenum">
              <a:rPr lang="fr-FR" smtClean="0"/>
              <a:t>‹N°›</a:t>
            </a:fld>
            <a:endParaRPr lang="fr-FR"/>
          </a:p>
        </p:txBody>
      </p:sp>
    </p:spTree>
    <p:extLst>
      <p:ext uri="{BB962C8B-B14F-4D97-AF65-F5344CB8AC3E}">
        <p14:creationId xmlns:p14="http://schemas.microsoft.com/office/powerpoint/2010/main" val="354429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3.xml"/><Relationship Id="rId5" Type="http://schemas.openxmlformats.org/officeDocument/2006/relationships/image" Target="../media/image30.gif"/><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4" name="Text 0"/>
          <p:cNvSpPr/>
          <p:nvPr/>
        </p:nvSpPr>
        <p:spPr>
          <a:xfrm>
            <a:off x="1190684" y="930950"/>
            <a:ext cx="7556421" cy="1417558"/>
          </a:xfrm>
          <a:prstGeom prst="rect">
            <a:avLst/>
          </a:prstGeom>
          <a:noFill/>
          <a:ln/>
        </p:spPr>
        <p:txBody>
          <a:bodyPr wrap="square" lIns="0" tIns="0" rIns="0" bIns="0" rtlCol="0" anchor="t"/>
          <a:lstStyle/>
          <a:p>
            <a:pPr marL="0" indent="0">
              <a:lnSpc>
                <a:spcPts val="5550"/>
              </a:lnSpc>
              <a:buNone/>
            </a:pPr>
            <a:r>
              <a:rPr lang="en-US" sz="4800" b="1" kern="0" spc="-102" dirty="0">
                <a:solidFill>
                  <a:srgbClr val="D73AD7"/>
                </a:solidFill>
                <a:latin typeface="Source Serif Pro Semi Bold" pitchFamily="34" charset="0"/>
                <a:ea typeface="Source Serif Pro Semi Bold" pitchFamily="34" charset="-122"/>
              </a:rPr>
              <a:t>Les facteurs influençant la </a:t>
            </a:r>
            <a:r>
              <a:rPr lang="en-US" sz="4800" b="1" kern="0" spc="-102" dirty="0" err="1">
                <a:solidFill>
                  <a:srgbClr val="D73AD7"/>
                </a:solidFill>
                <a:latin typeface="Source Serif Pro Semi Bold" pitchFamily="34" charset="0"/>
                <a:ea typeface="Source Serif Pro Semi Bold" pitchFamily="34" charset="-122"/>
              </a:rPr>
              <a:t>catalyse</a:t>
            </a:r>
            <a:r>
              <a:rPr lang="en-US" sz="4800" b="1" kern="0" spc="-102" dirty="0">
                <a:solidFill>
                  <a:srgbClr val="D73AD7"/>
                </a:solidFill>
                <a:latin typeface="Source Serif Pro Semi Bold" pitchFamily="34" charset="0"/>
                <a:ea typeface="Source Serif Pro Semi Bold" pitchFamily="34" charset="-122"/>
              </a:rPr>
              <a:t> </a:t>
            </a:r>
            <a:r>
              <a:rPr lang="en-US" sz="4800" b="1" kern="0" spc="-102" dirty="0" err="1">
                <a:solidFill>
                  <a:srgbClr val="D73AD7"/>
                </a:solidFill>
                <a:latin typeface="Source Serif Pro Semi Bold" pitchFamily="34" charset="0"/>
                <a:ea typeface="Source Serif Pro Semi Bold" pitchFamily="34" charset="-122"/>
              </a:rPr>
              <a:t>enzymatique</a:t>
            </a:r>
            <a:endParaRPr lang="en-US" sz="4800" b="1" kern="0" spc="-102" dirty="0">
              <a:solidFill>
                <a:srgbClr val="D73AD7"/>
              </a:solidFill>
              <a:latin typeface="Source Serif Pro Semi Bold" pitchFamily="34" charset="0"/>
              <a:ea typeface="Source Serif Pro Semi Bold" pitchFamily="34" charset="-122"/>
            </a:endParaRPr>
          </a:p>
        </p:txBody>
      </p:sp>
      <p:sp>
        <p:nvSpPr>
          <p:cNvPr id="5" name="Text 1"/>
          <p:cNvSpPr/>
          <p:nvPr/>
        </p:nvSpPr>
        <p:spPr>
          <a:xfrm>
            <a:off x="793790" y="2721587"/>
            <a:ext cx="7556421" cy="2540318"/>
          </a:xfrm>
          <a:prstGeom prst="rect">
            <a:avLst/>
          </a:prstGeom>
          <a:noFill/>
          <a:ln/>
        </p:spPr>
        <p:txBody>
          <a:bodyPr wrap="square" lIns="0" tIns="0" rIns="0" bIns="0" rtlCol="0" anchor="t"/>
          <a:lstStyle/>
          <a:p>
            <a:pPr marL="0" indent="0" algn="just">
              <a:lnSpc>
                <a:spcPct val="150000"/>
              </a:lnSpc>
              <a:buNone/>
            </a:pPr>
            <a:r>
              <a:rPr lang="en-US" sz="2400" dirty="0">
                <a:solidFill>
                  <a:srgbClr val="404155"/>
                </a:solidFill>
                <a:latin typeface="Times New Roman" panose="02020603050405020304" pitchFamily="18" charset="0"/>
                <a:ea typeface="Nobile" pitchFamily="34" charset="-122"/>
                <a:cs typeface="Times New Roman" panose="02020603050405020304" pitchFamily="18" charset="0"/>
              </a:rPr>
              <a:t>La catalyse enzymatique est un processus essentiel dans de nombreuses réactions chimiques au sein des organismes vivants. Plusieurs facteurs influencent l'efficacité de cette catalyse, notamment la température, le pH, la concentration en substrat et en enzyme, ainsi que la présence d'inhibiteurs. Comprendre ces différents facteurs est crucial pour optimiser les processus biologiques et en tirer de nombreuses applications pratiques.</a:t>
            </a:r>
            <a:endParaRPr lang="en-US" sz="2400" dirty="0">
              <a:latin typeface="Times New Roman" panose="02020603050405020304" pitchFamily="18" charset="0"/>
              <a:cs typeface="Times New Roman" panose="02020603050405020304" pitchFamily="18" charset="0"/>
            </a:endParaRPr>
          </a:p>
        </p:txBody>
      </p:sp>
      <p:pic>
        <p:nvPicPr>
          <p:cNvPr id="8" name="Image 1" descr="preencoded.png"/>
          <p:cNvPicPr>
            <a:picLocks noChangeAspect="1"/>
          </p:cNvPicPr>
          <p:nvPr/>
        </p:nvPicPr>
        <p:blipFill>
          <a:blip r:embed="rId4"/>
          <a:stretch>
            <a:fillRect/>
          </a:stretch>
        </p:blipFill>
        <p:spPr>
          <a:xfrm>
            <a:off x="8600661" y="622851"/>
            <a:ext cx="5772326" cy="6744577"/>
          </a:xfrm>
          <a:prstGeom prst="rect">
            <a:avLst/>
          </a:prstGeom>
        </p:spPr>
      </p:pic>
      <p:sp>
        <p:nvSpPr>
          <p:cNvPr id="9" name="ZoneTexte 8">
            <a:extLst>
              <a:ext uri="{FF2B5EF4-FFF2-40B4-BE49-F238E27FC236}">
                <a16:creationId xmlns:a16="http://schemas.microsoft.com/office/drawing/2014/main" id="{128AA9BA-1A59-39E3-FA58-89B0AB528C36}"/>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DFC7F-4A13-7813-B45F-869C7AA00EDB}"/>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2B008BF3-6B55-218C-F8E4-EC73BA87BD66}"/>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4FFCC373-AAD4-1A76-0D25-250B143B13CB}"/>
              </a:ext>
            </a:extLst>
          </p:cNvPr>
          <p:cNvSpPr/>
          <p:nvPr/>
        </p:nvSpPr>
        <p:spPr>
          <a:xfrm>
            <a:off x="311951" y="252253"/>
            <a:ext cx="13682179" cy="1136094"/>
          </a:xfrm>
          <a:prstGeom prst="rect">
            <a:avLst/>
          </a:prstGeom>
          <a:noFill/>
          <a:ln/>
        </p:spPr>
        <p:txBody>
          <a:bodyPr wrap="square" lIns="0" tIns="0" rIns="0" bIns="0" rtlCol="0" anchor="t"/>
          <a:lstStyle/>
          <a:p>
            <a:pPr marL="0" indent="0">
              <a:lnSpc>
                <a:spcPts val="4450"/>
              </a:lnSpc>
              <a:buNone/>
            </a:pP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Température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optimale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21" name="ZoneTexte 4">
            <a:extLst>
              <a:ext uri="{FF2B5EF4-FFF2-40B4-BE49-F238E27FC236}">
                <a16:creationId xmlns:a16="http://schemas.microsoft.com/office/drawing/2014/main" id="{C6C51E5F-2A5D-FCF0-C206-22831D503099}"/>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 name="ZoneTexte 5">
            <a:extLst>
              <a:ext uri="{FF2B5EF4-FFF2-40B4-BE49-F238E27FC236}">
                <a16:creationId xmlns:a16="http://schemas.microsoft.com/office/drawing/2014/main" id="{6CBB3010-1C84-23A5-B2AF-5C6095A0FE07}"/>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
        <p:nvSpPr>
          <p:cNvPr id="3" name="Rectangle : coins arrondis 2">
            <a:extLst>
              <a:ext uri="{FF2B5EF4-FFF2-40B4-BE49-F238E27FC236}">
                <a16:creationId xmlns:a16="http://schemas.microsoft.com/office/drawing/2014/main" id="{1F48DA1C-CAFF-1295-0FE2-761197C47E8F}"/>
              </a:ext>
            </a:extLst>
          </p:cNvPr>
          <p:cNvSpPr/>
          <p:nvPr/>
        </p:nvSpPr>
        <p:spPr>
          <a:xfrm>
            <a:off x="2445383" y="1058042"/>
            <a:ext cx="9382539" cy="2167787"/>
          </a:xfrm>
          <a:prstGeom prst="roundRect">
            <a:avLst/>
          </a:prstGeom>
          <a:solidFill>
            <a:srgbClr val="F7D5F3"/>
          </a:solidFill>
          <a:ln w="76200">
            <a:solidFill>
              <a:srgbClr val="C808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3600" dirty="0">
                <a:solidFill>
                  <a:srgbClr val="000000"/>
                </a:solidFill>
                <a:latin typeface="Times New Roman" panose="02020603050405020304" pitchFamily="18" charset="0"/>
              </a:rPr>
              <a:t>L’activité de la plupart des enzymes est optimale entre 15° et 45°</a:t>
            </a:r>
          </a:p>
        </p:txBody>
      </p:sp>
      <p:sp>
        <p:nvSpPr>
          <p:cNvPr id="5" name="Rectangle : coins arrondis 4">
            <a:extLst>
              <a:ext uri="{FF2B5EF4-FFF2-40B4-BE49-F238E27FC236}">
                <a16:creationId xmlns:a16="http://schemas.microsoft.com/office/drawing/2014/main" id="{3BFE59B3-F044-0C56-28C3-9A5D3FFAD128}"/>
              </a:ext>
            </a:extLst>
          </p:cNvPr>
          <p:cNvSpPr/>
          <p:nvPr/>
        </p:nvSpPr>
        <p:spPr>
          <a:xfrm>
            <a:off x="2305878" y="3598183"/>
            <a:ext cx="9700591" cy="4448735"/>
          </a:xfrm>
          <a:prstGeom prst="roundRect">
            <a:avLst/>
          </a:prstGeom>
          <a:solidFill>
            <a:srgbClr val="F7D5F3"/>
          </a:solidFill>
          <a:ln w="76200">
            <a:solidFill>
              <a:srgbClr val="C808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600" dirty="0">
                <a:solidFill>
                  <a:srgbClr val="000000"/>
                </a:solidFill>
                <a:latin typeface="Times New Roman" panose="02020603050405020304" pitchFamily="18" charset="0"/>
              </a:rPr>
              <a:t>Ceci est valable pour la majorité des enzymes sauf pour les organismes thermophiles. </a:t>
            </a:r>
          </a:p>
          <a:p>
            <a:pPr algn="just">
              <a:lnSpc>
                <a:spcPct val="150000"/>
              </a:lnSpc>
            </a:pPr>
            <a:r>
              <a:rPr lang="fr-FR" sz="3600" dirty="0">
                <a:solidFill>
                  <a:srgbClr val="000000"/>
                </a:solidFill>
                <a:latin typeface="Times New Roman" panose="02020603050405020304" pitchFamily="18" charset="0"/>
              </a:rPr>
              <a:t>           </a:t>
            </a:r>
            <a:r>
              <a:rPr lang="fr-FR" sz="3600" dirty="0" err="1">
                <a:solidFill>
                  <a:srgbClr val="000000"/>
                </a:solidFill>
                <a:latin typeface="Times New Roman" panose="02020603050405020304" pitchFamily="18" charset="0"/>
              </a:rPr>
              <a:t>Exp</a:t>
            </a:r>
            <a:r>
              <a:rPr lang="fr-FR" sz="3600" dirty="0">
                <a:solidFill>
                  <a:srgbClr val="000000"/>
                </a:solidFill>
                <a:latin typeface="Times New Roman" panose="02020603050405020304" pitchFamily="18" charset="0"/>
              </a:rPr>
              <a:t>. </a:t>
            </a:r>
            <a:r>
              <a:rPr lang="fr-FR" sz="3600" b="1" dirty="0">
                <a:solidFill>
                  <a:srgbClr val="000000"/>
                </a:solidFill>
                <a:latin typeface="Times New Roman" panose="02020603050405020304" pitchFamily="18" charset="0"/>
              </a:rPr>
              <a:t>ADN polymérase </a:t>
            </a:r>
            <a:r>
              <a:rPr lang="fr-FR" sz="3600" dirty="0">
                <a:solidFill>
                  <a:srgbClr val="000000"/>
                </a:solidFill>
                <a:latin typeface="Times New Roman" panose="02020603050405020304" pitchFamily="18" charset="0"/>
              </a:rPr>
              <a:t>de </a:t>
            </a:r>
            <a:r>
              <a:rPr lang="fr-FR" sz="3600" i="1" dirty="0" err="1">
                <a:solidFill>
                  <a:srgbClr val="000000"/>
                </a:solidFill>
                <a:latin typeface="Times New Roman" panose="02020603050405020304" pitchFamily="18" charset="0"/>
              </a:rPr>
              <a:t>Thermus</a:t>
            </a:r>
            <a:r>
              <a:rPr lang="fr-FR" sz="3600" i="1" dirty="0">
                <a:solidFill>
                  <a:srgbClr val="000000"/>
                </a:solidFill>
                <a:latin typeface="Times New Roman" panose="02020603050405020304" pitchFamily="18" charset="0"/>
              </a:rPr>
              <a:t> aquaticus </a:t>
            </a:r>
            <a:r>
              <a:rPr lang="fr-FR" sz="3600" dirty="0">
                <a:solidFill>
                  <a:srgbClr val="000000"/>
                </a:solidFill>
                <a:latin typeface="Times New Roman" panose="02020603050405020304" pitchFamily="18" charset="0"/>
              </a:rPr>
              <a:t>fonctionne à haute température (</a:t>
            </a:r>
            <a:r>
              <a:rPr lang="fr-FR" sz="3600" b="1" dirty="0">
                <a:solidFill>
                  <a:srgbClr val="00B050"/>
                </a:solidFill>
                <a:latin typeface="Times New Roman" panose="02020603050405020304" pitchFamily="18" charset="0"/>
              </a:rPr>
              <a:t>72°C</a:t>
            </a:r>
            <a:r>
              <a:rPr lang="fr-FR" sz="360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237190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A7EDA-AE4F-B5E6-2F39-1C93E10BBD56}"/>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2E9E74B9-3B5C-8F88-4B18-D9D4EF502F9D}"/>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8D46144B-0C68-51AA-90A5-1FDAEE41F79E}"/>
              </a:ext>
            </a:extLst>
          </p:cNvPr>
          <p:cNvSpPr/>
          <p:nvPr/>
        </p:nvSpPr>
        <p:spPr>
          <a:xfrm>
            <a:off x="311951" y="252253"/>
            <a:ext cx="13682179" cy="1136094"/>
          </a:xfrm>
          <a:prstGeom prst="rect">
            <a:avLst/>
          </a:prstGeom>
          <a:noFill/>
          <a:ln/>
        </p:spPr>
        <p:txBody>
          <a:bodyPr wrap="square" lIns="0" tIns="0" rIns="0" bIns="0" rtlCol="0" anchor="t"/>
          <a:lstStyle/>
          <a:p>
            <a:pPr marL="0" indent="0">
              <a:lnSpc>
                <a:spcPts val="44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température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21" name="ZoneTexte 4">
            <a:extLst>
              <a:ext uri="{FF2B5EF4-FFF2-40B4-BE49-F238E27FC236}">
                <a16:creationId xmlns:a16="http://schemas.microsoft.com/office/drawing/2014/main" id="{92981914-1665-9B5C-59F8-E744A050BE19}"/>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 name="ZoneTexte 5">
            <a:extLst>
              <a:ext uri="{FF2B5EF4-FFF2-40B4-BE49-F238E27FC236}">
                <a16:creationId xmlns:a16="http://schemas.microsoft.com/office/drawing/2014/main" id="{775422EB-658D-D547-8C50-479B0733AEF1}"/>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grpSp>
        <p:nvGrpSpPr>
          <p:cNvPr id="3" name="object 3">
            <a:extLst>
              <a:ext uri="{FF2B5EF4-FFF2-40B4-BE49-F238E27FC236}">
                <a16:creationId xmlns:a16="http://schemas.microsoft.com/office/drawing/2014/main" id="{BA734F7A-39C5-D598-6D30-30D764BFAB13}"/>
              </a:ext>
            </a:extLst>
          </p:cNvPr>
          <p:cNvGrpSpPr/>
          <p:nvPr/>
        </p:nvGrpSpPr>
        <p:grpSpPr>
          <a:xfrm>
            <a:off x="258777" y="820300"/>
            <a:ext cx="14363383" cy="7368885"/>
            <a:chOff x="-4762" y="1496060"/>
            <a:chExt cx="9044940" cy="4701540"/>
          </a:xfrm>
          <a:solidFill>
            <a:srgbClr val="F7D5F3"/>
          </a:solidFill>
        </p:grpSpPr>
        <p:pic>
          <p:nvPicPr>
            <p:cNvPr id="5" name="object 4">
              <a:extLst>
                <a:ext uri="{FF2B5EF4-FFF2-40B4-BE49-F238E27FC236}">
                  <a16:creationId xmlns:a16="http://schemas.microsoft.com/office/drawing/2014/main" id="{0F2F2888-14C3-2C75-2B94-B2526E5F9D43}"/>
                </a:ext>
              </a:extLst>
            </p:cNvPr>
            <p:cNvPicPr/>
            <p:nvPr/>
          </p:nvPicPr>
          <p:blipFill>
            <a:blip r:embed="rId4" cstate="print"/>
            <a:stretch>
              <a:fillRect/>
            </a:stretch>
          </p:blipFill>
          <p:spPr>
            <a:xfrm>
              <a:off x="0" y="1498600"/>
              <a:ext cx="9039860" cy="4699000"/>
            </a:xfrm>
            <a:prstGeom prst="rect">
              <a:avLst/>
            </a:prstGeom>
            <a:grpFill/>
          </p:spPr>
        </p:pic>
        <p:pic>
          <p:nvPicPr>
            <p:cNvPr id="7" name="object 5">
              <a:extLst>
                <a:ext uri="{FF2B5EF4-FFF2-40B4-BE49-F238E27FC236}">
                  <a16:creationId xmlns:a16="http://schemas.microsoft.com/office/drawing/2014/main" id="{A1BE1FC5-2306-E67E-2F30-D09A2748E894}"/>
                </a:ext>
              </a:extLst>
            </p:cNvPr>
            <p:cNvPicPr/>
            <p:nvPr/>
          </p:nvPicPr>
          <p:blipFill>
            <a:blip r:embed="rId5" cstate="print"/>
            <a:stretch>
              <a:fillRect/>
            </a:stretch>
          </p:blipFill>
          <p:spPr>
            <a:xfrm>
              <a:off x="0" y="1523936"/>
              <a:ext cx="8991600" cy="4602226"/>
            </a:xfrm>
            <a:prstGeom prst="rect">
              <a:avLst/>
            </a:prstGeom>
            <a:grpFill/>
          </p:spPr>
        </p:pic>
        <p:sp>
          <p:nvSpPr>
            <p:cNvPr id="9" name="object 6">
              <a:extLst>
                <a:ext uri="{FF2B5EF4-FFF2-40B4-BE49-F238E27FC236}">
                  <a16:creationId xmlns:a16="http://schemas.microsoft.com/office/drawing/2014/main" id="{DB53F64C-A90A-CE09-705A-E63422B1DB52}"/>
                </a:ext>
              </a:extLst>
            </p:cNvPr>
            <p:cNvSpPr/>
            <p:nvPr/>
          </p:nvSpPr>
          <p:spPr>
            <a:xfrm>
              <a:off x="0" y="1523936"/>
              <a:ext cx="8991600" cy="4602480"/>
            </a:xfrm>
            <a:custGeom>
              <a:avLst/>
              <a:gdLst/>
              <a:ahLst/>
              <a:cxnLst/>
              <a:rect l="l" t="t" r="r" b="b"/>
              <a:pathLst>
                <a:path w="8991600" h="4602480">
                  <a:moveTo>
                    <a:pt x="0" y="4602226"/>
                  </a:moveTo>
                  <a:lnTo>
                    <a:pt x="8991600" y="4602226"/>
                  </a:lnTo>
                  <a:lnTo>
                    <a:pt x="8991600" y="0"/>
                  </a:lnTo>
                  <a:lnTo>
                    <a:pt x="0" y="0"/>
                  </a:lnTo>
                  <a:lnTo>
                    <a:pt x="0" y="4602226"/>
                  </a:lnTo>
                  <a:close/>
                </a:path>
              </a:pathLst>
            </a:custGeom>
            <a:grpFill/>
            <a:ln w="9525">
              <a:solidFill>
                <a:srgbClr val="97B853"/>
              </a:solidFill>
            </a:ln>
          </p:spPr>
          <p:txBody>
            <a:bodyPr wrap="square" lIns="0" tIns="0" rIns="0" bIns="0" rtlCol="0"/>
            <a:lstStyle/>
            <a:p>
              <a:endParaRPr/>
            </a:p>
          </p:txBody>
        </p:sp>
        <p:pic>
          <p:nvPicPr>
            <p:cNvPr id="10" name="object 7">
              <a:extLst>
                <a:ext uri="{FF2B5EF4-FFF2-40B4-BE49-F238E27FC236}">
                  <a16:creationId xmlns:a16="http://schemas.microsoft.com/office/drawing/2014/main" id="{3463C622-FFD4-356E-8AE3-07A5C6F8D056}"/>
                </a:ext>
              </a:extLst>
            </p:cNvPr>
            <p:cNvPicPr/>
            <p:nvPr/>
          </p:nvPicPr>
          <p:blipFill>
            <a:blip r:embed="rId6" cstate="print"/>
            <a:stretch>
              <a:fillRect/>
            </a:stretch>
          </p:blipFill>
          <p:spPr>
            <a:xfrm>
              <a:off x="104139" y="1496060"/>
              <a:ext cx="4058920" cy="1772920"/>
            </a:xfrm>
            <a:prstGeom prst="rect">
              <a:avLst/>
            </a:prstGeom>
            <a:grpFill/>
          </p:spPr>
        </p:pic>
        <p:pic>
          <p:nvPicPr>
            <p:cNvPr id="11" name="object 8">
              <a:extLst>
                <a:ext uri="{FF2B5EF4-FFF2-40B4-BE49-F238E27FC236}">
                  <a16:creationId xmlns:a16="http://schemas.microsoft.com/office/drawing/2014/main" id="{0AAFCE14-97A4-A6DF-5A88-D1E3C938D0D0}"/>
                </a:ext>
              </a:extLst>
            </p:cNvPr>
            <p:cNvPicPr/>
            <p:nvPr/>
          </p:nvPicPr>
          <p:blipFill>
            <a:blip r:embed="rId7" cstate="print"/>
            <a:stretch>
              <a:fillRect/>
            </a:stretch>
          </p:blipFill>
          <p:spPr>
            <a:xfrm>
              <a:off x="124460" y="1592580"/>
              <a:ext cx="4102100" cy="1686560"/>
            </a:xfrm>
            <a:prstGeom prst="rect">
              <a:avLst/>
            </a:prstGeom>
            <a:grpFill/>
          </p:spPr>
        </p:pic>
        <p:pic>
          <p:nvPicPr>
            <p:cNvPr id="12" name="object 9">
              <a:extLst>
                <a:ext uri="{FF2B5EF4-FFF2-40B4-BE49-F238E27FC236}">
                  <a16:creationId xmlns:a16="http://schemas.microsoft.com/office/drawing/2014/main" id="{F37CD474-E21E-9187-322F-5D5FC1658D51}"/>
                </a:ext>
              </a:extLst>
            </p:cNvPr>
            <p:cNvPicPr/>
            <p:nvPr/>
          </p:nvPicPr>
          <p:blipFill>
            <a:blip r:embed="rId8" cstate="print"/>
            <a:stretch>
              <a:fillRect/>
            </a:stretch>
          </p:blipFill>
          <p:spPr>
            <a:xfrm>
              <a:off x="152400" y="1524000"/>
              <a:ext cx="3962400" cy="1676400"/>
            </a:xfrm>
            <a:prstGeom prst="rect">
              <a:avLst/>
            </a:prstGeom>
            <a:grpFill/>
          </p:spPr>
        </p:pic>
        <p:sp>
          <p:nvSpPr>
            <p:cNvPr id="13" name="object 10">
              <a:extLst>
                <a:ext uri="{FF2B5EF4-FFF2-40B4-BE49-F238E27FC236}">
                  <a16:creationId xmlns:a16="http://schemas.microsoft.com/office/drawing/2014/main" id="{A4E15C7A-BE64-B508-0694-CF8EAA588E39}"/>
                </a:ext>
              </a:extLst>
            </p:cNvPr>
            <p:cNvSpPr/>
            <p:nvPr/>
          </p:nvSpPr>
          <p:spPr>
            <a:xfrm>
              <a:off x="152400" y="1524000"/>
              <a:ext cx="3962400" cy="1676400"/>
            </a:xfrm>
            <a:custGeom>
              <a:avLst/>
              <a:gdLst/>
              <a:ahLst/>
              <a:cxnLst/>
              <a:rect l="l" t="t" r="r" b="b"/>
              <a:pathLst>
                <a:path w="3962400" h="1676400">
                  <a:moveTo>
                    <a:pt x="0" y="1676400"/>
                  </a:moveTo>
                  <a:lnTo>
                    <a:pt x="3962400" y="1676400"/>
                  </a:lnTo>
                  <a:lnTo>
                    <a:pt x="3962400" y="0"/>
                  </a:lnTo>
                  <a:lnTo>
                    <a:pt x="0" y="0"/>
                  </a:lnTo>
                  <a:lnTo>
                    <a:pt x="0" y="1676400"/>
                  </a:lnTo>
                  <a:close/>
                </a:path>
              </a:pathLst>
            </a:custGeom>
            <a:grpFill/>
            <a:ln w="9525">
              <a:solidFill>
                <a:srgbClr val="97B853"/>
              </a:solidFill>
            </a:ln>
          </p:spPr>
          <p:txBody>
            <a:bodyPr wrap="square" lIns="0" tIns="0" rIns="0" bIns="0" rtlCol="0"/>
            <a:lstStyle/>
            <a:p>
              <a:endParaRPr/>
            </a:p>
          </p:txBody>
        </p:sp>
      </p:grpSp>
      <p:sp>
        <p:nvSpPr>
          <p:cNvPr id="14" name="object 11">
            <a:extLst>
              <a:ext uri="{FF2B5EF4-FFF2-40B4-BE49-F238E27FC236}">
                <a16:creationId xmlns:a16="http://schemas.microsoft.com/office/drawing/2014/main" id="{73CFA6E5-010C-1034-B9B3-E11155201D87}"/>
              </a:ext>
            </a:extLst>
          </p:cNvPr>
          <p:cNvSpPr txBox="1"/>
          <p:nvPr/>
        </p:nvSpPr>
        <p:spPr>
          <a:xfrm>
            <a:off x="368934" y="1686877"/>
            <a:ext cx="3533140" cy="1305486"/>
          </a:xfrm>
          <a:prstGeom prst="rect">
            <a:avLst/>
          </a:prstGeom>
        </p:spPr>
        <p:txBody>
          <a:bodyPr vert="horz" wrap="square" lIns="0" tIns="12700" rIns="0" bIns="0" rtlCol="0">
            <a:spAutoFit/>
          </a:bodyPr>
          <a:lstStyle/>
          <a:p>
            <a:pPr marL="12700" marR="5080" indent="-3810" algn="ctr">
              <a:lnSpc>
                <a:spcPct val="100000"/>
              </a:lnSpc>
              <a:spcBef>
                <a:spcPts val="100"/>
              </a:spcBef>
            </a:pPr>
            <a:r>
              <a:rPr sz="2800" b="1" spc="-45" dirty="0">
                <a:latin typeface="Calibri"/>
                <a:cs typeface="Calibri"/>
              </a:rPr>
              <a:t>L’élévation</a:t>
            </a:r>
            <a:r>
              <a:rPr sz="2800" b="1" spc="-15" dirty="0">
                <a:latin typeface="Calibri"/>
                <a:cs typeface="Calibri"/>
              </a:rPr>
              <a:t> </a:t>
            </a:r>
            <a:r>
              <a:rPr sz="2800" b="1" dirty="0">
                <a:latin typeface="Calibri"/>
                <a:cs typeface="Calibri"/>
              </a:rPr>
              <a:t>de</a:t>
            </a:r>
            <a:r>
              <a:rPr sz="2800" b="1" spc="-40" dirty="0">
                <a:latin typeface="Calibri"/>
                <a:cs typeface="Calibri"/>
              </a:rPr>
              <a:t> </a:t>
            </a:r>
            <a:r>
              <a:rPr sz="2800" b="1" spc="-25" dirty="0">
                <a:latin typeface="Calibri"/>
                <a:cs typeface="Calibri"/>
              </a:rPr>
              <a:t>la </a:t>
            </a:r>
            <a:r>
              <a:rPr sz="2800" b="1" spc="-10" dirty="0">
                <a:latin typeface="Calibri"/>
                <a:cs typeface="Calibri"/>
              </a:rPr>
              <a:t>température</a:t>
            </a:r>
            <a:r>
              <a:rPr sz="2800" b="1" spc="-75" dirty="0">
                <a:latin typeface="Calibri"/>
                <a:cs typeface="Calibri"/>
              </a:rPr>
              <a:t> </a:t>
            </a:r>
            <a:r>
              <a:rPr sz="2800" b="1" spc="-20" dirty="0">
                <a:latin typeface="Calibri"/>
                <a:cs typeface="Calibri"/>
              </a:rPr>
              <a:t>au-</a:t>
            </a:r>
            <a:r>
              <a:rPr sz="2800" b="1" dirty="0">
                <a:latin typeface="Calibri"/>
                <a:cs typeface="Calibri"/>
              </a:rPr>
              <a:t>delà</a:t>
            </a:r>
            <a:r>
              <a:rPr sz="2800" b="1" spc="-85" dirty="0">
                <a:latin typeface="Calibri"/>
                <a:cs typeface="Calibri"/>
              </a:rPr>
              <a:t> </a:t>
            </a:r>
            <a:r>
              <a:rPr sz="2800" b="1" spc="-25" dirty="0">
                <a:latin typeface="Calibri"/>
                <a:cs typeface="Calibri"/>
              </a:rPr>
              <a:t>de </a:t>
            </a:r>
            <a:r>
              <a:rPr sz="2800" b="1" dirty="0">
                <a:latin typeface="Calibri"/>
                <a:cs typeface="Calibri"/>
              </a:rPr>
              <a:t>la</a:t>
            </a:r>
            <a:r>
              <a:rPr sz="2800" b="1" spc="5" dirty="0">
                <a:latin typeface="Calibri"/>
                <a:cs typeface="Calibri"/>
              </a:rPr>
              <a:t> </a:t>
            </a:r>
            <a:r>
              <a:rPr sz="2800" b="1" dirty="0">
                <a:latin typeface="Calibri"/>
                <a:cs typeface="Calibri"/>
              </a:rPr>
              <a:t>T</a:t>
            </a:r>
            <a:r>
              <a:rPr sz="2800" b="1" spc="-10" dirty="0">
                <a:latin typeface="Calibri"/>
                <a:cs typeface="Calibri"/>
              </a:rPr>
              <a:t> optimale</a:t>
            </a:r>
            <a:endParaRPr sz="2800" dirty="0">
              <a:latin typeface="Calibri"/>
              <a:cs typeface="Calibri"/>
            </a:endParaRPr>
          </a:p>
        </p:txBody>
      </p:sp>
      <p:grpSp>
        <p:nvGrpSpPr>
          <p:cNvPr id="23" name="object 19">
            <a:extLst>
              <a:ext uri="{FF2B5EF4-FFF2-40B4-BE49-F238E27FC236}">
                <a16:creationId xmlns:a16="http://schemas.microsoft.com/office/drawing/2014/main" id="{4C649FDB-0B35-D2E2-3FF8-86D500C1C359}"/>
              </a:ext>
            </a:extLst>
          </p:cNvPr>
          <p:cNvGrpSpPr/>
          <p:nvPr/>
        </p:nvGrpSpPr>
        <p:grpSpPr>
          <a:xfrm>
            <a:off x="271779" y="3496755"/>
            <a:ext cx="4697786" cy="3045968"/>
            <a:chOff x="271779" y="3787140"/>
            <a:chExt cx="3888740" cy="2148840"/>
          </a:xfrm>
          <a:solidFill>
            <a:srgbClr val="C80891"/>
          </a:solidFill>
        </p:grpSpPr>
        <p:pic>
          <p:nvPicPr>
            <p:cNvPr id="24" name="object 20">
              <a:extLst>
                <a:ext uri="{FF2B5EF4-FFF2-40B4-BE49-F238E27FC236}">
                  <a16:creationId xmlns:a16="http://schemas.microsoft.com/office/drawing/2014/main" id="{5DE06CA2-176B-8E2A-F154-C4E5C1E8935D}"/>
                </a:ext>
              </a:extLst>
            </p:cNvPr>
            <p:cNvPicPr/>
            <p:nvPr/>
          </p:nvPicPr>
          <p:blipFill>
            <a:blip r:embed="rId9" cstate="print"/>
            <a:stretch>
              <a:fillRect/>
            </a:stretch>
          </p:blipFill>
          <p:spPr>
            <a:xfrm>
              <a:off x="373379" y="3787140"/>
              <a:ext cx="3787140" cy="2148840"/>
            </a:xfrm>
            <a:prstGeom prst="rect">
              <a:avLst/>
            </a:prstGeom>
            <a:grpFill/>
          </p:spPr>
        </p:pic>
        <p:pic>
          <p:nvPicPr>
            <p:cNvPr id="25" name="object 21">
              <a:extLst>
                <a:ext uri="{FF2B5EF4-FFF2-40B4-BE49-F238E27FC236}">
                  <a16:creationId xmlns:a16="http://schemas.microsoft.com/office/drawing/2014/main" id="{72B1A969-B2B2-72A5-BBD7-9B793184ACE2}"/>
                </a:ext>
              </a:extLst>
            </p:cNvPr>
            <p:cNvPicPr/>
            <p:nvPr/>
          </p:nvPicPr>
          <p:blipFill>
            <a:blip r:embed="rId10" cstate="print"/>
            <a:stretch>
              <a:fillRect/>
            </a:stretch>
          </p:blipFill>
          <p:spPr>
            <a:xfrm>
              <a:off x="271779" y="3926840"/>
              <a:ext cx="3619500" cy="1968500"/>
            </a:xfrm>
            <a:prstGeom prst="rect">
              <a:avLst/>
            </a:prstGeom>
            <a:grpFill/>
          </p:spPr>
        </p:pic>
        <p:pic>
          <p:nvPicPr>
            <p:cNvPr id="26" name="object 22">
              <a:extLst>
                <a:ext uri="{FF2B5EF4-FFF2-40B4-BE49-F238E27FC236}">
                  <a16:creationId xmlns:a16="http://schemas.microsoft.com/office/drawing/2014/main" id="{C28EB76D-8A69-0D16-0905-293E12069ED4}"/>
                </a:ext>
              </a:extLst>
            </p:cNvPr>
            <p:cNvPicPr/>
            <p:nvPr/>
          </p:nvPicPr>
          <p:blipFill>
            <a:blip r:embed="rId11" cstate="print"/>
            <a:stretch>
              <a:fillRect/>
            </a:stretch>
          </p:blipFill>
          <p:spPr>
            <a:xfrm>
              <a:off x="420916" y="3810000"/>
              <a:ext cx="3693922" cy="2057400"/>
            </a:xfrm>
            <a:prstGeom prst="rect">
              <a:avLst/>
            </a:prstGeom>
            <a:grpFill/>
          </p:spPr>
        </p:pic>
        <p:sp>
          <p:nvSpPr>
            <p:cNvPr id="27" name="object 23">
              <a:extLst>
                <a:ext uri="{FF2B5EF4-FFF2-40B4-BE49-F238E27FC236}">
                  <a16:creationId xmlns:a16="http://schemas.microsoft.com/office/drawing/2014/main" id="{00AC4454-666C-B89F-5BA1-A53C9A99E340}"/>
                </a:ext>
              </a:extLst>
            </p:cNvPr>
            <p:cNvSpPr/>
            <p:nvPr/>
          </p:nvSpPr>
          <p:spPr>
            <a:xfrm>
              <a:off x="420916" y="3810000"/>
              <a:ext cx="3694429" cy="2057400"/>
            </a:xfrm>
            <a:custGeom>
              <a:avLst/>
              <a:gdLst/>
              <a:ahLst/>
              <a:cxnLst/>
              <a:rect l="l" t="t" r="r" b="b"/>
              <a:pathLst>
                <a:path w="3694429" h="2057400">
                  <a:moveTo>
                    <a:pt x="0" y="2057400"/>
                  </a:moveTo>
                  <a:lnTo>
                    <a:pt x="3693922" y="2057400"/>
                  </a:lnTo>
                  <a:lnTo>
                    <a:pt x="3693922" y="0"/>
                  </a:lnTo>
                  <a:lnTo>
                    <a:pt x="0" y="0"/>
                  </a:lnTo>
                  <a:lnTo>
                    <a:pt x="0" y="2057400"/>
                  </a:lnTo>
                  <a:close/>
                </a:path>
              </a:pathLst>
            </a:custGeom>
            <a:grpFill/>
            <a:ln w="6350">
              <a:solidFill>
                <a:srgbClr val="000000"/>
              </a:solidFill>
            </a:ln>
          </p:spPr>
          <p:txBody>
            <a:bodyPr wrap="square" lIns="0" tIns="0" rIns="0" bIns="0" rtlCol="0"/>
            <a:lstStyle/>
            <a:p>
              <a:endParaRPr/>
            </a:p>
          </p:txBody>
        </p:sp>
      </p:grpSp>
      <p:sp>
        <p:nvSpPr>
          <p:cNvPr id="28" name="object 24">
            <a:extLst>
              <a:ext uri="{FF2B5EF4-FFF2-40B4-BE49-F238E27FC236}">
                <a16:creationId xmlns:a16="http://schemas.microsoft.com/office/drawing/2014/main" id="{2D5BC679-47C8-AE77-A643-FB0C7900CD30}"/>
              </a:ext>
            </a:extLst>
          </p:cNvPr>
          <p:cNvSpPr txBox="1"/>
          <p:nvPr/>
        </p:nvSpPr>
        <p:spPr>
          <a:xfrm>
            <a:off x="474344" y="4014723"/>
            <a:ext cx="3066415" cy="1626086"/>
          </a:xfrm>
          <a:prstGeom prst="rect">
            <a:avLst/>
          </a:prstGeom>
        </p:spPr>
        <p:txBody>
          <a:bodyPr vert="horz" wrap="square" lIns="0" tIns="12700" rIns="0" bIns="0" rtlCol="0">
            <a:spAutoFit/>
          </a:bodyPr>
          <a:lstStyle/>
          <a:p>
            <a:pPr marL="38100" marR="30480">
              <a:lnSpc>
                <a:spcPct val="100000"/>
              </a:lnSpc>
              <a:spcBef>
                <a:spcPts val="100"/>
              </a:spcBef>
            </a:pPr>
            <a:r>
              <a:rPr sz="2600" b="1" spc="-10" dirty="0">
                <a:solidFill>
                  <a:srgbClr val="FFFFFF"/>
                </a:solidFill>
                <a:latin typeface="Calibri"/>
                <a:cs typeface="Calibri"/>
              </a:rPr>
              <a:t>Déformation</a:t>
            </a:r>
            <a:r>
              <a:rPr sz="2600" b="1" spc="-120" dirty="0">
                <a:solidFill>
                  <a:srgbClr val="FFFFFF"/>
                </a:solidFill>
                <a:latin typeface="Calibri"/>
                <a:cs typeface="Calibri"/>
              </a:rPr>
              <a:t> </a:t>
            </a:r>
            <a:r>
              <a:rPr sz="2600" b="1" spc="-25" dirty="0">
                <a:solidFill>
                  <a:srgbClr val="FFFFFF"/>
                </a:solidFill>
                <a:latin typeface="Calibri"/>
                <a:cs typeface="Calibri"/>
              </a:rPr>
              <a:t>des </a:t>
            </a:r>
            <a:r>
              <a:rPr sz="2600" b="1" dirty="0">
                <a:solidFill>
                  <a:srgbClr val="FFFFFF"/>
                </a:solidFill>
                <a:latin typeface="Calibri"/>
                <a:cs typeface="Calibri"/>
              </a:rPr>
              <a:t>structures:</a:t>
            </a:r>
            <a:r>
              <a:rPr sz="2600" b="1" spc="-50" dirty="0">
                <a:solidFill>
                  <a:srgbClr val="FFFFFF"/>
                </a:solidFill>
                <a:latin typeface="Calibri"/>
                <a:cs typeface="Calibri"/>
              </a:rPr>
              <a:t> </a:t>
            </a:r>
            <a:r>
              <a:rPr sz="2600" b="1" dirty="0">
                <a:solidFill>
                  <a:srgbClr val="FFFFFF"/>
                </a:solidFill>
                <a:latin typeface="Calibri"/>
                <a:cs typeface="Calibri"/>
              </a:rPr>
              <a:t>II</a:t>
            </a:r>
            <a:r>
              <a:rPr sz="2600" b="1" spc="-55" dirty="0">
                <a:solidFill>
                  <a:srgbClr val="FFFFFF"/>
                </a:solidFill>
                <a:latin typeface="Calibri"/>
                <a:cs typeface="Calibri"/>
              </a:rPr>
              <a:t> </a:t>
            </a:r>
            <a:r>
              <a:rPr sz="2625" b="1" baseline="25396" dirty="0">
                <a:solidFill>
                  <a:srgbClr val="FFFFFF"/>
                </a:solidFill>
                <a:latin typeface="Calibri"/>
                <a:cs typeface="Calibri"/>
              </a:rPr>
              <a:t>aire</a:t>
            </a:r>
            <a:r>
              <a:rPr sz="2600" b="1" dirty="0">
                <a:solidFill>
                  <a:srgbClr val="FFFFFF"/>
                </a:solidFill>
                <a:latin typeface="Calibri"/>
                <a:cs typeface="Calibri"/>
              </a:rPr>
              <a:t>,</a:t>
            </a:r>
            <a:r>
              <a:rPr sz="2600" b="1" spc="-50" dirty="0">
                <a:solidFill>
                  <a:srgbClr val="FFFFFF"/>
                </a:solidFill>
                <a:latin typeface="Calibri"/>
                <a:cs typeface="Calibri"/>
              </a:rPr>
              <a:t> </a:t>
            </a:r>
            <a:r>
              <a:rPr sz="2600" b="1" dirty="0">
                <a:solidFill>
                  <a:srgbClr val="FFFFFF"/>
                </a:solidFill>
                <a:latin typeface="Calibri"/>
                <a:cs typeface="Calibri"/>
              </a:rPr>
              <a:t>III</a:t>
            </a:r>
            <a:r>
              <a:rPr sz="2600" b="1" spc="-75" dirty="0">
                <a:solidFill>
                  <a:srgbClr val="FFFFFF"/>
                </a:solidFill>
                <a:latin typeface="Calibri"/>
                <a:cs typeface="Calibri"/>
              </a:rPr>
              <a:t> </a:t>
            </a:r>
            <a:r>
              <a:rPr sz="2625" b="1" spc="-30" baseline="25396" dirty="0">
                <a:solidFill>
                  <a:srgbClr val="FFFFFF"/>
                </a:solidFill>
                <a:latin typeface="Calibri"/>
                <a:cs typeface="Calibri"/>
              </a:rPr>
              <a:t>aire </a:t>
            </a:r>
            <a:r>
              <a:rPr sz="2600" b="1" dirty="0">
                <a:solidFill>
                  <a:srgbClr val="FFFFFF"/>
                </a:solidFill>
                <a:latin typeface="Calibri"/>
                <a:cs typeface="Calibri"/>
              </a:rPr>
              <a:t>ou</a:t>
            </a:r>
            <a:r>
              <a:rPr sz="2600" b="1" spc="-85" dirty="0">
                <a:solidFill>
                  <a:srgbClr val="FFFFFF"/>
                </a:solidFill>
                <a:latin typeface="Calibri"/>
                <a:cs typeface="Calibri"/>
              </a:rPr>
              <a:t> </a:t>
            </a:r>
            <a:r>
              <a:rPr sz="2600" b="1" spc="-10" dirty="0" err="1">
                <a:solidFill>
                  <a:srgbClr val="FFFFFF"/>
                </a:solidFill>
                <a:latin typeface="Calibri"/>
                <a:cs typeface="Calibri"/>
              </a:rPr>
              <a:t>quaternaires</a:t>
            </a:r>
            <a:r>
              <a:rPr sz="2600" b="1" spc="-35" dirty="0">
                <a:solidFill>
                  <a:srgbClr val="FFFFFF"/>
                </a:solidFill>
                <a:latin typeface="Calibri"/>
                <a:cs typeface="Calibri"/>
              </a:rPr>
              <a:t> </a:t>
            </a:r>
            <a:r>
              <a:rPr sz="2600" b="1" spc="-25" dirty="0">
                <a:solidFill>
                  <a:srgbClr val="FFFFFF"/>
                </a:solidFill>
                <a:latin typeface="Calibri"/>
                <a:cs typeface="Calibri"/>
              </a:rPr>
              <a:t>de</a:t>
            </a:r>
            <a:endParaRPr lang="fr-FR" sz="2600" b="1" spc="-25" dirty="0">
              <a:solidFill>
                <a:srgbClr val="FFFFFF"/>
              </a:solidFill>
              <a:latin typeface="Calibri"/>
              <a:cs typeface="Calibri"/>
            </a:endParaRPr>
          </a:p>
          <a:p>
            <a:pPr marL="38100" marR="30480">
              <a:lnSpc>
                <a:spcPct val="100000"/>
              </a:lnSpc>
              <a:spcBef>
                <a:spcPts val="100"/>
              </a:spcBef>
            </a:pPr>
            <a:r>
              <a:rPr lang="fr-FR" sz="2600" b="1" spc="-25" dirty="0">
                <a:solidFill>
                  <a:srgbClr val="FFFFFF"/>
                </a:solidFill>
                <a:latin typeface="Calibri"/>
                <a:cs typeface="Calibri"/>
              </a:rPr>
              <a:t>L’enzyme</a:t>
            </a:r>
            <a:endParaRPr sz="2600" dirty="0">
              <a:latin typeface="Calibri"/>
              <a:cs typeface="Calibri"/>
            </a:endParaRPr>
          </a:p>
        </p:txBody>
      </p:sp>
      <p:grpSp>
        <p:nvGrpSpPr>
          <p:cNvPr id="29" name="object 25">
            <a:extLst>
              <a:ext uri="{FF2B5EF4-FFF2-40B4-BE49-F238E27FC236}">
                <a16:creationId xmlns:a16="http://schemas.microsoft.com/office/drawing/2014/main" id="{72D09F4A-1DD1-E924-83B1-491CB5A0A300}"/>
              </a:ext>
            </a:extLst>
          </p:cNvPr>
          <p:cNvGrpSpPr/>
          <p:nvPr/>
        </p:nvGrpSpPr>
        <p:grpSpPr>
          <a:xfrm>
            <a:off x="2760025" y="2076280"/>
            <a:ext cx="3360420" cy="2182616"/>
            <a:chOff x="1739900" y="2293620"/>
            <a:chExt cx="3360420" cy="1922780"/>
          </a:xfrm>
        </p:grpSpPr>
        <p:pic>
          <p:nvPicPr>
            <p:cNvPr id="30" name="object 26">
              <a:extLst>
                <a:ext uri="{FF2B5EF4-FFF2-40B4-BE49-F238E27FC236}">
                  <a16:creationId xmlns:a16="http://schemas.microsoft.com/office/drawing/2014/main" id="{2C97D309-2241-E01D-B9E0-A35767BB8FEA}"/>
                </a:ext>
              </a:extLst>
            </p:cNvPr>
            <p:cNvPicPr/>
            <p:nvPr/>
          </p:nvPicPr>
          <p:blipFill>
            <a:blip r:embed="rId12" cstate="print"/>
            <a:stretch>
              <a:fillRect/>
            </a:stretch>
          </p:blipFill>
          <p:spPr>
            <a:xfrm>
              <a:off x="4053839" y="2293620"/>
              <a:ext cx="1046480" cy="711200"/>
            </a:xfrm>
            <a:prstGeom prst="rect">
              <a:avLst/>
            </a:prstGeom>
          </p:spPr>
        </p:pic>
        <p:sp>
          <p:nvSpPr>
            <p:cNvPr id="31" name="object 27">
              <a:extLst>
                <a:ext uri="{FF2B5EF4-FFF2-40B4-BE49-F238E27FC236}">
                  <a16:creationId xmlns:a16="http://schemas.microsoft.com/office/drawing/2014/main" id="{BB72258D-2D3B-0135-8E11-BDC352B314FD}"/>
                </a:ext>
              </a:extLst>
            </p:cNvPr>
            <p:cNvSpPr/>
            <p:nvPr/>
          </p:nvSpPr>
          <p:spPr>
            <a:xfrm>
              <a:off x="4114800" y="2362200"/>
              <a:ext cx="914400" cy="533400"/>
            </a:xfrm>
            <a:custGeom>
              <a:avLst/>
              <a:gdLst/>
              <a:ahLst/>
              <a:cxnLst/>
              <a:rect l="l" t="t" r="r" b="b"/>
              <a:pathLst>
                <a:path w="914400" h="533400">
                  <a:moveTo>
                    <a:pt x="647700" y="0"/>
                  </a:moveTo>
                  <a:lnTo>
                    <a:pt x="647700" y="133350"/>
                  </a:lnTo>
                  <a:lnTo>
                    <a:pt x="0" y="133350"/>
                  </a:lnTo>
                  <a:lnTo>
                    <a:pt x="0" y="400050"/>
                  </a:lnTo>
                  <a:lnTo>
                    <a:pt x="647700" y="400050"/>
                  </a:lnTo>
                  <a:lnTo>
                    <a:pt x="647700" y="533400"/>
                  </a:lnTo>
                  <a:lnTo>
                    <a:pt x="914400" y="266700"/>
                  </a:lnTo>
                  <a:lnTo>
                    <a:pt x="647700" y="0"/>
                  </a:lnTo>
                  <a:close/>
                </a:path>
              </a:pathLst>
            </a:custGeom>
            <a:solidFill>
              <a:srgbClr val="993366"/>
            </a:solidFill>
          </p:spPr>
          <p:txBody>
            <a:bodyPr wrap="square" lIns="0" tIns="0" rIns="0" bIns="0" rtlCol="0"/>
            <a:lstStyle/>
            <a:p>
              <a:endParaRPr/>
            </a:p>
          </p:txBody>
        </p:sp>
        <p:sp>
          <p:nvSpPr>
            <p:cNvPr id="32" name="object 28">
              <a:extLst>
                <a:ext uri="{FF2B5EF4-FFF2-40B4-BE49-F238E27FC236}">
                  <a16:creationId xmlns:a16="http://schemas.microsoft.com/office/drawing/2014/main" id="{0D321FFB-6466-A99E-E14F-935DB4FB44A5}"/>
                </a:ext>
              </a:extLst>
            </p:cNvPr>
            <p:cNvSpPr/>
            <p:nvPr/>
          </p:nvSpPr>
          <p:spPr>
            <a:xfrm>
              <a:off x="4114800" y="2362200"/>
              <a:ext cx="914400" cy="533400"/>
            </a:xfrm>
            <a:custGeom>
              <a:avLst/>
              <a:gdLst/>
              <a:ahLst/>
              <a:cxnLst/>
              <a:rect l="l" t="t" r="r" b="b"/>
              <a:pathLst>
                <a:path w="914400" h="533400">
                  <a:moveTo>
                    <a:pt x="0" y="133350"/>
                  </a:moveTo>
                  <a:lnTo>
                    <a:pt x="647700" y="133350"/>
                  </a:lnTo>
                  <a:lnTo>
                    <a:pt x="647700" y="0"/>
                  </a:lnTo>
                  <a:lnTo>
                    <a:pt x="914400" y="266700"/>
                  </a:lnTo>
                  <a:lnTo>
                    <a:pt x="647700" y="533400"/>
                  </a:lnTo>
                  <a:lnTo>
                    <a:pt x="647700" y="400050"/>
                  </a:lnTo>
                  <a:lnTo>
                    <a:pt x="0" y="400050"/>
                  </a:lnTo>
                  <a:lnTo>
                    <a:pt x="0" y="133350"/>
                  </a:lnTo>
                  <a:close/>
                </a:path>
              </a:pathLst>
            </a:custGeom>
            <a:ln w="38100">
              <a:solidFill>
                <a:srgbClr val="FFFFFF"/>
              </a:solidFill>
            </a:ln>
          </p:spPr>
          <p:txBody>
            <a:bodyPr wrap="square" lIns="0" tIns="0" rIns="0" bIns="0" rtlCol="0"/>
            <a:lstStyle/>
            <a:p>
              <a:endParaRPr/>
            </a:p>
          </p:txBody>
        </p:sp>
        <p:pic>
          <p:nvPicPr>
            <p:cNvPr id="33" name="object 29">
              <a:extLst>
                <a:ext uri="{FF2B5EF4-FFF2-40B4-BE49-F238E27FC236}">
                  <a16:creationId xmlns:a16="http://schemas.microsoft.com/office/drawing/2014/main" id="{BCA1A782-DE07-3E9C-8011-3AEE3483DEA5}"/>
                </a:ext>
              </a:extLst>
            </p:cNvPr>
            <p:cNvPicPr/>
            <p:nvPr/>
          </p:nvPicPr>
          <p:blipFill>
            <a:blip r:embed="rId13" cstate="print"/>
            <a:stretch>
              <a:fillRect/>
            </a:stretch>
          </p:blipFill>
          <p:spPr>
            <a:xfrm>
              <a:off x="1739900" y="3157220"/>
              <a:ext cx="635000" cy="741679"/>
            </a:xfrm>
            <a:prstGeom prst="rect">
              <a:avLst/>
            </a:prstGeom>
          </p:spPr>
        </p:pic>
        <p:sp>
          <p:nvSpPr>
            <p:cNvPr id="34" name="object 30">
              <a:extLst>
                <a:ext uri="{FF2B5EF4-FFF2-40B4-BE49-F238E27FC236}">
                  <a16:creationId xmlns:a16="http://schemas.microsoft.com/office/drawing/2014/main" id="{CE2F2588-3855-8E5B-1BD3-3C76E8BEB890}"/>
                </a:ext>
              </a:extLst>
            </p:cNvPr>
            <p:cNvSpPr/>
            <p:nvPr/>
          </p:nvSpPr>
          <p:spPr>
            <a:xfrm>
              <a:off x="1828800" y="3200400"/>
              <a:ext cx="457200" cy="609600"/>
            </a:xfrm>
            <a:custGeom>
              <a:avLst/>
              <a:gdLst/>
              <a:ahLst/>
              <a:cxnLst/>
              <a:rect l="l" t="t" r="r" b="b"/>
              <a:pathLst>
                <a:path w="457200" h="609600">
                  <a:moveTo>
                    <a:pt x="342900" y="0"/>
                  </a:moveTo>
                  <a:lnTo>
                    <a:pt x="114300" y="0"/>
                  </a:lnTo>
                  <a:lnTo>
                    <a:pt x="114300" y="381000"/>
                  </a:lnTo>
                  <a:lnTo>
                    <a:pt x="0" y="381000"/>
                  </a:lnTo>
                  <a:lnTo>
                    <a:pt x="228600" y="609600"/>
                  </a:lnTo>
                  <a:lnTo>
                    <a:pt x="457200" y="381000"/>
                  </a:lnTo>
                  <a:lnTo>
                    <a:pt x="342900" y="381000"/>
                  </a:lnTo>
                  <a:lnTo>
                    <a:pt x="342900" y="0"/>
                  </a:lnTo>
                  <a:close/>
                </a:path>
              </a:pathLst>
            </a:custGeom>
            <a:solidFill>
              <a:srgbClr val="993366"/>
            </a:solidFill>
          </p:spPr>
          <p:txBody>
            <a:bodyPr wrap="square" lIns="0" tIns="0" rIns="0" bIns="0" rtlCol="0"/>
            <a:lstStyle/>
            <a:p>
              <a:endParaRPr/>
            </a:p>
          </p:txBody>
        </p:sp>
        <p:sp>
          <p:nvSpPr>
            <p:cNvPr id="35" name="object 31">
              <a:extLst>
                <a:ext uri="{FF2B5EF4-FFF2-40B4-BE49-F238E27FC236}">
                  <a16:creationId xmlns:a16="http://schemas.microsoft.com/office/drawing/2014/main" id="{495A757A-8D81-8E73-D9DE-63E37A3DF5F9}"/>
                </a:ext>
              </a:extLst>
            </p:cNvPr>
            <p:cNvSpPr/>
            <p:nvPr/>
          </p:nvSpPr>
          <p:spPr>
            <a:xfrm>
              <a:off x="1828800" y="3200400"/>
              <a:ext cx="457200" cy="609600"/>
            </a:xfrm>
            <a:custGeom>
              <a:avLst/>
              <a:gdLst/>
              <a:ahLst/>
              <a:cxnLst/>
              <a:rect l="l" t="t" r="r" b="b"/>
              <a:pathLst>
                <a:path w="457200" h="609600">
                  <a:moveTo>
                    <a:pt x="0" y="381000"/>
                  </a:moveTo>
                  <a:lnTo>
                    <a:pt x="114300" y="381000"/>
                  </a:lnTo>
                  <a:lnTo>
                    <a:pt x="114300" y="0"/>
                  </a:lnTo>
                  <a:lnTo>
                    <a:pt x="342900" y="0"/>
                  </a:lnTo>
                  <a:lnTo>
                    <a:pt x="342900" y="381000"/>
                  </a:lnTo>
                  <a:lnTo>
                    <a:pt x="457200" y="381000"/>
                  </a:lnTo>
                  <a:lnTo>
                    <a:pt x="228600" y="609600"/>
                  </a:lnTo>
                  <a:lnTo>
                    <a:pt x="0" y="381000"/>
                  </a:lnTo>
                  <a:close/>
                </a:path>
              </a:pathLst>
            </a:custGeom>
            <a:ln w="38100">
              <a:solidFill>
                <a:srgbClr val="FFFFFF"/>
              </a:solidFill>
            </a:ln>
          </p:spPr>
          <p:txBody>
            <a:bodyPr wrap="square" lIns="0" tIns="0" rIns="0" bIns="0" rtlCol="0"/>
            <a:lstStyle/>
            <a:p>
              <a:endParaRPr/>
            </a:p>
          </p:txBody>
        </p:sp>
        <p:pic>
          <p:nvPicPr>
            <p:cNvPr id="36" name="object 32">
              <a:extLst>
                <a:ext uri="{FF2B5EF4-FFF2-40B4-BE49-F238E27FC236}">
                  <a16:creationId xmlns:a16="http://schemas.microsoft.com/office/drawing/2014/main" id="{F43A69B8-A67B-837A-D96C-51B9A255D7A1}"/>
                </a:ext>
              </a:extLst>
            </p:cNvPr>
            <p:cNvPicPr/>
            <p:nvPr/>
          </p:nvPicPr>
          <p:blipFill>
            <a:blip r:embed="rId14" cstate="print"/>
            <a:stretch>
              <a:fillRect/>
            </a:stretch>
          </p:blipFill>
          <p:spPr>
            <a:xfrm>
              <a:off x="3853179" y="2997200"/>
              <a:ext cx="1219200" cy="1219200"/>
            </a:xfrm>
            <a:prstGeom prst="rect">
              <a:avLst/>
            </a:prstGeom>
          </p:spPr>
        </p:pic>
        <p:sp>
          <p:nvSpPr>
            <p:cNvPr id="37" name="object 33">
              <a:extLst>
                <a:ext uri="{FF2B5EF4-FFF2-40B4-BE49-F238E27FC236}">
                  <a16:creationId xmlns:a16="http://schemas.microsoft.com/office/drawing/2014/main" id="{488389CC-C9B8-821C-436A-29CABA2987DC}"/>
                </a:ext>
              </a:extLst>
            </p:cNvPr>
            <p:cNvSpPr/>
            <p:nvPr/>
          </p:nvSpPr>
          <p:spPr>
            <a:xfrm>
              <a:off x="3941952" y="3065653"/>
              <a:ext cx="1068705" cy="1068705"/>
            </a:xfrm>
            <a:custGeom>
              <a:avLst/>
              <a:gdLst/>
              <a:ahLst/>
              <a:cxnLst/>
              <a:rect l="l" t="t" r="r" b="b"/>
              <a:pathLst>
                <a:path w="1068704" h="1068704">
                  <a:moveTo>
                    <a:pt x="209550" y="0"/>
                  </a:moveTo>
                  <a:lnTo>
                    <a:pt x="209550" y="209550"/>
                  </a:lnTo>
                  <a:lnTo>
                    <a:pt x="0" y="209550"/>
                  </a:lnTo>
                  <a:lnTo>
                    <a:pt x="753872" y="963422"/>
                  </a:lnTo>
                  <a:lnTo>
                    <a:pt x="649097" y="1068197"/>
                  </a:lnTo>
                  <a:lnTo>
                    <a:pt x="1068197" y="1068197"/>
                  </a:lnTo>
                  <a:lnTo>
                    <a:pt x="1068197" y="649097"/>
                  </a:lnTo>
                  <a:lnTo>
                    <a:pt x="963422" y="753872"/>
                  </a:lnTo>
                  <a:lnTo>
                    <a:pt x="209550" y="0"/>
                  </a:lnTo>
                  <a:close/>
                </a:path>
              </a:pathLst>
            </a:custGeom>
            <a:solidFill>
              <a:srgbClr val="993366"/>
            </a:solidFill>
          </p:spPr>
          <p:txBody>
            <a:bodyPr wrap="square" lIns="0" tIns="0" rIns="0" bIns="0" rtlCol="0"/>
            <a:lstStyle/>
            <a:p>
              <a:endParaRPr/>
            </a:p>
          </p:txBody>
        </p:sp>
        <p:sp>
          <p:nvSpPr>
            <p:cNvPr id="38" name="object 34">
              <a:extLst>
                <a:ext uri="{FF2B5EF4-FFF2-40B4-BE49-F238E27FC236}">
                  <a16:creationId xmlns:a16="http://schemas.microsoft.com/office/drawing/2014/main" id="{5031037F-8467-C8BB-76F8-FB57F59AA678}"/>
                </a:ext>
              </a:extLst>
            </p:cNvPr>
            <p:cNvSpPr/>
            <p:nvPr/>
          </p:nvSpPr>
          <p:spPr>
            <a:xfrm>
              <a:off x="3941952" y="3065653"/>
              <a:ext cx="1068705" cy="1068705"/>
            </a:xfrm>
            <a:custGeom>
              <a:avLst/>
              <a:gdLst/>
              <a:ahLst/>
              <a:cxnLst/>
              <a:rect l="l" t="t" r="r" b="b"/>
              <a:pathLst>
                <a:path w="1068704" h="1068704">
                  <a:moveTo>
                    <a:pt x="209550" y="0"/>
                  </a:moveTo>
                  <a:lnTo>
                    <a:pt x="963422" y="753872"/>
                  </a:lnTo>
                  <a:lnTo>
                    <a:pt x="1068197" y="649097"/>
                  </a:lnTo>
                  <a:lnTo>
                    <a:pt x="1068197" y="1068197"/>
                  </a:lnTo>
                  <a:lnTo>
                    <a:pt x="649097" y="1068197"/>
                  </a:lnTo>
                  <a:lnTo>
                    <a:pt x="753872" y="963422"/>
                  </a:lnTo>
                  <a:lnTo>
                    <a:pt x="0" y="209550"/>
                  </a:lnTo>
                  <a:lnTo>
                    <a:pt x="209550" y="209550"/>
                  </a:lnTo>
                  <a:lnTo>
                    <a:pt x="209550" y="0"/>
                  </a:lnTo>
                  <a:close/>
                </a:path>
              </a:pathLst>
            </a:custGeom>
            <a:ln w="38100">
              <a:solidFill>
                <a:srgbClr val="FFFFFF"/>
              </a:solidFill>
            </a:ln>
          </p:spPr>
          <p:txBody>
            <a:bodyPr wrap="square" lIns="0" tIns="0" rIns="0" bIns="0" rtlCol="0"/>
            <a:lstStyle/>
            <a:p>
              <a:endParaRPr/>
            </a:p>
          </p:txBody>
        </p:sp>
      </p:grpSp>
      <p:grpSp>
        <p:nvGrpSpPr>
          <p:cNvPr id="39" name="object 12">
            <a:extLst>
              <a:ext uri="{FF2B5EF4-FFF2-40B4-BE49-F238E27FC236}">
                <a16:creationId xmlns:a16="http://schemas.microsoft.com/office/drawing/2014/main" id="{2B196F71-BB1B-C94A-42DB-AB7C88753BF7}"/>
              </a:ext>
            </a:extLst>
          </p:cNvPr>
          <p:cNvGrpSpPr/>
          <p:nvPr/>
        </p:nvGrpSpPr>
        <p:grpSpPr>
          <a:xfrm>
            <a:off x="6791141" y="4045727"/>
            <a:ext cx="7017624" cy="2924916"/>
            <a:chOff x="4914900" y="3784600"/>
            <a:chExt cx="4191000" cy="2156460"/>
          </a:xfrm>
          <a:solidFill>
            <a:srgbClr val="C80891"/>
          </a:solidFill>
        </p:grpSpPr>
        <p:pic>
          <p:nvPicPr>
            <p:cNvPr id="41" name="object 14">
              <a:extLst>
                <a:ext uri="{FF2B5EF4-FFF2-40B4-BE49-F238E27FC236}">
                  <a16:creationId xmlns:a16="http://schemas.microsoft.com/office/drawing/2014/main" id="{09EBC9B4-1210-91EE-17C2-6A14219A4804}"/>
                </a:ext>
              </a:extLst>
            </p:cNvPr>
            <p:cNvPicPr/>
            <p:nvPr/>
          </p:nvPicPr>
          <p:blipFill>
            <a:blip r:embed="rId15" cstate="print"/>
            <a:stretch>
              <a:fillRect/>
            </a:stretch>
          </p:blipFill>
          <p:spPr>
            <a:xfrm>
              <a:off x="4980939" y="3784600"/>
              <a:ext cx="4058919" cy="2156460"/>
            </a:xfrm>
            <a:prstGeom prst="rect">
              <a:avLst/>
            </a:prstGeom>
            <a:grpFill/>
          </p:spPr>
        </p:pic>
        <p:pic>
          <p:nvPicPr>
            <p:cNvPr id="42" name="object 15">
              <a:extLst>
                <a:ext uri="{FF2B5EF4-FFF2-40B4-BE49-F238E27FC236}">
                  <a16:creationId xmlns:a16="http://schemas.microsoft.com/office/drawing/2014/main" id="{6C17818F-79D7-42F1-BF8C-3A3509EE626B}"/>
                </a:ext>
              </a:extLst>
            </p:cNvPr>
            <p:cNvPicPr/>
            <p:nvPr/>
          </p:nvPicPr>
          <p:blipFill>
            <a:blip r:embed="rId16" cstate="print"/>
            <a:stretch>
              <a:fillRect/>
            </a:stretch>
          </p:blipFill>
          <p:spPr>
            <a:xfrm>
              <a:off x="4914900" y="3926839"/>
              <a:ext cx="4191000" cy="1968500"/>
            </a:xfrm>
            <a:prstGeom prst="rect">
              <a:avLst/>
            </a:prstGeom>
            <a:grpFill/>
          </p:spPr>
        </p:pic>
        <p:pic>
          <p:nvPicPr>
            <p:cNvPr id="43" name="object 16">
              <a:extLst>
                <a:ext uri="{FF2B5EF4-FFF2-40B4-BE49-F238E27FC236}">
                  <a16:creationId xmlns:a16="http://schemas.microsoft.com/office/drawing/2014/main" id="{C3D5CA39-1F89-96D4-3486-04E48C98531E}"/>
                </a:ext>
              </a:extLst>
            </p:cNvPr>
            <p:cNvPicPr/>
            <p:nvPr/>
          </p:nvPicPr>
          <p:blipFill>
            <a:blip r:embed="rId17" cstate="print"/>
            <a:stretch>
              <a:fillRect/>
            </a:stretch>
          </p:blipFill>
          <p:spPr>
            <a:xfrm>
              <a:off x="5029200" y="3810000"/>
              <a:ext cx="3962400" cy="2057400"/>
            </a:xfrm>
            <a:prstGeom prst="rect">
              <a:avLst/>
            </a:prstGeom>
            <a:grpFill/>
          </p:spPr>
        </p:pic>
        <p:sp>
          <p:nvSpPr>
            <p:cNvPr id="44" name="object 17">
              <a:extLst>
                <a:ext uri="{FF2B5EF4-FFF2-40B4-BE49-F238E27FC236}">
                  <a16:creationId xmlns:a16="http://schemas.microsoft.com/office/drawing/2014/main" id="{312D8CBB-39DC-0419-864D-B63ACB311D45}"/>
                </a:ext>
              </a:extLst>
            </p:cNvPr>
            <p:cNvSpPr/>
            <p:nvPr/>
          </p:nvSpPr>
          <p:spPr>
            <a:xfrm>
              <a:off x="5029200" y="3810000"/>
              <a:ext cx="3962400" cy="2057400"/>
            </a:xfrm>
            <a:custGeom>
              <a:avLst/>
              <a:gdLst/>
              <a:ahLst/>
              <a:cxnLst/>
              <a:rect l="l" t="t" r="r" b="b"/>
              <a:pathLst>
                <a:path w="3962400" h="2057400">
                  <a:moveTo>
                    <a:pt x="0" y="2057400"/>
                  </a:moveTo>
                  <a:lnTo>
                    <a:pt x="3962400" y="2057400"/>
                  </a:lnTo>
                  <a:lnTo>
                    <a:pt x="3962400" y="0"/>
                  </a:lnTo>
                  <a:lnTo>
                    <a:pt x="0" y="0"/>
                  </a:lnTo>
                  <a:lnTo>
                    <a:pt x="0" y="2057400"/>
                  </a:lnTo>
                  <a:close/>
                </a:path>
              </a:pathLst>
            </a:custGeom>
            <a:grpFill/>
            <a:ln w="12700">
              <a:solidFill>
                <a:srgbClr val="000000"/>
              </a:solidFill>
            </a:ln>
          </p:spPr>
          <p:txBody>
            <a:bodyPr wrap="square" lIns="0" tIns="0" rIns="0" bIns="0" rtlCol="0"/>
            <a:lstStyle/>
            <a:p>
              <a:endParaRPr/>
            </a:p>
          </p:txBody>
        </p:sp>
      </p:grpSp>
      <p:grpSp>
        <p:nvGrpSpPr>
          <p:cNvPr id="46" name="object 12">
            <a:extLst>
              <a:ext uri="{FF2B5EF4-FFF2-40B4-BE49-F238E27FC236}">
                <a16:creationId xmlns:a16="http://schemas.microsoft.com/office/drawing/2014/main" id="{7F6EE0E0-2703-0715-E8DF-53274B61AD6C}"/>
              </a:ext>
            </a:extLst>
          </p:cNvPr>
          <p:cNvGrpSpPr/>
          <p:nvPr/>
        </p:nvGrpSpPr>
        <p:grpSpPr>
          <a:xfrm>
            <a:off x="7057841" y="1400372"/>
            <a:ext cx="6750924" cy="2156460"/>
            <a:chOff x="4914900" y="3784600"/>
            <a:chExt cx="4191000" cy="2156460"/>
          </a:xfrm>
          <a:solidFill>
            <a:srgbClr val="C80891"/>
          </a:solidFill>
        </p:grpSpPr>
        <p:pic>
          <p:nvPicPr>
            <p:cNvPr id="47" name="object 14">
              <a:extLst>
                <a:ext uri="{FF2B5EF4-FFF2-40B4-BE49-F238E27FC236}">
                  <a16:creationId xmlns:a16="http://schemas.microsoft.com/office/drawing/2014/main" id="{829A434D-EF53-841C-6218-305432756D7B}"/>
                </a:ext>
              </a:extLst>
            </p:cNvPr>
            <p:cNvPicPr/>
            <p:nvPr/>
          </p:nvPicPr>
          <p:blipFill>
            <a:blip r:embed="rId15" cstate="print"/>
            <a:stretch>
              <a:fillRect/>
            </a:stretch>
          </p:blipFill>
          <p:spPr>
            <a:xfrm>
              <a:off x="4980939" y="3784600"/>
              <a:ext cx="4058919" cy="2156460"/>
            </a:xfrm>
            <a:prstGeom prst="rect">
              <a:avLst/>
            </a:prstGeom>
            <a:grpFill/>
          </p:spPr>
        </p:pic>
        <p:pic>
          <p:nvPicPr>
            <p:cNvPr id="48" name="object 15">
              <a:extLst>
                <a:ext uri="{FF2B5EF4-FFF2-40B4-BE49-F238E27FC236}">
                  <a16:creationId xmlns:a16="http://schemas.microsoft.com/office/drawing/2014/main" id="{3B5F26F1-9AB7-54D4-F352-CDCE8ABE7192}"/>
                </a:ext>
              </a:extLst>
            </p:cNvPr>
            <p:cNvPicPr/>
            <p:nvPr/>
          </p:nvPicPr>
          <p:blipFill>
            <a:blip r:embed="rId16" cstate="print"/>
            <a:stretch>
              <a:fillRect/>
            </a:stretch>
          </p:blipFill>
          <p:spPr>
            <a:xfrm>
              <a:off x="4914900" y="3926839"/>
              <a:ext cx="4191000" cy="1968500"/>
            </a:xfrm>
            <a:prstGeom prst="rect">
              <a:avLst/>
            </a:prstGeom>
            <a:grpFill/>
          </p:spPr>
        </p:pic>
        <p:pic>
          <p:nvPicPr>
            <p:cNvPr id="49" name="object 16">
              <a:extLst>
                <a:ext uri="{FF2B5EF4-FFF2-40B4-BE49-F238E27FC236}">
                  <a16:creationId xmlns:a16="http://schemas.microsoft.com/office/drawing/2014/main" id="{BCE7C93C-B4E1-560A-A977-0A3F23F0FCB0}"/>
                </a:ext>
              </a:extLst>
            </p:cNvPr>
            <p:cNvPicPr/>
            <p:nvPr/>
          </p:nvPicPr>
          <p:blipFill>
            <a:blip r:embed="rId17" cstate="print"/>
            <a:stretch>
              <a:fillRect/>
            </a:stretch>
          </p:blipFill>
          <p:spPr>
            <a:xfrm>
              <a:off x="5029200" y="3810000"/>
              <a:ext cx="3962400" cy="2057400"/>
            </a:xfrm>
            <a:prstGeom prst="rect">
              <a:avLst/>
            </a:prstGeom>
            <a:grpFill/>
          </p:spPr>
        </p:pic>
        <p:sp>
          <p:nvSpPr>
            <p:cNvPr id="50" name="object 17">
              <a:extLst>
                <a:ext uri="{FF2B5EF4-FFF2-40B4-BE49-F238E27FC236}">
                  <a16:creationId xmlns:a16="http://schemas.microsoft.com/office/drawing/2014/main" id="{2EDFDE39-54E1-FF14-D3E9-33F073A76468}"/>
                </a:ext>
              </a:extLst>
            </p:cNvPr>
            <p:cNvSpPr/>
            <p:nvPr/>
          </p:nvSpPr>
          <p:spPr>
            <a:xfrm>
              <a:off x="5029200" y="3810000"/>
              <a:ext cx="3962400" cy="2057400"/>
            </a:xfrm>
            <a:custGeom>
              <a:avLst/>
              <a:gdLst/>
              <a:ahLst/>
              <a:cxnLst/>
              <a:rect l="l" t="t" r="r" b="b"/>
              <a:pathLst>
                <a:path w="3962400" h="2057400">
                  <a:moveTo>
                    <a:pt x="0" y="2057400"/>
                  </a:moveTo>
                  <a:lnTo>
                    <a:pt x="3962400" y="2057400"/>
                  </a:lnTo>
                  <a:lnTo>
                    <a:pt x="3962400" y="0"/>
                  </a:lnTo>
                  <a:lnTo>
                    <a:pt x="0" y="0"/>
                  </a:lnTo>
                  <a:lnTo>
                    <a:pt x="0" y="2057400"/>
                  </a:lnTo>
                  <a:close/>
                </a:path>
              </a:pathLst>
            </a:custGeom>
            <a:grpFill/>
            <a:ln w="12700">
              <a:solidFill>
                <a:srgbClr val="000000"/>
              </a:solidFill>
            </a:ln>
          </p:spPr>
          <p:txBody>
            <a:bodyPr wrap="square" lIns="0" tIns="0" rIns="0" bIns="0" rtlCol="0"/>
            <a:lstStyle/>
            <a:p>
              <a:endParaRPr/>
            </a:p>
          </p:txBody>
        </p:sp>
      </p:grpSp>
      <p:sp>
        <p:nvSpPr>
          <p:cNvPr id="52" name="ZoneTexte 51">
            <a:extLst>
              <a:ext uri="{FF2B5EF4-FFF2-40B4-BE49-F238E27FC236}">
                <a16:creationId xmlns:a16="http://schemas.microsoft.com/office/drawing/2014/main" id="{56174923-3068-88CB-7B27-C5FE80DCF6B4}"/>
              </a:ext>
            </a:extLst>
          </p:cNvPr>
          <p:cNvSpPr txBox="1"/>
          <p:nvPr/>
        </p:nvSpPr>
        <p:spPr>
          <a:xfrm>
            <a:off x="7673632" y="1686877"/>
            <a:ext cx="7341704" cy="1569660"/>
          </a:xfrm>
          <a:prstGeom prst="rect">
            <a:avLst/>
          </a:prstGeom>
          <a:noFill/>
        </p:spPr>
        <p:txBody>
          <a:bodyPr wrap="square">
            <a:spAutoFit/>
          </a:bodyPr>
          <a:lstStyle/>
          <a:p>
            <a:pPr marL="66675">
              <a:lnSpc>
                <a:spcPct val="100000"/>
              </a:lnSpc>
              <a:spcBef>
                <a:spcPts val="100"/>
              </a:spcBef>
            </a:pPr>
            <a:r>
              <a:rPr lang="fr-FR" sz="2400" b="1" spc="-10" dirty="0">
                <a:solidFill>
                  <a:srgbClr val="FFFFFF"/>
                </a:solidFill>
                <a:latin typeface="Calibri"/>
                <a:cs typeface="Calibri"/>
              </a:rPr>
              <a:t>La rupture des liaisons de faible énergie:</a:t>
            </a:r>
          </a:p>
          <a:p>
            <a:pPr marL="792480" indent="-287020">
              <a:lnSpc>
                <a:spcPct val="100000"/>
              </a:lnSpc>
              <a:buFont typeface="Arial MT"/>
              <a:buChar char="•"/>
              <a:tabLst>
                <a:tab pos="792480" algn="l"/>
              </a:tabLst>
            </a:pPr>
            <a:r>
              <a:rPr lang="fr-FR" sz="2400" b="1" spc="-10" dirty="0">
                <a:solidFill>
                  <a:srgbClr val="FFFFFF"/>
                </a:solidFill>
                <a:latin typeface="Calibri"/>
                <a:cs typeface="Calibri"/>
              </a:rPr>
              <a:t>liaisons hydrogènes,</a:t>
            </a:r>
          </a:p>
          <a:p>
            <a:pPr marL="393700" indent="-287020">
              <a:lnSpc>
                <a:spcPct val="100000"/>
              </a:lnSpc>
              <a:buFont typeface="Arial MT"/>
              <a:buChar char="•"/>
              <a:tabLst>
                <a:tab pos="393700" algn="l"/>
              </a:tabLst>
            </a:pPr>
            <a:r>
              <a:rPr lang="fr-FR" sz="2400" b="1" spc="-10" dirty="0">
                <a:solidFill>
                  <a:srgbClr val="FFFFFF"/>
                </a:solidFill>
                <a:latin typeface="Calibri"/>
                <a:cs typeface="Calibri"/>
              </a:rPr>
              <a:t>interactions hydrophobes</a:t>
            </a:r>
          </a:p>
          <a:p>
            <a:pPr marL="794385" lvl="1" indent="-286385">
              <a:lnSpc>
                <a:spcPct val="100000"/>
              </a:lnSpc>
              <a:spcBef>
                <a:spcPts val="5"/>
              </a:spcBef>
              <a:buFont typeface="Arial MT"/>
              <a:buChar char="•"/>
              <a:tabLst>
                <a:tab pos="794385" algn="l"/>
              </a:tabLst>
            </a:pPr>
            <a:r>
              <a:rPr lang="fr-FR" sz="2400" b="1" spc="-10" dirty="0">
                <a:solidFill>
                  <a:srgbClr val="FFFFFF"/>
                </a:solidFill>
                <a:latin typeface="Calibri"/>
                <a:cs typeface="Calibri"/>
              </a:rPr>
              <a:t>ou électrostatiques</a:t>
            </a:r>
          </a:p>
        </p:txBody>
      </p:sp>
      <p:sp>
        <p:nvSpPr>
          <p:cNvPr id="54" name="ZoneTexte 53">
            <a:extLst>
              <a:ext uri="{FF2B5EF4-FFF2-40B4-BE49-F238E27FC236}">
                <a16:creationId xmlns:a16="http://schemas.microsoft.com/office/drawing/2014/main" id="{E0B36FDB-0981-3268-366E-ACCB2C8BB0E2}"/>
              </a:ext>
            </a:extLst>
          </p:cNvPr>
          <p:cNvSpPr txBox="1"/>
          <p:nvPr/>
        </p:nvSpPr>
        <p:spPr>
          <a:xfrm>
            <a:off x="6718081" y="5243709"/>
            <a:ext cx="7533860" cy="830997"/>
          </a:xfrm>
          <a:prstGeom prst="rect">
            <a:avLst/>
          </a:prstGeom>
          <a:noFill/>
        </p:spPr>
        <p:txBody>
          <a:bodyPr wrap="square">
            <a:spAutoFit/>
          </a:bodyPr>
          <a:lstStyle/>
          <a:p>
            <a:pPr marL="12700" marR="5080" indent="-3175" algn="ctr">
              <a:lnSpc>
                <a:spcPct val="100000"/>
              </a:lnSpc>
              <a:tabLst>
                <a:tab pos="2275840" algn="l"/>
              </a:tabLst>
            </a:pPr>
            <a:r>
              <a:rPr lang="fr-FR" sz="2400" b="1" spc="-10" dirty="0">
                <a:solidFill>
                  <a:srgbClr val="FFFFFF"/>
                </a:solidFill>
                <a:latin typeface="Calibri"/>
                <a:cs typeface="Calibri"/>
              </a:rPr>
              <a:t>Changement de forme globulaire de la protéine </a:t>
            </a:r>
          </a:p>
          <a:p>
            <a:pPr marL="12700" marR="5080" indent="-3175" algn="ctr">
              <a:lnSpc>
                <a:spcPct val="100000"/>
              </a:lnSpc>
              <a:tabLst>
                <a:tab pos="2275840" algn="l"/>
              </a:tabLst>
            </a:pPr>
            <a:r>
              <a:rPr lang="fr-FR" sz="2400" b="1" spc="-10" dirty="0">
                <a:solidFill>
                  <a:srgbClr val="FFFFFF"/>
                </a:solidFill>
                <a:latin typeface="Calibri"/>
                <a:cs typeface="Calibri"/>
              </a:rPr>
              <a:t>en forme allongée</a:t>
            </a:r>
          </a:p>
        </p:txBody>
      </p:sp>
    </p:spTree>
    <p:extLst>
      <p:ext uri="{BB962C8B-B14F-4D97-AF65-F5344CB8AC3E}">
        <p14:creationId xmlns:p14="http://schemas.microsoft.com/office/powerpoint/2010/main" val="304510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hayonSVT - Spe th3 chap 1 glycémie et enzyme">
            <a:extLst>
              <a:ext uri="{FF2B5EF4-FFF2-40B4-BE49-F238E27FC236}">
                <a16:creationId xmlns:a16="http://schemas.microsoft.com/office/drawing/2014/main" id="{1EB9910E-68F7-B812-7B52-D50862F3B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730" y="1647246"/>
            <a:ext cx="12451742" cy="615430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AA55D82-9CBF-E6CF-4E66-159B31728B9C}"/>
              </a:ext>
            </a:extLst>
          </p:cNvPr>
          <p:cNvSpPr txBox="1"/>
          <p:nvPr/>
        </p:nvSpPr>
        <p:spPr>
          <a:xfrm>
            <a:off x="346710" y="267835"/>
            <a:ext cx="7581900" cy="683264"/>
          </a:xfrm>
          <a:prstGeom prst="rect">
            <a:avLst/>
          </a:prstGeom>
          <a:noFill/>
        </p:spPr>
        <p:txBody>
          <a:bodyPr wrap="square">
            <a:spAutoFit/>
          </a:bodyPr>
          <a:lstStyle/>
          <a:p>
            <a:r>
              <a:rPr lang="fr-FR" sz="3840" b="1" kern="0" dirty="0">
                <a:solidFill>
                  <a:srgbClr val="C00000"/>
                </a:solidFill>
                <a:latin typeface="Times New Roman" panose="02020603050405020304" pitchFamily="18" charset="0"/>
                <a:cs typeface="Arial" panose="020B0604020202020204" pitchFamily="34" charset="0"/>
              </a:rPr>
              <a:t>Dénaturation thermique</a:t>
            </a:r>
          </a:p>
        </p:txBody>
      </p:sp>
      <p:sp>
        <p:nvSpPr>
          <p:cNvPr id="3" name="ZoneTexte 2">
            <a:extLst>
              <a:ext uri="{FF2B5EF4-FFF2-40B4-BE49-F238E27FC236}">
                <a16:creationId xmlns:a16="http://schemas.microsoft.com/office/drawing/2014/main" id="{0E74417A-3479-F467-2806-D2ADB16C65DB}"/>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31961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78AF8-FA5C-98CD-3F7C-798A5ADBDB6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14A6435-4EAB-08C7-2B00-5306A5D623E0}"/>
              </a:ext>
            </a:extLst>
          </p:cNvPr>
          <p:cNvPicPr>
            <a:picLocks noChangeAspect="1"/>
          </p:cNvPicPr>
          <p:nvPr/>
        </p:nvPicPr>
        <p:blipFill>
          <a:blip r:embed="rId2"/>
          <a:stretch>
            <a:fillRect/>
          </a:stretch>
        </p:blipFill>
        <p:spPr>
          <a:xfrm>
            <a:off x="9572832" y="3190047"/>
            <a:ext cx="4867275" cy="2724150"/>
          </a:xfrm>
          <a:prstGeom prst="rect">
            <a:avLst/>
          </a:prstGeom>
        </p:spPr>
      </p:pic>
      <p:pic>
        <p:nvPicPr>
          <p:cNvPr id="12" name="Image 11">
            <a:extLst>
              <a:ext uri="{FF2B5EF4-FFF2-40B4-BE49-F238E27FC236}">
                <a16:creationId xmlns:a16="http://schemas.microsoft.com/office/drawing/2014/main" id="{22598630-EC68-38A7-358C-382B2C54A259}"/>
              </a:ext>
            </a:extLst>
          </p:cNvPr>
          <p:cNvPicPr>
            <a:picLocks noChangeAspect="1"/>
          </p:cNvPicPr>
          <p:nvPr/>
        </p:nvPicPr>
        <p:blipFill>
          <a:blip r:embed="rId3"/>
          <a:stretch>
            <a:fillRect/>
          </a:stretch>
        </p:blipFill>
        <p:spPr>
          <a:xfrm>
            <a:off x="5476875" y="2736367"/>
            <a:ext cx="3676650" cy="2200275"/>
          </a:xfrm>
          <a:prstGeom prst="rect">
            <a:avLst/>
          </a:prstGeom>
        </p:spPr>
      </p:pic>
      <p:pic>
        <p:nvPicPr>
          <p:cNvPr id="1028" name="Picture 4" descr="Denat">
            <a:extLst>
              <a:ext uri="{FF2B5EF4-FFF2-40B4-BE49-F238E27FC236}">
                <a16:creationId xmlns:a16="http://schemas.microsoft.com/office/drawing/2014/main" id="{2B08555F-AE6E-F31F-E672-814A52B6D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983" y="5883500"/>
            <a:ext cx="35147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83AEBEFA-2603-0C09-075F-C77D0843D874}"/>
              </a:ext>
            </a:extLst>
          </p:cNvPr>
          <p:cNvPicPr>
            <a:picLocks noChangeAspect="1"/>
          </p:cNvPicPr>
          <p:nvPr/>
        </p:nvPicPr>
        <p:blipFill>
          <a:blip r:embed="rId5"/>
          <a:stretch>
            <a:fillRect/>
          </a:stretch>
        </p:blipFill>
        <p:spPr>
          <a:xfrm>
            <a:off x="0" y="3190047"/>
            <a:ext cx="4886325" cy="2438400"/>
          </a:xfrm>
          <a:prstGeom prst="rect">
            <a:avLst/>
          </a:prstGeom>
        </p:spPr>
      </p:pic>
      <p:sp>
        <p:nvSpPr>
          <p:cNvPr id="2" name="ZoneTexte 1">
            <a:extLst>
              <a:ext uri="{FF2B5EF4-FFF2-40B4-BE49-F238E27FC236}">
                <a16:creationId xmlns:a16="http://schemas.microsoft.com/office/drawing/2014/main" id="{54996D28-BABF-E2EA-AC3D-E7260CA0FC0F}"/>
              </a:ext>
            </a:extLst>
          </p:cNvPr>
          <p:cNvSpPr txBox="1"/>
          <p:nvPr/>
        </p:nvSpPr>
        <p:spPr>
          <a:xfrm>
            <a:off x="346710" y="267835"/>
            <a:ext cx="7581900" cy="683264"/>
          </a:xfrm>
          <a:prstGeom prst="rect">
            <a:avLst/>
          </a:prstGeom>
          <a:noFill/>
        </p:spPr>
        <p:txBody>
          <a:bodyPr wrap="square">
            <a:spAutoFit/>
          </a:bodyPr>
          <a:lstStyle/>
          <a:p>
            <a:r>
              <a:rPr lang="fr-FR" sz="3840" b="1" kern="0" dirty="0">
                <a:solidFill>
                  <a:srgbClr val="C00000"/>
                </a:solidFill>
                <a:latin typeface="Times New Roman" panose="02020603050405020304" pitchFamily="18" charset="0"/>
                <a:cs typeface="Arial" panose="020B0604020202020204" pitchFamily="34" charset="0"/>
              </a:rPr>
              <a:t>Dénaturation thermique</a:t>
            </a:r>
          </a:p>
        </p:txBody>
      </p:sp>
      <p:sp>
        <p:nvSpPr>
          <p:cNvPr id="9" name="ZoneTexte 8">
            <a:extLst>
              <a:ext uri="{FF2B5EF4-FFF2-40B4-BE49-F238E27FC236}">
                <a16:creationId xmlns:a16="http://schemas.microsoft.com/office/drawing/2014/main" id="{EF1E10DC-367D-7E70-BBAE-CB0617558803}"/>
              </a:ext>
            </a:extLst>
          </p:cNvPr>
          <p:cNvSpPr txBox="1"/>
          <p:nvPr/>
        </p:nvSpPr>
        <p:spPr>
          <a:xfrm>
            <a:off x="8468138" y="2067679"/>
            <a:ext cx="7315200" cy="830997"/>
          </a:xfrm>
          <a:prstGeom prst="rect">
            <a:avLst/>
          </a:prstGeom>
          <a:noFill/>
        </p:spPr>
        <p:txBody>
          <a:bodyPr wrap="square">
            <a:spAutoFit/>
          </a:bodyPr>
          <a:lstStyle/>
          <a:p>
            <a:pPr algn="ctr"/>
            <a:r>
              <a:rPr lang="en-US" sz="2400" b="1" dirty="0">
                <a:solidFill>
                  <a:srgbClr val="0000FF"/>
                </a:solidFill>
                <a:latin typeface="times" panose="02020603050405020304" pitchFamily="18" charset="0"/>
              </a:rPr>
              <a:t>Animation of inactive</a:t>
            </a:r>
          </a:p>
          <a:p>
            <a:pPr algn="ctr"/>
            <a:r>
              <a:rPr lang="en-US" sz="2400" b="1" dirty="0">
                <a:solidFill>
                  <a:srgbClr val="0000FF"/>
                </a:solidFill>
                <a:latin typeface="times" panose="02020603050405020304" pitchFamily="18" charset="0"/>
              </a:rPr>
              <a:t> denatured enzyme</a:t>
            </a:r>
          </a:p>
        </p:txBody>
      </p:sp>
      <p:sp>
        <p:nvSpPr>
          <p:cNvPr id="11" name="ZoneTexte 10">
            <a:extLst>
              <a:ext uri="{FF2B5EF4-FFF2-40B4-BE49-F238E27FC236}">
                <a16:creationId xmlns:a16="http://schemas.microsoft.com/office/drawing/2014/main" id="{97BE2C3B-41F6-B7AF-7F19-630D92A599EF}"/>
              </a:ext>
            </a:extLst>
          </p:cNvPr>
          <p:cNvSpPr txBox="1"/>
          <p:nvPr/>
        </p:nvSpPr>
        <p:spPr>
          <a:xfrm>
            <a:off x="-1472855" y="2407739"/>
            <a:ext cx="7832034" cy="523220"/>
          </a:xfrm>
          <a:prstGeom prst="rect">
            <a:avLst/>
          </a:prstGeom>
          <a:noFill/>
        </p:spPr>
        <p:txBody>
          <a:bodyPr wrap="square">
            <a:spAutoFit/>
          </a:bodyPr>
          <a:lstStyle/>
          <a:p>
            <a:pPr algn="ctr"/>
            <a:r>
              <a:rPr lang="fr-FR" sz="2800" b="1" dirty="0">
                <a:solidFill>
                  <a:srgbClr val="0000FF"/>
                </a:solidFill>
                <a:effectLst/>
                <a:latin typeface="times" panose="02020603050405020304" pitchFamily="18" charset="0"/>
              </a:rPr>
              <a:t>Animation of enzyme action</a:t>
            </a:r>
          </a:p>
        </p:txBody>
      </p:sp>
      <p:sp>
        <p:nvSpPr>
          <p:cNvPr id="15" name="ZoneTexte 14">
            <a:extLst>
              <a:ext uri="{FF2B5EF4-FFF2-40B4-BE49-F238E27FC236}">
                <a16:creationId xmlns:a16="http://schemas.microsoft.com/office/drawing/2014/main" id="{2C4C627C-FA01-A77B-771E-9CE1DBE6021F}"/>
              </a:ext>
            </a:extLst>
          </p:cNvPr>
          <p:cNvSpPr txBox="1"/>
          <p:nvPr/>
        </p:nvSpPr>
        <p:spPr>
          <a:xfrm>
            <a:off x="2673626" y="1715242"/>
            <a:ext cx="8766312" cy="830997"/>
          </a:xfrm>
          <a:prstGeom prst="rect">
            <a:avLst/>
          </a:prstGeom>
          <a:noFill/>
        </p:spPr>
        <p:txBody>
          <a:bodyPr wrap="square">
            <a:spAutoFit/>
          </a:bodyPr>
          <a:lstStyle/>
          <a:p>
            <a:pPr algn="ctr"/>
            <a:r>
              <a:rPr lang="en-US" sz="2400" b="1" dirty="0">
                <a:solidFill>
                  <a:srgbClr val="0000FF"/>
                </a:solidFill>
                <a:latin typeface="times" panose="02020603050405020304" pitchFamily="18" charset="0"/>
              </a:rPr>
              <a:t>Animation of denaturation </a:t>
            </a:r>
          </a:p>
          <a:p>
            <a:pPr algn="ctr"/>
            <a:r>
              <a:rPr lang="en-US" sz="2400" b="1" dirty="0">
                <a:solidFill>
                  <a:srgbClr val="0000FF"/>
                </a:solidFill>
                <a:latin typeface="times" panose="02020603050405020304" pitchFamily="18" charset="0"/>
              </a:rPr>
              <a:t>of an enzyme</a:t>
            </a:r>
          </a:p>
        </p:txBody>
      </p:sp>
      <p:sp>
        <p:nvSpPr>
          <p:cNvPr id="3" name="ZoneTexte 2">
            <a:extLst>
              <a:ext uri="{FF2B5EF4-FFF2-40B4-BE49-F238E27FC236}">
                <a16:creationId xmlns:a16="http://schemas.microsoft.com/office/drawing/2014/main" id="{B0581990-5689-4016-BF5D-E467CC070C52}"/>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82152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78A80-3AB4-F901-20D8-A54745B633ED}"/>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C131660-949C-415D-6808-DA1A338ADF41}"/>
              </a:ext>
            </a:extLst>
          </p:cNvPr>
          <p:cNvSpPr txBox="1"/>
          <p:nvPr/>
        </p:nvSpPr>
        <p:spPr>
          <a:xfrm>
            <a:off x="145773" y="0"/>
            <a:ext cx="14338853" cy="8243347"/>
          </a:xfrm>
          <a:prstGeom prst="rect">
            <a:avLst/>
          </a:prstGeom>
          <a:noFill/>
        </p:spPr>
        <p:txBody>
          <a:bodyPr wrap="square">
            <a:spAutoFit/>
          </a:bodyPr>
          <a:lstStyle/>
          <a:p>
            <a:pPr>
              <a:lnSpc>
                <a:spcPct val="115000"/>
              </a:lnSpc>
              <a:spcAft>
                <a:spcPts val="1000"/>
              </a:spcAft>
            </a:pPr>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B- Effet du pH sur l'activité enzymatique </a:t>
            </a:r>
          </a:p>
          <a:p>
            <a:pPr>
              <a:lnSpc>
                <a:spcPct val="115000"/>
              </a:lnSpc>
              <a:spcAft>
                <a:spcPts val="1000"/>
              </a:spcAft>
            </a:pPr>
            <a:r>
              <a:rPr lang="fr-FR" sz="2000" b="0" i="0" u="none" strike="noStrike" baseline="0" dirty="0">
                <a:latin typeface="Times New Roman" panose="02020603050405020304" pitchFamily="18" charset="0"/>
              </a:rPr>
              <a:t>Le pH, également connu sous le nom de </a:t>
            </a:r>
            <a:r>
              <a:rPr lang="fr-FR" sz="2000" b="1" i="0" u="none" strike="noStrike" baseline="0" dirty="0">
                <a:latin typeface="Times New Roman" panose="02020603050405020304" pitchFamily="18" charset="0"/>
              </a:rPr>
              <a:t>puissance ou potentiel hydrogène</a:t>
            </a:r>
            <a:r>
              <a:rPr lang="fr-FR" sz="2000" b="0" i="0" u="none" strike="noStrike" baseline="0" dirty="0">
                <a:latin typeface="Times New Roman" panose="02020603050405020304" pitchFamily="18" charset="0"/>
              </a:rPr>
              <a:t>, correspond à la concentration d’ions hydrogène (H) dans une solution. </a:t>
            </a:r>
          </a:p>
          <a:p>
            <a:pPr marL="342900" indent="-342900" algn="l">
              <a:lnSpc>
                <a:spcPct val="150000"/>
              </a:lnSpc>
              <a:buFont typeface="Wingdings" panose="05000000000000000000" pitchFamily="2" charset="2"/>
              <a:buChar char="Ø"/>
            </a:pPr>
            <a:r>
              <a:rPr lang="fr-FR" sz="2000" b="0" i="0" u="none" strike="noStrike" baseline="0" dirty="0">
                <a:latin typeface="Times New Roman" panose="02020603050405020304" pitchFamily="18" charset="0"/>
              </a:rPr>
              <a:t>Une concentration plus élevée en ions hydrogène indique une solution plus acide et un pH plus bas. </a:t>
            </a:r>
          </a:p>
          <a:p>
            <a:pPr marL="342900" indent="-342900" algn="l">
              <a:lnSpc>
                <a:spcPct val="150000"/>
              </a:lnSpc>
              <a:buFont typeface="Wingdings" panose="05000000000000000000" pitchFamily="2" charset="2"/>
              <a:buChar char="Ø"/>
            </a:pPr>
            <a:r>
              <a:rPr lang="fr-FR" sz="2000" b="0" i="0" u="none" strike="noStrike" baseline="0" dirty="0">
                <a:latin typeface="Times New Roman" panose="02020603050405020304" pitchFamily="18" charset="0"/>
              </a:rPr>
              <a:t>Une concentration plus faible d’ions hydrogène indique que la solution est plus basique, ou alcaline, et a donc un pH plus élevé.</a:t>
            </a:r>
          </a:p>
          <a:p>
            <a:pPr algn="l">
              <a:lnSpc>
                <a:spcPct val="150000"/>
              </a:lnSpc>
            </a:pPr>
            <a:r>
              <a:rPr lang="fr-FR" sz="2000" b="0" i="0" u="none" strike="noStrike" baseline="0" dirty="0">
                <a:solidFill>
                  <a:srgbClr val="000000"/>
                </a:solidFill>
                <a:latin typeface="Times New Roman" panose="02020603050405020304" pitchFamily="18" charset="0"/>
              </a:rPr>
              <a:t>Le pH joue un rôle régulateur sur l’activité de l’enzyme dans le milieu intracellulaire. La réaction enzymatique a besoin pour se dérouler d’une ionisation convenable des acides aminés du site actif (et du substrat) ; cette ionisation dépend du pH et doit être maintenue constante durant la manipulation, d’où l’emploi d’un tampon à un pH proche du pH optimum.</a:t>
            </a:r>
            <a:endParaRPr lang="fr-FR" sz="2000" b="0" i="0" u="none" strike="noStrike" baseline="0" dirty="0">
              <a:latin typeface="Times New Roman" panose="02020603050405020304" pitchFamily="18" charset="0"/>
            </a:endParaRPr>
          </a:p>
          <a:p>
            <a:pPr algn="l">
              <a:lnSpc>
                <a:spcPct val="150000"/>
              </a:lnSpc>
            </a:pPr>
            <a:r>
              <a:rPr lang="fr-FR" sz="2000" b="0" i="0" u="none" strike="noStrike" baseline="0" dirty="0">
                <a:latin typeface="Times New Roman" panose="02020603050405020304" pitchFamily="18" charset="0"/>
              </a:rPr>
              <a:t>Chaque enzyme a </a:t>
            </a:r>
            <a:r>
              <a:rPr lang="fr-FR" sz="2000" b="1" i="0" u="none" strike="noStrike" baseline="0" dirty="0">
                <a:solidFill>
                  <a:srgbClr val="00B050"/>
                </a:solidFill>
                <a:latin typeface="Times New Roman" panose="02020603050405020304" pitchFamily="18" charset="0"/>
              </a:rPr>
              <a:t>un pH optimal </a:t>
            </a:r>
            <a:r>
              <a:rPr lang="fr-FR" sz="2000" b="0" i="0" u="none" strike="noStrike" baseline="0" dirty="0">
                <a:latin typeface="Times New Roman" panose="02020603050405020304" pitchFamily="18" charset="0"/>
              </a:rPr>
              <a:t>; C’est le pH auquel son site actif est le plus susceptible de percuter avec succès un substrat et donc de catalyser une réaction le plus rapidement possible.</a:t>
            </a:r>
          </a:p>
          <a:p>
            <a:endParaRPr lang="fr-FR" sz="2000" dirty="0">
              <a:latin typeface="Times New Roman" panose="02020603050405020304" pitchFamily="18" charset="0"/>
            </a:endParaRPr>
          </a:p>
          <a:p>
            <a:r>
              <a:rPr lang="fr-FR" sz="2000" b="1" dirty="0">
                <a:solidFill>
                  <a:srgbClr val="00B050"/>
                </a:solidFill>
                <a:latin typeface="Times New Roman" panose="02020603050405020304" pitchFamily="18" charset="0"/>
              </a:rPr>
              <a:t>pH optimum : </a:t>
            </a:r>
            <a:r>
              <a:rPr lang="fr-FR" sz="2000" b="0" i="0" u="none" strike="noStrike" baseline="0" dirty="0">
                <a:solidFill>
                  <a:srgbClr val="000000"/>
                </a:solidFill>
                <a:latin typeface="Times New Roman" panose="02020603050405020304" pitchFamily="18" charset="0"/>
              </a:rPr>
              <a:t>pH pour lequel l’activité enzymatique est maximale.</a:t>
            </a:r>
            <a:endParaRPr lang="fr-FR" sz="2000" dirty="0">
              <a:latin typeface="Times New Roman" panose="02020603050405020304" pitchFamily="18" charset="0"/>
            </a:endParaRPr>
          </a:p>
          <a:p>
            <a:endParaRPr lang="fr-FR" sz="2000" dirty="0">
              <a:latin typeface="Times New Roman" panose="02020603050405020304" pitchFamily="18" charset="0"/>
            </a:endParaRPr>
          </a:p>
          <a:p>
            <a:pPr algn="l">
              <a:lnSpc>
                <a:spcPct val="150000"/>
              </a:lnSpc>
            </a:pPr>
            <a:r>
              <a:rPr lang="fr-FR" sz="2000" b="0" i="0" u="none" strike="noStrike" baseline="0" dirty="0">
                <a:latin typeface="Times New Roman" panose="02020603050405020304" pitchFamily="18" charset="0"/>
              </a:rPr>
              <a:t>Lorsque le pH est significativement modifié au-dessus ou en dessous de ce pH optimal, les enzymes commencent à se dénaturer. Cela modifie la forme du site actif de l’enzyme, de sorte qu’il n’est plus complémentaire à la molécule de substrat et que la réaction contrôlée par l’enzyme ne se produira plus. </a:t>
            </a:r>
          </a:p>
          <a:p>
            <a:pPr algn="l">
              <a:lnSpc>
                <a:spcPct val="150000"/>
              </a:lnSpc>
            </a:pPr>
            <a:r>
              <a:rPr lang="fr-FR" sz="2000" b="0" i="0" u="none" strike="noStrike" baseline="0" dirty="0">
                <a:latin typeface="Times New Roman" panose="02020603050405020304" pitchFamily="18" charset="0"/>
              </a:rPr>
              <a:t>Le pH modifie l’état d’ionisation des protéines et affecte l’activité enzymatique (modifie la structure tertiaire de l’enzyme ou la charge des acides aminés du site actif).</a:t>
            </a:r>
          </a:p>
        </p:txBody>
      </p:sp>
      <p:sp>
        <p:nvSpPr>
          <p:cNvPr id="2" name="ZoneTexte 1">
            <a:extLst>
              <a:ext uri="{FF2B5EF4-FFF2-40B4-BE49-F238E27FC236}">
                <a16:creationId xmlns:a16="http://schemas.microsoft.com/office/drawing/2014/main" id="{38D82019-928A-17A2-648D-E2C8A331D7BA}"/>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20745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557EAC8-C585-0D84-BAD7-EB72E8E70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612898"/>
            <a:ext cx="10870648" cy="64340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4">
            <a:extLst>
              <a:ext uri="{FF2B5EF4-FFF2-40B4-BE49-F238E27FC236}">
                <a16:creationId xmlns:a16="http://schemas.microsoft.com/office/drawing/2014/main" id="{E62A01E7-3E87-88C1-26FF-4502B4AFE0DF}"/>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3" name="ZoneTexte 2">
            <a:extLst>
              <a:ext uri="{FF2B5EF4-FFF2-40B4-BE49-F238E27FC236}">
                <a16:creationId xmlns:a16="http://schemas.microsoft.com/office/drawing/2014/main" id="{BBF4E297-8189-7F2F-2C27-D85493BBDC0F}"/>
              </a:ext>
            </a:extLst>
          </p:cNvPr>
          <p:cNvSpPr txBox="1"/>
          <p:nvPr/>
        </p:nvSpPr>
        <p:spPr>
          <a:xfrm>
            <a:off x="477076" y="177396"/>
            <a:ext cx="11145079" cy="808619"/>
          </a:xfrm>
          <a:prstGeom prst="rect">
            <a:avLst/>
          </a:prstGeom>
          <a:noFill/>
        </p:spPr>
        <p:txBody>
          <a:bodyPr wrap="square">
            <a:spAutoFit/>
          </a:bodyPr>
          <a:lstStyle/>
          <a:p>
            <a:pPr>
              <a:lnSpc>
                <a:spcPct val="115000"/>
              </a:lnSpc>
              <a:spcAft>
                <a:spcPts val="1000"/>
              </a:spcAft>
            </a:pPr>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B- Effet du pH sur l'activité enzymatique </a:t>
            </a:r>
          </a:p>
        </p:txBody>
      </p:sp>
      <p:sp>
        <p:nvSpPr>
          <p:cNvPr id="4" name="ZoneTexte 3">
            <a:extLst>
              <a:ext uri="{FF2B5EF4-FFF2-40B4-BE49-F238E27FC236}">
                <a16:creationId xmlns:a16="http://schemas.microsoft.com/office/drawing/2014/main" id="{009CB677-A262-9C8D-F3C3-EB062E2E92DC}"/>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389967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075479-CED9-D9E2-8517-04FB34C13FB3}"/>
              </a:ext>
            </a:extLst>
          </p:cNvPr>
          <p:cNvPicPr>
            <a:picLocks noChangeAspect="1"/>
          </p:cNvPicPr>
          <p:nvPr/>
        </p:nvPicPr>
        <p:blipFill>
          <a:blip r:embed="rId2"/>
          <a:stretch>
            <a:fillRect/>
          </a:stretch>
        </p:blipFill>
        <p:spPr>
          <a:xfrm>
            <a:off x="3717235" y="923440"/>
            <a:ext cx="7195930" cy="4138927"/>
          </a:xfrm>
          <a:prstGeom prst="rect">
            <a:avLst/>
          </a:prstGeom>
        </p:spPr>
      </p:pic>
      <p:sp>
        <p:nvSpPr>
          <p:cNvPr id="7" name="ZoneTexte 6">
            <a:extLst>
              <a:ext uri="{FF2B5EF4-FFF2-40B4-BE49-F238E27FC236}">
                <a16:creationId xmlns:a16="http://schemas.microsoft.com/office/drawing/2014/main" id="{325F2594-4D0C-1E8F-31B3-DB5992344570}"/>
              </a:ext>
            </a:extLst>
          </p:cNvPr>
          <p:cNvSpPr txBox="1"/>
          <p:nvPr/>
        </p:nvSpPr>
        <p:spPr>
          <a:xfrm>
            <a:off x="0" y="5141987"/>
            <a:ext cx="14444870" cy="461665"/>
          </a:xfrm>
          <a:prstGeom prst="rect">
            <a:avLst/>
          </a:prstGeom>
          <a:noFill/>
        </p:spPr>
        <p:txBody>
          <a:bodyPr wrap="square">
            <a:spAutoFit/>
          </a:bodyPr>
          <a:lstStyle/>
          <a:p>
            <a:pPr algn="ctr"/>
            <a:r>
              <a:rPr lang="fr-FR" sz="2400" b="1" i="0" u="none" strike="noStrike" baseline="0" dirty="0">
                <a:latin typeface="Times New Roman" panose="02020603050405020304" pitchFamily="18" charset="0"/>
              </a:rPr>
              <a:t>Figure  : </a:t>
            </a:r>
            <a:r>
              <a:rPr lang="fr-FR" sz="2400" b="0" i="0" u="none" strike="noStrike" baseline="0" dirty="0">
                <a:latin typeface="Times New Roman" panose="02020603050405020304" pitchFamily="18" charset="0"/>
              </a:rPr>
              <a:t>Effet du pH sur l’activité enzymatique</a:t>
            </a:r>
          </a:p>
        </p:txBody>
      </p:sp>
      <p:sp>
        <p:nvSpPr>
          <p:cNvPr id="15" name="ZoneTexte 14">
            <a:extLst>
              <a:ext uri="{FF2B5EF4-FFF2-40B4-BE49-F238E27FC236}">
                <a16:creationId xmlns:a16="http://schemas.microsoft.com/office/drawing/2014/main" id="{2B72A75B-D6CD-28B7-7786-BB76169019ED}"/>
              </a:ext>
            </a:extLst>
          </p:cNvPr>
          <p:cNvSpPr txBox="1"/>
          <p:nvPr/>
        </p:nvSpPr>
        <p:spPr>
          <a:xfrm>
            <a:off x="477076" y="42260"/>
            <a:ext cx="11145079" cy="808619"/>
          </a:xfrm>
          <a:prstGeom prst="rect">
            <a:avLst/>
          </a:prstGeom>
          <a:noFill/>
        </p:spPr>
        <p:txBody>
          <a:bodyPr wrap="square">
            <a:spAutoFit/>
          </a:bodyPr>
          <a:lstStyle/>
          <a:p>
            <a:pPr>
              <a:lnSpc>
                <a:spcPct val="115000"/>
              </a:lnSpc>
              <a:spcAft>
                <a:spcPts val="1000"/>
              </a:spcAft>
            </a:pPr>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B- Effet du pH sur l'activité enzymatique </a:t>
            </a:r>
          </a:p>
        </p:txBody>
      </p:sp>
      <p:sp>
        <p:nvSpPr>
          <p:cNvPr id="2" name="ZoneTexte 1">
            <a:extLst>
              <a:ext uri="{FF2B5EF4-FFF2-40B4-BE49-F238E27FC236}">
                <a16:creationId xmlns:a16="http://schemas.microsoft.com/office/drawing/2014/main" id="{CB3FC373-BF6E-CC7A-6752-A2F784D65B8E}"/>
              </a:ext>
            </a:extLst>
          </p:cNvPr>
          <p:cNvSpPr txBox="1"/>
          <p:nvPr/>
        </p:nvSpPr>
        <p:spPr>
          <a:xfrm>
            <a:off x="119270" y="5700736"/>
            <a:ext cx="15160487" cy="2677656"/>
          </a:xfrm>
          <a:prstGeom prst="rect">
            <a:avLst/>
          </a:prstGeom>
          <a:noFill/>
        </p:spPr>
        <p:txBody>
          <a:bodyPr wrap="square" rtlCol="0">
            <a:spAutoFit/>
          </a:bodyPr>
          <a:lstStyle/>
          <a:p>
            <a:pPr>
              <a:lnSpc>
                <a:spcPct val="150000"/>
              </a:lnSpc>
            </a:pPr>
            <a:r>
              <a:rPr lang="fr-FR" sz="2400" dirty="0">
                <a:latin typeface="Times New Roman" panose="02020603050405020304" pitchFamily="18" charset="0"/>
              </a:rPr>
              <a:t>Une enzyme est active dans une gamme étroite de pH, autour d’un optimum. </a:t>
            </a:r>
            <a:r>
              <a:rPr lang="fr-FR" sz="2400" b="0" i="0" u="none" strike="noStrike" baseline="0" dirty="0">
                <a:solidFill>
                  <a:srgbClr val="000000"/>
                </a:solidFill>
                <a:latin typeface="Times New Roman" panose="02020603050405020304" pitchFamily="18" charset="0"/>
              </a:rPr>
              <a:t>De part et d’autre de ce pH, l’activité enzymatique décroît. </a:t>
            </a:r>
            <a:r>
              <a:rPr lang="fr-FR" sz="2400" dirty="0">
                <a:latin typeface="Times New Roman" panose="02020603050405020304" pitchFamily="18" charset="0"/>
              </a:rPr>
              <a:t>Les pH extrêmes (trop acides ou trop basiques) dénaturent, donc désactivent l’enzyme en </a:t>
            </a:r>
          </a:p>
          <a:p>
            <a:pPr>
              <a:lnSpc>
                <a:spcPct val="150000"/>
              </a:lnSpc>
            </a:pPr>
            <a:r>
              <a:rPr lang="fr-FR" sz="2400" dirty="0">
                <a:latin typeface="Times New Roman" panose="02020603050405020304" pitchFamily="18" charset="0"/>
              </a:rPr>
              <a:t>modifiant l’état d’ionisation des chaines latérales des acides aminés.</a:t>
            </a:r>
          </a:p>
          <a:p>
            <a:pPr marL="342900" indent="-342900">
              <a:lnSpc>
                <a:spcPct val="150000"/>
              </a:lnSpc>
              <a:buFont typeface="Wingdings" panose="05000000000000000000" pitchFamily="2" charset="2"/>
              <a:buChar char="Ø"/>
            </a:pPr>
            <a:r>
              <a:rPr lang="fr-FR" sz="2400" dirty="0">
                <a:latin typeface="Times New Roman" panose="02020603050405020304" pitchFamily="18" charset="0"/>
              </a:rPr>
              <a:t> Ces effets se traduisent par </a:t>
            </a:r>
            <a:r>
              <a:rPr lang="fr-FR" sz="2400" b="1" dirty="0">
                <a:solidFill>
                  <a:srgbClr val="00B050"/>
                </a:solidFill>
                <a:latin typeface="Times New Roman" panose="02020603050405020304" pitchFamily="18" charset="0"/>
              </a:rPr>
              <a:t>une courbe </a:t>
            </a:r>
            <a:r>
              <a:rPr lang="fr-FR" sz="2400" dirty="0">
                <a:latin typeface="Times New Roman" panose="02020603050405020304" pitchFamily="18" charset="0"/>
              </a:rPr>
              <a:t>« </a:t>
            </a:r>
            <a:r>
              <a:rPr lang="fr-FR" sz="2400" b="1" dirty="0">
                <a:solidFill>
                  <a:srgbClr val="00B050"/>
                </a:solidFill>
                <a:latin typeface="Times New Roman" panose="02020603050405020304" pitchFamily="18" charset="0"/>
              </a:rPr>
              <a:t>en cloche </a:t>
            </a:r>
            <a:r>
              <a:rPr lang="fr-FR" sz="2400" dirty="0">
                <a:latin typeface="Times New Roman" panose="02020603050405020304" pitchFamily="18" charset="0"/>
              </a:rPr>
              <a:t>». </a:t>
            </a:r>
          </a:p>
          <a:p>
            <a:endParaRPr lang="fr-FR" sz="2400" dirty="0">
              <a:latin typeface="Times New Roman" panose="02020603050405020304" pitchFamily="18" charset="0"/>
            </a:endParaRPr>
          </a:p>
        </p:txBody>
      </p:sp>
      <p:sp>
        <p:nvSpPr>
          <p:cNvPr id="3" name="ZoneTexte 2">
            <a:extLst>
              <a:ext uri="{FF2B5EF4-FFF2-40B4-BE49-F238E27FC236}">
                <a16:creationId xmlns:a16="http://schemas.microsoft.com/office/drawing/2014/main" id="{49474A40-6FEE-408F-E606-0004D01CD344}"/>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60025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35611"/>
            <a:ext cx="5486400" cy="8229600"/>
          </a:xfrm>
          <a:prstGeom prst="rect">
            <a:avLst/>
          </a:prstGeom>
        </p:spPr>
      </p:pic>
      <p:sp>
        <p:nvSpPr>
          <p:cNvPr id="7" name="Shape 3"/>
          <p:cNvSpPr/>
          <p:nvPr/>
        </p:nvSpPr>
        <p:spPr>
          <a:xfrm>
            <a:off x="5611192" y="1194039"/>
            <a:ext cx="408503" cy="408503"/>
          </a:xfrm>
          <a:prstGeom prst="roundRect">
            <a:avLst>
              <a:gd name="adj" fmla="val 18668"/>
            </a:avLst>
          </a:prstGeom>
          <a:solidFill>
            <a:srgbClr val="D2DDF9"/>
          </a:solidFill>
          <a:ln w="7620">
            <a:solidFill>
              <a:srgbClr val="B8C3DF"/>
            </a:solidFill>
            <a:prstDash val="solid"/>
          </a:ln>
        </p:spPr>
      </p:sp>
      <p:sp>
        <p:nvSpPr>
          <p:cNvPr id="8" name="Text 4"/>
          <p:cNvSpPr/>
          <p:nvPr/>
        </p:nvSpPr>
        <p:spPr>
          <a:xfrm>
            <a:off x="5788559" y="1276029"/>
            <a:ext cx="102156" cy="272296"/>
          </a:xfrm>
          <a:prstGeom prst="rect">
            <a:avLst/>
          </a:prstGeom>
          <a:noFill/>
          <a:ln/>
        </p:spPr>
        <p:txBody>
          <a:bodyPr wrap="none" lIns="0" tIns="0" rIns="0" bIns="0" rtlCol="0" anchor="t"/>
          <a:lstStyle/>
          <a:p>
            <a:pPr marL="0" indent="0" algn="ctr">
              <a:lnSpc>
                <a:spcPts val="2100"/>
              </a:lnSpc>
              <a:buNone/>
            </a:pPr>
            <a:r>
              <a:rPr lang="en-US" sz="2100" dirty="0">
                <a:solidFill>
                  <a:srgbClr val="404155"/>
                </a:solidFill>
                <a:latin typeface="Alexandria" pitchFamily="34" charset="0"/>
                <a:ea typeface="Alexandria" pitchFamily="34" charset="-122"/>
                <a:cs typeface="Alexandria" pitchFamily="34" charset="-120"/>
              </a:rPr>
              <a:t>1</a:t>
            </a:r>
            <a:endParaRPr lang="en-US" sz="2100" dirty="0"/>
          </a:p>
        </p:txBody>
      </p:sp>
      <p:sp>
        <p:nvSpPr>
          <p:cNvPr id="12" name="Shape 8"/>
          <p:cNvSpPr/>
          <p:nvPr/>
        </p:nvSpPr>
        <p:spPr>
          <a:xfrm>
            <a:off x="5627061" y="3134556"/>
            <a:ext cx="408503" cy="408503"/>
          </a:xfrm>
          <a:prstGeom prst="roundRect">
            <a:avLst>
              <a:gd name="adj" fmla="val 18668"/>
            </a:avLst>
          </a:prstGeom>
          <a:solidFill>
            <a:srgbClr val="D2DDF9"/>
          </a:solidFill>
          <a:ln w="7620">
            <a:solidFill>
              <a:srgbClr val="B8C3DF"/>
            </a:solidFill>
            <a:prstDash val="solid"/>
          </a:ln>
        </p:spPr>
      </p:sp>
      <p:sp>
        <p:nvSpPr>
          <p:cNvPr id="13" name="Text 9"/>
          <p:cNvSpPr/>
          <p:nvPr/>
        </p:nvSpPr>
        <p:spPr>
          <a:xfrm rot="10800000" flipV="1">
            <a:off x="5708905" y="3179460"/>
            <a:ext cx="181809" cy="738490"/>
          </a:xfrm>
          <a:prstGeom prst="rect">
            <a:avLst/>
          </a:prstGeom>
          <a:noFill/>
          <a:ln/>
        </p:spPr>
        <p:txBody>
          <a:bodyPr wrap="none" lIns="0" tIns="0" rIns="0" bIns="0" rtlCol="0" anchor="t"/>
          <a:lstStyle/>
          <a:p>
            <a:pPr marL="0" indent="0" algn="ctr">
              <a:lnSpc>
                <a:spcPts val="2100"/>
              </a:lnSpc>
              <a:buNone/>
            </a:pPr>
            <a:r>
              <a:rPr lang="en-US" sz="2100" dirty="0">
                <a:solidFill>
                  <a:srgbClr val="404155"/>
                </a:solidFill>
                <a:latin typeface="Alexandria" pitchFamily="34" charset="0"/>
                <a:ea typeface="Alexandria" pitchFamily="34" charset="-122"/>
                <a:cs typeface="Alexandria" pitchFamily="34" charset="-120"/>
              </a:rPr>
              <a:t>2</a:t>
            </a:r>
            <a:endParaRPr lang="en-US" sz="2100" dirty="0"/>
          </a:p>
        </p:txBody>
      </p:sp>
      <p:sp>
        <p:nvSpPr>
          <p:cNvPr id="14" name="Text 10"/>
          <p:cNvSpPr/>
          <p:nvPr/>
        </p:nvSpPr>
        <p:spPr>
          <a:xfrm>
            <a:off x="6180415" y="3321900"/>
            <a:ext cx="2269569" cy="283607"/>
          </a:xfrm>
          <a:prstGeom prst="rect">
            <a:avLst/>
          </a:prstGeom>
          <a:noFill/>
          <a:ln/>
        </p:spPr>
        <p:txBody>
          <a:bodyPr wrap="none" lIns="0" tIns="0" rIns="0" bIns="0" rtlCol="0" anchor="t"/>
          <a:lstStyle/>
          <a:p>
            <a:pPr>
              <a:lnSpc>
                <a:spcPts val="2200"/>
              </a:lnSpc>
            </a:pPr>
            <a:r>
              <a:rPr lang="en-US" sz="3200" b="1" dirty="0">
                <a:solidFill>
                  <a:srgbClr val="00B0F0"/>
                </a:solidFill>
                <a:latin typeface="Alexandria" pitchFamily="34" charset="0"/>
                <a:ea typeface="Alexandria" pitchFamily="34" charset="-122"/>
                <a:cs typeface="Alexandria" pitchFamily="34" charset="-120"/>
              </a:rPr>
              <a:t>pH optimal</a:t>
            </a:r>
          </a:p>
        </p:txBody>
      </p:sp>
      <p:sp>
        <p:nvSpPr>
          <p:cNvPr id="17" name="Shape 13"/>
          <p:cNvSpPr/>
          <p:nvPr/>
        </p:nvSpPr>
        <p:spPr>
          <a:xfrm>
            <a:off x="5457448" y="5172293"/>
            <a:ext cx="408503" cy="408503"/>
          </a:xfrm>
          <a:prstGeom prst="roundRect">
            <a:avLst>
              <a:gd name="adj" fmla="val 18668"/>
            </a:avLst>
          </a:prstGeom>
          <a:solidFill>
            <a:srgbClr val="D2DDF9"/>
          </a:solidFill>
          <a:ln w="7620">
            <a:solidFill>
              <a:srgbClr val="B8C3DF"/>
            </a:solidFill>
            <a:prstDash val="solid"/>
          </a:ln>
        </p:spPr>
      </p:sp>
      <p:sp>
        <p:nvSpPr>
          <p:cNvPr id="18" name="Text 14"/>
          <p:cNvSpPr/>
          <p:nvPr/>
        </p:nvSpPr>
        <p:spPr>
          <a:xfrm flipH="1">
            <a:off x="5663187" y="5305145"/>
            <a:ext cx="45719" cy="272296"/>
          </a:xfrm>
          <a:prstGeom prst="rect">
            <a:avLst/>
          </a:prstGeom>
          <a:noFill/>
          <a:ln/>
        </p:spPr>
        <p:txBody>
          <a:bodyPr wrap="none" lIns="0" tIns="0" rIns="0" bIns="0" rtlCol="0" anchor="t"/>
          <a:lstStyle/>
          <a:p>
            <a:pPr marL="0" indent="0" algn="ctr">
              <a:lnSpc>
                <a:spcPts val="2100"/>
              </a:lnSpc>
              <a:buNone/>
            </a:pPr>
            <a:r>
              <a:rPr lang="en-US" sz="2100" dirty="0">
                <a:solidFill>
                  <a:srgbClr val="404155"/>
                </a:solidFill>
                <a:latin typeface="Alexandria" pitchFamily="34" charset="0"/>
                <a:ea typeface="Alexandria" pitchFamily="34" charset="-122"/>
                <a:cs typeface="Alexandria" pitchFamily="34" charset="-120"/>
              </a:rPr>
              <a:t>3</a:t>
            </a:r>
            <a:endParaRPr lang="en-US" sz="2100" dirty="0"/>
          </a:p>
        </p:txBody>
      </p:sp>
      <p:sp>
        <p:nvSpPr>
          <p:cNvPr id="21" name="ZoneTexte 4">
            <a:extLst>
              <a:ext uri="{FF2B5EF4-FFF2-40B4-BE49-F238E27FC236}">
                <a16:creationId xmlns:a16="http://schemas.microsoft.com/office/drawing/2014/main" id="{E38E32A9-C78E-0140-DAB0-776393684E46}"/>
              </a:ext>
            </a:extLst>
          </p:cNvPr>
          <p:cNvSpPr txBox="1"/>
          <p:nvPr/>
        </p:nvSpPr>
        <p:spPr>
          <a:xfrm>
            <a:off x="12846756" y="771829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pic>
        <p:nvPicPr>
          <p:cNvPr id="1026" name="Picture 2" descr="‪XI. Modulation de l'activité enzymatique Dans une cellule, l'activité des  enzymes peut être contrôlée par de nombreux‬‏">
            <a:extLst>
              <a:ext uri="{FF2B5EF4-FFF2-40B4-BE49-F238E27FC236}">
                <a16:creationId xmlns:a16="http://schemas.microsoft.com/office/drawing/2014/main" id="{B84CED12-CFA3-FBDF-3E70-CBB254753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26638"/>
            <a:ext cx="5254248" cy="7760989"/>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C2CD165F-03B3-44B8-9955-A4E52E94667F}"/>
              </a:ext>
            </a:extLst>
          </p:cNvPr>
          <p:cNvSpPr txBox="1"/>
          <p:nvPr/>
        </p:nvSpPr>
        <p:spPr>
          <a:xfrm>
            <a:off x="5486400" y="62480"/>
            <a:ext cx="9826507" cy="523220"/>
          </a:xfrm>
          <a:prstGeom prst="rect">
            <a:avLst/>
          </a:prstGeom>
          <a:noFill/>
        </p:spPr>
        <p:txBody>
          <a:bodyPr wrap="square">
            <a:spAutoFit/>
          </a:bodyPr>
          <a:lstStyle/>
          <a:p>
            <a:pPr>
              <a:spcAft>
                <a:spcPts val="1000"/>
              </a:spcAft>
            </a:pPr>
            <a:r>
              <a:rPr lang="fr-FR" sz="2800" b="1" dirty="0">
                <a:solidFill>
                  <a:srgbClr val="0070C0"/>
                </a:solidFill>
                <a:latin typeface="Alexandria" pitchFamily="34" charset="0"/>
                <a:cs typeface="Alexandria" pitchFamily="34" charset="-120"/>
              </a:rPr>
              <a:t>Interprétation de la courbe en cloche de l'effet du pH</a:t>
            </a:r>
          </a:p>
        </p:txBody>
      </p:sp>
      <p:sp>
        <p:nvSpPr>
          <p:cNvPr id="24" name="ZoneTexte 23">
            <a:extLst>
              <a:ext uri="{FF2B5EF4-FFF2-40B4-BE49-F238E27FC236}">
                <a16:creationId xmlns:a16="http://schemas.microsoft.com/office/drawing/2014/main" id="{01967167-8103-1D6C-6295-8DBF35E3453B}"/>
              </a:ext>
            </a:extLst>
          </p:cNvPr>
          <p:cNvSpPr txBox="1"/>
          <p:nvPr/>
        </p:nvSpPr>
        <p:spPr>
          <a:xfrm>
            <a:off x="6068083" y="1146001"/>
            <a:ext cx="8460718" cy="1938031"/>
          </a:xfrm>
          <a:prstGeom prst="rect">
            <a:avLst/>
          </a:prstGeom>
          <a:noFill/>
        </p:spPr>
        <p:txBody>
          <a:bodyPr wrap="square">
            <a:spAutoFit/>
          </a:bodyPr>
          <a:lstStyle/>
          <a:p>
            <a:pPr lvl="0">
              <a:lnSpc>
                <a:spcPct val="115000"/>
              </a:lnSpc>
              <a:spcAft>
                <a:spcPts val="1000"/>
              </a:spcAft>
              <a:tabLst>
                <a:tab pos="457200" algn="l"/>
              </a:tabLst>
            </a:pPr>
            <a:r>
              <a:rPr lang="fr-FR" sz="2400" b="1" dirty="0">
                <a:solidFill>
                  <a:srgbClr val="00B0F0"/>
                </a:solidFill>
                <a:latin typeface="Alexandria" pitchFamily="34" charset="0"/>
                <a:cs typeface="Alexandria" pitchFamily="34" charset="-120"/>
              </a:rPr>
              <a:t>Zone ascendante (augmentation de l'activité enzymatique) :</a:t>
            </a:r>
          </a:p>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À faible pH (acide), l'enzyme peut être dans une forme moins active, et à mesure que le pH augmente vers l'optimum, la vitesse de réaction augmente. </a:t>
            </a:r>
          </a:p>
        </p:txBody>
      </p:sp>
      <p:sp>
        <p:nvSpPr>
          <p:cNvPr id="26" name="ZoneTexte 25">
            <a:extLst>
              <a:ext uri="{FF2B5EF4-FFF2-40B4-BE49-F238E27FC236}">
                <a16:creationId xmlns:a16="http://schemas.microsoft.com/office/drawing/2014/main" id="{44341656-D90A-A5AF-2F15-FA568BD6EC17}"/>
              </a:ext>
            </a:extLst>
          </p:cNvPr>
          <p:cNvSpPr txBox="1"/>
          <p:nvPr/>
        </p:nvSpPr>
        <p:spPr>
          <a:xfrm>
            <a:off x="5708904" y="3680805"/>
            <a:ext cx="9054018" cy="1421992"/>
          </a:xfrm>
          <a:prstGeom prst="rect">
            <a:avLst/>
          </a:prstGeom>
          <a:noFill/>
        </p:spPr>
        <p:txBody>
          <a:bodyPr wrap="square">
            <a:spAutoFit/>
          </a:bodyPr>
          <a:lstStyle/>
          <a:p>
            <a:pPr>
              <a:lnSpc>
                <a:spcPct val="150000"/>
              </a:lnSpc>
            </a:pPr>
            <a:r>
              <a:rPr lang="fr-FR" sz="2000" dirty="0">
                <a:solidFill>
                  <a:srgbClr val="404155"/>
                </a:solidFill>
                <a:latin typeface="Times New Roman" panose="02020603050405020304" pitchFamily="18" charset="0"/>
                <a:cs typeface="Times New Roman" panose="02020603050405020304" pitchFamily="18" charset="0"/>
              </a:rPr>
              <a:t>Le point le plus élevé de la courbe représente le pH optimal de l'enzyme. À ce pH, l'enzyme est dans sa forme la plus active. La vitesse de réaction est maximale à ce pH, car l'enzyme a la meilleure conformation et la meilleure affinité pour son substrat.</a:t>
            </a:r>
          </a:p>
        </p:txBody>
      </p:sp>
      <p:sp>
        <p:nvSpPr>
          <p:cNvPr id="28" name="ZoneTexte 27">
            <a:extLst>
              <a:ext uri="{FF2B5EF4-FFF2-40B4-BE49-F238E27FC236}">
                <a16:creationId xmlns:a16="http://schemas.microsoft.com/office/drawing/2014/main" id="{EEE0BBD6-C72E-3A81-A498-8F4AA8638133}"/>
              </a:ext>
            </a:extLst>
          </p:cNvPr>
          <p:cNvSpPr txBox="1"/>
          <p:nvPr/>
        </p:nvSpPr>
        <p:spPr>
          <a:xfrm>
            <a:off x="5839637" y="5150278"/>
            <a:ext cx="9333949" cy="486928"/>
          </a:xfrm>
          <a:prstGeom prst="rect">
            <a:avLst/>
          </a:prstGeom>
          <a:noFill/>
        </p:spPr>
        <p:txBody>
          <a:bodyPr wrap="square">
            <a:spAutoFit/>
          </a:bodyPr>
          <a:lstStyle/>
          <a:p>
            <a:pPr lvl="0">
              <a:lnSpc>
                <a:spcPct val="115000"/>
              </a:lnSpc>
              <a:spcAft>
                <a:spcPts val="1000"/>
              </a:spcAft>
              <a:tabLst>
                <a:tab pos="457200" algn="l"/>
              </a:tabLst>
            </a:pPr>
            <a:r>
              <a:rPr lang="fr-FR" sz="2400" b="1" dirty="0">
                <a:solidFill>
                  <a:srgbClr val="00B0F0"/>
                </a:solidFill>
                <a:latin typeface="Times New Roman" panose="02020603050405020304" pitchFamily="18" charset="0"/>
                <a:cs typeface="Times New Roman" panose="02020603050405020304" pitchFamily="18" charset="0"/>
              </a:rPr>
              <a:t>Zone descendante (diminution de l'activité enzymatique) </a:t>
            </a:r>
            <a:r>
              <a:rPr lang="fr-F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11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ZoneTexte 29">
            <a:extLst>
              <a:ext uri="{FF2B5EF4-FFF2-40B4-BE49-F238E27FC236}">
                <a16:creationId xmlns:a16="http://schemas.microsoft.com/office/drawing/2014/main" id="{C023F943-45AD-27F9-DC88-2CC6FB79EBD8}"/>
              </a:ext>
            </a:extLst>
          </p:cNvPr>
          <p:cNvSpPr txBox="1"/>
          <p:nvPr/>
        </p:nvSpPr>
        <p:spPr>
          <a:xfrm>
            <a:off x="5087608" y="5834639"/>
            <a:ext cx="9542792" cy="1883657"/>
          </a:xfrm>
          <a:prstGeom prst="rect">
            <a:avLst/>
          </a:prstGeom>
          <a:noFill/>
        </p:spPr>
        <p:txBody>
          <a:bodyPr wrap="square">
            <a:spAutoFit/>
          </a:bodyPr>
          <a:lstStyle/>
          <a:p>
            <a:pPr lvl="1">
              <a:lnSpc>
                <a:spcPct val="150000"/>
              </a:lnSpc>
              <a:spcAft>
                <a:spcPts val="1000"/>
              </a:spcAft>
              <a:buSzPts val="1000"/>
              <a:tabLst>
                <a:tab pos="914400" algn="l"/>
              </a:tabLst>
            </a:pPr>
            <a:r>
              <a:rPr lang="fr-FR" sz="2000" dirty="0">
                <a:solidFill>
                  <a:srgbClr val="404155"/>
                </a:solidFill>
                <a:latin typeface="Times New Roman" panose="02020603050405020304" pitchFamily="18" charset="0"/>
                <a:cs typeface="Times New Roman" panose="02020603050405020304" pitchFamily="18" charset="0"/>
              </a:rPr>
              <a:t>Effet des pH extrêmes : Lorsque le pH continue d'augmenter au-delà de l'optimum ou diminue sous un certain seuil, l'activité enzymatique diminue. À des pH très acides ou très basiques, l'enzyme subit des changements conformationnels défavorables, ce qui perturbe son fonctionnement.</a:t>
            </a:r>
          </a:p>
        </p:txBody>
      </p:sp>
      <p:sp>
        <p:nvSpPr>
          <p:cNvPr id="3" name="ZoneTexte 2">
            <a:extLst>
              <a:ext uri="{FF2B5EF4-FFF2-40B4-BE49-F238E27FC236}">
                <a16:creationId xmlns:a16="http://schemas.microsoft.com/office/drawing/2014/main" id="{0CA84E7F-FECF-26CC-05E4-DDF22241CDB9}"/>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2851439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8C0A-086F-8EAB-E00C-0DA98DB344F2}"/>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EF9FACF2-AEFA-3E4E-1261-E7E2A7A398F7}"/>
              </a:ext>
            </a:extLst>
          </p:cNvPr>
          <p:cNvSpPr txBox="1"/>
          <p:nvPr/>
        </p:nvSpPr>
        <p:spPr>
          <a:xfrm>
            <a:off x="92765" y="894979"/>
            <a:ext cx="14444870" cy="1687963"/>
          </a:xfrm>
          <a:prstGeom prst="rect">
            <a:avLst/>
          </a:prstGeom>
          <a:noFill/>
        </p:spPr>
        <p:txBody>
          <a:bodyPr wrap="square">
            <a:spAutoFit/>
          </a:bodyPr>
          <a:lstStyle/>
          <a:p>
            <a:pPr>
              <a:lnSpc>
                <a:spcPct val="150000"/>
              </a:lnSpc>
            </a:pPr>
            <a:r>
              <a:rPr lang="fr-FR" sz="2400" b="0" i="0" u="none" strike="noStrike" baseline="0" dirty="0">
                <a:latin typeface="Times New Roman" panose="02020603050405020304" pitchFamily="18" charset="0"/>
              </a:rPr>
              <a:t>Le pH optimal de la plupart des enzymes intracellulaires est voisin de la neutralité. Certains enzymes ont des pH extrêmes ex : la </a:t>
            </a:r>
            <a:r>
              <a:rPr lang="fr-FR" sz="2400" b="1" i="0" u="none" strike="noStrike" baseline="0" dirty="0">
                <a:latin typeface="Times New Roman" panose="02020603050405020304" pitchFamily="18" charset="0"/>
              </a:rPr>
              <a:t>pepsine </a:t>
            </a:r>
            <a:r>
              <a:rPr lang="fr-FR" sz="2400" b="0" i="0" u="none" strike="noStrike" baseline="0" dirty="0">
                <a:latin typeface="Times New Roman" panose="02020603050405020304" pitchFamily="18" charset="0"/>
              </a:rPr>
              <a:t>(enzyme gastrique) pH=2 et la </a:t>
            </a:r>
            <a:r>
              <a:rPr lang="fr-FR" sz="2400" b="1" i="0" u="none" strike="noStrike" baseline="0" dirty="0">
                <a:latin typeface="Times New Roman" panose="02020603050405020304" pitchFamily="18" charset="0"/>
              </a:rPr>
              <a:t>trypsine </a:t>
            </a:r>
            <a:r>
              <a:rPr lang="fr-FR" sz="2400" b="0" i="0" u="none" strike="noStrike" baseline="0" dirty="0">
                <a:latin typeface="Times New Roman" panose="02020603050405020304" pitchFamily="18" charset="0"/>
              </a:rPr>
              <a:t>(enzyme intestinal) pH=9</a:t>
            </a:r>
            <a:endParaRPr lang="fr-FR" sz="2400" dirty="0"/>
          </a:p>
          <a:p>
            <a:pPr algn="l">
              <a:lnSpc>
                <a:spcPct val="150000"/>
              </a:lnSpc>
            </a:pPr>
            <a:endParaRPr lang="fr-FR" sz="2400" dirty="0">
              <a:latin typeface="Times New Roman" panose="02020603050405020304" pitchFamily="18" charset="0"/>
            </a:endParaRPr>
          </a:p>
        </p:txBody>
      </p:sp>
      <p:pic>
        <p:nvPicPr>
          <p:cNvPr id="9" name="Image 8">
            <a:extLst>
              <a:ext uri="{FF2B5EF4-FFF2-40B4-BE49-F238E27FC236}">
                <a16:creationId xmlns:a16="http://schemas.microsoft.com/office/drawing/2014/main" id="{DB2C776C-0E63-FAB1-E2C8-D91F5E02D43D}"/>
              </a:ext>
            </a:extLst>
          </p:cNvPr>
          <p:cNvPicPr>
            <a:picLocks noChangeAspect="1"/>
          </p:cNvPicPr>
          <p:nvPr/>
        </p:nvPicPr>
        <p:blipFill>
          <a:blip r:embed="rId2"/>
          <a:stretch>
            <a:fillRect/>
          </a:stretch>
        </p:blipFill>
        <p:spPr>
          <a:xfrm>
            <a:off x="7195931" y="2097612"/>
            <a:ext cx="7341704" cy="5866080"/>
          </a:xfrm>
          <a:prstGeom prst="rect">
            <a:avLst/>
          </a:prstGeom>
        </p:spPr>
      </p:pic>
      <p:sp>
        <p:nvSpPr>
          <p:cNvPr id="11" name="ZoneTexte 10">
            <a:extLst>
              <a:ext uri="{FF2B5EF4-FFF2-40B4-BE49-F238E27FC236}">
                <a16:creationId xmlns:a16="http://schemas.microsoft.com/office/drawing/2014/main" id="{9FD46F16-D085-99EC-FE13-7A31BFA03508}"/>
              </a:ext>
            </a:extLst>
          </p:cNvPr>
          <p:cNvSpPr txBox="1"/>
          <p:nvPr/>
        </p:nvSpPr>
        <p:spPr>
          <a:xfrm>
            <a:off x="477076" y="7708085"/>
            <a:ext cx="10058402" cy="461665"/>
          </a:xfrm>
          <a:prstGeom prst="rect">
            <a:avLst/>
          </a:prstGeom>
          <a:noFill/>
        </p:spPr>
        <p:txBody>
          <a:bodyPr wrap="square">
            <a:spAutoFit/>
          </a:bodyPr>
          <a:lstStyle/>
          <a:p>
            <a:pPr algn="ctr"/>
            <a:r>
              <a:rPr lang="fr-FR" sz="2400" b="1" i="0" u="none" strike="noStrike" baseline="0" dirty="0">
                <a:latin typeface="Times New Roman" panose="02020603050405020304" pitchFamily="18" charset="0"/>
              </a:rPr>
              <a:t>Figures  : </a:t>
            </a:r>
            <a:r>
              <a:rPr lang="fr-FR" sz="2400" b="0" i="0" u="none" strike="noStrike" baseline="0" dirty="0">
                <a:latin typeface="Times New Roman" panose="02020603050405020304" pitchFamily="18" charset="0"/>
              </a:rPr>
              <a:t>pH optimal de quelques enzymes (acide, neutre et basique)</a:t>
            </a:r>
            <a:endParaRPr lang="fr-FR" sz="2400" dirty="0"/>
          </a:p>
        </p:txBody>
      </p:sp>
      <p:sp>
        <p:nvSpPr>
          <p:cNvPr id="2" name="ZoneTexte 1">
            <a:extLst>
              <a:ext uri="{FF2B5EF4-FFF2-40B4-BE49-F238E27FC236}">
                <a16:creationId xmlns:a16="http://schemas.microsoft.com/office/drawing/2014/main" id="{62F64B78-F104-274B-D09C-6265761DDC20}"/>
              </a:ext>
            </a:extLst>
          </p:cNvPr>
          <p:cNvSpPr txBox="1"/>
          <p:nvPr/>
        </p:nvSpPr>
        <p:spPr>
          <a:xfrm>
            <a:off x="583094" y="86360"/>
            <a:ext cx="11145079" cy="808619"/>
          </a:xfrm>
          <a:prstGeom prst="rect">
            <a:avLst/>
          </a:prstGeom>
          <a:noFill/>
        </p:spPr>
        <p:txBody>
          <a:bodyPr wrap="square">
            <a:spAutoFit/>
          </a:bodyPr>
          <a:lstStyle/>
          <a:p>
            <a:pPr>
              <a:lnSpc>
                <a:spcPct val="115000"/>
              </a:lnSpc>
              <a:spcAft>
                <a:spcPts val="1000"/>
              </a:spcAft>
            </a:pPr>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pH optimal</a:t>
            </a:r>
          </a:p>
        </p:txBody>
      </p:sp>
      <p:pic>
        <p:nvPicPr>
          <p:cNvPr id="1026" name="Picture 2" descr="Graph with enzyme activity rate on y and pH on x. Plotted line at 0 rises at increasing rate to Optimum pH, falls again at reducing rate to 0.  Working range is area between the line and the x-axis.">
            <a:extLst>
              <a:ext uri="{FF2B5EF4-FFF2-40B4-BE49-F238E27FC236}">
                <a16:creationId xmlns:a16="http://schemas.microsoft.com/office/drawing/2014/main" id="{FA100C29-34E3-6F23-7830-5DFFA868C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 y="2580823"/>
            <a:ext cx="6464300" cy="47211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80D18C6D-B898-B755-DB9B-F615D26566CF}"/>
              </a:ext>
            </a:extLst>
          </p:cNvPr>
          <p:cNvSpPr txBox="1"/>
          <p:nvPr/>
        </p:nvSpPr>
        <p:spPr>
          <a:xfrm>
            <a:off x="12894365" y="7779026"/>
            <a:ext cx="164327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05065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7FC9-D3B6-420B-E1F9-1EFD1802F161}"/>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CDBBFEA-CF4B-D66D-B48F-E3D4C2277EE1}"/>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04CE5139-7352-2E80-C50C-8AB98221F0D8}"/>
              </a:ext>
            </a:extLst>
          </p:cNvPr>
          <p:cNvSpPr/>
          <p:nvPr/>
        </p:nvSpPr>
        <p:spPr>
          <a:xfrm>
            <a:off x="318171" y="287950"/>
            <a:ext cx="13591901" cy="1286589"/>
          </a:xfrm>
          <a:prstGeom prst="rect">
            <a:avLst/>
          </a:prstGeom>
          <a:noFill/>
          <a:ln/>
        </p:spPr>
        <p:txBody>
          <a:bodyPr wrap="square" lIns="0" tIns="0" rIns="0" bIns="0" rtlCol="0" anchor="t"/>
          <a:lstStyle/>
          <a:p>
            <a:pPr marL="0" indent="0">
              <a:lnSpc>
                <a:spcPts val="50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C.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force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ionique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17" name="ZoneTexte 4">
            <a:extLst>
              <a:ext uri="{FF2B5EF4-FFF2-40B4-BE49-F238E27FC236}">
                <a16:creationId xmlns:a16="http://schemas.microsoft.com/office/drawing/2014/main" id="{C260BCC4-A1BB-8BB2-DD0A-C76B5966584F}"/>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8" name="ZoneTexte 17">
            <a:extLst>
              <a:ext uri="{FF2B5EF4-FFF2-40B4-BE49-F238E27FC236}">
                <a16:creationId xmlns:a16="http://schemas.microsoft.com/office/drawing/2014/main" id="{9CF4268D-4456-39D7-489E-652026C97B2F}"/>
              </a:ext>
            </a:extLst>
          </p:cNvPr>
          <p:cNvSpPr txBox="1"/>
          <p:nvPr/>
        </p:nvSpPr>
        <p:spPr>
          <a:xfrm>
            <a:off x="0" y="901727"/>
            <a:ext cx="16326678" cy="2241960"/>
          </a:xfrm>
          <a:prstGeom prst="rect">
            <a:avLst/>
          </a:prstGeom>
          <a:noFill/>
        </p:spPr>
        <p:txBody>
          <a:bodyPr wrap="square">
            <a:spAutoFit/>
          </a:bodyPr>
          <a:lstStyle/>
          <a:p>
            <a:pPr>
              <a:lnSpc>
                <a:spcPct val="150000"/>
              </a:lnSpc>
            </a:pPr>
            <a:r>
              <a:rPr lang="fr-FR" sz="2400" dirty="0">
                <a:solidFill>
                  <a:srgbClr val="000000"/>
                </a:solidFill>
                <a:latin typeface="Times New Roman" panose="02020603050405020304" pitchFamily="18" charset="0"/>
              </a:rPr>
              <a:t>La force ionique influence sur la conformation (ionisation de site actif, structure tertiaire, …etc.) et la solubilité </a:t>
            </a:r>
          </a:p>
          <a:p>
            <a:pPr>
              <a:lnSpc>
                <a:spcPct val="150000"/>
              </a:lnSpc>
            </a:pPr>
            <a:r>
              <a:rPr lang="fr-FR" sz="2400" dirty="0">
                <a:solidFill>
                  <a:srgbClr val="000000"/>
                </a:solidFill>
                <a:latin typeface="Times New Roman" panose="02020603050405020304" pitchFamily="18" charset="0"/>
              </a:rPr>
              <a:t>de l’enzyme et du substrat.</a:t>
            </a:r>
          </a:p>
          <a:p>
            <a:pPr>
              <a:lnSpc>
                <a:spcPct val="150000"/>
              </a:lnSpc>
            </a:pPr>
            <a:r>
              <a:rPr lang="fr-FR" sz="2400" dirty="0">
                <a:solidFill>
                  <a:srgbClr val="000000"/>
                </a:solidFill>
                <a:latin typeface="Times New Roman" panose="02020603050405020304" pitchFamily="18" charset="0"/>
              </a:rPr>
              <a:t>Outre le pH, la charge de la chaîne latérale des acides aminés dépend de la force ionique : la fixation des substrats </a:t>
            </a:r>
          </a:p>
          <a:p>
            <a:pPr>
              <a:lnSpc>
                <a:spcPct val="150000"/>
              </a:lnSpc>
            </a:pPr>
            <a:r>
              <a:rPr lang="fr-FR" sz="2400" dirty="0">
                <a:solidFill>
                  <a:srgbClr val="000000"/>
                </a:solidFill>
                <a:latin typeface="Times New Roman" panose="02020603050405020304" pitchFamily="18" charset="0"/>
              </a:rPr>
              <a:t>chargés dans le site catalytique et leur mouvement sont influencés par la composition en ions du milieu.</a:t>
            </a:r>
          </a:p>
        </p:txBody>
      </p:sp>
      <p:sp>
        <p:nvSpPr>
          <p:cNvPr id="20" name="ZoneTexte 19">
            <a:extLst>
              <a:ext uri="{FF2B5EF4-FFF2-40B4-BE49-F238E27FC236}">
                <a16:creationId xmlns:a16="http://schemas.microsoft.com/office/drawing/2014/main" id="{56CDC564-BE48-C005-1BC8-935F22DA33B3}"/>
              </a:ext>
            </a:extLst>
          </p:cNvPr>
          <p:cNvSpPr txBox="1"/>
          <p:nvPr/>
        </p:nvSpPr>
        <p:spPr>
          <a:xfrm>
            <a:off x="119388" y="3150201"/>
            <a:ext cx="14409411" cy="2334293"/>
          </a:xfrm>
          <a:prstGeom prst="rect">
            <a:avLst/>
          </a:prstGeom>
          <a:noFill/>
        </p:spPr>
        <p:txBody>
          <a:bodyPr wrap="square">
            <a:spAutoFit/>
          </a:bodyPr>
          <a:lstStyle/>
          <a:p>
            <a:pPr>
              <a:lnSpc>
                <a:spcPct val="150000"/>
              </a:lnSpc>
            </a:pPr>
            <a:r>
              <a:rPr lang="fr-FR" sz="2800"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Rappel: </a:t>
            </a:r>
          </a:p>
          <a:p>
            <a:pPr>
              <a:lnSpc>
                <a:spcPct val="150000"/>
              </a:lnSpc>
            </a:pPr>
            <a:r>
              <a:rPr lang="fr-FR" sz="2400" dirty="0">
                <a:solidFill>
                  <a:srgbClr val="000000"/>
                </a:solidFill>
                <a:latin typeface="Times New Roman" panose="02020603050405020304" pitchFamily="18" charset="0"/>
              </a:rPr>
              <a:t>La force ionique est une mesure de la concentration des ions dans une solution et de leur capacité à interagir </a:t>
            </a:r>
            <a:r>
              <a:rPr lang="fr-FR" sz="2400" dirty="0" err="1">
                <a:solidFill>
                  <a:srgbClr val="000000"/>
                </a:solidFill>
                <a:latin typeface="Times New Roman" panose="02020603050405020304" pitchFamily="18" charset="0"/>
              </a:rPr>
              <a:t>électrostatiquement</a:t>
            </a:r>
            <a:r>
              <a:rPr lang="fr-FR" sz="2400" dirty="0">
                <a:solidFill>
                  <a:srgbClr val="000000"/>
                </a:solidFill>
                <a:latin typeface="Times New Roman" panose="02020603050405020304" pitchFamily="18" charset="0"/>
              </a:rPr>
              <a:t>. Elle est déterminée par la présence de tous les ions dissociés dans la solution, qu'ils soient positifs ou négatifs. La force ionique I peut être calculée à l'aide de la formule :</a:t>
            </a:r>
          </a:p>
        </p:txBody>
      </p:sp>
      <p:sp>
        <p:nvSpPr>
          <p:cNvPr id="22" name="ZoneTexte 21">
            <a:extLst>
              <a:ext uri="{FF2B5EF4-FFF2-40B4-BE49-F238E27FC236}">
                <a16:creationId xmlns:a16="http://schemas.microsoft.com/office/drawing/2014/main" id="{262F16A4-57C0-FEE6-C655-155736CA9912}"/>
              </a:ext>
            </a:extLst>
          </p:cNvPr>
          <p:cNvSpPr txBox="1"/>
          <p:nvPr/>
        </p:nvSpPr>
        <p:spPr>
          <a:xfrm>
            <a:off x="0" y="6966521"/>
            <a:ext cx="14409410" cy="1133965"/>
          </a:xfrm>
          <a:prstGeom prst="rect">
            <a:avLst/>
          </a:prstGeom>
          <a:noFill/>
        </p:spPr>
        <p:txBody>
          <a:bodyPr wrap="square">
            <a:spAutoFit/>
          </a:bodyPr>
          <a:lstStyle/>
          <a:p>
            <a:pPr>
              <a:lnSpc>
                <a:spcPct val="150000"/>
              </a:lnSpc>
            </a:pPr>
            <a:r>
              <a:rPr lang="fr-FR" sz="2400" dirty="0">
                <a:solidFill>
                  <a:srgbClr val="000000"/>
                </a:solidFill>
                <a:latin typeface="Times New Roman" panose="02020603050405020304" pitchFamily="18" charset="0"/>
              </a:rPr>
              <a:t>où ci est la concentration de l'ion i (en mol/L) et qi est la charge de cet ion. La somme s'effectue sur tous les types d'ions présents dans la solution.</a:t>
            </a:r>
          </a:p>
        </p:txBody>
      </p:sp>
      <p:pic>
        <p:nvPicPr>
          <p:cNvPr id="3074" name="Picture 2" descr="‪Interaction moléculaires des biopolymères dans les solutions d'électrolytes  - Théorie de Debye-Hückel - Force ionique‬‏">
            <a:extLst>
              <a:ext uri="{FF2B5EF4-FFF2-40B4-BE49-F238E27FC236}">
                <a16:creationId xmlns:a16="http://schemas.microsoft.com/office/drawing/2014/main" id="{34592E2C-60F7-7A0E-8502-D1EEB4FB4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91" y="5677820"/>
            <a:ext cx="2314575" cy="10953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C64D987-2980-71EE-6A4D-58DF56E2F842}"/>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70707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6951-2F82-3C88-AC3D-454EC1DC36E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26632FF-A28D-DA75-FF58-18FAF09193B8}"/>
              </a:ext>
            </a:extLst>
          </p:cNvPr>
          <p:cNvPicPr>
            <a:picLocks noChangeAspect="1"/>
          </p:cNvPicPr>
          <p:nvPr/>
        </p:nvPicPr>
        <p:blipFill>
          <a:blip r:embed="rId3"/>
          <a:stretch>
            <a:fillRect/>
          </a:stretch>
        </p:blipFill>
        <p:spPr>
          <a:xfrm>
            <a:off x="0" y="0"/>
            <a:ext cx="14762922" cy="8229600"/>
          </a:xfrm>
          <a:prstGeom prst="rect">
            <a:avLst/>
          </a:prstGeom>
        </p:spPr>
      </p:pic>
      <p:sp>
        <p:nvSpPr>
          <p:cNvPr id="4" name="Text 0">
            <a:extLst>
              <a:ext uri="{FF2B5EF4-FFF2-40B4-BE49-F238E27FC236}">
                <a16:creationId xmlns:a16="http://schemas.microsoft.com/office/drawing/2014/main" id="{05C321E2-942F-288E-DA15-38356B034AD0}"/>
              </a:ext>
            </a:extLst>
          </p:cNvPr>
          <p:cNvSpPr/>
          <p:nvPr/>
        </p:nvSpPr>
        <p:spPr>
          <a:xfrm>
            <a:off x="357807" y="73207"/>
            <a:ext cx="15664070" cy="1286589"/>
          </a:xfrm>
          <a:prstGeom prst="rect">
            <a:avLst/>
          </a:prstGeom>
          <a:noFill/>
          <a:ln/>
        </p:spPr>
        <p:txBody>
          <a:bodyPr wrap="square" lIns="0" tIns="0" rIns="0" bIns="0" rtlCol="0" anchor="t"/>
          <a:lstStyle/>
          <a:p>
            <a:pPr>
              <a:lnSpc>
                <a:spcPts val="5050"/>
              </a:lnSpc>
            </a:pPr>
            <a:r>
              <a:rPr lang="fr-FR" sz="40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Facteurs influençant l'activité enzymatique</a:t>
            </a:r>
          </a:p>
          <a:p>
            <a:pPr marL="0" indent="0">
              <a:lnSpc>
                <a:spcPts val="50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p>
        </p:txBody>
      </p:sp>
      <p:sp>
        <p:nvSpPr>
          <p:cNvPr id="17" name="ZoneTexte 4">
            <a:extLst>
              <a:ext uri="{FF2B5EF4-FFF2-40B4-BE49-F238E27FC236}">
                <a16:creationId xmlns:a16="http://schemas.microsoft.com/office/drawing/2014/main" id="{1A997AFF-40EB-0C44-F8E3-673E253E1262}"/>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9" name="ZoneTexte 18">
            <a:extLst>
              <a:ext uri="{FF2B5EF4-FFF2-40B4-BE49-F238E27FC236}">
                <a16:creationId xmlns:a16="http://schemas.microsoft.com/office/drawing/2014/main" id="{515EAFFF-4A46-421F-28A9-11437DFBF5DF}"/>
              </a:ext>
            </a:extLst>
          </p:cNvPr>
          <p:cNvSpPr txBox="1"/>
          <p:nvPr/>
        </p:nvSpPr>
        <p:spPr>
          <a:xfrm>
            <a:off x="357807" y="562132"/>
            <a:ext cx="13450957" cy="8755987"/>
          </a:xfrm>
          <a:prstGeom prst="rect">
            <a:avLst/>
          </a:prstGeom>
          <a:noFill/>
        </p:spPr>
        <p:txBody>
          <a:bodyPr wrap="square">
            <a:spAutoFit/>
          </a:bodyPr>
          <a:lstStyle/>
          <a:p>
            <a:pPr>
              <a:spcAft>
                <a:spcPts val="1000"/>
              </a:spcAft>
            </a:pPr>
            <a:r>
              <a:rPr lang="fr-FR" sz="2000" b="1" kern="0" dirty="0">
                <a:solidFill>
                  <a:srgbClr val="0070C0"/>
                </a:solidFill>
                <a:latin typeface="Times New Roman" panose="02020603050405020304" pitchFamily="18" charset="0"/>
                <a:cs typeface="Arial" panose="020B0604020202020204" pitchFamily="34" charset="0"/>
              </a:rPr>
              <a:t>1- Les facteurs physico-chimiques :</a:t>
            </a:r>
          </a:p>
          <a:p>
            <a:pPr>
              <a:spcAft>
                <a:spcPts val="1000"/>
              </a:spcAft>
            </a:pPr>
            <a:r>
              <a:rPr lang="fr-FR" sz="2000" kern="0" dirty="0">
                <a:latin typeface="Times New Roman" panose="02020603050405020304" pitchFamily="18" charset="0"/>
                <a:ea typeface="Times New Roman" panose="02020603050405020304" pitchFamily="18" charset="0"/>
                <a:cs typeface="Arial" panose="020B0604020202020204" pitchFamily="34" charset="0"/>
              </a:rPr>
              <a:t>      </a:t>
            </a:r>
            <a:r>
              <a:rPr lang="fr-FR" sz="2000" b="1" kern="0"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A. </a:t>
            </a:r>
            <a:r>
              <a:rPr lang="fr-FR" sz="2000" b="1" kern="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Température </a:t>
            </a:r>
            <a:endParaRPr lang="fr-FR" sz="20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                1. Effet de la température sur l'activité enzymatique </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                2. Température optimale </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                3. Dénaturation thermique </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r-FR" sz="2000" b="1" kern="0" dirty="0">
                <a:solidFill>
                  <a:srgbClr val="C00000"/>
                </a:solidFill>
                <a:latin typeface="Times New Roman" panose="02020603050405020304" pitchFamily="18" charset="0"/>
                <a:cs typeface="Arial" panose="020B0604020202020204" pitchFamily="34" charset="0"/>
              </a:rPr>
              <a:t>      B.  pH </a:t>
            </a:r>
          </a:p>
          <a:p>
            <a:pPr>
              <a:spcAft>
                <a:spcPts val="1000"/>
              </a:spcAft>
            </a:pP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             1. Influence du pH sur l'activité enzymatique </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             2. pH optimal </a:t>
            </a:r>
          </a:p>
          <a:p>
            <a:pPr>
              <a:spcAft>
                <a:spcPts val="1000"/>
              </a:spcAft>
            </a:pPr>
            <a:r>
              <a:rPr lang="fr-FR" sz="2000" kern="0" dirty="0">
                <a:solidFill>
                  <a:srgbClr val="C00000"/>
                </a:solidFill>
                <a:latin typeface="Times New Roman" panose="02020603050405020304" pitchFamily="18" charset="0"/>
                <a:cs typeface="Arial" panose="020B0604020202020204" pitchFamily="34" charset="0"/>
              </a:rPr>
              <a:t>    </a:t>
            </a:r>
            <a:r>
              <a:rPr lang="fr-FR" sz="2000" b="1" kern="0" dirty="0">
                <a:solidFill>
                  <a:srgbClr val="C00000"/>
                </a:solidFill>
                <a:latin typeface="Times New Roman" panose="02020603050405020304" pitchFamily="18" charset="0"/>
                <a:cs typeface="Arial" panose="020B0604020202020204" pitchFamily="34" charset="0"/>
              </a:rPr>
              <a:t>C.  Force ionique</a:t>
            </a:r>
          </a:p>
          <a:p>
            <a:pPr>
              <a:spcAft>
                <a:spcPts val="1000"/>
              </a:spcAft>
            </a:pPr>
            <a:r>
              <a:rPr lang="fr-FR" sz="2000" b="1" kern="0" dirty="0">
                <a:solidFill>
                  <a:srgbClr val="0070C0"/>
                </a:solidFill>
                <a:latin typeface="Times New Roman" panose="02020603050405020304" pitchFamily="18" charset="0"/>
                <a:cs typeface="Arial" panose="020B0604020202020204" pitchFamily="34" charset="0"/>
              </a:rPr>
              <a:t>2 .  Les effecteurs chimiques : Inhibiteurs et activateurs </a:t>
            </a:r>
          </a:p>
          <a:p>
            <a:pPr>
              <a:spcAft>
                <a:spcPts val="1000"/>
              </a:spcAft>
            </a:pPr>
            <a:r>
              <a:rPr lang="fr-FR" sz="2000" kern="0" dirty="0">
                <a:latin typeface="Times New Roman" panose="02020603050405020304" pitchFamily="18" charset="0"/>
                <a:cs typeface="Arial" panose="020B0604020202020204" pitchFamily="34" charset="0"/>
              </a:rPr>
              <a:t>            1. Activateurs</a:t>
            </a:r>
          </a:p>
          <a:p>
            <a:pPr>
              <a:spcAft>
                <a:spcPts val="1000"/>
              </a:spcAft>
            </a:pPr>
            <a:r>
              <a:rPr lang="fr-FR" sz="2000" kern="0" dirty="0">
                <a:latin typeface="Times New Roman" panose="02020603050405020304" pitchFamily="18" charset="0"/>
                <a:cs typeface="Arial" panose="020B0604020202020204" pitchFamily="34" charset="0"/>
              </a:rPr>
              <a:t>             2. Inhibiteurs</a:t>
            </a:r>
          </a:p>
          <a:p>
            <a:pPr>
              <a:spcAft>
                <a:spcPts val="1000"/>
              </a:spcAft>
            </a:pPr>
            <a:r>
              <a:rPr lang="fr-FR" sz="2000" kern="0" dirty="0">
                <a:latin typeface="Times New Roman" panose="02020603050405020304" pitchFamily="18" charset="0"/>
                <a:ea typeface="Times New Roman" panose="02020603050405020304" pitchFamily="18" charset="0"/>
                <a:cs typeface="Arial" panose="020B0604020202020204" pitchFamily="34" charset="0"/>
              </a:rPr>
              <a:t>             </a:t>
            </a: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Exemples d'inhibiteurs et activateurs dans des systèmes biologiques</a:t>
            </a:r>
          </a:p>
          <a:p>
            <a:pPr>
              <a:spcAft>
                <a:spcPts val="1000"/>
              </a:spcAft>
            </a:pPr>
            <a:r>
              <a:rPr lang="fr-FR" sz="2000" b="1" kern="0" dirty="0">
                <a:solidFill>
                  <a:srgbClr val="0070C0"/>
                </a:solidFill>
                <a:latin typeface="Times New Roman" panose="02020603050405020304" pitchFamily="18" charset="0"/>
                <a:cs typeface="Arial" panose="020B0604020202020204" pitchFamily="34" charset="0"/>
              </a:rPr>
              <a:t>3- Concentration d’enzyme </a:t>
            </a:r>
          </a:p>
          <a:p>
            <a:pPr>
              <a:spcAft>
                <a:spcPts val="1000"/>
              </a:spcAft>
            </a:pP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      2.1. Effet de la concentration enzymatique sur la vitesse de réaction</a:t>
            </a:r>
          </a:p>
          <a:p>
            <a:pPr>
              <a:spcAft>
                <a:spcPts val="1000"/>
              </a:spcAft>
            </a:pPr>
            <a:r>
              <a:rPr lang="fr-FR" sz="2000" b="1" kern="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4</a:t>
            </a:r>
            <a:r>
              <a:rPr lang="fr-FR" sz="2000" b="1" kern="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Concentration des substrats </a:t>
            </a:r>
            <a:endParaRPr lang="fr-FR" sz="20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        1.1. Relation entre la concentration de substrat et la vitesse de réaction</a:t>
            </a:r>
          </a:p>
          <a:p>
            <a:pPr>
              <a:spcAft>
                <a:spcPts val="1000"/>
              </a:spcAft>
            </a:pPr>
            <a:r>
              <a:rPr lang="fr-FR" sz="2000" kern="0" dirty="0">
                <a:latin typeface="Times New Roman" panose="02020603050405020304" pitchFamily="18" charset="0"/>
                <a:ea typeface="Times New Roman" panose="02020603050405020304" pitchFamily="18" charset="0"/>
                <a:cs typeface="Arial" panose="020B0604020202020204" pitchFamily="34" charset="0"/>
              </a:rPr>
              <a:t>         1.2. </a:t>
            </a:r>
            <a:r>
              <a:rPr lang="fr-FR" sz="2000" kern="0" dirty="0">
                <a:effectLst/>
                <a:latin typeface="Times New Roman" panose="02020603050405020304" pitchFamily="18" charset="0"/>
                <a:ea typeface="Times New Roman" panose="02020603050405020304" pitchFamily="18" charset="0"/>
                <a:cs typeface="Arial" panose="020B0604020202020204" pitchFamily="34" charset="0"/>
              </a:rPr>
              <a:t>Saturation enzymatique</a:t>
            </a: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fr-FR" sz="2000" kern="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6ABB089-BA4F-1603-5D79-8FE5058C476A}"/>
              </a:ext>
            </a:extLst>
          </p:cNvPr>
          <p:cNvSpPr txBox="1"/>
          <p:nvPr/>
        </p:nvSpPr>
        <p:spPr>
          <a:xfrm>
            <a:off x="12333111" y="7659924"/>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43526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B8BB0-6288-BC0C-3B41-B6775B7697F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44DFF96-EA0A-53D6-FFAA-732F4D7F0444}"/>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EDFBF1AE-2A7D-0D32-55CD-7F2D8093DF44}"/>
              </a:ext>
            </a:extLst>
          </p:cNvPr>
          <p:cNvSpPr/>
          <p:nvPr/>
        </p:nvSpPr>
        <p:spPr>
          <a:xfrm>
            <a:off x="318171" y="287950"/>
            <a:ext cx="13591901" cy="1286589"/>
          </a:xfrm>
          <a:prstGeom prst="rect">
            <a:avLst/>
          </a:prstGeom>
          <a:noFill/>
          <a:ln/>
        </p:spPr>
        <p:txBody>
          <a:bodyPr wrap="square" lIns="0" tIns="0" rIns="0" bIns="0" rtlCol="0" anchor="t"/>
          <a:lstStyle/>
          <a:p>
            <a:pPr marL="0" indent="0">
              <a:lnSpc>
                <a:spcPts val="50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C.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force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ionique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17" name="ZoneTexte 4">
            <a:extLst>
              <a:ext uri="{FF2B5EF4-FFF2-40B4-BE49-F238E27FC236}">
                <a16:creationId xmlns:a16="http://schemas.microsoft.com/office/drawing/2014/main" id="{35B1AB12-D7C3-8B7E-0D21-27111E5050B1}"/>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 name="ZoneTexte 4">
            <a:extLst>
              <a:ext uri="{FF2B5EF4-FFF2-40B4-BE49-F238E27FC236}">
                <a16:creationId xmlns:a16="http://schemas.microsoft.com/office/drawing/2014/main" id="{907D1CE6-DAC6-0538-728A-436E9E854FB4}"/>
              </a:ext>
            </a:extLst>
          </p:cNvPr>
          <p:cNvSpPr txBox="1"/>
          <p:nvPr/>
        </p:nvSpPr>
        <p:spPr>
          <a:xfrm>
            <a:off x="253881" y="1007556"/>
            <a:ext cx="14058348" cy="1133965"/>
          </a:xfrm>
          <a:prstGeom prst="rect">
            <a:avLst/>
          </a:prstGeom>
          <a:noFill/>
        </p:spPr>
        <p:txBody>
          <a:bodyPr wrap="square">
            <a:spAutoFit/>
          </a:bodyPr>
          <a:lstStyle/>
          <a:p>
            <a:pPr algn="l">
              <a:lnSpc>
                <a:spcPct val="150000"/>
              </a:lnSpc>
            </a:pPr>
            <a:r>
              <a:rPr lang="fr-FR" sz="2400" dirty="0">
                <a:solidFill>
                  <a:srgbClr val="000000"/>
                </a:solidFill>
                <a:latin typeface="Times New Roman" panose="02020603050405020304" pitchFamily="18" charset="0"/>
              </a:rPr>
              <a:t>La figure suivante montre un exemple de l’effet de la force ionique sur l’activité enzymatique de la peroxydase (POD).</a:t>
            </a:r>
          </a:p>
        </p:txBody>
      </p:sp>
      <p:pic>
        <p:nvPicPr>
          <p:cNvPr id="7" name="Image 6">
            <a:extLst>
              <a:ext uri="{FF2B5EF4-FFF2-40B4-BE49-F238E27FC236}">
                <a16:creationId xmlns:a16="http://schemas.microsoft.com/office/drawing/2014/main" id="{97567AAF-9446-71FF-4D05-1474B385188F}"/>
              </a:ext>
            </a:extLst>
          </p:cNvPr>
          <p:cNvPicPr>
            <a:picLocks noChangeAspect="1"/>
          </p:cNvPicPr>
          <p:nvPr/>
        </p:nvPicPr>
        <p:blipFill>
          <a:blip r:embed="rId4"/>
          <a:stretch>
            <a:fillRect/>
          </a:stretch>
        </p:blipFill>
        <p:spPr>
          <a:xfrm>
            <a:off x="2849217" y="2141521"/>
            <a:ext cx="7924799" cy="4312288"/>
          </a:xfrm>
          <a:prstGeom prst="rect">
            <a:avLst/>
          </a:prstGeom>
        </p:spPr>
      </p:pic>
      <p:sp>
        <p:nvSpPr>
          <p:cNvPr id="9" name="ZoneTexte 8">
            <a:extLst>
              <a:ext uri="{FF2B5EF4-FFF2-40B4-BE49-F238E27FC236}">
                <a16:creationId xmlns:a16="http://schemas.microsoft.com/office/drawing/2014/main" id="{1C11DB88-C905-7DC6-3D96-A00A75B9E022}"/>
              </a:ext>
            </a:extLst>
          </p:cNvPr>
          <p:cNvSpPr txBox="1"/>
          <p:nvPr/>
        </p:nvSpPr>
        <p:spPr>
          <a:xfrm>
            <a:off x="2849217" y="7215921"/>
            <a:ext cx="8302487" cy="461665"/>
          </a:xfrm>
          <a:prstGeom prst="rect">
            <a:avLst/>
          </a:prstGeom>
          <a:noFill/>
        </p:spPr>
        <p:txBody>
          <a:bodyPr wrap="square">
            <a:spAutoFit/>
          </a:bodyPr>
          <a:lstStyle/>
          <a:p>
            <a:r>
              <a:rPr lang="fr-FR" sz="2400" b="1" u="sng" dirty="0">
                <a:solidFill>
                  <a:srgbClr val="0070C0"/>
                </a:solidFill>
                <a:latin typeface="Times New Roman" panose="02020603050405020304" pitchFamily="18" charset="0"/>
              </a:rPr>
              <a:t>Figure  : Effet de la force ionique sur la peroxydase (POD)</a:t>
            </a:r>
          </a:p>
        </p:txBody>
      </p:sp>
      <p:sp>
        <p:nvSpPr>
          <p:cNvPr id="11" name="ZoneTexte 10">
            <a:extLst>
              <a:ext uri="{FF2B5EF4-FFF2-40B4-BE49-F238E27FC236}">
                <a16:creationId xmlns:a16="http://schemas.microsoft.com/office/drawing/2014/main" id="{47BEBA09-C644-9124-6D46-22B6998B288E}"/>
              </a:ext>
            </a:extLst>
          </p:cNvPr>
          <p:cNvSpPr txBox="1"/>
          <p:nvPr/>
        </p:nvSpPr>
        <p:spPr>
          <a:xfrm rot="16200000">
            <a:off x="-1256242" y="2199432"/>
            <a:ext cx="7407964" cy="369332"/>
          </a:xfrm>
          <a:prstGeom prst="rect">
            <a:avLst/>
          </a:prstGeom>
          <a:noFill/>
        </p:spPr>
        <p:txBody>
          <a:bodyPr wrap="square">
            <a:spAutoFit/>
          </a:bodyPr>
          <a:lstStyle/>
          <a:p>
            <a:r>
              <a:rPr lang="fr-FR" sz="1800" b="1" i="0" u="none" strike="noStrike" baseline="0" dirty="0">
                <a:latin typeface="Times New Roman" panose="02020603050405020304" pitchFamily="18" charset="0"/>
              </a:rPr>
              <a:t>Activité POD en </a:t>
            </a:r>
            <a:r>
              <a:rPr lang="fr-FR" sz="1800" b="1" i="0" u="none" strike="noStrike" baseline="0" dirty="0" err="1">
                <a:latin typeface="Times New Roman" panose="02020603050405020304" pitchFamily="18" charset="0"/>
              </a:rPr>
              <a:t>nKat</a:t>
            </a:r>
            <a:r>
              <a:rPr lang="fr-FR" sz="1800" b="1" i="0" u="none" strike="noStrike" baseline="0" dirty="0">
                <a:latin typeface="Times New Roman" panose="02020603050405020304" pitchFamily="18" charset="0"/>
              </a:rPr>
              <a:t>/g MF</a:t>
            </a:r>
            <a:endParaRPr lang="fr-FR" dirty="0"/>
          </a:p>
        </p:txBody>
      </p:sp>
      <p:sp>
        <p:nvSpPr>
          <p:cNvPr id="13" name="ZoneTexte 12">
            <a:extLst>
              <a:ext uri="{FF2B5EF4-FFF2-40B4-BE49-F238E27FC236}">
                <a16:creationId xmlns:a16="http://schemas.microsoft.com/office/drawing/2014/main" id="{F9E9A699-E47B-A365-F3C5-46BC447FA604}"/>
              </a:ext>
            </a:extLst>
          </p:cNvPr>
          <p:cNvSpPr txBox="1"/>
          <p:nvPr/>
        </p:nvSpPr>
        <p:spPr>
          <a:xfrm>
            <a:off x="6009862" y="6584962"/>
            <a:ext cx="7407964" cy="369332"/>
          </a:xfrm>
          <a:prstGeom prst="rect">
            <a:avLst/>
          </a:prstGeom>
          <a:noFill/>
        </p:spPr>
        <p:txBody>
          <a:bodyPr wrap="square">
            <a:spAutoFit/>
          </a:bodyPr>
          <a:lstStyle/>
          <a:p>
            <a:r>
              <a:rPr lang="fr-FR" sz="1800" b="1" i="0" u="none" strike="noStrike" baseline="0" dirty="0">
                <a:latin typeface="Times New Roman" panose="02020603050405020304" pitchFamily="18" charset="0"/>
              </a:rPr>
              <a:t>[</a:t>
            </a:r>
            <a:r>
              <a:rPr lang="fr-FR" sz="1800" b="1" i="0" u="none" strike="noStrike" baseline="0" dirty="0" err="1">
                <a:latin typeface="Times New Roman" panose="02020603050405020304" pitchFamily="18" charset="0"/>
              </a:rPr>
              <a:t>NaCl</a:t>
            </a:r>
            <a:r>
              <a:rPr lang="fr-FR" b="1" dirty="0">
                <a:latin typeface="Times New Roman" panose="02020603050405020304" pitchFamily="18" charset="0"/>
              </a:rPr>
              <a:t>] </a:t>
            </a:r>
            <a:r>
              <a:rPr lang="fr-FR" sz="1800" b="1" i="0" u="none" strike="noStrike" baseline="0" dirty="0">
                <a:latin typeface="Times New Roman" panose="02020603050405020304" pitchFamily="18" charset="0"/>
              </a:rPr>
              <a:t>en mol/L</a:t>
            </a:r>
            <a:endParaRPr lang="fr-FR" dirty="0"/>
          </a:p>
        </p:txBody>
      </p:sp>
      <p:sp>
        <p:nvSpPr>
          <p:cNvPr id="3" name="ZoneTexte 2">
            <a:extLst>
              <a:ext uri="{FF2B5EF4-FFF2-40B4-BE49-F238E27FC236}">
                <a16:creationId xmlns:a16="http://schemas.microsoft.com/office/drawing/2014/main" id="{7910B89D-D3EC-CDED-3431-A28EC1C43354}"/>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10392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BABC1-2D63-FEDE-EEA9-0B0A6B938EA1}"/>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286EB222-95F1-3358-FA16-D79E41F50983}"/>
              </a:ext>
            </a:extLst>
          </p:cNvPr>
          <p:cNvSpPr txBox="1"/>
          <p:nvPr/>
        </p:nvSpPr>
        <p:spPr>
          <a:xfrm>
            <a:off x="225287" y="261967"/>
            <a:ext cx="14405113" cy="1226298"/>
          </a:xfrm>
          <a:prstGeom prst="rect">
            <a:avLst/>
          </a:prstGeom>
          <a:noFill/>
        </p:spPr>
        <p:txBody>
          <a:bodyPr wrap="square">
            <a:spAutoFit/>
          </a:bodyPr>
          <a:lstStyle/>
          <a:p>
            <a:pPr>
              <a:lnSpc>
                <a:spcPct val="150000"/>
              </a:lnSpc>
            </a:pPr>
            <a:r>
              <a:rPr lang="fr-FR" sz="2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Radiations ionisantes </a:t>
            </a:r>
          </a:p>
          <a:p>
            <a:pPr>
              <a:lnSpc>
                <a:spcPct val="150000"/>
              </a:lnSpc>
            </a:pPr>
            <a:r>
              <a:rPr lang="fr-FR" sz="2400" dirty="0">
                <a:latin typeface="Times New Roman" panose="02020603050405020304" pitchFamily="18" charset="0"/>
              </a:rPr>
              <a:t>Les radiations ionisantes (rayons X par exemple) peuvent inactiver l’enzyme en dénaturant sa structure. </a:t>
            </a:r>
          </a:p>
        </p:txBody>
      </p:sp>
      <p:pic>
        <p:nvPicPr>
          <p:cNvPr id="2" name="Image 0" descr="preencoded.png">
            <a:extLst>
              <a:ext uri="{FF2B5EF4-FFF2-40B4-BE49-F238E27FC236}">
                <a16:creationId xmlns:a16="http://schemas.microsoft.com/office/drawing/2014/main" id="{202FC650-BFB1-4713-AA37-C9AB7A8D1798}"/>
              </a:ext>
            </a:extLst>
          </p:cNvPr>
          <p:cNvPicPr>
            <a:picLocks noChangeAspect="1"/>
          </p:cNvPicPr>
          <p:nvPr/>
        </p:nvPicPr>
        <p:blipFill>
          <a:blip r:embed="rId2"/>
          <a:stretch>
            <a:fillRect/>
          </a:stretch>
        </p:blipFill>
        <p:spPr>
          <a:xfrm>
            <a:off x="0" y="0"/>
            <a:ext cx="14630400" cy="8229600"/>
          </a:xfrm>
          <a:prstGeom prst="rect">
            <a:avLst/>
          </a:prstGeom>
        </p:spPr>
      </p:pic>
      <p:sp>
        <p:nvSpPr>
          <p:cNvPr id="3" name="ZoneTexte 2">
            <a:extLst>
              <a:ext uri="{FF2B5EF4-FFF2-40B4-BE49-F238E27FC236}">
                <a16:creationId xmlns:a16="http://schemas.microsoft.com/office/drawing/2014/main" id="{0AD05C52-FCC3-46C2-595C-5367EB4575A9}"/>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
        <p:nvSpPr>
          <p:cNvPr id="4" name="ZoneTexte 3">
            <a:extLst>
              <a:ext uri="{FF2B5EF4-FFF2-40B4-BE49-F238E27FC236}">
                <a16:creationId xmlns:a16="http://schemas.microsoft.com/office/drawing/2014/main" id="{56928BFA-DAFC-BD20-06A3-E473D4720E2B}"/>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65855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FDA1-D22A-11E6-6548-73E6F4E2C3CB}"/>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3B7EFF23-6CE1-B540-66C8-93144ECB2BD3}"/>
              </a:ext>
            </a:extLst>
          </p:cNvPr>
          <p:cNvSpPr txBox="1"/>
          <p:nvPr/>
        </p:nvSpPr>
        <p:spPr>
          <a:xfrm>
            <a:off x="2" y="54375"/>
            <a:ext cx="14630398" cy="769441"/>
          </a:xfrm>
          <a:prstGeom prst="rect">
            <a:avLst/>
          </a:prstGeom>
          <a:noFill/>
        </p:spPr>
        <p:txBody>
          <a:bodyPr wrap="square">
            <a:spAutoFit/>
          </a:bodyPr>
          <a:lstStyle/>
          <a:p>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2- Les effecteurs chimiques</a:t>
            </a:r>
          </a:p>
        </p:txBody>
      </p:sp>
      <p:sp>
        <p:nvSpPr>
          <p:cNvPr id="4" name="ZoneTexte 3">
            <a:extLst>
              <a:ext uri="{FF2B5EF4-FFF2-40B4-BE49-F238E27FC236}">
                <a16:creationId xmlns:a16="http://schemas.microsoft.com/office/drawing/2014/main" id="{16DA2916-6D0E-FEC1-1810-D522BFB604BC}"/>
              </a:ext>
            </a:extLst>
          </p:cNvPr>
          <p:cNvSpPr txBox="1"/>
          <p:nvPr/>
        </p:nvSpPr>
        <p:spPr>
          <a:xfrm>
            <a:off x="2" y="791812"/>
            <a:ext cx="14630398" cy="6858609"/>
          </a:xfrm>
          <a:prstGeom prst="rect">
            <a:avLst/>
          </a:prstGeom>
          <a:noFill/>
        </p:spPr>
        <p:txBody>
          <a:bodyPr wrap="square">
            <a:spAutoFit/>
          </a:bodyPr>
          <a:lstStyle/>
          <a:p>
            <a:pPr>
              <a:lnSpc>
                <a:spcPct val="150000"/>
              </a:lnSpc>
            </a:pPr>
            <a:r>
              <a:rPr lang="fr-FR" sz="2400" dirty="0">
                <a:latin typeface="Times New Roman" panose="02020603050405020304" pitchFamily="18" charset="0"/>
              </a:rPr>
              <a:t>De nombreuses substances modifient l’activité d’une enzyme en s’y combinant. Les effecteurs sont des agents chimiques, minéraux ou organiques capables de modifier les vitesses  des réactions enzymatiques. Ils se comportent comme des </a:t>
            </a:r>
            <a:r>
              <a:rPr lang="fr-FR" sz="2400" b="1" dirty="0">
                <a:solidFill>
                  <a:srgbClr val="F32171"/>
                </a:solidFill>
                <a:latin typeface="Times New Roman" panose="02020603050405020304" pitchFamily="18" charset="0"/>
              </a:rPr>
              <a:t>inhibiteurs</a:t>
            </a:r>
            <a:r>
              <a:rPr lang="fr-FR" sz="2400" dirty="0">
                <a:latin typeface="Times New Roman" panose="02020603050405020304" pitchFamily="18" charset="0"/>
              </a:rPr>
              <a:t> (</a:t>
            </a:r>
            <a:r>
              <a:rPr lang="fr-FR" sz="2400" b="1" dirty="0">
                <a:solidFill>
                  <a:srgbClr val="F32171"/>
                </a:solidFill>
                <a:latin typeface="Times New Roman" panose="02020603050405020304" pitchFamily="18" charset="0"/>
              </a:rPr>
              <a:t>ralentissent la vitesse de la réaction</a:t>
            </a:r>
            <a:r>
              <a:rPr lang="fr-FR" sz="2400" dirty="0">
                <a:latin typeface="Times New Roman" panose="02020603050405020304" pitchFamily="18" charset="0"/>
              </a:rPr>
              <a:t>) ou comme des </a:t>
            </a:r>
            <a:r>
              <a:rPr lang="fr-FR" sz="2400" b="1" dirty="0">
                <a:solidFill>
                  <a:srgbClr val="00B050"/>
                </a:solidFill>
                <a:latin typeface="Times New Roman" panose="02020603050405020304" pitchFamily="18" charset="0"/>
              </a:rPr>
              <a:t>activateurs</a:t>
            </a:r>
            <a:r>
              <a:rPr lang="fr-FR" sz="2400" dirty="0">
                <a:latin typeface="Times New Roman" panose="02020603050405020304" pitchFamily="18" charset="0"/>
              </a:rPr>
              <a:t> (</a:t>
            </a:r>
            <a:r>
              <a:rPr lang="fr-FR" sz="2400" b="1" dirty="0">
                <a:solidFill>
                  <a:srgbClr val="00B050"/>
                </a:solidFill>
                <a:latin typeface="Times New Roman" panose="02020603050405020304" pitchFamily="18" charset="0"/>
              </a:rPr>
              <a:t>augmentent la vitesse de la réaction</a:t>
            </a:r>
            <a:r>
              <a:rPr lang="fr-FR" sz="2400" dirty="0">
                <a:latin typeface="Times New Roman" panose="02020603050405020304" pitchFamily="18" charset="0"/>
              </a:rPr>
              <a:t>). </a:t>
            </a:r>
          </a:p>
          <a:p>
            <a:pPr marL="514350" indent="-514350">
              <a:lnSpc>
                <a:spcPct val="150000"/>
              </a:lnSpc>
              <a:buAutoNum type="arabicPeriod"/>
            </a:pPr>
            <a:r>
              <a:rPr lang="fr-FR" sz="2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Activateurs</a:t>
            </a:r>
            <a:r>
              <a:rPr lang="fr-FR" sz="2400" dirty="0">
                <a:latin typeface="Times New Roman" panose="02020603050405020304" pitchFamily="18" charset="0"/>
              </a:rPr>
              <a:t> </a:t>
            </a:r>
          </a:p>
          <a:p>
            <a:pPr>
              <a:lnSpc>
                <a:spcPct val="150000"/>
              </a:lnSpc>
            </a:pPr>
            <a:r>
              <a:rPr lang="fr-FR" sz="2400" dirty="0">
                <a:latin typeface="Times New Roman" panose="02020603050405020304" pitchFamily="18" charset="0"/>
              </a:rPr>
              <a:t>De nombreuses enzymes sont régulées par des </a:t>
            </a:r>
            <a:r>
              <a:rPr lang="fr-FR" sz="2400" b="1" dirty="0">
                <a:latin typeface="Times New Roman" panose="02020603050405020304" pitchFamily="18" charset="0"/>
              </a:rPr>
              <a:t>activateurs allostériques</a:t>
            </a:r>
            <a:r>
              <a:rPr lang="fr-FR" sz="2400" dirty="0">
                <a:latin typeface="Times New Roman" panose="02020603050405020304" pitchFamily="18" charset="0"/>
              </a:rPr>
              <a:t>. </a:t>
            </a:r>
          </a:p>
          <a:p>
            <a:pPr>
              <a:lnSpc>
                <a:spcPct val="150000"/>
              </a:lnSpc>
            </a:pPr>
            <a:r>
              <a:rPr lang="fr-FR" sz="2400" dirty="0">
                <a:latin typeface="Times New Roman" panose="02020603050405020304" pitchFamily="18" charset="0"/>
              </a:rPr>
              <a:t>L'activateur peut se lier à un site spécifique sur l'enzyme (souvent </a:t>
            </a:r>
            <a:r>
              <a:rPr lang="fr-FR" sz="2400" b="1" dirty="0">
                <a:latin typeface="Times New Roman" panose="02020603050405020304" pitchFamily="18" charset="0"/>
              </a:rPr>
              <a:t>un site allostérique </a:t>
            </a:r>
            <a:r>
              <a:rPr lang="fr-FR" sz="2400" dirty="0">
                <a:latin typeface="Times New Roman" panose="02020603050405020304" pitchFamily="18" charset="0"/>
              </a:rPr>
              <a:t>différent du site actif) . Cette liaison provoque un changement dans la structure de l'enzyme, augmentant son affinité pour le substrat ou modifiant sa capacité à catalyser une réaction.</a:t>
            </a:r>
          </a:p>
          <a:p>
            <a:pPr>
              <a:lnSpc>
                <a:spcPct val="150000"/>
              </a:lnSpc>
            </a:pPr>
            <a:r>
              <a:rPr lang="fr-FR" sz="2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2. Inhibiteurs</a:t>
            </a:r>
            <a:r>
              <a:rPr lang="fr-FR" sz="2400" dirty="0">
                <a:latin typeface="Times New Roman" panose="02020603050405020304" pitchFamily="18" charset="0"/>
              </a:rPr>
              <a:t> </a:t>
            </a:r>
          </a:p>
          <a:p>
            <a:pPr>
              <a:lnSpc>
                <a:spcPct val="150000"/>
              </a:lnSpc>
            </a:pPr>
            <a:r>
              <a:rPr lang="fr-FR" sz="2400" dirty="0">
                <a:latin typeface="Times New Roman" panose="02020603050405020304" pitchFamily="18" charset="0"/>
              </a:rPr>
              <a:t>Les inhibiteurs sont des composés dont la fixation sur l’enzyme entraîne leur inactivation partielle ou totale qui se traduit par la diminution ou l’annulation de la vitesse initiale. </a:t>
            </a:r>
          </a:p>
        </p:txBody>
      </p:sp>
      <p:sp>
        <p:nvSpPr>
          <p:cNvPr id="2" name="ZoneTexte 1">
            <a:extLst>
              <a:ext uri="{FF2B5EF4-FFF2-40B4-BE49-F238E27FC236}">
                <a16:creationId xmlns:a16="http://schemas.microsoft.com/office/drawing/2014/main" id="{CD80B000-F953-B25F-6989-706548A018F3}"/>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70136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D862E9D-AABC-61AD-8964-6438A29FFD7D}"/>
              </a:ext>
            </a:extLst>
          </p:cNvPr>
          <p:cNvSpPr txBox="1"/>
          <p:nvPr/>
        </p:nvSpPr>
        <p:spPr>
          <a:xfrm>
            <a:off x="119270" y="0"/>
            <a:ext cx="14511130" cy="6304611"/>
          </a:xfrm>
          <a:prstGeom prst="rect">
            <a:avLst/>
          </a:prstGeom>
          <a:noFill/>
        </p:spPr>
        <p:txBody>
          <a:bodyPr wrap="square">
            <a:spAutoFit/>
          </a:bodyPr>
          <a:lstStyle/>
          <a:p>
            <a:pPr>
              <a:lnSpc>
                <a:spcPct val="150000"/>
              </a:lnSpc>
            </a:pPr>
            <a:r>
              <a:rPr lang="fr-FR" sz="2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Inhibiteurs irréversibles </a:t>
            </a:r>
          </a:p>
          <a:p>
            <a:pPr>
              <a:lnSpc>
                <a:spcPct val="150000"/>
              </a:lnSpc>
            </a:pPr>
            <a:r>
              <a:rPr lang="fr-FR" sz="2400" dirty="0">
                <a:latin typeface="Times New Roman" panose="02020603050405020304" pitchFamily="18" charset="0"/>
              </a:rPr>
              <a:t>Ce sont des inhibiteurs qui dénaturent irréversiblement l’enzyme. Il s’agit de tout réactif qui modifie de façon covalente la chaîne latérale d’un acide aminé d’une protéine. Exemple : Aspirine. </a:t>
            </a:r>
          </a:p>
          <a:p>
            <a:pPr>
              <a:lnSpc>
                <a:spcPct val="150000"/>
              </a:lnSpc>
            </a:pPr>
            <a:r>
              <a:rPr lang="fr-FR" sz="2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Inhibiteurs réversibles </a:t>
            </a:r>
          </a:p>
          <a:p>
            <a:pPr>
              <a:lnSpc>
                <a:spcPct val="150000"/>
              </a:lnSpc>
            </a:pPr>
            <a:r>
              <a:rPr lang="fr-FR" sz="2400" dirty="0">
                <a:latin typeface="Times New Roman" panose="02020603050405020304" pitchFamily="18" charset="0"/>
              </a:rPr>
              <a:t>Il y a inhibition enzymatique réversible lorsqu’une substance se fixe de façon réversible (c’est-à-dire de façon non covalente) à une enzyme et que cela altère ses propriétés catalytiques. Les inhibiteurs réversibles ralentissent la vitesse de la réaction enzymatique. Ils modifient la cinétique enzymatique sans dénaturer l’enzyme. Il existe trois types d’inhibition réversible : </a:t>
            </a:r>
          </a:p>
          <a:p>
            <a:pPr>
              <a:lnSpc>
                <a:spcPct val="150000"/>
              </a:lnSpc>
            </a:pPr>
            <a:r>
              <a:rPr lang="fr-FR" sz="2400" dirty="0">
                <a:latin typeface="Times New Roman" panose="02020603050405020304" pitchFamily="18" charset="0"/>
              </a:rPr>
              <a:t>- Inhibition compétitive </a:t>
            </a:r>
          </a:p>
          <a:p>
            <a:pPr>
              <a:lnSpc>
                <a:spcPct val="150000"/>
              </a:lnSpc>
            </a:pPr>
            <a:r>
              <a:rPr lang="fr-FR" sz="2400" dirty="0">
                <a:latin typeface="Times New Roman" panose="02020603050405020304" pitchFamily="18" charset="0"/>
              </a:rPr>
              <a:t>- Inhibition non compétitive (ou mixte) </a:t>
            </a:r>
          </a:p>
          <a:p>
            <a:pPr>
              <a:lnSpc>
                <a:spcPct val="150000"/>
              </a:lnSpc>
            </a:pPr>
            <a:r>
              <a:rPr lang="fr-FR" sz="2400" dirty="0">
                <a:latin typeface="Times New Roman" panose="02020603050405020304" pitchFamily="18" charset="0"/>
              </a:rPr>
              <a:t>- Inhibition incompétitive. </a:t>
            </a:r>
          </a:p>
        </p:txBody>
      </p:sp>
      <p:sp>
        <p:nvSpPr>
          <p:cNvPr id="5" name="ZoneTexte 4">
            <a:extLst>
              <a:ext uri="{FF2B5EF4-FFF2-40B4-BE49-F238E27FC236}">
                <a16:creationId xmlns:a16="http://schemas.microsoft.com/office/drawing/2014/main" id="{0F26D45B-AFF2-8BBE-8C4F-60784FBDCCDD}"/>
              </a:ext>
            </a:extLst>
          </p:cNvPr>
          <p:cNvSpPr txBox="1"/>
          <p:nvPr/>
        </p:nvSpPr>
        <p:spPr>
          <a:xfrm>
            <a:off x="119270" y="6304611"/>
            <a:ext cx="14511130" cy="1780296"/>
          </a:xfrm>
          <a:prstGeom prst="rect">
            <a:avLst/>
          </a:prstGeom>
          <a:noFill/>
        </p:spPr>
        <p:txBody>
          <a:bodyPr wrap="square">
            <a:spAutoFit/>
          </a:bodyPr>
          <a:lstStyle/>
          <a:p>
            <a:pPr>
              <a:lnSpc>
                <a:spcPct val="150000"/>
              </a:lnSpc>
            </a:pPr>
            <a:r>
              <a:rPr lang="fr-FR" sz="2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3. Anti-activateurs </a:t>
            </a:r>
          </a:p>
          <a:p>
            <a:pPr>
              <a:lnSpc>
                <a:spcPct val="150000"/>
              </a:lnSpc>
            </a:pPr>
            <a:r>
              <a:rPr lang="fr-FR" sz="2400" dirty="0">
                <a:latin typeface="Times New Roman" panose="02020603050405020304" pitchFamily="18" charset="0"/>
              </a:rPr>
              <a:t>Ce sont des inhibiteurs secondaires qui modifient l’activité enzymatique en réagissant avec un activateur présent dans le milieu </a:t>
            </a:r>
          </a:p>
        </p:txBody>
      </p:sp>
      <p:sp>
        <p:nvSpPr>
          <p:cNvPr id="2" name="ZoneTexte 1">
            <a:extLst>
              <a:ext uri="{FF2B5EF4-FFF2-40B4-BE49-F238E27FC236}">
                <a16:creationId xmlns:a16="http://schemas.microsoft.com/office/drawing/2014/main" id="{87BD1F5D-642F-4E36-2D23-E043029D5223}"/>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68544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C4EE-4268-2067-EE04-B1DCD39AE8F0}"/>
            </a:ext>
          </a:extLst>
        </p:cNvPr>
        <p:cNvGrpSpPr/>
        <p:nvPr/>
      </p:nvGrpSpPr>
      <p:grpSpPr>
        <a:xfrm>
          <a:off x="0" y="0"/>
          <a:ext cx="0" cy="0"/>
          <a:chOff x="0" y="0"/>
          <a:chExt cx="0" cy="0"/>
        </a:xfrm>
      </p:grpSpPr>
      <p:pic>
        <p:nvPicPr>
          <p:cNvPr id="6146" name="Picture 2" descr="Les enzymes allostériques">
            <a:extLst>
              <a:ext uri="{FF2B5EF4-FFF2-40B4-BE49-F238E27FC236}">
                <a16:creationId xmlns:a16="http://schemas.microsoft.com/office/drawing/2014/main" id="{7D4B6992-AF0B-F309-34B7-C4129BB35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427" y="1881809"/>
            <a:ext cx="12483546" cy="475753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18D7F12-B028-31D4-DCB0-61E2833F33E7}"/>
              </a:ext>
            </a:extLst>
          </p:cNvPr>
          <p:cNvSpPr txBox="1"/>
          <p:nvPr/>
        </p:nvSpPr>
        <p:spPr>
          <a:xfrm>
            <a:off x="2" y="69808"/>
            <a:ext cx="14630398" cy="769441"/>
          </a:xfrm>
          <a:prstGeom prst="rect">
            <a:avLst/>
          </a:prstGeom>
          <a:noFill/>
        </p:spPr>
        <p:txBody>
          <a:bodyPr wrap="square">
            <a:spAutoFit/>
          </a:bodyPr>
          <a:lstStyle/>
          <a:p>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2- Les effecteurs chimiques</a:t>
            </a:r>
          </a:p>
        </p:txBody>
      </p:sp>
      <p:sp>
        <p:nvSpPr>
          <p:cNvPr id="3" name="ZoneTexte 2">
            <a:extLst>
              <a:ext uri="{FF2B5EF4-FFF2-40B4-BE49-F238E27FC236}">
                <a16:creationId xmlns:a16="http://schemas.microsoft.com/office/drawing/2014/main" id="{77DDD481-ED50-9EAF-9D40-7BB10C9656CD}"/>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16792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5A45A-6A4D-0080-26DE-87736683B07E}"/>
            </a:ext>
          </a:extLst>
        </p:cNvPr>
        <p:cNvGrpSpPr/>
        <p:nvPr/>
      </p:nvGrpSpPr>
      <p:grpSpPr>
        <a:xfrm>
          <a:off x="0" y="0"/>
          <a:ext cx="0" cy="0"/>
          <a:chOff x="0" y="0"/>
          <a:chExt cx="0" cy="0"/>
        </a:xfrm>
      </p:grpSpPr>
      <p:pic>
        <p:nvPicPr>
          <p:cNvPr id="5122" name="Picture 2" descr="Les enzymes allostériques">
            <a:extLst>
              <a:ext uri="{FF2B5EF4-FFF2-40B4-BE49-F238E27FC236}">
                <a16:creationId xmlns:a16="http://schemas.microsoft.com/office/drawing/2014/main" id="{3695CF85-3A25-B7F6-8060-A64C6F71B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9" y="1205948"/>
            <a:ext cx="13265426" cy="666584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424CBB0-EC09-0B4C-3815-1C2AC14F9ABC}"/>
              </a:ext>
            </a:extLst>
          </p:cNvPr>
          <p:cNvSpPr txBox="1"/>
          <p:nvPr/>
        </p:nvSpPr>
        <p:spPr>
          <a:xfrm>
            <a:off x="1417983" y="6268279"/>
            <a:ext cx="4770782" cy="728869"/>
          </a:xfrm>
          <a:prstGeom prst="rect">
            <a:avLst/>
          </a:prstGeom>
          <a:noFill/>
          <a:ln w="76200">
            <a:solidFill>
              <a:srgbClr val="FF0000"/>
            </a:solidFill>
          </a:ln>
        </p:spPr>
        <p:txBody>
          <a:bodyPr wrap="square" rtlCol="0">
            <a:spAutoFit/>
          </a:bodyPr>
          <a:lstStyle/>
          <a:p>
            <a:endParaRPr lang="fr-FR" dirty="0"/>
          </a:p>
        </p:txBody>
      </p:sp>
      <p:sp>
        <p:nvSpPr>
          <p:cNvPr id="4" name="ZoneTexte 3">
            <a:extLst>
              <a:ext uri="{FF2B5EF4-FFF2-40B4-BE49-F238E27FC236}">
                <a16:creationId xmlns:a16="http://schemas.microsoft.com/office/drawing/2014/main" id="{714680E6-CB4E-8AA8-36C4-1FE4C02C4BCE}"/>
              </a:ext>
            </a:extLst>
          </p:cNvPr>
          <p:cNvSpPr txBox="1"/>
          <p:nvPr/>
        </p:nvSpPr>
        <p:spPr>
          <a:xfrm>
            <a:off x="9342783" y="6235149"/>
            <a:ext cx="4770782" cy="728869"/>
          </a:xfrm>
          <a:prstGeom prst="rect">
            <a:avLst/>
          </a:prstGeom>
          <a:noFill/>
          <a:ln w="76200">
            <a:solidFill>
              <a:srgbClr val="FF0000"/>
            </a:solidFill>
          </a:ln>
        </p:spPr>
        <p:txBody>
          <a:bodyPr wrap="square" rtlCol="0">
            <a:spAutoFit/>
          </a:bodyPr>
          <a:lstStyle/>
          <a:p>
            <a:endParaRPr lang="fr-FR" dirty="0"/>
          </a:p>
        </p:txBody>
      </p:sp>
      <p:sp>
        <p:nvSpPr>
          <p:cNvPr id="5" name="ZoneTexte 4">
            <a:extLst>
              <a:ext uri="{FF2B5EF4-FFF2-40B4-BE49-F238E27FC236}">
                <a16:creationId xmlns:a16="http://schemas.microsoft.com/office/drawing/2014/main" id="{6295C7F7-3F4C-0B75-1CCC-03EF90FCCE1E}"/>
              </a:ext>
            </a:extLst>
          </p:cNvPr>
          <p:cNvSpPr txBox="1"/>
          <p:nvPr/>
        </p:nvSpPr>
        <p:spPr>
          <a:xfrm>
            <a:off x="165653" y="96313"/>
            <a:ext cx="14630398" cy="769441"/>
          </a:xfrm>
          <a:prstGeom prst="rect">
            <a:avLst/>
          </a:prstGeom>
          <a:noFill/>
        </p:spPr>
        <p:txBody>
          <a:bodyPr wrap="square">
            <a:spAutoFit/>
          </a:bodyPr>
          <a:lstStyle/>
          <a:p>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2- Les effecteurs chimiques</a:t>
            </a:r>
          </a:p>
        </p:txBody>
      </p:sp>
      <p:sp>
        <p:nvSpPr>
          <p:cNvPr id="6" name="ZoneTexte 5">
            <a:extLst>
              <a:ext uri="{FF2B5EF4-FFF2-40B4-BE49-F238E27FC236}">
                <a16:creationId xmlns:a16="http://schemas.microsoft.com/office/drawing/2014/main" id="{99D92B2B-E4EB-E211-700C-7CD8C98EA231}"/>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34509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2E659-D80D-F0DA-55E5-0BDD5996397E}"/>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A8F662A-9894-EE03-C356-371E704D1986}"/>
              </a:ext>
            </a:extLst>
          </p:cNvPr>
          <p:cNvPicPr>
            <a:picLocks noChangeAspect="1"/>
          </p:cNvPicPr>
          <p:nvPr/>
        </p:nvPicPr>
        <p:blipFill>
          <a:blip r:embed="rId3"/>
          <a:stretch>
            <a:fillRect/>
          </a:stretch>
        </p:blipFill>
        <p:spPr>
          <a:xfrm>
            <a:off x="0" y="0"/>
            <a:ext cx="14762922" cy="8229600"/>
          </a:xfrm>
          <a:prstGeom prst="rect">
            <a:avLst/>
          </a:prstGeom>
        </p:spPr>
      </p:pic>
      <p:sp>
        <p:nvSpPr>
          <p:cNvPr id="4" name="Text 0">
            <a:extLst>
              <a:ext uri="{FF2B5EF4-FFF2-40B4-BE49-F238E27FC236}">
                <a16:creationId xmlns:a16="http://schemas.microsoft.com/office/drawing/2014/main" id="{5BFB122A-1870-514C-C08A-998C843F36B4}"/>
              </a:ext>
            </a:extLst>
          </p:cNvPr>
          <p:cNvSpPr/>
          <p:nvPr/>
        </p:nvSpPr>
        <p:spPr>
          <a:xfrm>
            <a:off x="132522" y="82986"/>
            <a:ext cx="15889356" cy="1286589"/>
          </a:xfrm>
          <a:prstGeom prst="rect">
            <a:avLst/>
          </a:prstGeom>
          <a:noFill/>
          <a:ln/>
        </p:spPr>
        <p:txBody>
          <a:bodyPr wrap="square" lIns="0" tIns="0" rIns="0" bIns="0" rtlCol="0" anchor="t"/>
          <a:lstStyle/>
          <a:p>
            <a:pPr marL="0" indent="0">
              <a:lnSpc>
                <a:spcPts val="5050"/>
              </a:lnSpc>
              <a:buNone/>
            </a:pP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3.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concentration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d’enzyme</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sur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l’activité</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catalytique</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p>
        </p:txBody>
      </p:sp>
      <p:sp>
        <p:nvSpPr>
          <p:cNvPr id="17" name="ZoneTexte 4">
            <a:extLst>
              <a:ext uri="{FF2B5EF4-FFF2-40B4-BE49-F238E27FC236}">
                <a16:creationId xmlns:a16="http://schemas.microsoft.com/office/drawing/2014/main" id="{F7BA4390-8680-E8B5-438D-5559E0F3C8F4}"/>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3" name="ZoneTexte 2">
            <a:extLst>
              <a:ext uri="{FF2B5EF4-FFF2-40B4-BE49-F238E27FC236}">
                <a16:creationId xmlns:a16="http://schemas.microsoft.com/office/drawing/2014/main" id="{D5C66F66-D336-6CD2-3270-2216748405E1}"/>
              </a:ext>
            </a:extLst>
          </p:cNvPr>
          <p:cNvSpPr txBox="1"/>
          <p:nvPr/>
        </p:nvSpPr>
        <p:spPr>
          <a:xfrm>
            <a:off x="12333111" y="7677586"/>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pic>
        <p:nvPicPr>
          <p:cNvPr id="5" name="Image 1" descr="preencoded.png"/>
          <p:cNvPicPr>
            <a:picLocks noChangeAspect="1"/>
          </p:cNvPicPr>
          <p:nvPr/>
        </p:nvPicPr>
        <p:blipFill>
          <a:blip r:embed="rId4"/>
          <a:stretch>
            <a:fillRect/>
          </a:stretch>
        </p:blipFill>
        <p:spPr>
          <a:xfrm>
            <a:off x="2988861" y="968991"/>
            <a:ext cx="9110128" cy="6933063"/>
          </a:xfrm>
          <a:prstGeom prst="rect">
            <a:avLst/>
          </a:prstGeom>
          <a:ln>
            <a:noFill/>
          </a:ln>
        </p:spPr>
      </p:pic>
    </p:spTree>
    <p:extLst>
      <p:ext uri="{BB962C8B-B14F-4D97-AF65-F5344CB8AC3E}">
        <p14:creationId xmlns:p14="http://schemas.microsoft.com/office/powerpoint/2010/main" val="297203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23825" y="748408"/>
            <a:ext cx="14718610" cy="1239917"/>
          </a:xfrm>
          <a:prstGeom prst="rect">
            <a:avLst/>
          </a:prstGeom>
          <a:noFill/>
          <a:ln/>
        </p:spPr>
        <p:txBody>
          <a:bodyPr wrap="square" lIns="0" tIns="0" rIns="0" bIns="0" rtlCol="0" anchor="t"/>
          <a:lstStyle/>
          <a:p>
            <a:pPr marL="0" indent="0">
              <a:lnSpc>
                <a:spcPts val="4850"/>
              </a:lnSpc>
              <a:buNone/>
            </a:pP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concentration en enzyme sur la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3" name="Shape 1"/>
          <p:cNvSpPr/>
          <p:nvPr/>
        </p:nvSpPr>
        <p:spPr>
          <a:xfrm>
            <a:off x="694373" y="4933117"/>
            <a:ext cx="13241655" cy="22860"/>
          </a:xfrm>
          <a:prstGeom prst="roundRect">
            <a:avLst>
              <a:gd name="adj" fmla="val 364530"/>
            </a:avLst>
          </a:prstGeom>
          <a:solidFill>
            <a:srgbClr val="B8C3DF"/>
          </a:solidFill>
          <a:ln/>
        </p:spPr>
      </p:sp>
      <p:sp>
        <p:nvSpPr>
          <p:cNvPr id="4" name="Shape 2"/>
          <p:cNvSpPr/>
          <p:nvPr/>
        </p:nvSpPr>
        <p:spPr>
          <a:xfrm>
            <a:off x="3943588" y="4238804"/>
            <a:ext cx="22860" cy="694373"/>
          </a:xfrm>
          <a:prstGeom prst="roundRect">
            <a:avLst>
              <a:gd name="adj" fmla="val 364530"/>
            </a:avLst>
          </a:prstGeom>
          <a:solidFill>
            <a:srgbClr val="B8C3DF"/>
          </a:solidFill>
          <a:ln/>
        </p:spPr>
      </p:sp>
      <p:sp>
        <p:nvSpPr>
          <p:cNvPr id="5" name="Shape 3"/>
          <p:cNvSpPr/>
          <p:nvPr/>
        </p:nvSpPr>
        <p:spPr>
          <a:xfrm>
            <a:off x="3731895" y="4709934"/>
            <a:ext cx="446365" cy="446365"/>
          </a:xfrm>
          <a:prstGeom prst="roundRect">
            <a:avLst>
              <a:gd name="adj" fmla="val 18669"/>
            </a:avLst>
          </a:prstGeom>
          <a:solidFill>
            <a:srgbClr val="D2DDF9"/>
          </a:solidFill>
          <a:ln w="7620">
            <a:solidFill>
              <a:srgbClr val="B8C3DF"/>
            </a:solidFill>
            <a:prstDash val="solid"/>
          </a:ln>
        </p:spPr>
      </p:sp>
      <p:sp>
        <p:nvSpPr>
          <p:cNvPr id="6" name="Text 4"/>
          <p:cNvSpPr/>
          <p:nvPr/>
        </p:nvSpPr>
        <p:spPr>
          <a:xfrm>
            <a:off x="3899178" y="4784229"/>
            <a:ext cx="111681" cy="297656"/>
          </a:xfrm>
          <a:prstGeom prst="rect">
            <a:avLst/>
          </a:prstGeom>
          <a:noFill/>
          <a:ln/>
        </p:spPr>
        <p:txBody>
          <a:bodyPr wrap="none" lIns="0" tIns="0" rIns="0" bIns="0" rtlCol="0" anchor="t"/>
          <a:lstStyle/>
          <a:p>
            <a:pPr marL="0" indent="0" algn="ctr">
              <a:lnSpc>
                <a:spcPts val="2300"/>
              </a:lnSpc>
              <a:buNone/>
            </a:pPr>
            <a:r>
              <a:rPr lang="en-US" sz="2300" b="1" dirty="0">
                <a:solidFill>
                  <a:srgbClr val="404155"/>
                </a:solidFill>
                <a:latin typeface="Alexandria" pitchFamily="34" charset="0"/>
                <a:ea typeface="Alexandria" pitchFamily="34" charset="-122"/>
                <a:cs typeface="Alexandria" pitchFamily="34" charset="-120"/>
              </a:rPr>
              <a:t>1</a:t>
            </a:r>
            <a:endParaRPr lang="en-US" sz="2300" b="1" dirty="0"/>
          </a:p>
        </p:txBody>
      </p:sp>
      <p:sp>
        <p:nvSpPr>
          <p:cNvPr id="7" name="Text 5"/>
          <p:cNvSpPr/>
          <p:nvPr/>
        </p:nvSpPr>
        <p:spPr>
          <a:xfrm>
            <a:off x="2170128" y="2234634"/>
            <a:ext cx="2540437" cy="309920"/>
          </a:xfrm>
          <a:prstGeom prst="rect">
            <a:avLst/>
          </a:prstGeom>
          <a:noFill/>
          <a:ln/>
        </p:spPr>
        <p:txBody>
          <a:bodyPr wrap="none" lIns="0" tIns="0" rIns="0" bIns="0" rtlCol="0" anchor="t"/>
          <a:lstStyle/>
          <a:p>
            <a:pPr marL="0" indent="0" algn="ctr">
              <a:lnSpc>
                <a:spcPts val="2400"/>
              </a:lnSpc>
              <a:buNone/>
            </a:pPr>
            <a:r>
              <a:rPr lang="en-US" sz="3200" b="1" dirty="0" err="1">
                <a:solidFill>
                  <a:srgbClr val="00B0F0"/>
                </a:solidFill>
                <a:latin typeface="Times New Roman" panose="02020603050405020304" pitchFamily="18" charset="0"/>
                <a:ea typeface="Alexandria" pitchFamily="34" charset="-122"/>
                <a:cs typeface="Times New Roman" panose="02020603050405020304" pitchFamily="18" charset="0"/>
              </a:rPr>
              <a:t>Faible</a:t>
            </a:r>
            <a:r>
              <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rPr>
              <a:t> concentration</a:t>
            </a:r>
          </a:p>
        </p:txBody>
      </p:sp>
      <p:sp>
        <p:nvSpPr>
          <p:cNvPr id="8" name="Text 6"/>
          <p:cNvSpPr/>
          <p:nvPr/>
        </p:nvSpPr>
        <p:spPr>
          <a:xfrm>
            <a:off x="377881" y="2811105"/>
            <a:ext cx="6124932" cy="951905"/>
          </a:xfrm>
          <a:prstGeom prst="rect">
            <a:avLst/>
          </a:prstGeom>
          <a:noFill/>
          <a:ln/>
        </p:spPr>
        <p:txBody>
          <a:bodyPr wrap="square" lIns="0" tIns="0" rIns="0" bIns="0" rtlCol="0" anchor="t"/>
          <a:lstStyle/>
          <a:p>
            <a:pPr marL="0" indent="0" algn="ctr">
              <a:lnSpc>
                <a:spcPct val="150000"/>
              </a:lnSpc>
              <a:buNone/>
            </a:pP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Lorsque la concentration en enzyme est faible, la vitesse de la réaction catalysée est limitée </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car il y a moins de sites actifs disponibles</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pour transformer le substrat en produit.</a:t>
            </a:r>
            <a:endParaRPr lang="en-US" sz="2000" dirty="0">
              <a:latin typeface="Times New Roman" panose="02020603050405020304" pitchFamily="18" charset="0"/>
              <a:cs typeface="Times New Roman" panose="02020603050405020304" pitchFamily="18" charset="0"/>
            </a:endParaRPr>
          </a:p>
        </p:txBody>
      </p:sp>
      <p:sp>
        <p:nvSpPr>
          <p:cNvPr id="9" name="Shape 7"/>
          <p:cNvSpPr/>
          <p:nvPr/>
        </p:nvSpPr>
        <p:spPr>
          <a:xfrm>
            <a:off x="7303532" y="4933057"/>
            <a:ext cx="22860" cy="694373"/>
          </a:xfrm>
          <a:prstGeom prst="roundRect">
            <a:avLst>
              <a:gd name="adj" fmla="val 364530"/>
            </a:avLst>
          </a:prstGeom>
          <a:solidFill>
            <a:srgbClr val="B8C3DF"/>
          </a:solidFill>
          <a:ln/>
        </p:spPr>
      </p:sp>
      <p:sp>
        <p:nvSpPr>
          <p:cNvPr id="10" name="Shape 8"/>
          <p:cNvSpPr/>
          <p:nvPr/>
        </p:nvSpPr>
        <p:spPr>
          <a:xfrm>
            <a:off x="7091839" y="4709934"/>
            <a:ext cx="446365" cy="446365"/>
          </a:xfrm>
          <a:prstGeom prst="roundRect">
            <a:avLst>
              <a:gd name="adj" fmla="val 18669"/>
            </a:avLst>
          </a:prstGeom>
          <a:solidFill>
            <a:srgbClr val="D2DDF9"/>
          </a:solidFill>
          <a:ln w="7620">
            <a:solidFill>
              <a:srgbClr val="B8C3DF"/>
            </a:solidFill>
            <a:prstDash val="solid"/>
          </a:ln>
        </p:spPr>
      </p:sp>
      <p:sp>
        <p:nvSpPr>
          <p:cNvPr id="11" name="Text 9"/>
          <p:cNvSpPr/>
          <p:nvPr/>
        </p:nvSpPr>
        <p:spPr>
          <a:xfrm>
            <a:off x="7227927" y="4784229"/>
            <a:ext cx="174069" cy="297656"/>
          </a:xfrm>
          <a:prstGeom prst="rect">
            <a:avLst/>
          </a:prstGeom>
          <a:noFill/>
          <a:ln/>
        </p:spPr>
        <p:txBody>
          <a:bodyPr wrap="none" lIns="0" tIns="0" rIns="0" bIns="0" rtlCol="0" anchor="t"/>
          <a:lstStyle/>
          <a:p>
            <a:pPr marL="0" indent="0" algn="ctr">
              <a:lnSpc>
                <a:spcPts val="2300"/>
              </a:lnSpc>
              <a:buNone/>
            </a:pPr>
            <a:r>
              <a:rPr lang="en-US" sz="2300" b="1" dirty="0">
                <a:solidFill>
                  <a:srgbClr val="404155"/>
                </a:solidFill>
                <a:latin typeface="Alexandria" pitchFamily="34" charset="0"/>
                <a:ea typeface="Alexandria" pitchFamily="34" charset="-122"/>
                <a:cs typeface="Alexandria" pitchFamily="34" charset="-120"/>
              </a:rPr>
              <a:t>2</a:t>
            </a:r>
            <a:endParaRPr lang="en-US" sz="2300" b="1" dirty="0"/>
          </a:p>
        </p:txBody>
      </p:sp>
      <p:sp>
        <p:nvSpPr>
          <p:cNvPr id="12" name="Text 10"/>
          <p:cNvSpPr/>
          <p:nvPr/>
        </p:nvSpPr>
        <p:spPr>
          <a:xfrm>
            <a:off x="5841802" y="5825847"/>
            <a:ext cx="2946678" cy="309920"/>
          </a:xfrm>
          <a:prstGeom prst="rect">
            <a:avLst/>
          </a:prstGeom>
          <a:noFill/>
          <a:ln/>
        </p:spPr>
        <p:txBody>
          <a:bodyPr wrap="none" lIns="0" tIns="0" rIns="0" bIns="0" rtlCol="0" anchor="t"/>
          <a:lstStyle/>
          <a:p>
            <a:pPr algn="ctr">
              <a:lnSpc>
                <a:spcPts val="2400"/>
              </a:lnSpc>
            </a:pPr>
            <a:r>
              <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rPr>
              <a:t>Concentration </a:t>
            </a:r>
            <a:r>
              <a:rPr lang="en-US" sz="3200" b="1" dirty="0" err="1">
                <a:solidFill>
                  <a:srgbClr val="00B0F0"/>
                </a:solidFill>
                <a:latin typeface="Times New Roman" panose="02020603050405020304" pitchFamily="18" charset="0"/>
                <a:ea typeface="Alexandria" pitchFamily="34" charset="-122"/>
                <a:cs typeface="Times New Roman" panose="02020603050405020304" pitchFamily="18" charset="0"/>
              </a:rPr>
              <a:t>optimale</a:t>
            </a:r>
            <a:endPar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endParaRPr>
          </a:p>
        </p:txBody>
      </p:sp>
      <p:sp>
        <p:nvSpPr>
          <p:cNvPr id="13" name="Text 11"/>
          <p:cNvSpPr/>
          <p:nvPr/>
        </p:nvSpPr>
        <p:spPr>
          <a:xfrm>
            <a:off x="4252673" y="6254710"/>
            <a:ext cx="7276717" cy="1269206"/>
          </a:xfrm>
          <a:prstGeom prst="rect">
            <a:avLst/>
          </a:prstGeom>
          <a:noFill/>
          <a:ln/>
        </p:spPr>
        <p:txBody>
          <a:bodyPr wrap="square" lIns="0" tIns="0" rIns="0" bIns="0" rtlCol="0" anchor="t"/>
          <a:lstStyle/>
          <a:p>
            <a:pPr algn="ctr">
              <a:lnSpc>
                <a:spcPct val="150000"/>
              </a:lnSpc>
            </a:pP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Il existe une concentration optimale en enzyme où la vitesse de réaction est maximale. À cette concentration, </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tous les sites actifs sont saturés </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en substrat et la transformation se fait de manière </a:t>
            </a:r>
            <a:r>
              <a:rPr lang="en-US" sz="2000" dirty="0" err="1">
                <a:solidFill>
                  <a:srgbClr val="404155"/>
                </a:solidFill>
                <a:latin typeface="Times New Roman" panose="02020603050405020304" pitchFamily="18" charset="0"/>
                <a:ea typeface="Nobile" pitchFamily="34" charset="-122"/>
                <a:cs typeface="Times New Roman" panose="02020603050405020304" pitchFamily="18" charset="0"/>
              </a:rPr>
              <a:t>optimale</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a:t>
            </a:r>
          </a:p>
        </p:txBody>
      </p:sp>
      <p:sp>
        <p:nvSpPr>
          <p:cNvPr id="14" name="Shape 12"/>
          <p:cNvSpPr/>
          <p:nvPr/>
        </p:nvSpPr>
        <p:spPr>
          <a:xfrm>
            <a:off x="10663595" y="4238804"/>
            <a:ext cx="22860" cy="694373"/>
          </a:xfrm>
          <a:prstGeom prst="roundRect">
            <a:avLst>
              <a:gd name="adj" fmla="val 364530"/>
            </a:avLst>
          </a:prstGeom>
          <a:solidFill>
            <a:srgbClr val="B8C3DF"/>
          </a:solidFill>
          <a:ln/>
        </p:spPr>
      </p:sp>
      <p:sp>
        <p:nvSpPr>
          <p:cNvPr id="15" name="Shape 13"/>
          <p:cNvSpPr/>
          <p:nvPr/>
        </p:nvSpPr>
        <p:spPr>
          <a:xfrm>
            <a:off x="10451902" y="4709934"/>
            <a:ext cx="446365" cy="446365"/>
          </a:xfrm>
          <a:prstGeom prst="roundRect">
            <a:avLst>
              <a:gd name="adj" fmla="val 18669"/>
            </a:avLst>
          </a:prstGeom>
          <a:solidFill>
            <a:srgbClr val="D2DDF9"/>
          </a:solidFill>
          <a:ln w="7620">
            <a:solidFill>
              <a:srgbClr val="B8C3DF"/>
            </a:solidFill>
            <a:prstDash val="solid"/>
          </a:ln>
        </p:spPr>
      </p:sp>
      <p:sp>
        <p:nvSpPr>
          <p:cNvPr id="16" name="Text 14"/>
          <p:cNvSpPr/>
          <p:nvPr/>
        </p:nvSpPr>
        <p:spPr>
          <a:xfrm>
            <a:off x="10587395" y="4784229"/>
            <a:ext cx="175260" cy="297656"/>
          </a:xfrm>
          <a:prstGeom prst="rect">
            <a:avLst/>
          </a:prstGeom>
          <a:noFill/>
          <a:ln/>
        </p:spPr>
        <p:txBody>
          <a:bodyPr wrap="none" lIns="0" tIns="0" rIns="0" bIns="0" rtlCol="0" anchor="t"/>
          <a:lstStyle/>
          <a:p>
            <a:pPr marL="0" indent="0" algn="ctr">
              <a:lnSpc>
                <a:spcPts val="2300"/>
              </a:lnSpc>
              <a:buNone/>
            </a:pPr>
            <a:r>
              <a:rPr lang="en-US" sz="2300" b="1" dirty="0">
                <a:solidFill>
                  <a:srgbClr val="404155"/>
                </a:solidFill>
                <a:latin typeface="Alexandria" pitchFamily="34" charset="0"/>
                <a:ea typeface="Alexandria" pitchFamily="34" charset="-122"/>
                <a:cs typeface="Alexandria" pitchFamily="34" charset="-120"/>
              </a:rPr>
              <a:t>3</a:t>
            </a:r>
            <a:endParaRPr lang="en-US" sz="2300" b="1" dirty="0"/>
          </a:p>
        </p:txBody>
      </p:sp>
      <p:sp>
        <p:nvSpPr>
          <p:cNvPr id="17" name="Text 15"/>
          <p:cNvSpPr/>
          <p:nvPr/>
        </p:nvSpPr>
        <p:spPr>
          <a:xfrm>
            <a:off x="9368846" y="1957082"/>
            <a:ext cx="2480072" cy="309920"/>
          </a:xfrm>
          <a:prstGeom prst="rect">
            <a:avLst/>
          </a:prstGeom>
          <a:noFill/>
          <a:ln/>
        </p:spPr>
        <p:txBody>
          <a:bodyPr wrap="none" lIns="0" tIns="0" rIns="0" bIns="0" rtlCol="0" anchor="t"/>
          <a:lstStyle/>
          <a:p>
            <a:pPr indent="0" algn="ctr">
              <a:lnSpc>
                <a:spcPts val="2400"/>
              </a:lnSpc>
              <a:buNone/>
            </a:pPr>
            <a:r>
              <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rPr>
              <a:t>Forte concentration</a:t>
            </a:r>
          </a:p>
        </p:txBody>
      </p:sp>
      <p:sp>
        <p:nvSpPr>
          <p:cNvPr id="18" name="Text 16"/>
          <p:cNvSpPr/>
          <p:nvPr/>
        </p:nvSpPr>
        <p:spPr>
          <a:xfrm>
            <a:off x="7483130" y="2346614"/>
            <a:ext cx="6916063" cy="1269206"/>
          </a:xfrm>
          <a:prstGeom prst="rect">
            <a:avLst/>
          </a:prstGeom>
          <a:noFill/>
          <a:ln/>
        </p:spPr>
        <p:txBody>
          <a:bodyPr wrap="square" lIns="0" tIns="0" rIns="0" bIns="0" rtlCol="0" anchor="t"/>
          <a:lstStyle/>
          <a:p>
            <a:pPr marL="0" indent="0" algn="ctr">
              <a:lnSpc>
                <a:spcPct val="150000"/>
              </a:lnSpc>
              <a:buNone/>
            </a:pP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Au-delà d'une certaine concentration, l'augmentation de la quantité d'enzyme n'a plus d'effet sur la vitesse de réaction. Celle-ci atteint alors un plateau, car d'autres facteurs comme la diffusion ou la disponibilité du substrat deviennent </a:t>
            </a:r>
            <a:r>
              <a:rPr lang="en-US" sz="2000" dirty="0" err="1">
                <a:solidFill>
                  <a:srgbClr val="404155"/>
                </a:solidFill>
                <a:latin typeface="Times New Roman" panose="02020603050405020304" pitchFamily="18" charset="0"/>
                <a:ea typeface="Nobile" pitchFamily="34" charset="-122"/>
                <a:cs typeface="Times New Roman" panose="02020603050405020304" pitchFamily="18" charset="0"/>
              </a:rPr>
              <a:t>limitants</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a:t>
            </a:r>
          </a:p>
        </p:txBody>
      </p:sp>
      <p:sp>
        <p:nvSpPr>
          <p:cNvPr id="19" name="ZoneTexte 4">
            <a:extLst>
              <a:ext uri="{FF2B5EF4-FFF2-40B4-BE49-F238E27FC236}">
                <a16:creationId xmlns:a16="http://schemas.microsoft.com/office/drawing/2014/main" id="{088FED5A-7B73-15CD-56E8-9E3B5BC0C062}"/>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20" name="ZoneTexte 19">
            <a:extLst>
              <a:ext uri="{FF2B5EF4-FFF2-40B4-BE49-F238E27FC236}">
                <a16:creationId xmlns:a16="http://schemas.microsoft.com/office/drawing/2014/main" id="{C8569D7A-99F9-E478-88D8-FDAA2B575534}"/>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4795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p:cNvSpPr/>
          <p:nvPr/>
        </p:nvSpPr>
        <p:spPr>
          <a:xfrm>
            <a:off x="1062380" y="788337"/>
            <a:ext cx="13399700" cy="1646634"/>
          </a:xfrm>
          <a:prstGeom prst="rect">
            <a:avLst/>
          </a:prstGeom>
          <a:noFill/>
          <a:ln/>
        </p:spPr>
        <p:txBody>
          <a:bodyPr wrap="square" lIns="0" tIns="0" rIns="0" bIns="0" rtlCol="0" anchor="t"/>
          <a:lstStyle/>
          <a:p>
            <a:pPr marL="0" indent="0">
              <a:lnSpc>
                <a:spcPts val="4300"/>
              </a:lnSpc>
              <a:buNone/>
            </a:pPr>
            <a:r>
              <a:rPr lang="en-US" sz="3550" b="1" dirty="0">
                <a:solidFill>
                  <a:srgbClr val="0070C0"/>
                </a:solidFill>
                <a:latin typeface="Times New Roman" panose="02020603050405020304" pitchFamily="18" charset="0"/>
                <a:ea typeface="Alexandria" pitchFamily="34" charset="-122"/>
                <a:cs typeface="Times New Roman" panose="02020603050405020304" pitchFamily="18" charset="0"/>
              </a:rPr>
              <a:t>4. </a:t>
            </a:r>
            <a:r>
              <a:rPr lang="en-US" sz="3550" b="1" dirty="0" err="1">
                <a:solidFill>
                  <a:srgbClr val="0070C0"/>
                </a:solidFill>
                <a:latin typeface="Times New Roman" panose="02020603050405020304" pitchFamily="18" charset="0"/>
                <a:ea typeface="Alexandria" pitchFamily="34" charset="-122"/>
                <a:cs typeface="Times New Roman" panose="02020603050405020304" pitchFamily="18" charset="0"/>
              </a:rPr>
              <a:t>Effet</a:t>
            </a:r>
            <a:r>
              <a:rPr lang="en-US" sz="3550" b="1" dirty="0">
                <a:solidFill>
                  <a:srgbClr val="0070C0"/>
                </a:solidFill>
                <a:latin typeface="Times New Roman" panose="02020603050405020304" pitchFamily="18" charset="0"/>
                <a:ea typeface="Alexandria" pitchFamily="34" charset="-122"/>
                <a:cs typeface="Times New Roman" panose="02020603050405020304" pitchFamily="18" charset="0"/>
              </a:rPr>
              <a:t> de la concentration en substrat sur la </a:t>
            </a:r>
            <a:r>
              <a:rPr lang="en-US" sz="3550" b="1" dirty="0" err="1">
                <a:solidFill>
                  <a:srgbClr val="0070C0"/>
                </a:solidFill>
                <a:latin typeface="Times New Roman" panose="02020603050405020304" pitchFamily="18" charset="0"/>
                <a:ea typeface="Alexandria" pitchFamily="34" charset="-122"/>
                <a:cs typeface="Times New Roman" panose="02020603050405020304" pitchFamily="18" charset="0"/>
              </a:rPr>
              <a:t>catalyse</a:t>
            </a:r>
            <a:r>
              <a:rPr lang="en-US" sz="3550" b="1" dirty="0">
                <a:solidFill>
                  <a:srgbClr val="0070C0"/>
                </a:solidFill>
                <a:latin typeface="Times New Roman" panose="02020603050405020304" pitchFamily="18" charset="0"/>
                <a:ea typeface="Alexandria" pitchFamily="34" charset="-122"/>
                <a:cs typeface="Times New Roman" panose="02020603050405020304" pitchFamily="18" charset="0"/>
              </a:rPr>
              <a:t> </a:t>
            </a:r>
            <a:r>
              <a:rPr lang="en-US" sz="3550" b="1" dirty="0" err="1">
                <a:solidFill>
                  <a:srgbClr val="0070C0"/>
                </a:solidFill>
                <a:latin typeface="Times New Roman" panose="02020603050405020304" pitchFamily="18" charset="0"/>
                <a:ea typeface="Alexandria" pitchFamily="34" charset="-122"/>
                <a:cs typeface="Times New Roman" panose="02020603050405020304" pitchFamily="18" charset="0"/>
              </a:rPr>
              <a:t>enzymatique</a:t>
            </a:r>
            <a:endParaRPr lang="en-US" sz="3550" b="1" dirty="0">
              <a:solidFill>
                <a:srgbClr val="0070C0"/>
              </a:solidFill>
              <a:latin typeface="Times New Roman" panose="02020603050405020304" pitchFamily="18" charset="0"/>
              <a:ea typeface="Alexandria" pitchFamily="34" charset="-122"/>
              <a:cs typeface="Times New Roman" panose="02020603050405020304" pitchFamily="18" charset="0"/>
            </a:endParaRPr>
          </a:p>
        </p:txBody>
      </p:sp>
      <p:sp>
        <p:nvSpPr>
          <p:cNvPr id="5" name="Shape 1"/>
          <p:cNvSpPr/>
          <p:nvPr/>
        </p:nvSpPr>
        <p:spPr>
          <a:xfrm flipH="1">
            <a:off x="616100" y="1666462"/>
            <a:ext cx="45719" cy="6011124"/>
          </a:xfrm>
          <a:prstGeom prst="roundRect">
            <a:avLst>
              <a:gd name="adj" fmla="val 322660"/>
            </a:avLst>
          </a:prstGeom>
          <a:solidFill>
            <a:srgbClr val="B8C3DF"/>
          </a:solidFill>
          <a:ln/>
        </p:spPr>
      </p:sp>
      <p:sp>
        <p:nvSpPr>
          <p:cNvPr id="6" name="Shape 2"/>
          <p:cNvSpPr/>
          <p:nvPr/>
        </p:nvSpPr>
        <p:spPr>
          <a:xfrm>
            <a:off x="812122" y="2820114"/>
            <a:ext cx="614601" cy="22860"/>
          </a:xfrm>
          <a:prstGeom prst="roundRect">
            <a:avLst>
              <a:gd name="adj" fmla="val 322660"/>
            </a:avLst>
          </a:prstGeom>
          <a:solidFill>
            <a:srgbClr val="B8C3DF"/>
          </a:solidFill>
          <a:ln/>
        </p:spPr>
      </p:sp>
      <p:sp>
        <p:nvSpPr>
          <p:cNvPr id="7" name="Shape 3"/>
          <p:cNvSpPr/>
          <p:nvPr/>
        </p:nvSpPr>
        <p:spPr>
          <a:xfrm>
            <a:off x="417075" y="2601873"/>
            <a:ext cx="395049" cy="395049"/>
          </a:xfrm>
          <a:prstGeom prst="roundRect">
            <a:avLst>
              <a:gd name="adj" fmla="val 18671"/>
            </a:avLst>
          </a:prstGeom>
          <a:solidFill>
            <a:srgbClr val="D2DDF9"/>
          </a:solidFill>
          <a:ln w="7620">
            <a:solidFill>
              <a:srgbClr val="B8C3DF"/>
            </a:solidFill>
            <a:prstDash val="solid"/>
          </a:ln>
        </p:spPr>
      </p:sp>
      <p:sp>
        <p:nvSpPr>
          <p:cNvPr id="8" name="Text 4"/>
          <p:cNvSpPr/>
          <p:nvPr/>
        </p:nvSpPr>
        <p:spPr>
          <a:xfrm flipH="1">
            <a:off x="-2211972" y="2673608"/>
            <a:ext cx="5653137" cy="228719"/>
          </a:xfrm>
          <a:prstGeom prst="rect">
            <a:avLst/>
          </a:prstGeom>
          <a:noFill/>
          <a:ln/>
        </p:spPr>
        <p:txBody>
          <a:bodyPr wrap="none" lIns="0" tIns="0" rIns="0" bIns="0" rtlCol="0" anchor="t"/>
          <a:lstStyle/>
          <a:p>
            <a:pPr marL="0" indent="0" algn="ctr">
              <a:lnSpc>
                <a:spcPts val="2050"/>
              </a:lnSpc>
              <a:buNone/>
            </a:pPr>
            <a:r>
              <a:rPr lang="en-US" sz="2050" dirty="0">
                <a:solidFill>
                  <a:srgbClr val="404155"/>
                </a:solidFill>
                <a:latin typeface="Alexandria" pitchFamily="34" charset="0"/>
                <a:ea typeface="Alexandria" pitchFamily="34" charset="-122"/>
                <a:cs typeface="Alexandria" pitchFamily="34" charset="-120"/>
              </a:rPr>
              <a:t>1</a:t>
            </a:r>
            <a:endParaRPr lang="en-US" sz="2050" dirty="0"/>
          </a:p>
        </p:txBody>
      </p:sp>
      <p:sp>
        <p:nvSpPr>
          <p:cNvPr id="9" name="Text 5"/>
          <p:cNvSpPr/>
          <p:nvPr/>
        </p:nvSpPr>
        <p:spPr>
          <a:xfrm>
            <a:off x="1577026" y="2699623"/>
            <a:ext cx="2248853" cy="274439"/>
          </a:xfrm>
          <a:prstGeom prst="rect">
            <a:avLst/>
          </a:prstGeom>
          <a:noFill/>
          <a:ln/>
        </p:spPr>
        <p:txBody>
          <a:bodyPr wrap="none" lIns="0" tIns="0" rIns="0" bIns="0" rtlCol="0" anchor="t"/>
          <a:lstStyle/>
          <a:p>
            <a:pPr marL="0" indent="0" algn="l">
              <a:lnSpc>
                <a:spcPts val="2150"/>
              </a:lnSpc>
              <a:buNone/>
            </a:pPr>
            <a:r>
              <a:rPr lang="en-US" sz="3200" b="1" dirty="0" err="1">
                <a:solidFill>
                  <a:srgbClr val="00B0F0"/>
                </a:solidFill>
                <a:latin typeface="Times New Roman" panose="02020603050405020304" pitchFamily="18" charset="0"/>
                <a:ea typeface="Alexandria" pitchFamily="34" charset="-122"/>
                <a:cs typeface="Times New Roman" panose="02020603050405020304" pitchFamily="18" charset="0"/>
              </a:rPr>
              <a:t>Faible</a:t>
            </a:r>
            <a:r>
              <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rPr>
              <a:t> concentration</a:t>
            </a:r>
          </a:p>
        </p:txBody>
      </p:sp>
      <p:sp>
        <p:nvSpPr>
          <p:cNvPr id="10" name="Text 6"/>
          <p:cNvSpPr/>
          <p:nvPr/>
        </p:nvSpPr>
        <p:spPr>
          <a:xfrm>
            <a:off x="995662" y="3133814"/>
            <a:ext cx="13533137" cy="1123950"/>
          </a:xfrm>
          <a:prstGeom prst="rect">
            <a:avLst/>
          </a:prstGeom>
          <a:noFill/>
          <a:ln/>
        </p:spPr>
        <p:txBody>
          <a:bodyPr wrap="square" lIns="0" tIns="0" rIns="0" bIns="0" rtlCol="0" anchor="t"/>
          <a:lstStyle/>
          <a:p>
            <a:pPr marL="0" indent="0" algn="l">
              <a:lnSpc>
                <a:spcPct val="150000"/>
              </a:lnSpc>
              <a:buNone/>
            </a:pP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Lorsque la concentration en substrat est faible, l'activité enzymatique est limitée car les sites actifs des enzymes ne sont pas tous saturés. </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L'augmentation de la concentration en </a:t>
            </a:r>
            <a:r>
              <a:rPr lang="en-US" sz="2000" b="1" dirty="0" err="1">
                <a:solidFill>
                  <a:srgbClr val="00B050"/>
                </a:solidFill>
                <a:latin typeface="Times New Roman" panose="02020603050405020304" pitchFamily="18" charset="0"/>
                <a:ea typeface="Nobile" pitchFamily="34" charset="-122"/>
                <a:cs typeface="Times New Roman" panose="02020603050405020304" pitchFamily="18" charset="0"/>
              </a:rPr>
              <a:t>substrat</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 </a:t>
            </a:r>
            <a:r>
              <a:rPr lang="en-US" sz="2000" b="1" dirty="0" err="1">
                <a:solidFill>
                  <a:srgbClr val="00B050"/>
                </a:solidFill>
                <a:latin typeface="Times New Roman" panose="02020603050405020304" pitchFamily="18" charset="0"/>
                <a:ea typeface="Nobile" pitchFamily="34" charset="-122"/>
                <a:cs typeface="Times New Roman" panose="02020603050405020304" pitchFamily="18" charset="0"/>
              </a:rPr>
              <a:t>augmente</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 </a:t>
            </a:r>
            <a:r>
              <a:rPr lang="en-US" sz="2000" b="1" dirty="0" err="1">
                <a:solidFill>
                  <a:srgbClr val="00B050"/>
                </a:solidFill>
                <a:latin typeface="Times New Roman" panose="02020603050405020304" pitchFamily="18" charset="0"/>
                <a:ea typeface="Nobile" pitchFamily="34" charset="-122"/>
                <a:cs typeface="Times New Roman" panose="02020603050405020304" pitchFamily="18" charset="0"/>
              </a:rPr>
              <a:t>également</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 la vitesse de la réaction</a:t>
            </a:r>
            <a:r>
              <a:rPr lang="en-US" sz="1350" dirty="0">
                <a:solidFill>
                  <a:srgbClr val="404155"/>
                </a:solidFill>
                <a:latin typeface="Nobile" pitchFamily="34" charset="0"/>
                <a:ea typeface="Nobile" pitchFamily="34" charset="-122"/>
                <a:cs typeface="Nobile" pitchFamily="34" charset="-120"/>
              </a:rPr>
              <a:t>.</a:t>
            </a:r>
            <a:endParaRPr lang="en-US" sz="1350" dirty="0"/>
          </a:p>
        </p:txBody>
      </p:sp>
      <p:sp>
        <p:nvSpPr>
          <p:cNvPr id="11" name="Shape 7"/>
          <p:cNvSpPr/>
          <p:nvPr/>
        </p:nvSpPr>
        <p:spPr>
          <a:xfrm>
            <a:off x="812124" y="4704219"/>
            <a:ext cx="614601" cy="22860"/>
          </a:xfrm>
          <a:prstGeom prst="roundRect">
            <a:avLst>
              <a:gd name="adj" fmla="val 322660"/>
            </a:avLst>
          </a:prstGeom>
          <a:solidFill>
            <a:srgbClr val="B8C3DF"/>
          </a:solidFill>
          <a:ln/>
        </p:spPr>
      </p:sp>
      <p:sp>
        <p:nvSpPr>
          <p:cNvPr id="12" name="Shape 8"/>
          <p:cNvSpPr/>
          <p:nvPr/>
        </p:nvSpPr>
        <p:spPr>
          <a:xfrm>
            <a:off x="417074" y="4489251"/>
            <a:ext cx="395049" cy="395049"/>
          </a:xfrm>
          <a:prstGeom prst="roundRect">
            <a:avLst>
              <a:gd name="adj" fmla="val 18671"/>
            </a:avLst>
          </a:prstGeom>
          <a:solidFill>
            <a:srgbClr val="D2DDF9"/>
          </a:solidFill>
          <a:ln w="7620">
            <a:solidFill>
              <a:srgbClr val="B8C3DF"/>
            </a:solidFill>
            <a:prstDash val="solid"/>
          </a:ln>
        </p:spPr>
      </p:sp>
      <p:sp>
        <p:nvSpPr>
          <p:cNvPr id="13" name="Text 9"/>
          <p:cNvSpPr/>
          <p:nvPr/>
        </p:nvSpPr>
        <p:spPr>
          <a:xfrm flipH="1">
            <a:off x="-2211972" y="4601290"/>
            <a:ext cx="5671114" cy="228718"/>
          </a:xfrm>
          <a:prstGeom prst="rect">
            <a:avLst/>
          </a:prstGeom>
          <a:noFill/>
          <a:ln/>
        </p:spPr>
        <p:txBody>
          <a:bodyPr wrap="none" lIns="0" tIns="0" rIns="0" bIns="0" rtlCol="0" anchor="t"/>
          <a:lstStyle/>
          <a:p>
            <a:pPr marL="0" indent="0" algn="ctr">
              <a:lnSpc>
                <a:spcPts val="2050"/>
              </a:lnSpc>
              <a:buNone/>
            </a:pPr>
            <a:r>
              <a:rPr lang="en-US" sz="2050" dirty="0">
                <a:solidFill>
                  <a:srgbClr val="404155"/>
                </a:solidFill>
                <a:latin typeface="Alexandria" pitchFamily="34" charset="0"/>
                <a:ea typeface="Alexandria" pitchFamily="34" charset="-122"/>
                <a:cs typeface="Alexandria" pitchFamily="34" charset="-120"/>
              </a:rPr>
              <a:t>2</a:t>
            </a:r>
            <a:endParaRPr lang="en-US" sz="2050" dirty="0"/>
          </a:p>
        </p:txBody>
      </p:sp>
      <p:sp>
        <p:nvSpPr>
          <p:cNvPr id="14" name="Text 10"/>
          <p:cNvSpPr/>
          <p:nvPr/>
        </p:nvSpPr>
        <p:spPr>
          <a:xfrm>
            <a:off x="1537893" y="4667608"/>
            <a:ext cx="2608421" cy="274439"/>
          </a:xfrm>
          <a:prstGeom prst="rect">
            <a:avLst/>
          </a:prstGeom>
          <a:noFill/>
          <a:ln/>
        </p:spPr>
        <p:txBody>
          <a:bodyPr wrap="none" lIns="0" tIns="0" rIns="0" bIns="0" rtlCol="0" anchor="t"/>
          <a:lstStyle/>
          <a:p>
            <a:pPr>
              <a:lnSpc>
                <a:spcPts val="2150"/>
              </a:lnSpc>
            </a:pPr>
            <a:r>
              <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rPr>
              <a:t>Concentration </a:t>
            </a:r>
            <a:r>
              <a:rPr lang="en-US" sz="3200" b="1" dirty="0" err="1">
                <a:solidFill>
                  <a:srgbClr val="00B0F0"/>
                </a:solidFill>
                <a:latin typeface="Times New Roman" panose="02020603050405020304" pitchFamily="18" charset="0"/>
                <a:ea typeface="Alexandria" pitchFamily="34" charset="-122"/>
                <a:cs typeface="Times New Roman" panose="02020603050405020304" pitchFamily="18" charset="0"/>
              </a:rPr>
              <a:t>optimale</a:t>
            </a:r>
            <a:endPar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endParaRPr>
          </a:p>
        </p:txBody>
      </p:sp>
      <p:sp>
        <p:nvSpPr>
          <p:cNvPr id="15" name="Text 11"/>
          <p:cNvSpPr/>
          <p:nvPr/>
        </p:nvSpPr>
        <p:spPr>
          <a:xfrm>
            <a:off x="771238" y="5097928"/>
            <a:ext cx="13244562" cy="842963"/>
          </a:xfrm>
          <a:prstGeom prst="rect">
            <a:avLst/>
          </a:prstGeom>
          <a:noFill/>
          <a:ln/>
        </p:spPr>
        <p:txBody>
          <a:bodyPr wrap="square" lIns="0" tIns="0" rIns="0" bIns="0" rtlCol="0" anchor="t"/>
          <a:lstStyle/>
          <a:p>
            <a:pPr>
              <a:lnSpc>
                <a:spcPct val="150000"/>
              </a:lnSpc>
            </a:pP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Il existe une concentration en substrat optimale pour laquelle l'activité enzymatique </a:t>
            </a:r>
            <a:r>
              <a:rPr lang="en-US" sz="2000" dirty="0" err="1">
                <a:solidFill>
                  <a:srgbClr val="404155"/>
                </a:solidFill>
                <a:latin typeface="Times New Roman" panose="02020603050405020304" pitchFamily="18" charset="0"/>
                <a:ea typeface="Nobile" pitchFamily="34" charset="-122"/>
                <a:cs typeface="Times New Roman" panose="02020603050405020304" pitchFamily="18" charset="0"/>
              </a:rPr>
              <a:t>est</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a:t>
            </a:r>
            <a:r>
              <a:rPr lang="en-US" sz="2000" dirty="0" err="1">
                <a:solidFill>
                  <a:srgbClr val="404155"/>
                </a:solidFill>
                <a:latin typeface="Times New Roman" panose="02020603050405020304" pitchFamily="18" charset="0"/>
                <a:ea typeface="Nobile" pitchFamily="34" charset="-122"/>
                <a:cs typeface="Times New Roman" panose="02020603050405020304" pitchFamily="18" charset="0"/>
              </a:rPr>
              <a:t>maximale</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 </a:t>
            </a:r>
            <a:r>
              <a:rPr lang="en-US" sz="2000" b="1" dirty="0" err="1">
                <a:solidFill>
                  <a:srgbClr val="00B050"/>
                </a:solidFill>
                <a:latin typeface="Times New Roman" panose="02020603050405020304" pitchFamily="18" charset="0"/>
                <a:ea typeface="Nobile" pitchFamily="34" charset="-122"/>
                <a:cs typeface="Times New Roman" panose="02020603050405020304" pitchFamily="18" charset="0"/>
              </a:rPr>
              <a:t>phénomène</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 de saturation</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Au-delà de cette concentration, les sites actifs des enzymes sont tous </a:t>
            </a:r>
            <a:r>
              <a:rPr lang="en-US" sz="2000" dirty="0" err="1">
                <a:solidFill>
                  <a:srgbClr val="404155"/>
                </a:solidFill>
                <a:latin typeface="Times New Roman" panose="02020603050405020304" pitchFamily="18" charset="0"/>
                <a:ea typeface="Nobile" pitchFamily="34" charset="-122"/>
                <a:cs typeface="Times New Roman" panose="02020603050405020304" pitchFamily="18" charset="0"/>
              </a:rPr>
              <a:t>occupés</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et la vitesse de </a:t>
            </a:r>
            <a:r>
              <a:rPr lang="en-US" sz="2000" dirty="0" err="1">
                <a:solidFill>
                  <a:srgbClr val="404155"/>
                </a:solidFill>
                <a:latin typeface="Times New Roman" panose="02020603050405020304" pitchFamily="18" charset="0"/>
                <a:ea typeface="Nobile" pitchFamily="34" charset="-122"/>
                <a:cs typeface="Times New Roman" panose="02020603050405020304" pitchFamily="18" charset="0"/>
              </a:rPr>
              <a:t>réaction</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a:t>
            </a:r>
            <a:r>
              <a:rPr lang="en-US" sz="2000" dirty="0" err="1">
                <a:solidFill>
                  <a:srgbClr val="404155"/>
                </a:solidFill>
                <a:latin typeface="Times New Roman" panose="02020603050405020304" pitchFamily="18" charset="0"/>
                <a:ea typeface="Nobile" pitchFamily="34" charset="-122"/>
                <a:cs typeface="Times New Roman" panose="02020603050405020304" pitchFamily="18" charset="0"/>
              </a:rPr>
              <a:t>n'augmente</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plus.</a:t>
            </a:r>
          </a:p>
        </p:txBody>
      </p:sp>
      <p:sp>
        <p:nvSpPr>
          <p:cNvPr id="16" name="Shape 12"/>
          <p:cNvSpPr/>
          <p:nvPr/>
        </p:nvSpPr>
        <p:spPr>
          <a:xfrm>
            <a:off x="860844" y="6568202"/>
            <a:ext cx="614601" cy="22860"/>
          </a:xfrm>
          <a:prstGeom prst="roundRect">
            <a:avLst>
              <a:gd name="adj" fmla="val 322660"/>
            </a:avLst>
          </a:prstGeom>
          <a:solidFill>
            <a:srgbClr val="B8C3DF"/>
          </a:solidFill>
          <a:ln/>
        </p:spPr>
      </p:sp>
      <p:sp>
        <p:nvSpPr>
          <p:cNvPr id="17" name="Shape 13"/>
          <p:cNvSpPr/>
          <p:nvPr/>
        </p:nvSpPr>
        <p:spPr>
          <a:xfrm>
            <a:off x="417073" y="6333530"/>
            <a:ext cx="395049" cy="395049"/>
          </a:xfrm>
          <a:prstGeom prst="roundRect">
            <a:avLst>
              <a:gd name="adj" fmla="val 18671"/>
            </a:avLst>
          </a:prstGeom>
          <a:solidFill>
            <a:srgbClr val="D2DDF9"/>
          </a:solidFill>
          <a:ln w="7620">
            <a:solidFill>
              <a:srgbClr val="B8C3DF"/>
            </a:solidFill>
            <a:prstDash val="solid"/>
          </a:ln>
        </p:spPr>
      </p:sp>
      <p:sp>
        <p:nvSpPr>
          <p:cNvPr id="18" name="Text 14"/>
          <p:cNvSpPr/>
          <p:nvPr/>
        </p:nvSpPr>
        <p:spPr>
          <a:xfrm>
            <a:off x="506681" y="6447889"/>
            <a:ext cx="155138" cy="263485"/>
          </a:xfrm>
          <a:prstGeom prst="rect">
            <a:avLst/>
          </a:prstGeom>
          <a:noFill/>
          <a:ln/>
        </p:spPr>
        <p:txBody>
          <a:bodyPr wrap="none" lIns="0" tIns="0" rIns="0" bIns="0" rtlCol="0" anchor="t"/>
          <a:lstStyle/>
          <a:p>
            <a:pPr marL="0" indent="0" algn="ctr">
              <a:lnSpc>
                <a:spcPts val="2050"/>
              </a:lnSpc>
              <a:buNone/>
            </a:pPr>
            <a:r>
              <a:rPr lang="en-US" sz="2050" dirty="0">
                <a:solidFill>
                  <a:srgbClr val="404155"/>
                </a:solidFill>
                <a:latin typeface="Alexandria" pitchFamily="34" charset="0"/>
                <a:ea typeface="Alexandria" pitchFamily="34" charset="-122"/>
                <a:cs typeface="Alexandria" pitchFamily="34" charset="-120"/>
              </a:rPr>
              <a:t>3</a:t>
            </a:r>
            <a:endParaRPr lang="en-US" sz="2050" dirty="0"/>
          </a:p>
        </p:txBody>
      </p:sp>
      <p:sp>
        <p:nvSpPr>
          <p:cNvPr id="19" name="Text 15"/>
          <p:cNvSpPr/>
          <p:nvPr/>
        </p:nvSpPr>
        <p:spPr>
          <a:xfrm>
            <a:off x="1426723" y="6430982"/>
            <a:ext cx="2195155" cy="274439"/>
          </a:xfrm>
          <a:prstGeom prst="rect">
            <a:avLst/>
          </a:prstGeom>
          <a:noFill/>
          <a:ln/>
        </p:spPr>
        <p:txBody>
          <a:bodyPr wrap="none" lIns="0" tIns="0" rIns="0" bIns="0" rtlCol="0" anchor="t"/>
          <a:lstStyle/>
          <a:p>
            <a:pPr indent="0">
              <a:lnSpc>
                <a:spcPts val="2150"/>
              </a:lnSpc>
              <a:buNone/>
            </a:pPr>
            <a:r>
              <a:rPr lang="en-US" sz="3200" b="1" dirty="0">
                <a:solidFill>
                  <a:srgbClr val="00B0F0"/>
                </a:solidFill>
                <a:latin typeface="Times New Roman" panose="02020603050405020304" pitchFamily="18" charset="0"/>
                <a:ea typeface="Alexandria" pitchFamily="34" charset="-122"/>
                <a:cs typeface="Times New Roman" panose="02020603050405020304" pitchFamily="18" charset="0"/>
              </a:rPr>
              <a:t>Forte concentration</a:t>
            </a:r>
          </a:p>
        </p:txBody>
      </p:sp>
      <p:sp>
        <p:nvSpPr>
          <p:cNvPr id="20" name="Text 16"/>
          <p:cNvSpPr/>
          <p:nvPr/>
        </p:nvSpPr>
        <p:spPr>
          <a:xfrm>
            <a:off x="995662" y="6855714"/>
            <a:ext cx="13244562" cy="842963"/>
          </a:xfrm>
          <a:prstGeom prst="rect">
            <a:avLst/>
          </a:prstGeom>
          <a:noFill/>
          <a:ln/>
        </p:spPr>
        <p:txBody>
          <a:bodyPr wrap="square" lIns="0" tIns="0" rIns="0" bIns="0" rtlCol="0" anchor="t"/>
          <a:lstStyle/>
          <a:p>
            <a:pPr>
              <a:lnSpc>
                <a:spcPct val="150000"/>
              </a:lnSpc>
            </a:pP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À très forte concentration en substrat, des phénomènes </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d'inhibition </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peuvent se produire, réduisant l'activité enzymatique. </a:t>
            </a:r>
          </a:p>
          <a:p>
            <a:pPr>
              <a:lnSpc>
                <a:spcPct val="150000"/>
              </a:lnSpc>
            </a:pP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 </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Inhibition </a:t>
            </a:r>
            <a:r>
              <a:rPr lang="en-US" sz="2000" b="1" dirty="0" err="1">
                <a:solidFill>
                  <a:srgbClr val="00B050"/>
                </a:solidFill>
                <a:latin typeface="Times New Roman" panose="02020603050405020304" pitchFamily="18" charset="0"/>
                <a:ea typeface="Nobile" pitchFamily="34" charset="-122"/>
                <a:cs typeface="Times New Roman" panose="02020603050405020304" pitchFamily="18" charset="0"/>
              </a:rPr>
              <a:t>enzymatique</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 par </a:t>
            </a:r>
            <a:r>
              <a:rPr lang="en-US" sz="2000" b="1" dirty="0" err="1">
                <a:solidFill>
                  <a:srgbClr val="00B050"/>
                </a:solidFill>
                <a:latin typeface="Times New Roman" panose="02020603050405020304" pitchFamily="18" charset="0"/>
                <a:ea typeface="Nobile" pitchFamily="34" charset="-122"/>
                <a:cs typeface="Times New Roman" panose="02020603050405020304" pitchFamily="18" charset="0"/>
              </a:rPr>
              <a:t>excès</a:t>
            </a:r>
            <a:r>
              <a:rPr lang="en-US" sz="2000" b="1" dirty="0">
                <a:solidFill>
                  <a:srgbClr val="00B050"/>
                </a:solidFill>
                <a:latin typeface="Times New Roman" panose="02020603050405020304" pitchFamily="18" charset="0"/>
                <a:ea typeface="Nobile" pitchFamily="34" charset="-122"/>
                <a:cs typeface="Times New Roman" panose="02020603050405020304" pitchFamily="18" charset="0"/>
              </a:rPr>
              <a:t> de </a:t>
            </a:r>
            <a:r>
              <a:rPr lang="en-US" sz="2000" b="1" dirty="0" err="1">
                <a:solidFill>
                  <a:srgbClr val="00B050"/>
                </a:solidFill>
                <a:latin typeface="Times New Roman" panose="02020603050405020304" pitchFamily="18" charset="0"/>
                <a:ea typeface="Nobile" pitchFamily="34" charset="-122"/>
                <a:cs typeface="Times New Roman" panose="02020603050405020304" pitchFamily="18" charset="0"/>
              </a:rPr>
              <a:t>substrat</a:t>
            </a:r>
            <a:r>
              <a:rPr lang="en-US" sz="2000" dirty="0">
                <a:solidFill>
                  <a:srgbClr val="404155"/>
                </a:solidFill>
                <a:latin typeface="Times New Roman" panose="02020603050405020304" pitchFamily="18" charset="0"/>
                <a:ea typeface="Nobile" pitchFamily="34" charset="-122"/>
                <a:cs typeface="Times New Roman" panose="02020603050405020304" pitchFamily="18" charset="0"/>
              </a:rPr>
              <a:t>)</a:t>
            </a:r>
          </a:p>
        </p:txBody>
      </p:sp>
      <p:sp>
        <p:nvSpPr>
          <p:cNvPr id="21" name="ZoneTexte 4">
            <a:extLst>
              <a:ext uri="{FF2B5EF4-FFF2-40B4-BE49-F238E27FC236}">
                <a16:creationId xmlns:a16="http://schemas.microsoft.com/office/drawing/2014/main" id="{C7254BAB-5B07-5B4D-910D-F884DCE340A7}"/>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2" name="ZoneTexte 1">
            <a:extLst>
              <a:ext uri="{FF2B5EF4-FFF2-40B4-BE49-F238E27FC236}">
                <a16:creationId xmlns:a16="http://schemas.microsoft.com/office/drawing/2014/main" id="{7DB8B1EE-34BD-621C-B926-AD8A9B5DD158}"/>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571784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231F-CCEA-1A52-A583-F9E6D73060B4}"/>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E3F00FFF-40F8-C8D7-74E0-56E1B6BBFB07}"/>
              </a:ext>
            </a:extLst>
          </p:cNvPr>
          <p:cNvPicPr>
            <a:picLocks noChangeAspect="1"/>
          </p:cNvPicPr>
          <p:nvPr/>
        </p:nvPicPr>
        <p:blipFill>
          <a:blip r:embed="rId3"/>
          <a:stretch>
            <a:fillRect/>
          </a:stretch>
        </p:blipFill>
        <p:spPr>
          <a:xfrm>
            <a:off x="0" y="1033670"/>
            <a:ext cx="14762922" cy="7195930"/>
          </a:xfrm>
          <a:prstGeom prst="rect">
            <a:avLst/>
          </a:prstGeom>
        </p:spPr>
      </p:pic>
      <p:sp>
        <p:nvSpPr>
          <p:cNvPr id="4" name="Text 0">
            <a:extLst>
              <a:ext uri="{FF2B5EF4-FFF2-40B4-BE49-F238E27FC236}">
                <a16:creationId xmlns:a16="http://schemas.microsoft.com/office/drawing/2014/main" id="{B1A0E047-5236-4D50-5D62-0CE73FBC987F}"/>
              </a:ext>
            </a:extLst>
          </p:cNvPr>
          <p:cNvSpPr/>
          <p:nvPr/>
        </p:nvSpPr>
        <p:spPr>
          <a:xfrm>
            <a:off x="132522" y="82986"/>
            <a:ext cx="15889356" cy="1286589"/>
          </a:xfrm>
          <a:prstGeom prst="rect">
            <a:avLst/>
          </a:prstGeom>
          <a:noFill/>
          <a:ln/>
        </p:spPr>
        <p:txBody>
          <a:bodyPr wrap="square" lIns="0" tIns="0" rIns="0" bIns="0" rtlCol="0" anchor="t"/>
          <a:lstStyle/>
          <a:p>
            <a:pPr>
              <a:lnSpc>
                <a:spcPts val="5050"/>
              </a:lnSpc>
            </a:pP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4.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concentration du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substrat</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sur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l’activité</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catalytique</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p>
        </p:txBody>
      </p:sp>
      <p:sp>
        <p:nvSpPr>
          <p:cNvPr id="17" name="ZoneTexte 4">
            <a:extLst>
              <a:ext uri="{FF2B5EF4-FFF2-40B4-BE49-F238E27FC236}">
                <a16:creationId xmlns:a16="http://schemas.microsoft.com/office/drawing/2014/main" id="{CAD95445-8896-61E7-5222-E6556751358B}"/>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3" name="ZoneTexte 2">
            <a:extLst>
              <a:ext uri="{FF2B5EF4-FFF2-40B4-BE49-F238E27FC236}">
                <a16:creationId xmlns:a16="http://schemas.microsoft.com/office/drawing/2014/main" id="{7DDC1867-1895-E60B-6A63-7CF64C45F747}"/>
              </a:ext>
            </a:extLst>
          </p:cNvPr>
          <p:cNvSpPr txBox="1"/>
          <p:nvPr/>
        </p:nvSpPr>
        <p:spPr>
          <a:xfrm>
            <a:off x="12333111" y="7677586"/>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pic>
        <p:nvPicPr>
          <p:cNvPr id="6" name="Image 5">
            <a:extLst>
              <a:ext uri="{FF2B5EF4-FFF2-40B4-BE49-F238E27FC236}">
                <a16:creationId xmlns:a16="http://schemas.microsoft.com/office/drawing/2014/main" id="{6A0F9465-C227-C9E1-92DD-0E595592B87E}"/>
              </a:ext>
            </a:extLst>
          </p:cNvPr>
          <p:cNvPicPr>
            <a:picLocks noChangeAspect="1"/>
          </p:cNvPicPr>
          <p:nvPr/>
        </p:nvPicPr>
        <p:blipFill>
          <a:blip r:embed="rId4"/>
          <a:stretch>
            <a:fillRect/>
          </a:stretch>
        </p:blipFill>
        <p:spPr>
          <a:xfrm>
            <a:off x="675861" y="1126435"/>
            <a:ext cx="11657250" cy="6920483"/>
          </a:xfrm>
          <a:prstGeom prst="rect">
            <a:avLst/>
          </a:prstGeom>
        </p:spPr>
      </p:pic>
    </p:spTree>
    <p:extLst>
      <p:ext uri="{BB962C8B-B14F-4D97-AF65-F5344CB8AC3E}">
        <p14:creationId xmlns:p14="http://schemas.microsoft.com/office/powerpoint/2010/main" val="245365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1E959-C67B-9E60-3964-0BD03253830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BDF9998-402D-F2B9-249E-DAB1AFE6E5D2}"/>
              </a:ext>
            </a:extLst>
          </p:cNvPr>
          <p:cNvPicPr>
            <a:picLocks noChangeAspect="1"/>
          </p:cNvPicPr>
          <p:nvPr/>
        </p:nvPicPr>
        <p:blipFill>
          <a:blip r:embed="rId3"/>
          <a:stretch>
            <a:fillRect/>
          </a:stretch>
        </p:blipFill>
        <p:spPr>
          <a:xfrm>
            <a:off x="0" y="0"/>
            <a:ext cx="14762922" cy="8229600"/>
          </a:xfrm>
          <a:prstGeom prst="rect">
            <a:avLst/>
          </a:prstGeom>
        </p:spPr>
      </p:pic>
      <p:sp>
        <p:nvSpPr>
          <p:cNvPr id="4" name="Text 0">
            <a:extLst>
              <a:ext uri="{FF2B5EF4-FFF2-40B4-BE49-F238E27FC236}">
                <a16:creationId xmlns:a16="http://schemas.microsoft.com/office/drawing/2014/main" id="{94DF520F-EF48-9B70-B341-14A4CCD2C40B}"/>
              </a:ext>
            </a:extLst>
          </p:cNvPr>
          <p:cNvSpPr/>
          <p:nvPr/>
        </p:nvSpPr>
        <p:spPr>
          <a:xfrm>
            <a:off x="357807" y="73207"/>
            <a:ext cx="15664070" cy="1286589"/>
          </a:xfrm>
          <a:prstGeom prst="rect">
            <a:avLst/>
          </a:prstGeom>
          <a:noFill/>
          <a:ln/>
        </p:spPr>
        <p:txBody>
          <a:bodyPr wrap="square" lIns="0" tIns="0" rIns="0" bIns="0" rtlCol="0" anchor="t"/>
          <a:lstStyle/>
          <a:p>
            <a:pPr>
              <a:lnSpc>
                <a:spcPts val="5050"/>
              </a:lnSpc>
            </a:pPr>
            <a:r>
              <a:rPr lang="fr-FR" sz="40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Facteurs influençant l'activité enzymatique</a:t>
            </a:r>
          </a:p>
          <a:p>
            <a:pPr marL="0" indent="0">
              <a:lnSpc>
                <a:spcPts val="50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p>
        </p:txBody>
      </p:sp>
      <p:sp>
        <p:nvSpPr>
          <p:cNvPr id="17" name="ZoneTexte 4">
            <a:extLst>
              <a:ext uri="{FF2B5EF4-FFF2-40B4-BE49-F238E27FC236}">
                <a16:creationId xmlns:a16="http://schemas.microsoft.com/office/drawing/2014/main" id="{DA1288E6-78F4-0EB7-2CB9-AE70F690C830}"/>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9" name="ZoneTexte 18">
            <a:extLst>
              <a:ext uri="{FF2B5EF4-FFF2-40B4-BE49-F238E27FC236}">
                <a16:creationId xmlns:a16="http://schemas.microsoft.com/office/drawing/2014/main" id="{4DFCB4FF-8783-0699-C772-DBB7C3645D89}"/>
              </a:ext>
            </a:extLst>
          </p:cNvPr>
          <p:cNvSpPr txBox="1"/>
          <p:nvPr/>
        </p:nvSpPr>
        <p:spPr>
          <a:xfrm>
            <a:off x="357807" y="978509"/>
            <a:ext cx="13450957" cy="2354234"/>
          </a:xfrm>
          <a:prstGeom prst="rect">
            <a:avLst/>
          </a:prstGeom>
          <a:noFill/>
        </p:spPr>
        <p:txBody>
          <a:bodyPr wrap="square">
            <a:spAutoFit/>
          </a:bodyPr>
          <a:lstStyle/>
          <a:p>
            <a:pPr>
              <a:lnSpc>
                <a:spcPct val="115000"/>
              </a:lnSpc>
              <a:spcAft>
                <a:spcPts val="1000"/>
              </a:spcAft>
            </a:pPr>
            <a:r>
              <a:rPr lang="fr-FR" sz="2000" b="1" kern="0" dirty="0">
                <a:solidFill>
                  <a:srgbClr val="0070C0"/>
                </a:solidFill>
                <a:latin typeface="Times New Roman" panose="02020603050405020304" pitchFamily="18" charset="0"/>
                <a:cs typeface="Arial" panose="020B0604020202020204" pitchFamily="34" charset="0"/>
              </a:rPr>
              <a:t>5- La régulation de l’activité enzymatique</a:t>
            </a:r>
          </a:p>
          <a:p>
            <a:pPr>
              <a:lnSpc>
                <a:spcPct val="115000"/>
              </a:lnSpc>
              <a:spcAft>
                <a:spcPts val="1000"/>
              </a:spcAft>
            </a:pPr>
            <a:r>
              <a:rPr lang="fr-FR" sz="2000" b="1" kern="0" dirty="0">
                <a:solidFill>
                  <a:srgbClr val="C00000"/>
                </a:solidFill>
                <a:latin typeface="Times New Roman" panose="02020603050405020304" pitchFamily="18" charset="0"/>
                <a:cs typeface="Arial" panose="020B0604020202020204" pitchFamily="34" charset="0"/>
              </a:rPr>
              <a:t>      a- La coopérativité et l’allostérie</a:t>
            </a:r>
          </a:p>
          <a:p>
            <a:pPr>
              <a:lnSpc>
                <a:spcPct val="115000"/>
              </a:lnSpc>
              <a:spcAft>
                <a:spcPts val="1000"/>
              </a:spcAft>
            </a:pPr>
            <a:r>
              <a:rPr lang="fr-FR" sz="2000" b="1" kern="0" dirty="0">
                <a:solidFill>
                  <a:srgbClr val="C00000"/>
                </a:solidFill>
                <a:latin typeface="Times New Roman" panose="02020603050405020304" pitchFamily="18" charset="0"/>
                <a:cs typeface="Arial" panose="020B0604020202020204" pitchFamily="34" charset="0"/>
              </a:rPr>
              <a:t>      b - La phosphorylation/Déphosphorylation</a:t>
            </a:r>
          </a:p>
          <a:p>
            <a:pPr>
              <a:lnSpc>
                <a:spcPct val="115000"/>
              </a:lnSpc>
              <a:spcAft>
                <a:spcPts val="1000"/>
              </a:spcAft>
            </a:pPr>
            <a:r>
              <a:rPr lang="fr-FR" sz="2000" b="1" kern="0" dirty="0">
                <a:solidFill>
                  <a:srgbClr val="C00000"/>
                </a:solidFill>
                <a:latin typeface="Times New Roman" panose="02020603050405020304" pitchFamily="18" charset="0"/>
                <a:cs typeface="Arial" panose="020B0604020202020204" pitchFamily="34" charset="0"/>
              </a:rPr>
              <a:t>      c- La protéolyse ménagée ( activation des zymogènes)</a:t>
            </a:r>
          </a:p>
          <a:p>
            <a:pPr>
              <a:lnSpc>
                <a:spcPct val="115000"/>
              </a:lnSpc>
              <a:spcAft>
                <a:spcPts val="1000"/>
              </a:spcAft>
            </a:pPr>
            <a:endParaRPr lang="fr-FR"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6C4AA92-C1CD-5A1D-E0C0-5137E91EF50C}"/>
              </a:ext>
            </a:extLst>
          </p:cNvPr>
          <p:cNvSpPr txBox="1"/>
          <p:nvPr/>
        </p:nvSpPr>
        <p:spPr>
          <a:xfrm>
            <a:off x="12333111" y="7659924"/>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347031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2604D-C3E3-B738-B625-10015BE66F7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1B5B6691-C522-6DAE-7069-59A1CFF2700D}"/>
              </a:ext>
            </a:extLst>
          </p:cNvPr>
          <p:cNvSpPr txBox="1"/>
          <p:nvPr/>
        </p:nvSpPr>
        <p:spPr>
          <a:xfrm>
            <a:off x="417443" y="391202"/>
            <a:ext cx="14855686" cy="1050288"/>
          </a:xfrm>
          <a:prstGeom prst="rect">
            <a:avLst/>
          </a:prstGeom>
          <a:noFill/>
        </p:spPr>
        <p:txBody>
          <a:bodyPr wrap="square">
            <a:spAutoFit/>
          </a:bodyPr>
          <a:lstStyle/>
          <a:p>
            <a:endParaRPr lang="fr-FR" sz="2000" b="0" i="0" u="none" strike="noStrike" baseline="0" dirty="0">
              <a:solidFill>
                <a:srgbClr val="000000"/>
              </a:solidFill>
              <a:latin typeface="Times New Roman" panose="02020603050405020304" pitchFamily="18" charset="0"/>
            </a:endParaRPr>
          </a:p>
          <a:p>
            <a:pPr>
              <a:lnSpc>
                <a:spcPct val="150000"/>
              </a:lnSpc>
            </a:pPr>
            <a:r>
              <a:rPr lang="fr-FR" sz="3200" b="1" kern="0" dirty="0">
                <a:solidFill>
                  <a:srgbClr val="C00000"/>
                </a:solidFill>
                <a:latin typeface="Times New Roman" panose="02020603050405020304" pitchFamily="18" charset="0"/>
                <a:cs typeface="Arial" panose="020B0604020202020204" pitchFamily="34" charset="0"/>
              </a:rPr>
              <a:t>A- La coopérativité et l’allostérie</a:t>
            </a:r>
          </a:p>
        </p:txBody>
      </p:sp>
      <p:sp>
        <p:nvSpPr>
          <p:cNvPr id="4" name="ZoneTexte 3">
            <a:extLst>
              <a:ext uri="{FF2B5EF4-FFF2-40B4-BE49-F238E27FC236}">
                <a16:creationId xmlns:a16="http://schemas.microsoft.com/office/drawing/2014/main" id="{57E8DDB3-9783-A80F-F9FA-36A2FC3E0C03}"/>
              </a:ext>
            </a:extLst>
          </p:cNvPr>
          <p:cNvSpPr txBox="1"/>
          <p:nvPr/>
        </p:nvSpPr>
        <p:spPr>
          <a:xfrm>
            <a:off x="125895" y="1472151"/>
            <a:ext cx="14484625" cy="1687963"/>
          </a:xfrm>
          <a:prstGeom prst="rect">
            <a:avLst/>
          </a:prstGeom>
          <a:noFill/>
        </p:spPr>
        <p:txBody>
          <a:bodyPr wrap="square">
            <a:spAutoFit/>
          </a:bodyPr>
          <a:lstStyle/>
          <a:p>
            <a:pPr>
              <a:lnSpc>
                <a:spcPct val="150000"/>
              </a:lnSpc>
              <a:spcAft>
                <a:spcPts val="1000"/>
              </a:spcAft>
            </a:pP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La </a:t>
            </a: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coopérativité</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 et </a:t>
            </a: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l'allostérie</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 influencent fortement l'activité enzymatique, en particulier pour les enzymes allostériques. Ces deux concepts sont essentiels pour comprendre comment certaines enzymes régulent leurs activités dans des systèmes biologiques complexes.</a:t>
            </a:r>
          </a:p>
        </p:txBody>
      </p:sp>
      <p:sp>
        <p:nvSpPr>
          <p:cNvPr id="6" name="ZoneTexte 5">
            <a:extLst>
              <a:ext uri="{FF2B5EF4-FFF2-40B4-BE49-F238E27FC236}">
                <a16:creationId xmlns:a16="http://schemas.microsoft.com/office/drawing/2014/main" id="{327B2B81-E3DE-7920-3B24-41299B3C0309}"/>
              </a:ext>
            </a:extLst>
          </p:cNvPr>
          <p:cNvSpPr txBox="1"/>
          <p:nvPr/>
        </p:nvSpPr>
        <p:spPr>
          <a:xfrm>
            <a:off x="125895" y="3309240"/>
            <a:ext cx="14378609" cy="4854983"/>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       1. Coopérativité</a:t>
            </a:r>
          </a:p>
          <a:p>
            <a:pPr>
              <a:lnSpc>
                <a:spcPct val="150000"/>
              </a:lnSpc>
              <a:spcAft>
                <a:spcPts val="1000"/>
              </a:spcAft>
            </a:pP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La </a:t>
            </a: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coopérativité</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 fait référence à un phénomène dans lequel l'affinité d'une enzyme pour son substrat change lorsqu'une molécule de </a:t>
            </a: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substrat </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se lie à un de ses sites de liaison. Ce phénomène est souvent observé dans les enzymes multimériques, c'est-à-dire celles qui possèdent plusieurs sous-unités.</a:t>
            </a:r>
          </a:p>
          <a:p>
            <a:pPr lvl="0">
              <a:lnSpc>
                <a:spcPct val="115000"/>
              </a:lnSpc>
              <a:spcAft>
                <a:spcPts val="1000"/>
              </a:spcAft>
              <a:buSzPts val="1000"/>
              <a:tabLst>
                <a:tab pos="457200" algn="l"/>
              </a:tabLst>
            </a:pPr>
            <a:r>
              <a:rPr lang="fr-FR" sz="3200" b="1" kern="0" dirty="0">
                <a:solidFill>
                  <a:srgbClr val="C00000"/>
                </a:solidFill>
                <a:latin typeface="Times New Roman" panose="02020603050405020304" pitchFamily="18" charset="0"/>
                <a:cs typeface="Arial" panose="020B0604020202020204" pitchFamily="34" charset="0"/>
              </a:rPr>
              <a:t>           Enzymes coopératives </a:t>
            </a:r>
          </a:p>
          <a:p>
            <a:pPr marL="342900" lvl="0" indent="-342900">
              <a:lnSpc>
                <a:spcPct val="150000"/>
              </a:lnSpc>
              <a:spcAft>
                <a:spcPts val="1000"/>
              </a:spcAft>
              <a:buSzPts val="1000"/>
              <a:buFont typeface="Symbol" panose="05050102010706020507" pitchFamily="18" charset="2"/>
              <a:buChar char=""/>
              <a:tabLst>
                <a:tab pos="457200" algn="l"/>
              </a:tabLst>
            </a:pP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Une fois qu'une molécule de </a:t>
            </a: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substrat</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 se lie à un site actif d'une sous-unité de l'enzyme, elle peut affecter l'affinité des autres sites actifs, soit pour augmenter (coopérativité positive), soit pour diminuer (coopérativité négative) l'affinité du substrat pour ces sites.</a:t>
            </a:r>
          </a:p>
        </p:txBody>
      </p:sp>
      <p:sp>
        <p:nvSpPr>
          <p:cNvPr id="2" name="ZoneTexte 1">
            <a:extLst>
              <a:ext uri="{FF2B5EF4-FFF2-40B4-BE49-F238E27FC236}">
                <a16:creationId xmlns:a16="http://schemas.microsoft.com/office/drawing/2014/main" id="{58EE37C6-C4EA-2EC5-0EC3-486C7751EBCF}"/>
              </a:ext>
            </a:extLst>
          </p:cNvPr>
          <p:cNvSpPr txBox="1"/>
          <p:nvPr/>
        </p:nvSpPr>
        <p:spPr>
          <a:xfrm>
            <a:off x="125895" y="6482"/>
            <a:ext cx="14855686" cy="769441"/>
          </a:xfrm>
          <a:prstGeom prst="rect">
            <a:avLst/>
          </a:prstGeom>
          <a:noFill/>
        </p:spPr>
        <p:txBody>
          <a:bodyPr wrap="square">
            <a:spAutoFit/>
          </a:bodyPr>
          <a:lstStyle/>
          <a:p>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5- La régulation de l’activité enzymatique</a:t>
            </a:r>
          </a:p>
        </p:txBody>
      </p:sp>
      <p:sp>
        <p:nvSpPr>
          <p:cNvPr id="5" name="ZoneTexte 4">
            <a:extLst>
              <a:ext uri="{FF2B5EF4-FFF2-40B4-BE49-F238E27FC236}">
                <a16:creationId xmlns:a16="http://schemas.microsoft.com/office/drawing/2014/main" id="{9BDBF35C-D21C-FC5A-F535-59D90AF519D1}"/>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63635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61BA6-B110-30B6-08F3-1623FA0044B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028D6C3-D9B1-EBF4-1C65-722BCBCCA398}"/>
              </a:ext>
            </a:extLst>
          </p:cNvPr>
          <p:cNvSpPr txBox="1"/>
          <p:nvPr/>
        </p:nvSpPr>
        <p:spPr>
          <a:xfrm>
            <a:off x="556590" y="-212035"/>
            <a:ext cx="14855686" cy="1294137"/>
          </a:xfrm>
          <a:prstGeom prst="rect">
            <a:avLst/>
          </a:prstGeom>
          <a:noFill/>
        </p:spPr>
        <p:txBody>
          <a:bodyPr wrap="square">
            <a:spAutoFit/>
          </a:bodyPr>
          <a:lstStyle/>
          <a:p>
            <a:endParaRPr lang="fr-FR" sz="2000" b="0" i="0" u="none" strike="noStrike" baseline="0" dirty="0">
              <a:solidFill>
                <a:srgbClr val="000000"/>
              </a:solidFill>
              <a:latin typeface="Times New Roman" panose="02020603050405020304" pitchFamily="18" charset="0"/>
            </a:endParaRPr>
          </a:p>
          <a:p>
            <a:pPr>
              <a:lnSpc>
                <a:spcPct val="150000"/>
              </a:lnSpc>
            </a:pPr>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La coopérativité</a:t>
            </a:r>
          </a:p>
        </p:txBody>
      </p:sp>
      <p:pic>
        <p:nvPicPr>
          <p:cNvPr id="2054" name="Picture 6" descr="AP biology Midterm- good luck! Flashcards | Quizlet">
            <a:extLst>
              <a:ext uri="{FF2B5EF4-FFF2-40B4-BE49-F238E27FC236}">
                <a16:creationId xmlns:a16="http://schemas.microsoft.com/office/drawing/2014/main" id="{2BAF0FAF-D8AE-AC22-2081-BFEF937E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7" y="1351722"/>
            <a:ext cx="13561944" cy="593034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4B0DFB8-0C27-593B-A38C-E8093A628006}"/>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2908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8ED5-575B-7006-DB32-E6893A8BC846}"/>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A95EC322-CA03-61E4-3845-CD50C5564734}"/>
              </a:ext>
            </a:extLst>
          </p:cNvPr>
          <p:cNvSpPr txBox="1"/>
          <p:nvPr/>
        </p:nvSpPr>
        <p:spPr>
          <a:xfrm>
            <a:off x="132522" y="71362"/>
            <a:ext cx="14087060" cy="6150210"/>
          </a:xfrm>
          <a:prstGeom prst="rect">
            <a:avLst/>
          </a:prstGeom>
          <a:noFill/>
        </p:spPr>
        <p:txBody>
          <a:bodyPr wrap="square">
            <a:spAutoFit/>
          </a:bodyPr>
          <a:lstStyle/>
          <a:p>
            <a:pPr>
              <a:lnSpc>
                <a:spcPct val="115000"/>
              </a:lnSpc>
              <a:spcAft>
                <a:spcPts val="1000"/>
              </a:spcAft>
            </a:pPr>
            <a:r>
              <a:rPr lang="fr-FR" sz="3200" b="1" kern="0" dirty="0">
                <a:solidFill>
                  <a:srgbClr val="C00000"/>
                </a:solidFill>
                <a:latin typeface="Times New Roman" panose="02020603050405020304" pitchFamily="18" charset="0"/>
                <a:cs typeface="Arial" panose="020B0604020202020204" pitchFamily="34" charset="0"/>
              </a:rPr>
              <a:t>2. Allostérie</a:t>
            </a:r>
          </a:p>
          <a:p>
            <a:pPr>
              <a:lnSpc>
                <a:spcPct val="115000"/>
              </a:lnSpc>
              <a:spcAft>
                <a:spcPts val="1000"/>
              </a:spcAft>
            </a:pP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L'allostérie</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 est un mécanisme dans lequel une enzyme peut être régulée par des molécules qui se lient à des sites allostériques distincts du site actif. Ces molécules sont appelées </a:t>
            </a: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effecteurs allostériques</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 La liaison d'un effecteur allostérique peut induire </a:t>
            </a: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un changement conformationnel </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dans l'enzyme, modifiant ainsi son activité.</a:t>
            </a:r>
          </a:p>
          <a:p>
            <a:pPr marL="342900" lvl="0" indent="-342900">
              <a:lnSpc>
                <a:spcPct val="115000"/>
              </a:lnSpc>
              <a:spcAft>
                <a:spcPts val="1000"/>
              </a:spcAft>
              <a:buSzPts val="1000"/>
              <a:buFont typeface="Symbol" panose="05050102010706020507" pitchFamily="18" charset="2"/>
              <a:buChar char=""/>
              <a:tabLst>
                <a:tab pos="457200" algn="l"/>
              </a:tabLst>
            </a:pP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Sites allostériques : </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Ce sont des sites spécifiques sur l'enzyme où des molécules (effecteurs) se lient, mais qui ne sont pas les sites actifs où le substrat se lie. La liaison d'un effecteur allostérique peut modifier la forme de l'enzyme et influencer son activité catalytique.</a:t>
            </a:r>
          </a:p>
          <a:p>
            <a:pPr marL="342900" lvl="0" indent="-342900">
              <a:lnSpc>
                <a:spcPct val="115000"/>
              </a:lnSpc>
              <a:spcAft>
                <a:spcPts val="1000"/>
              </a:spcAft>
              <a:buSzPts val="1000"/>
              <a:buFont typeface="Symbol" panose="05050102010706020507" pitchFamily="18" charset="2"/>
              <a:buChar char=""/>
              <a:tabLst>
                <a:tab pos="457200" algn="l"/>
              </a:tabLst>
            </a:pP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Effecteurs allostériques :</a:t>
            </a:r>
          </a:p>
          <a:p>
            <a:pPr marL="742950" lvl="1" indent="-285750">
              <a:lnSpc>
                <a:spcPct val="115000"/>
              </a:lnSpc>
              <a:spcAft>
                <a:spcPts val="1000"/>
              </a:spcAft>
              <a:buSzPts val="1000"/>
              <a:buFont typeface="Courier New" panose="02070309020205020404" pitchFamily="49" charset="0"/>
              <a:buChar char="o"/>
              <a:tabLst>
                <a:tab pos="914400" algn="l"/>
              </a:tabLst>
            </a:pP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Activateurs allostériques : </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Ce sont des molécules qui augmentent l'activité de l'enzyme en facilitant la liaison du substrat ou en stabilisant la conformation active de l'enzyme.</a:t>
            </a:r>
          </a:p>
          <a:p>
            <a:pPr marL="742950" lvl="1" indent="-285750">
              <a:lnSpc>
                <a:spcPct val="115000"/>
              </a:lnSpc>
              <a:spcAft>
                <a:spcPts val="1000"/>
              </a:spcAft>
              <a:buSzPts val="1000"/>
              <a:buFont typeface="Courier New" panose="02070309020205020404" pitchFamily="49" charset="0"/>
              <a:buChar char="o"/>
              <a:tabLst>
                <a:tab pos="914400" algn="l"/>
              </a:tabLst>
            </a:pPr>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Inhibiteurs allostériques : </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Ce sont des molécules qui diminuent l'activité de l'enzyme en induisant une conformation qui réduit son affinité pour le substrat ou qui bloque l'accès au site actif.</a:t>
            </a:r>
          </a:p>
        </p:txBody>
      </p:sp>
      <p:sp>
        <p:nvSpPr>
          <p:cNvPr id="10" name="ZoneTexte 9">
            <a:extLst>
              <a:ext uri="{FF2B5EF4-FFF2-40B4-BE49-F238E27FC236}">
                <a16:creationId xmlns:a16="http://schemas.microsoft.com/office/drawing/2014/main" id="{6636ADD7-CCF0-807E-E1BD-C4A2FB2C0C97}"/>
              </a:ext>
            </a:extLst>
          </p:cNvPr>
          <p:cNvSpPr txBox="1"/>
          <p:nvPr/>
        </p:nvSpPr>
        <p:spPr>
          <a:xfrm>
            <a:off x="0" y="6497671"/>
            <a:ext cx="14749670" cy="1200329"/>
          </a:xfrm>
          <a:prstGeom prst="rect">
            <a:avLst/>
          </a:prstGeom>
          <a:noFill/>
        </p:spPr>
        <p:txBody>
          <a:bodyPr wrap="square">
            <a:spAutoFit/>
          </a:bodyPr>
          <a:lstStyle/>
          <a:p>
            <a:r>
              <a:rPr lang="fr-FR" sz="2400" b="1" dirty="0">
                <a:solidFill>
                  <a:srgbClr val="404155"/>
                </a:solidFill>
                <a:latin typeface="Times New Roman" panose="02020603050405020304" pitchFamily="18" charset="0"/>
                <a:ea typeface="Nobile" pitchFamily="34" charset="-122"/>
                <a:cs typeface="Times New Roman" panose="02020603050405020304" pitchFamily="18" charset="0"/>
              </a:rPr>
              <a:t>Régulation allostérique : </a:t>
            </a:r>
            <a:r>
              <a:rPr lang="fr-FR" sz="2400" dirty="0">
                <a:solidFill>
                  <a:srgbClr val="404155"/>
                </a:solidFill>
                <a:latin typeface="Times New Roman" panose="02020603050405020304" pitchFamily="18" charset="0"/>
                <a:ea typeface="Nobile" pitchFamily="34" charset="-122"/>
                <a:cs typeface="Times New Roman" panose="02020603050405020304" pitchFamily="18" charset="0"/>
              </a:rPr>
              <a:t>Dans de nombreux cas, la régulation allostérique permet à une enzyme de s'ajuster rapidement à des variations de la concentration en métabolites ou en produits intermédiaires dans une voie métabolique.</a:t>
            </a:r>
          </a:p>
        </p:txBody>
      </p:sp>
      <p:sp>
        <p:nvSpPr>
          <p:cNvPr id="2" name="ZoneTexte 1">
            <a:extLst>
              <a:ext uri="{FF2B5EF4-FFF2-40B4-BE49-F238E27FC236}">
                <a16:creationId xmlns:a16="http://schemas.microsoft.com/office/drawing/2014/main" id="{5021A148-E460-756C-0FA6-68FA9EB8D3B6}"/>
              </a:ext>
            </a:extLst>
          </p:cNvPr>
          <p:cNvSpPr txBox="1"/>
          <p:nvPr/>
        </p:nvSpPr>
        <p:spPr>
          <a:xfrm>
            <a:off x="12841357" y="7698000"/>
            <a:ext cx="1598750" cy="410818"/>
          </a:xfrm>
          <a:prstGeom prst="rect">
            <a:avLst/>
          </a:prstGeom>
          <a:solidFill>
            <a:schemeClr val="bg1">
              <a:lumMod val="95000"/>
            </a:schemeClr>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C38C24A6-3055-584B-A1A3-73A92C7C9275}"/>
              </a:ext>
            </a:extLst>
          </p:cNvPr>
          <p:cNvSpPr txBox="1"/>
          <p:nvPr/>
        </p:nvSpPr>
        <p:spPr>
          <a:xfrm>
            <a:off x="12978641" y="7736244"/>
            <a:ext cx="1598750" cy="410818"/>
          </a:xfrm>
          <a:prstGeom prst="rect">
            <a:avLst/>
          </a:prstGeom>
          <a:solidFill>
            <a:schemeClr val="bg1">
              <a:lumMod val="95000"/>
            </a:schemeClr>
          </a:solidFill>
        </p:spPr>
        <p:txBody>
          <a:bodyPr wrap="square" rtlCol="0">
            <a:spAutoFit/>
          </a:bodyPr>
          <a:lstStyle/>
          <a:p>
            <a:endParaRPr lang="fr-FR" dirty="0"/>
          </a:p>
        </p:txBody>
      </p:sp>
    </p:spTree>
    <p:extLst>
      <p:ext uri="{BB962C8B-B14F-4D97-AF65-F5344CB8AC3E}">
        <p14:creationId xmlns:p14="http://schemas.microsoft.com/office/powerpoint/2010/main" val="20261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053E6F-E599-9C40-6FC4-D7426389B76C}"/>
              </a:ext>
            </a:extLst>
          </p:cNvPr>
          <p:cNvSpPr txBox="1"/>
          <p:nvPr/>
        </p:nvSpPr>
        <p:spPr>
          <a:xfrm>
            <a:off x="1" y="87810"/>
            <a:ext cx="14855686" cy="2549737"/>
          </a:xfrm>
          <a:prstGeom prst="rect">
            <a:avLst/>
          </a:prstGeom>
          <a:noFill/>
        </p:spPr>
        <p:txBody>
          <a:bodyPr wrap="square">
            <a:spAutoFit/>
          </a:bodyPr>
          <a:lstStyle/>
          <a:p>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5- La régulation de l’activité enzymatique</a:t>
            </a:r>
          </a:p>
          <a:p>
            <a:pPr>
              <a:lnSpc>
                <a:spcPct val="150000"/>
              </a:lnSpc>
            </a:pPr>
            <a:r>
              <a:rPr lang="fr-FR" sz="3200" b="1" kern="0" dirty="0">
                <a:solidFill>
                  <a:srgbClr val="C00000"/>
                </a:solidFill>
                <a:latin typeface="Times New Roman" panose="02020603050405020304" pitchFamily="18" charset="0"/>
                <a:cs typeface="Arial" panose="020B0604020202020204" pitchFamily="34" charset="0"/>
              </a:rPr>
              <a:t>B- La phosphorylation et la déphosphorylation </a:t>
            </a:r>
            <a:r>
              <a:rPr lang="fr-FR" sz="1800" b="0" i="0" u="none" strike="noStrike" baseline="0" dirty="0">
                <a:solidFill>
                  <a:srgbClr val="FF0000"/>
                </a:solidFill>
                <a:latin typeface="Times New Roman" panose="02020603050405020304" pitchFamily="18" charset="0"/>
              </a:rPr>
              <a:t>. </a:t>
            </a:r>
          </a:p>
          <a:p>
            <a:pPr>
              <a:lnSpc>
                <a:spcPct val="150000"/>
              </a:lnSpc>
            </a:pPr>
            <a:r>
              <a:rPr lang="fr-FR" sz="2400" dirty="0">
                <a:latin typeface="Times New Roman" panose="02020603050405020304" pitchFamily="18" charset="0"/>
              </a:rPr>
              <a:t>Certaines enzymes existent sous deux formes inter convertibles l’une phosphorylée et l’autre non </a:t>
            </a:r>
            <a:r>
              <a:rPr lang="fr-FR" sz="2400" b="0" i="0" u="none" strike="noStrike" baseline="0" dirty="0">
                <a:solidFill>
                  <a:srgbClr val="000000"/>
                </a:solidFill>
                <a:latin typeface="Times New Roman" panose="02020603050405020304" pitchFamily="18" charset="0"/>
              </a:rPr>
              <a:t>(</a:t>
            </a:r>
            <a:r>
              <a:rPr lang="fr-FR" sz="2400" b="1" i="0" u="none" strike="noStrike" baseline="0" dirty="0">
                <a:solidFill>
                  <a:srgbClr val="006FC0"/>
                </a:solidFill>
                <a:latin typeface="Times New Roman" panose="02020603050405020304" pitchFamily="18" charset="0"/>
              </a:rPr>
              <a:t>active / inactive</a:t>
            </a:r>
            <a:r>
              <a:rPr lang="fr-FR" sz="2400" b="0" i="0" u="none" strike="noStrike" baseline="0" dirty="0">
                <a:solidFill>
                  <a:srgbClr val="006FC0"/>
                </a:solidFill>
                <a:latin typeface="Times New Roman" panose="02020603050405020304" pitchFamily="18" charset="0"/>
              </a:rPr>
              <a:t>) </a:t>
            </a:r>
          </a:p>
          <a:p>
            <a:pPr>
              <a:lnSpc>
                <a:spcPct val="150000"/>
              </a:lnSpc>
            </a:pPr>
            <a:r>
              <a:rPr lang="fr-FR" sz="2400" b="0" i="0" u="none" strike="noStrike" baseline="0" dirty="0">
                <a:solidFill>
                  <a:srgbClr val="C00000"/>
                </a:solidFill>
                <a:latin typeface="Times New Roman" panose="02020603050405020304" pitchFamily="18" charset="0"/>
              </a:rPr>
              <a:t> ( modification réversible) </a:t>
            </a:r>
            <a:endParaRPr lang="fr-FR" sz="2400" b="0" i="0" u="none" strike="noStrike" baseline="0" dirty="0">
              <a:solidFill>
                <a:srgbClr val="FF0000"/>
              </a:solidFill>
              <a:latin typeface="Times New Roman" panose="02020603050405020304" pitchFamily="18" charset="0"/>
            </a:endParaRPr>
          </a:p>
        </p:txBody>
      </p:sp>
      <p:pic>
        <p:nvPicPr>
          <p:cNvPr id="1028" name="Picture 4" descr="Figure1. protein phosphorylation and dephosphorylation. Protein... |  Download Scientific Diagram">
            <a:extLst>
              <a:ext uri="{FF2B5EF4-FFF2-40B4-BE49-F238E27FC236}">
                <a16:creationId xmlns:a16="http://schemas.microsoft.com/office/drawing/2014/main" id="{8B7FDC11-77DC-62E6-B499-4D3006DF4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43" y="2576673"/>
            <a:ext cx="9090992" cy="554690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46C1C1C-8A02-192F-A65F-081981C6026E}"/>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A4ECE1CF-C494-7664-48DE-A816459966DC}"/>
              </a:ext>
            </a:extLst>
          </p:cNvPr>
          <p:cNvSpPr txBox="1"/>
          <p:nvPr/>
        </p:nvSpPr>
        <p:spPr>
          <a:xfrm>
            <a:off x="6904383" y="2782957"/>
            <a:ext cx="1828800" cy="622852"/>
          </a:xfrm>
          <a:prstGeom prst="rect">
            <a:avLst/>
          </a:prstGeom>
          <a:solidFill>
            <a:schemeClr val="bg1"/>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5CE005E9-C665-774C-4AC7-BD0650F68696}"/>
              </a:ext>
            </a:extLst>
          </p:cNvPr>
          <p:cNvSpPr txBox="1"/>
          <p:nvPr/>
        </p:nvSpPr>
        <p:spPr>
          <a:xfrm>
            <a:off x="7474226" y="3405809"/>
            <a:ext cx="622852" cy="369332"/>
          </a:xfrm>
          <a:prstGeom prst="rect">
            <a:avLst/>
          </a:prstGeom>
          <a:solidFill>
            <a:schemeClr val="bg1"/>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1E46FB1F-2B1A-1074-6AD3-E6851AD99D78}"/>
              </a:ext>
            </a:extLst>
          </p:cNvPr>
          <p:cNvSpPr txBox="1"/>
          <p:nvPr/>
        </p:nvSpPr>
        <p:spPr>
          <a:xfrm>
            <a:off x="6765235" y="7063409"/>
            <a:ext cx="2186608" cy="90114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206499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B6F37-5A98-5F39-B3D6-BDAF55F0E2A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331F12F-3389-044F-9177-BC74C12FA12C}"/>
              </a:ext>
            </a:extLst>
          </p:cNvPr>
          <p:cNvSpPr txBox="1"/>
          <p:nvPr/>
        </p:nvSpPr>
        <p:spPr>
          <a:xfrm>
            <a:off x="1" y="530087"/>
            <a:ext cx="14855686" cy="3842399"/>
          </a:xfrm>
          <a:prstGeom prst="rect">
            <a:avLst/>
          </a:prstGeom>
          <a:noFill/>
        </p:spPr>
        <p:txBody>
          <a:bodyPr wrap="square">
            <a:spAutoFit/>
          </a:bodyPr>
          <a:lstStyle/>
          <a:p>
            <a:endParaRPr lang="fr-FR" sz="2000" b="0" i="0" u="none" strike="noStrike" baseline="0" dirty="0">
              <a:solidFill>
                <a:srgbClr val="000000"/>
              </a:solidFill>
              <a:latin typeface="Times New Roman" panose="02020603050405020304" pitchFamily="18" charset="0"/>
            </a:endParaRPr>
          </a:p>
          <a:p>
            <a:pPr>
              <a:lnSpc>
                <a:spcPct val="150000"/>
              </a:lnSpc>
            </a:pPr>
            <a:r>
              <a:rPr lang="fr-FR" sz="3200" b="1" kern="0" dirty="0">
                <a:solidFill>
                  <a:srgbClr val="C00000"/>
                </a:solidFill>
                <a:latin typeface="Times New Roman" panose="02020603050405020304" pitchFamily="18" charset="0"/>
                <a:cs typeface="Arial" panose="020B0604020202020204" pitchFamily="34" charset="0"/>
              </a:rPr>
              <a:t>C- La protéolyse ménagée ( Activation des zymogènes)</a:t>
            </a:r>
          </a:p>
          <a:p>
            <a:pPr>
              <a:lnSpc>
                <a:spcPct val="150000"/>
              </a:lnSpc>
            </a:pPr>
            <a:r>
              <a:rPr lang="fr-FR" sz="2400" dirty="0">
                <a:latin typeface="Times New Roman" panose="02020603050405020304" pitchFamily="18" charset="0"/>
              </a:rPr>
              <a:t>On appelle </a:t>
            </a:r>
            <a:r>
              <a:rPr lang="fr-FR" sz="2400" b="1" dirty="0">
                <a:solidFill>
                  <a:srgbClr val="00B050"/>
                </a:solidFill>
                <a:latin typeface="Times New Roman" panose="02020603050405020304" pitchFamily="18" charset="0"/>
              </a:rPr>
              <a:t>zymogène</a:t>
            </a:r>
            <a:r>
              <a:rPr lang="fr-FR" sz="2400" dirty="0">
                <a:latin typeface="Times New Roman" panose="02020603050405020304" pitchFamily="18" charset="0"/>
              </a:rPr>
              <a:t> le précurseur inactif d’une enzyme activée par </a:t>
            </a:r>
            <a:r>
              <a:rPr lang="fr-FR" sz="2400" b="1" dirty="0">
                <a:solidFill>
                  <a:srgbClr val="00B050"/>
                </a:solidFill>
                <a:latin typeface="Times New Roman" panose="02020603050405020304" pitchFamily="18" charset="0"/>
              </a:rPr>
              <a:t>protéolyse</a:t>
            </a:r>
            <a:r>
              <a:rPr lang="fr-FR" sz="2400" b="0" i="0" u="none" strike="noStrike" baseline="0" dirty="0">
                <a:solidFill>
                  <a:srgbClr val="000000"/>
                </a:solidFill>
                <a:latin typeface="Times New Roman" panose="02020603050405020304" pitchFamily="18" charset="0"/>
              </a:rPr>
              <a:t> (clivage ou coupure d’une </a:t>
            </a:r>
          </a:p>
          <a:p>
            <a:pPr>
              <a:lnSpc>
                <a:spcPct val="150000"/>
              </a:lnSpc>
            </a:pPr>
            <a:r>
              <a:rPr lang="fr-FR" sz="2400" b="0" i="0" u="none" strike="noStrike" baseline="0" dirty="0">
                <a:solidFill>
                  <a:srgbClr val="000000"/>
                </a:solidFill>
                <a:latin typeface="Times New Roman" panose="02020603050405020304" pitchFamily="18" charset="0"/>
              </a:rPr>
              <a:t>ou plusieurs liaisons peptiques)</a:t>
            </a:r>
            <a:r>
              <a:rPr lang="fr-FR" sz="2400" dirty="0">
                <a:latin typeface="Times New Roman" panose="02020603050405020304" pitchFamily="18" charset="0"/>
              </a:rPr>
              <a:t>. </a:t>
            </a:r>
          </a:p>
          <a:p>
            <a:pPr>
              <a:lnSpc>
                <a:spcPct val="150000"/>
              </a:lnSpc>
            </a:pPr>
            <a:r>
              <a:rPr lang="fr-FR" sz="2400" dirty="0">
                <a:latin typeface="Times New Roman" panose="02020603050405020304" pitchFamily="18" charset="0"/>
              </a:rPr>
              <a:t>La plupart des protéases sont synthétisées sous forme de zymogènes. L’élimination post sécrétoire de certains acides aminés transforme les zymogènes inactifs (</a:t>
            </a:r>
            <a:r>
              <a:rPr lang="fr-FR" sz="2400" dirty="0">
                <a:solidFill>
                  <a:srgbClr val="000000"/>
                </a:solidFill>
                <a:latin typeface="Times New Roman" panose="02020603050405020304" pitchFamily="18" charset="0"/>
              </a:rPr>
              <a:t>o</a:t>
            </a:r>
            <a:r>
              <a:rPr lang="fr-FR" sz="2400" b="0" i="0" u="none" strike="noStrike" baseline="0" dirty="0">
                <a:solidFill>
                  <a:srgbClr val="000000"/>
                </a:solidFill>
                <a:latin typeface="Times New Roman" panose="02020603050405020304" pitchFamily="18" charset="0"/>
              </a:rPr>
              <a:t>u proenzymes) </a:t>
            </a:r>
            <a:r>
              <a:rPr lang="fr-FR" sz="2400" dirty="0">
                <a:latin typeface="Times New Roman" panose="02020603050405020304" pitchFamily="18" charset="0"/>
              </a:rPr>
              <a:t>en enzymes actives,  révélant ou créant le site catalytique </a:t>
            </a:r>
          </a:p>
          <a:p>
            <a:pPr>
              <a:lnSpc>
                <a:spcPct val="150000"/>
              </a:lnSpc>
            </a:pPr>
            <a:r>
              <a:rPr lang="fr-FR" sz="2400" dirty="0">
                <a:latin typeface="Times New Roman" panose="02020603050405020304" pitchFamily="18" charset="0"/>
              </a:rPr>
              <a:t> </a:t>
            </a:r>
            <a:r>
              <a:rPr lang="fr-FR" sz="2400" b="0" i="0" u="none" strike="noStrike" baseline="0" dirty="0">
                <a:solidFill>
                  <a:srgbClr val="000000"/>
                </a:solidFill>
                <a:latin typeface="Times New Roman" panose="02020603050405020304" pitchFamily="18" charset="0"/>
              </a:rPr>
              <a:t>(</a:t>
            </a:r>
            <a:r>
              <a:rPr lang="fr-FR" sz="2400" dirty="0">
                <a:solidFill>
                  <a:srgbClr val="C00000"/>
                </a:solidFill>
                <a:latin typeface="Times New Roman" panose="02020603050405020304" pitchFamily="18" charset="0"/>
              </a:rPr>
              <a:t>modification covalente irréversible</a:t>
            </a:r>
            <a:r>
              <a:rPr lang="fr-FR" sz="2400" dirty="0">
                <a:solidFill>
                  <a:srgbClr val="000000"/>
                </a:solidFill>
                <a:latin typeface="Times New Roman" panose="02020603050405020304" pitchFamily="18" charset="0"/>
              </a:rPr>
              <a:t>)</a:t>
            </a:r>
          </a:p>
        </p:txBody>
      </p:sp>
      <p:sp>
        <p:nvSpPr>
          <p:cNvPr id="2" name="ZoneTexte 1">
            <a:extLst>
              <a:ext uri="{FF2B5EF4-FFF2-40B4-BE49-F238E27FC236}">
                <a16:creationId xmlns:a16="http://schemas.microsoft.com/office/drawing/2014/main" id="{C52827B9-C12D-BAA1-F9F8-AE48174C45E4}"/>
              </a:ext>
            </a:extLst>
          </p:cNvPr>
          <p:cNvSpPr txBox="1"/>
          <p:nvPr/>
        </p:nvSpPr>
        <p:spPr>
          <a:xfrm>
            <a:off x="1" y="87810"/>
            <a:ext cx="14855686" cy="769441"/>
          </a:xfrm>
          <a:prstGeom prst="rect">
            <a:avLst/>
          </a:prstGeom>
          <a:noFill/>
        </p:spPr>
        <p:txBody>
          <a:bodyPr wrap="square">
            <a:spAutoFit/>
          </a:bodyPr>
          <a:lstStyle/>
          <a:p>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5- La régulation de l’activité enzymatique</a:t>
            </a:r>
          </a:p>
        </p:txBody>
      </p:sp>
      <p:sp>
        <p:nvSpPr>
          <p:cNvPr id="4" name="ZoneTexte 3">
            <a:extLst>
              <a:ext uri="{FF2B5EF4-FFF2-40B4-BE49-F238E27FC236}">
                <a16:creationId xmlns:a16="http://schemas.microsoft.com/office/drawing/2014/main" id="{DA3E3291-82F8-6634-6D94-B5D0315697FF}"/>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68052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BC324-D8A8-B7A3-C47B-0B57B5D04FD3}"/>
            </a:ext>
          </a:extLst>
        </p:cNvPr>
        <p:cNvGrpSpPr/>
        <p:nvPr/>
      </p:nvGrpSpPr>
      <p:grpSpPr>
        <a:xfrm>
          <a:off x="0" y="0"/>
          <a:ext cx="0" cy="0"/>
          <a:chOff x="0" y="0"/>
          <a:chExt cx="0" cy="0"/>
        </a:xfrm>
      </p:grpSpPr>
      <p:pic>
        <p:nvPicPr>
          <p:cNvPr id="3076" name="Picture 4" descr="Pepsinogène : caractéristiques et rôles biologiques - Nutrixeal Info">
            <a:extLst>
              <a:ext uri="{FF2B5EF4-FFF2-40B4-BE49-F238E27FC236}">
                <a16:creationId xmlns:a16="http://schemas.microsoft.com/office/drawing/2014/main" id="{A9B19EA3-41D1-E059-DF15-410E0C03F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9337"/>
            <a:ext cx="14193078" cy="690359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1E9515B-6093-25F4-0F93-C228B7072010}"/>
              </a:ext>
            </a:extLst>
          </p:cNvPr>
          <p:cNvSpPr txBox="1"/>
          <p:nvPr/>
        </p:nvSpPr>
        <p:spPr>
          <a:xfrm>
            <a:off x="1" y="-304800"/>
            <a:ext cx="14855686" cy="1294137"/>
          </a:xfrm>
          <a:prstGeom prst="rect">
            <a:avLst/>
          </a:prstGeom>
          <a:noFill/>
        </p:spPr>
        <p:txBody>
          <a:bodyPr wrap="square">
            <a:spAutoFit/>
          </a:bodyPr>
          <a:lstStyle/>
          <a:p>
            <a:endParaRPr lang="fr-FR" sz="2000" b="0" i="0" u="none" strike="noStrike" baseline="0" dirty="0">
              <a:solidFill>
                <a:srgbClr val="000000"/>
              </a:solidFill>
              <a:latin typeface="Times New Roman" panose="02020603050405020304" pitchFamily="18" charset="0"/>
            </a:endParaRPr>
          </a:p>
          <a:p>
            <a:pPr>
              <a:lnSpc>
                <a:spcPct val="150000"/>
              </a:lnSpc>
            </a:pPr>
            <a:r>
              <a:rPr lang="fr-FR"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C- La protéolyse ménagée ( Activation des zymogènes)</a:t>
            </a:r>
            <a:endParaRPr lang="fr-FR" sz="1800" b="0" i="0" u="none" strike="noStrike" baseline="0" dirty="0">
              <a:solidFill>
                <a:srgbClr val="000000"/>
              </a:solidFill>
              <a:latin typeface="Times New Roman" panose="02020603050405020304" pitchFamily="18" charset="0"/>
            </a:endParaRPr>
          </a:p>
        </p:txBody>
      </p:sp>
      <p:sp>
        <p:nvSpPr>
          <p:cNvPr id="5" name="ZoneTexte 4">
            <a:extLst>
              <a:ext uri="{FF2B5EF4-FFF2-40B4-BE49-F238E27FC236}">
                <a16:creationId xmlns:a16="http://schemas.microsoft.com/office/drawing/2014/main" id="{BF38F806-BD55-A530-F82A-A12E695BC7A7}"/>
              </a:ext>
            </a:extLst>
          </p:cNvPr>
          <p:cNvSpPr txBox="1"/>
          <p:nvPr/>
        </p:nvSpPr>
        <p:spPr>
          <a:xfrm>
            <a:off x="12920870" y="7779026"/>
            <a:ext cx="170953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003460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83488" y="1460499"/>
            <a:ext cx="5202912" cy="6568847"/>
          </a:xfrm>
          <a:prstGeom prst="rect">
            <a:avLst/>
          </a:prstGeom>
        </p:spPr>
      </p:pic>
      <p:sp>
        <p:nvSpPr>
          <p:cNvPr id="4" name="Text 0"/>
          <p:cNvSpPr/>
          <p:nvPr/>
        </p:nvSpPr>
        <p:spPr>
          <a:xfrm>
            <a:off x="6280189" y="516141"/>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C80891"/>
                </a:solidFill>
                <a:latin typeface="Alexandria" pitchFamily="34" charset="0"/>
                <a:ea typeface="Alexandria" pitchFamily="34" charset="-122"/>
                <a:cs typeface="Alexandria" pitchFamily="34" charset="-120"/>
              </a:rPr>
              <a:t>Conclusion et perspectives futures</a:t>
            </a:r>
            <a:endParaRPr lang="en-US" sz="4450" dirty="0">
              <a:solidFill>
                <a:srgbClr val="C80891"/>
              </a:solidFill>
            </a:endParaRPr>
          </a:p>
        </p:txBody>
      </p:sp>
      <p:sp>
        <p:nvSpPr>
          <p:cNvPr id="5" name="Text 1"/>
          <p:cNvSpPr/>
          <p:nvPr/>
        </p:nvSpPr>
        <p:spPr>
          <a:xfrm>
            <a:off x="6280190" y="2128087"/>
            <a:ext cx="7556421" cy="3266123"/>
          </a:xfrm>
          <a:prstGeom prst="rect">
            <a:avLst/>
          </a:prstGeom>
          <a:noFill/>
          <a:ln/>
        </p:spPr>
        <p:txBody>
          <a:bodyPr wrap="square" lIns="0" tIns="0" rIns="0" bIns="0" rtlCol="0" anchor="t"/>
          <a:lstStyle/>
          <a:p>
            <a:pPr marL="0" indent="0">
              <a:lnSpc>
                <a:spcPct val="150000"/>
              </a:lnSpc>
              <a:buNone/>
            </a:pPr>
            <a:r>
              <a:rPr lang="en-US" sz="2400" dirty="0">
                <a:solidFill>
                  <a:srgbClr val="404155"/>
                </a:solidFill>
                <a:latin typeface="Times New Roman" panose="02020603050405020304" pitchFamily="18" charset="0"/>
                <a:ea typeface="Nobile" pitchFamily="34" charset="-122"/>
                <a:cs typeface="Times New Roman" panose="02020603050405020304" pitchFamily="18" charset="0"/>
              </a:rPr>
              <a:t>La compréhension des facteurs influençant la catalyse enzymatique est essentielle pour optimiser les processus biologiques et développer de nouvelles applications. Les avancées dans les domaines de la biologie structurale et de l'ingénierie enzymatique permettent d'envisager de nouvelles perspectives, comme la conception rationnelle d'enzymes plus performantes ou la synthèse de molécules complexes. L'étude approfondie de la catalyse enzymatique ouvre ainsi la voie à de nombreuses innovations dans des secteurs clés tels que la santé, l'environnement et l'industrie.</a:t>
            </a:r>
            <a:endParaRPr lang="en-US" sz="2400" dirty="0">
              <a:latin typeface="Times New Roman" panose="02020603050405020304" pitchFamily="18" charset="0"/>
              <a:cs typeface="Times New Roman" panose="02020603050405020304" pitchFamily="18" charset="0"/>
            </a:endParaRPr>
          </a:p>
        </p:txBody>
      </p:sp>
      <p:sp>
        <p:nvSpPr>
          <p:cNvPr id="6" name="ZoneTexte 4">
            <a:extLst>
              <a:ext uri="{FF2B5EF4-FFF2-40B4-BE49-F238E27FC236}">
                <a16:creationId xmlns:a16="http://schemas.microsoft.com/office/drawing/2014/main" id="{AEEE1D68-1D97-0528-05F6-671580539156}"/>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 name="ZoneTexte 6">
            <a:extLst>
              <a:ext uri="{FF2B5EF4-FFF2-40B4-BE49-F238E27FC236}">
                <a16:creationId xmlns:a16="http://schemas.microsoft.com/office/drawing/2014/main" id="{7BC1916F-4BB5-4852-00D2-11058422286A}"/>
              </a:ext>
            </a:extLst>
          </p:cNvPr>
          <p:cNvSpPr txBox="1"/>
          <p:nvPr/>
        </p:nvSpPr>
        <p:spPr>
          <a:xfrm>
            <a:off x="12328693" y="7567682"/>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276206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BA49C-1F32-35A6-06CB-E1EF5FB22C4E}"/>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01DEF6F3-4154-F60E-D663-0F2B3B343DBD}"/>
              </a:ext>
            </a:extLst>
          </p:cNvPr>
          <p:cNvPicPr>
            <a:picLocks noChangeAspect="1"/>
          </p:cNvPicPr>
          <p:nvPr/>
        </p:nvPicPr>
        <p:blipFill>
          <a:blip r:embed="rId3"/>
          <a:stretch>
            <a:fillRect/>
          </a:stretch>
        </p:blipFill>
        <p:spPr>
          <a:xfrm>
            <a:off x="-12076971" y="-4888372"/>
            <a:ext cx="36347909" cy="25012626"/>
          </a:xfrm>
          <a:prstGeom prst="rect">
            <a:avLst/>
          </a:prstGeom>
        </p:spPr>
      </p:pic>
      <p:sp>
        <p:nvSpPr>
          <p:cNvPr id="4" name="Text 0">
            <a:extLst>
              <a:ext uri="{FF2B5EF4-FFF2-40B4-BE49-F238E27FC236}">
                <a16:creationId xmlns:a16="http://schemas.microsoft.com/office/drawing/2014/main" id="{DD0ACCBC-2630-2BCB-2140-26CA98C735EE}"/>
              </a:ext>
            </a:extLst>
          </p:cNvPr>
          <p:cNvSpPr/>
          <p:nvPr/>
        </p:nvSpPr>
        <p:spPr>
          <a:xfrm>
            <a:off x="-3865084" y="271585"/>
            <a:ext cx="15889356" cy="1286589"/>
          </a:xfrm>
          <a:prstGeom prst="rect">
            <a:avLst/>
          </a:prstGeom>
          <a:noFill/>
          <a:ln/>
        </p:spPr>
        <p:txBody>
          <a:bodyPr wrap="square" lIns="0" tIns="0" rIns="0" bIns="0" rtlCol="0" anchor="t"/>
          <a:lstStyle/>
          <a:p>
            <a:pPr algn="ctr">
              <a:lnSpc>
                <a:spcPts val="5050"/>
              </a:lnSpc>
            </a:pP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1. Les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facteurs</a:t>
            </a:r>
            <a:r>
              <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4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physico-chimiques</a:t>
            </a:r>
            <a:endParaRPr lang="en-US" sz="44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17" name="ZoneTexte 4">
            <a:extLst>
              <a:ext uri="{FF2B5EF4-FFF2-40B4-BE49-F238E27FC236}">
                <a16:creationId xmlns:a16="http://schemas.microsoft.com/office/drawing/2014/main" id="{2B33A94F-AE3F-6EEB-F08E-DE3B42097170}"/>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3" name="ZoneTexte 2">
            <a:extLst>
              <a:ext uri="{FF2B5EF4-FFF2-40B4-BE49-F238E27FC236}">
                <a16:creationId xmlns:a16="http://schemas.microsoft.com/office/drawing/2014/main" id="{2B4E781C-05A8-432B-0A2E-9CFACA5CB1F7}"/>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
        <p:nvSpPr>
          <p:cNvPr id="6" name="ZoneTexte 5">
            <a:extLst>
              <a:ext uri="{FF2B5EF4-FFF2-40B4-BE49-F238E27FC236}">
                <a16:creationId xmlns:a16="http://schemas.microsoft.com/office/drawing/2014/main" id="{0DDA0993-FE53-2FD8-D3E8-B4400A58740B}"/>
              </a:ext>
            </a:extLst>
          </p:cNvPr>
          <p:cNvSpPr txBox="1"/>
          <p:nvPr/>
        </p:nvSpPr>
        <p:spPr>
          <a:xfrm>
            <a:off x="300250" y="948888"/>
            <a:ext cx="14228549" cy="1133965"/>
          </a:xfrm>
          <a:prstGeom prst="rect">
            <a:avLst/>
          </a:prstGeom>
          <a:noFill/>
        </p:spPr>
        <p:txBody>
          <a:bodyPr wrap="square">
            <a:spAutoFit/>
          </a:bodyPr>
          <a:lstStyle/>
          <a:p>
            <a:pPr>
              <a:lnSpc>
                <a:spcPct val="150000"/>
              </a:lnSpc>
            </a:pPr>
            <a:r>
              <a:rPr lang="fr-FR" sz="2400" dirty="0">
                <a:solidFill>
                  <a:srgbClr val="000000"/>
                </a:solidFill>
                <a:latin typeface="Times New Roman" panose="02020603050405020304" pitchFamily="18" charset="0"/>
              </a:rPr>
              <a:t>Les paramètres physico-chimiques tels que le pH, la température, la force ionique, la pression et d'autres, conditionnent l'activité des enzymes. </a:t>
            </a:r>
          </a:p>
        </p:txBody>
      </p:sp>
      <p:pic>
        <p:nvPicPr>
          <p:cNvPr id="4098" name="Picture 2" descr="‪III-LES FACTEURS INFLUENÇANT LA REACTION ENZYMATIQUE 1/ Les facteurs physico -chimiques : a- Influence du pH : la vitesse est‬‏">
            <a:extLst>
              <a:ext uri="{FF2B5EF4-FFF2-40B4-BE49-F238E27FC236}">
                <a16:creationId xmlns:a16="http://schemas.microsoft.com/office/drawing/2014/main" id="{5DC34D7A-7F9C-B101-D34B-FE0020F0F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597" y="2760156"/>
            <a:ext cx="9075761" cy="376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4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311951" y="252253"/>
            <a:ext cx="13682179" cy="1136094"/>
          </a:xfrm>
          <a:prstGeom prst="rect">
            <a:avLst/>
          </a:prstGeom>
          <a:noFill/>
          <a:ln/>
        </p:spPr>
        <p:txBody>
          <a:bodyPr wrap="square" lIns="0" tIns="0" rIns="0" bIns="0" rtlCol="0" anchor="t"/>
          <a:lstStyle/>
          <a:p>
            <a:pPr marL="0" indent="0">
              <a:lnSpc>
                <a:spcPts val="44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température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21" name="ZoneTexte 4">
            <a:extLst>
              <a:ext uri="{FF2B5EF4-FFF2-40B4-BE49-F238E27FC236}">
                <a16:creationId xmlns:a16="http://schemas.microsoft.com/office/drawing/2014/main" id="{5B8F7184-BD74-6305-3A15-8D60D6BE3018}"/>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7" name="ZoneTexte 6">
            <a:extLst>
              <a:ext uri="{FF2B5EF4-FFF2-40B4-BE49-F238E27FC236}">
                <a16:creationId xmlns:a16="http://schemas.microsoft.com/office/drawing/2014/main" id="{0D0B1639-4D39-4867-455C-DC778CC1E970}"/>
              </a:ext>
            </a:extLst>
          </p:cNvPr>
          <p:cNvSpPr txBox="1"/>
          <p:nvPr/>
        </p:nvSpPr>
        <p:spPr>
          <a:xfrm>
            <a:off x="206775" y="820300"/>
            <a:ext cx="14216849" cy="2249142"/>
          </a:xfrm>
          <a:prstGeom prst="rect">
            <a:avLst/>
          </a:prstGeom>
          <a:noFill/>
        </p:spPr>
        <p:txBody>
          <a:bodyPr wrap="square">
            <a:spAutoFit/>
          </a:bodyPr>
          <a:lstStyle/>
          <a:p>
            <a:pPr>
              <a:lnSpc>
                <a:spcPct val="150000"/>
              </a:lnSpc>
            </a:pPr>
            <a:r>
              <a:rPr lang="fr-FR" sz="2400" b="0" i="0" u="none" strike="noStrike" baseline="0" dirty="0">
                <a:solidFill>
                  <a:srgbClr val="000000"/>
                </a:solidFill>
                <a:latin typeface="Times New Roman" panose="02020603050405020304" pitchFamily="18" charset="0"/>
              </a:rPr>
              <a:t>Contrairement aux réactions dites « classiques », une augmentation trop importante de la température peut avoir un effet négatif sur la cinétique des réactions enzymatiques. En effet, du fait de l’importance de la structure tertiaire des enzymes dans leur activité catalytique, une température trop élevée pourrait dénaturer de façon irréversible cette structure . L’effet de la température est illustré sur la figure suivante</a:t>
            </a:r>
            <a:r>
              <a:rPr lang="fr-FR" sz="2400" dirty="0">
                <a:solidFill>
                  <a:srgbClr val="000000"/>
                </a:solidFill>
                <a:latin typeface="Times New Roman" panose="02020603050405020304" pitchFamily="18" charset="0"/>
              </a:rPr>
              <a:t> :</a:t>
            </a:r>
            <a:r>
              <a:rPr lang="fr-FR" sz="2400" b="0" i="0" u="none" strike="noStrike" baseline="0" dirty="0">
                <a:solidFill>
                  <a:srgbClr val="000000"/>
                </a:solidFill>
                <a:latin typeface="Times New Roman" panose="02020603050405020304" pitchFamily="18" charset="0"/>
              </a:rPr>
              <a:t> </a:t>
            </a:r>
            <a:endParaRPr lang="fr-FR" sz="2400" dirty="0"/>
          </a:p>
        </p:txBody>
      </p:sp>
      <p:pic>
        <p:nvPicPr>
          <p:cNvPr id="2052" name="Picture 4">
            <a:extLst>
              <a:ext uri="{FF2B5EF4-FFF2-40B4-BE49-F238E27FC236}">
                <a16:creationId xmlns:a16="http://schemas.microsoft.com/office/drawing/2014/main" id="{90654A5F-42C5-3EF4-381C-3D9FFC978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490" y="3417197"/>
            <a:ext cx="6515100" cy="303847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CB8A717E-27DD-94F1-2EBB-6DE3FD719A1C}"/>
              </a:ext>
            </a:extLst>
          </p:cNvPr>
          <p:cNvSpPr txBox="1"/>
          <p:nvPr/>
        </p:nvSpPr>
        <p:spPr>
          <a:xfrm>
            <a:off x="3438939" y="6778911"/>
            <a:ext cx="8294634" cy="461665"/>
          </a:xfrm>
          <a:prstGeom prst="rect">
            <a:avLst/>
          </a:prstGeom>
          <a:noFill/>
        </p:spPr>
        <p:txBody>
          <a:bodyPr wrap="square">
            <a:spAutoFit/>
          </a:bodyPr>
          <a:lstStyle/>
          <a:p>
            <a:r>
              <a:rPr lang="fr-FR" sz="2400" b="1" i="0" u="sng" dirty="0">
                <a:solidFill>
                  <a:srgbClr val="0070C0"/>
                </a:solidFill>
                <a:effectLst/>
                <a:latin typeface="Times New Roman" panose="02020603050405020304" pitchFamily="18" charset="0"/>
              </a:rPr>
              <a:t>Figure : </a:t>
            </a:r>
            <a:r>
              <a:rPr lang="fr-FR" sz="2400" b="1" u="sng" dirty="0">
                <a:solidFill>
                  <a:srgbClr val="0070C0"/>
                </a:solidFill>
                <a:latin typeface="Times New Roman" panose="02020603050405020304" pitchFamily="18" charset="0"/>
              </a:rPr>
              <a:t>E</a:t>
            </a:r>
            <a:r>
              <a:rPr lang="fr-FR" sz="2400" b="1" i="0" u="sng" dirty="0">
                <a:solidFill>
                  <a:srgbClr val="0070C0"/>
                </a:solidFill>
                <a:effectLst/>
                <a:latin typeface="Times New Roman" panose="02020603050405020304" pitchFamily="18" charset="0"/>
              </a:rPr>
              <a:t>ffet de la température sur l’activité enzymatique</a:t>
            </a:r>
            <a:endParaRPr lang="fr-FR" sz="2400" b="1" dirty="0">
              <a:solidFill>
                <a:srgbClr val="0070C0"/>
              </a:solidFill>
            </a:endParaRPr>
          </a:p>
        </p:txBody>
      </p:sp>
      <p:sp>
        <p:nvSpPr>
          <p:cNvPr id="18" name="ZoneTexte 17">
            <a:extLst>
              <a:ext uri="{FF2B5EF4-FFF2-40B4-BE49-F238E27FC236}">
                <a16:creationId xmlns:a16="http://schemas.microsoft.com/office/drawing/2014/main" id="{12486D76-99BA-EFBE-8F67-217AEB84080F}"/>
              </a:ext>
            </a:extLst>
          </p:cNvPr>
          <p:cNvSpPr txBox="1"/>
          <p:nvPr/>
        </p:nvSpPr>
        <p:spPr>
          <a:xfrm>
            <a:off x="4505739" y="4462511"/>
            <a:ext cx="1709530" cy="461665"/>
          </a:xfrm>
          <a:prstGeom prst="rect">
            <a:avLst/>
          </a:prstGeom>
          <a:noFill/>
        </p:spPr>
        <p:txBody>
          <a:bodyPr wrap="square" rtlCol="0">
            <a:spAutoFit/>
          </a:bodyPr>
          <a:lstStyle/>
          <a:p>
            <a:r>
              <a:rPr lang="fr-FR" sz="2400" b="1" dirty="0">
                <a:solidFill>
                  <a:srgbClr val="00B050"/>
                </a:solidFill>
                <a:latin typeface="Times New Roman" panose="02020603050405020304" pitchFamily="18" charset="0"/>
                <a:cs typeface="Times New Roman" panose="02020603050405020304" pitchFamily="18" charset="0"/>
              </a:rPr>
              <a:t>Zone A</a:t>
            </a:r>
          </a:p>
        </p:txBody>
      </p:sp>
      <p:sp>
        <p:nvSpPr>
          <p:cNvPr id="22" name="ZoneTexte 21">
            <a:extLst>
              <a:ext uri="{FF2B5EF4-FFF2-40B4-BE49-F238E27FC236}">
                <a16:creationId xmlns:a16="http://schemas.microsoft.com/office/drawing/2014/main" id="{5B6EF5BD-899C-2EBA-8F6C-279183781499}"/>
              </a:ext>
            </a:extLst>
          </p:cNvPr>
          <p:cNvSpPr txBox="1"/>
          <p:nvPr/>
        </p:nvSpPr>
        <p:spPr>
          <a:xfrm>
            <a:off x="7315199" y="4613980"/>
            <a:ext cx="1709530" cy="461665"/>
          </a:xfrm>
          <a:prstGeom prst="rect">
            <a:avLst/>
          </a:prstGeom>
          <a:noFill/>
        </p:spPr>
        <p:txBody>
          <a:bodyPr wrap="square" rtlCol="0">
            <a:spAutoFit/>
          </a:bodyPr>
          <a:lstStyle/>
          <a:p>
            <a:r>
              <a:rPr lang="fr-FR" sz="2400" b="1" dirty="0">
                <a:solidFill>
                  <a:srgbClr val="FF0000"/>
                </a:solidFill>
                <a:latin typeface="Times New Roman" panose="02020603050405020304" pitchFamily="18" charset="0"/>
                <a:cs typeface="Times New Roman" panose="02020603050405020304" pitchFamily="18" charset="0"/>
              </a:rPr>
              <a:t>Zone B</a:t>
            </a:r>
          </a:p>
        </p:txBody>
      </p:sp>
      <p:sp>
        <p:nvSpPr>
          <p:cNvPr id="23" name="ZoneTexte 22">
            <a:extLst>
              <a:ext uri="{FF2B5EF4-FFF2-40B4-BE49-F238E27FC236}">
                <a16:creationId xmlns:a16="http://schemas.microsoft.com/office/drawing/2014/main" id="{04816627-92EC-4C1F-B72A-DB195C0C57BD}"/>
              </a:ext>
            </a:extLst>
          </p:cNvPr>
          <p:cNvSpPr txBox="1"/>
          <p:nvPr/>
        </p:nvSpPr>
        <p:spPr>
          <a:xfrm>
            <a:off x="5731564" y="3033122"/>
            <a:ext cx="2438400" cy="830997"/>
          </a:xfrm>
          <a:prstGeom prst="rect">
            <a:avLst/>
          </a:prstGeom>
          <a:noFill/>
        </p:spPr>
        <p:txBody>
          <a:bodyPr wrap="square" rtlCol="0">
            <a:spAutoFit/>
          </a:bodyPr>
          <a:lstStyle/>
          <a:p>
            <a:r>
              <a:rPr lang="fr-FR" sz="2400" b="1" dirty="0">
                <a:solidFill>
                  <a:srgbClr val="00B0F0"/>
                </a:solidFill>
                <a:latin typeface="Times New Roman" panose="02020603050405020304" pitchFamily="18" charset="0"/>
                <a:cs typeface="Times New Roman" panose="02020603050405020304" pitchFamily="18" charset="0"/>
              </a:rPr>
              <a:t>Température optimale</a:t>
            </a:r>
          </a:p>
        </p:txBody>
      </p:sp>
      <p:sp>
        <p:nvSpPr>
          <p:cNvPr id="25" name="ZoneTexte 24">
            <a:extLst>
              <a:ext uri="{FF2B5EF4-FFF2-40B4-BE49-F238E27FC236}">
                <a16:creationId xmlns:a16="http://schemas.microsoft.com/office/drawing/2014/main" id="{FD92BB90-EDB1-5CF9-3AFF-4E242CE07409}"/>
              </a:ext>
            </a:extLst>
          </p:cNvPr>
          <p:cNvSpPr txBox="1"/>
          <p:nvPr/>
        </p:nvSpPr>
        <p:spPr>
          <a:xfrm>
            <a:off x="4505739" y="7107013"/>
            <a:ext cx="7407964" cy="1141146"/>
          </a:xfrm>
          <a:prstGeom prst="rect">
            <a:avLst/>
          </a:prstGeom>
          <a:noFill/>
        </p:spPr>
        <p:txBody>
          <a:bodyPr wrap="square">
            <a:spAutoFit/>
          </a:bodyPr>
          <a:lstStyle/>
          <a:p>
            <a:pPr>
              <a:lnSpc>
                <a:spcPct val="150000"/>
              </a:lnSpc>
            </a:pPr>
            <a:r>
              <a:rPr lang="fr-FR" sz="2400" b="1" dirty="0">
                <a:solidFill>
                  <a:srgbClr val="00B050"/>
                </a:solidFill>
                <a:latin typeface="Times New Roman" panose="02020603050405020304" pitchFamily="18" charset="0"/>
                <a:cs typeface="Times New Roman" panose="02020603050405020304" pitchFamily="18" charset="0"/>
              </a:rPr>
              <a:t>Zone A : </a:t>
            </a:r>
            <a:r>
              <a:rPr lang="fr-FR" sz="2400" b="1" i="0" u="none" strike="noStrike" baseline="0" dirty="0">
                <a:solidFill>
                  <a:srgbClr val="000000"/>
                </a:solidFill>
                <a:latin typeface="Times New Roman" panose="02020603050405020304" pitchFamily="18" charset="0"/>
              </a:rPr>
              <a:t>Activation par la chaleur</a:t>
            </a:r>
          </a:p>
          <a:p>
            <a:pPr>
              <a:lnSpc>
                <a:spcPct val="150000"/>
              </a:lnSpc>
            </a:pPr>
            <a:r>
              <a:rPr lang="fr-FR" sz="2400" b="1" i="0" u="none" strike="noStrike" baseline="0" dirty="0">
                <a:solidFill>
                  <a:srgbClr val="000000"/>
                </a:solidFill>
                <a:latin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Zone B : </a:t>
            </a:r>
            <a:r>
              <a:rPr lang="fr-FR" sz="2400" b="1" i="0" u="none" strike="noStrike" baseline="0" dirty="0">
                <a:solidFill>
                  <a:srgbClr val="000000"/>
                </a:solidFill>
                <a:latin typeface="Times New Roman" panose="02020603050405020304" pitchFamily="18" charset="0"/>
              </a:rPr>
              <a:t>dénaturation thermique</a:t>
            </a:r>
            <a:endParaRPr lang="fr-FR" sz="2400" b="1" dirty="0"/>
          </a:p>
        </p:txBody>
      </p:sp>
      <p:sp>
        <p:nvSpPr>
          <p:cNvPr id="26" name="ZoneTexte 25">
            <a:extLst>
              <a:ext uri="{FF2B5EF4-FFF2-40B4-BE49-F238E27FC236}">
                <a16:creationId xmlns:a16="http://schemas.microsoft.com/office/drawing/2014/main" id="{3D8E6424-B7AE-FA1B-3A41-7E7EB1A695F3}"/>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348624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586D-14AC-C14B-29A8-41D332635082}"/>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76613B45-4415-92C6-0FEC-C911ED604B64}"/>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BE44D4DF-BD88-323B-4FB5-3000E98322B3}"/>
              </a:ext>
            </a:extLst>
          </p:cNvPr>
          <p:cNvSpPr/>
          <p:nvPr/>
        </p:nvSpPr>
        <p:spPr>
          <a:xfrm>
            <a:off x="311951" y="162946"/>
            <a:ext cx="13682179" cy="1136094"/>
          </a:xfrm>
          <a:prstGeom prst="rect">
            <a:avLst/>
          </a:prstGeom>
          <a:noFill/>
          <a:ln/>
        </p:spPr>
        <p:txBody>
          <a:bodyPr wrap="square" lIns="0" tIns="0" rIns="0" bIns="0" rtlCol="0" anchor="t"/>
          <a:lstStyle/>
          <a:p>
            <a:pPr marL="0" indent="0">
              <a:lnSpc>
                <a:spcPts val="44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température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21" name="ZoneTexte 4">
            <a:extLst>
              <a:ext uri="{FF2B5EF4-FFF2-40B4-BE49-F238E27FC236}">
                <a16:creationId xmlns:a16="http://schemas.microsoft.com/office/drawing/2014/main" id="{AEE8C072-488C-6820-790B-D1CE30E6EF3C}"/>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 name="ZoneTexte 4">
            <a:extLst>
              <a:ext uri="{FF2B5EF4-FFF2-40B4-BE49-F238E27FC236}">
                <a16:creationId xmlns:a16="http://schemas.microsoft.com/office/drawing/2014/main" id="{0C531320-9B9D-2E7D-59D5-7E49633F6C4B}"/>
              </a:ext>
            </a:extLst>
          </p:cNvPr>
          <p:cNvSpPr txBox="1"/>
          <p:nvPr/>
        </p:nvSpPr>
        <p:spPr>
          <a:xfrm>
            <a:off x="191508" y="746403"/>
            <a:ext cx="14337292" cy="1133965"/>
          </a:xfrm>
          <a:prstGeom prst="rect">
            <a:avLst/>
          </a:prstGeom>
          <a:noFill/>
        </p:spPr>
        <p:txBody>
          <a:bodyPr wrap="square">
            <a:spAutoFit/>
          </a:bodyPr>
          <a:lstStyle/>
          <a:p>
            <a:pPr>
              <a:lnSpc>
                <a:spcPct val="150000"/>
              </a:lnSpc>
            </a:pPr>
            <a:r>
              <a:rPr lang="fr-FR" sz="2400" b="1" dirty="0">
                <a:solidFill>
                  <a:srgbClr val="00B050"/>
                </a:solidFill>
                <a:latin typeface="Times New Roman" panose="02020603050405020304" pitchFamily="18" charset="0"/>
              </a:rPr>
              <a:t>La zone A : </a:t>
            </a:r>
            <a:r>
              <a:rPr lang="fr-FR" sz="2400" dirty="0">
                <a:solidFill>
                  <a:srgbClr val="000000"/>
                </a:solidFill>
                <a:latin typeface="Times New Roman" panose="02020603050405020304" pitchFamily="18" charset="0"/>
              </a:rPr>
              <a:t>correspond à l’activation de la réaction enzymatique par la chaleur comme pour toutes les réactions chimiques qui peut s’expliquer au moyen de </a:t>
            </a:r>
            <a:r>
              <a:rPr lang="fr-FR" sz="2400" b="1" dirty="0">
                <a:solidFill>
                  <a:srgbClr val="00B0F0"/>
                </a:solidFill>
                <a:latin typeface="Times New Roman" panose="02020603050405020304" pitchFamily="18" charset="0"/>
              </a:rPr>
              <a:t>la loi d’Arrhenius</a:t>
            </a:r>
            <a:r>
              <a:rPr lang="fr-FR" sz="2400" b="1" dirty="0">
                <a:solidFill>
                  <a:srgbClr val="000000"/>
                </a:solidFill>
                <a:latin typeface="Times New Roman" panose="02020603050405020304" pitchFamily="18" charset="0"/>
              </a:rPr>
              <a:t> :</a:t>
            </a:r>
            <a:endParaRPr lang="fr-FR" sz="2400" dirty="0">
              <a:solidFill>
                <a:srgbClr val="0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84707B59-30CE-228D-252A-9C6043A09845}"/>
              </a:ext>
            </a:extLst>
          </p:cNvPr>
          <p:cNvSpPr txBox="1"/>
          <p:nvPr/>
        </p:nvSpPr>
        <p:spPr>
          <a:xfrm>
            <a:off x="191508" y="2148222"/>
            <a:ext cx="14014821" cy="6119945"/>
          </a:xfrm>
          <a:prstGeom prst="rect">
            <a:avLst/>
          </a:prstGeom>
          <a:noFill/>
        </p:spPr>
        <p:txBody>
          <a:bodyPr wrap="square">
            <a:spAutoFit/>
          </a:bodyPr>
          <a:lstStyle/>
          <a:p>
            <a:pPr>
              <a:lnSpc>
                <a:spcPct val="150000"/>
              </a:lnSpc>
            </a:pPr>
            <a:r>
              <a:rPr lang="fr-FR" sz="2400" b="1" dirty="0">
                <a:solidFill>
                  <a:srgbClr val="000000"/>
                </a:solidFill>
                <a:latin typeface="Times New Roman" panose="02020603050405020304" pitchFamily="18" charset="0"/>
              </a:rPr>
              <a:t>La loi d'Arrhenius </a:t>
            </a:r>
            <a:r>
              <a:rPr lang="fr-FR" sz="2400" dirty="0">
                <a:solidFill>
                  <a:srgbClr val="000000"/>
                </a:solidFill>
                <a:latin typeface="Times New Roman" panose="02020603050405020304" pitchFamily="18" charset="0"/>
              </a:rPr>
              <a:t>décrit la relation entre la température et la vitesse de réaction chimique. Elle énonce que la vitesse d'une réaction augmente exponentiellement avec la température. La formule de la loi d'Arrhenius est :</a:t>
            </a:r>
          </a:p>
          <a:p>
            <a:pPr algn="ctr">
              <a:lnSpc>
                <a:spcPct val="150000"/>
              </a:lnSpc>
            </a:pPr>
            <a:r>
              <a:rPr lang="fr-FR" sz="2400" b="1" dirty="0">
                <a:solidFill>
                  <a:srgbClr val="000000"/>
                </a:solidFill>
                <a:latin typeface="Times New Roman" panose="02020603050405020304" pitchFamily="18" charset="0"/>
              </a:rPr>
              <a:t>K = A e</a:t>
            </a:r>
          </a:p>
          <a:p>
            <a:pPr>
              <a:lnSpc>
                <a:spcPct val="150000"/>
              </a:lnSpc>
            </a:pPr>
            <a:r>
              <a:rPr lang="fr-FR" sz="2400" dirty="0">
                <a:solidFill>
                  <a:srgbClr val="000000"/>
                </a:solidFill>
                <a:latin typeface="Times New Roman" panose="02020603050405020304" pitchFamily="18" charset="0"/>
              </a:rPr>
              <a:t>où :</a:t>
            </a:r>
          </a:p>
          <a:p>
            <a:pPr>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k</a:t>
            </a:r>
            <a:r>
              <a:rPr lang="fr-FR" sz="2400" dirty="0">
                <a:solidFill>
                  <a:srgbClr val="000000"/>
                </a:solidFill>
                <a:latin typeface="Times New Roman" panose="02020603050405020304" pitchFamily="18" charset="0"/>
              </a:rPr>
              <a:t> est la constante de vitesse de la réaction.</a:t>
            </a:r>
          </a:p>
          <a:p>
            <a:pPr>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A</a:t>
            </a:r>
            <a:r>
              <a:rPr lang="fr-FR" sz="2400" dirty="0">
                <a:solidFill>
                  <a:srgbClr val="000000"/>
                </a:solidFill>
                <a:latin typeface="Times New Roman" panose="02020603050405020304" pitchFamily="18" charset="0"/>
              </a:rPr>
              <a:t> est le facteur pré-exponentiel ou constante d'Arrhenius, qui représente la fréquence des collisions efficaces entre les molécules.</a:t>
            </a:r>
          </a:p>
          <a:p>
            <a:pPr>
              <a:lnSpc>
                <a:spcPct val="150000"/>
              </a:lnSpc>
              <a:buFont typeface="Arial" panose="020B0604020202020204" pitchFamily="34" charset="0"/>
              <a:buChar char="•"/>
            </a:pPr>
            <a:r>
              <a:rPr lang="fr-FR" sz="2400" b="1" dirty="0" err="1">
                <a:solidFill>
                  <a:srgbClr val="000000"/>
                </a:solidFill>
                <a:latin typeface="Times New Roman" panose="02020603050405020304" pitchFamily="18" charset="0"/>
              </a:rPr>
              <a:t>Ea</a:t>
            </a:r>
            <a:r>
              <a:rPr lang="fr-FR" sz="2400" dirty="0">
                <a:solidFill>
                  <a:srgbClr val="000000"/>
                </a:solidFill>
                <a:latin typeface="Times New Roman" panose="02020603050405020304" pitchFamily="18" charset="0"/>
              </a:rPr>
              <a:t> est l'énergie d'activation de la réaction, c'est-à-dire l'énergie minimale requise pour que les réactifs se transforment en produits.</a:t>
            </a:r>
          </a:p>
          <a:p>
            <a:pPr>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R</a:t>
            </a:r>
            <a:r>
              <a:rPr lang="fr-FR" sz="2400" dirty="0">
                <a:solidFill>
                  <a:srgbClr val="000000"/>
                </a:solidFill>
                <a:latin typeface="Times New Roman" panose="02020603050405020304" pitchFamily="18" charset="0"/>
              </a:rPr>
              <a:t> est la constante des gaz (en général 8,314 J/(</a:t>
            </a:r>
            <a:r>
              <a:rPr lang="fr-FR" sz="2400" dirty="0" err="1">
                <a:solidFill>
                  <a:srgbClr val="000000"/>
                </a:solidFill>
                <a:latin typeface="Times New Roman" panose="02020603050405020304" pitchFamily="18" charset="0"/>
              </a:rPr>
              <a:t>mol·K</a:t>
            </a:r>
            <a:r>
              <a:rPr lang="fr-FR" sz="2400" dirty="0">
                <a:solidFill>
                  <a:srgbClr val="000000"/>
                </a:solidFill>
                <a:latin typeface="Times New Roman" panose="02020603050405020304" pitchFamily="18" charset="0"/>
              </a:rPr>
              <a:t>)).</a:t>
            </a:r>
          </a:p>
          <a:p>
            <a:pPr>
              <a:lnSpc>
                <a:spcPct val="150000"/>
              </a:lnSpc>
              <a:buFont typeface="Arial" panose="020B0604020202020204" pitchFamily="34" charset="0"/>
              <a:buChar char="•"/>
            </a:pPr>
            <a:r>
              <a:rPr lang="fr-FR" sz="2400" b="1" dirty="0">
                <a:solidFill>
                  <a:srgbClr val="000000"/>
                </a:solidFill>
                <a:latin typeface="Times New Roman" panose="02020603050405020304" pitchFamily="18" charset="0"/>
              </a:rPr>
              <a:t>T </a:t>
            </a:r>
            <a:r>
              <a:rPr lang="fr-FR" sz="2400" dirty="0">
                <a:solidFill>
                  <a:srgbClr val="000000"/>
                </a:solidFill>
                <a:latin typeface="Times New Roman" panose="02020603050405020304" pitchFamily="18" charset="0"/>
              </a:rPr>
              <a:t>est la température absolue (en Kelvin).</a:t>
            </a:r>
          </a:p>
        </p:txBody>
      </p:sp>
      <p:sp>
        <p:nvSpPr>
          <p:cNvPr id="7" name="ZoneTexte 6">
            <a:extLst>
              <a:ext uri="{FF2B5EF4-FFF2-40B4-BE49-F238E27FC236}">
                <a16:creationId xmlns:a16="http://schemas.microsoft.com/office/drawing/2014/main" id="{1F30C3A5-C3C3-1F41-8BEE-792DF71DA11C}"/>
              </a:ext>
            </a:extLst>
          </p:cNvPr>
          <p:cNvSpPr txBox="1"/>
          <p:nvPr/>
        </p:nvSpPr>
        <p:spPr>
          <a:xfrm>
            <a:off x="7553739" y="3292003"/>
            <a:ext cx="905565" cy="307777"/>
          </a:xfrm>
          <a:prstGeom prst="rect">
            <a:avLst/>
          </a:prstGeom>
          <a:noFill/>
        </p:spPr>
        <p:txBody>
          <a:bodyPr wrap="square" rtlCol="0">
            <a:spAutoFit/>
          </a:bodyPr>
          <a:lstStyle/>
          <a:p>
            <a:r>
              <a:rPr lang="fr-FR" sz="1400" b="1" dirty="0">
                <a:solidFill>
                  <a:srgbClr val="000000"/>
                </a:solidFill>
                <a:latin typeface="Times New Roman" panose="02020603050405020304" pitchFamily="18" charset="0"/>
              </a:rPr>
              <a:t> −</a:t>
            </a:r>
            <a:r>
              <a:rPr lang="fr-FR" sz="1400" b="1" dirty="0" err="1">
                <a:solidFill>
                  <a:srgbClr val="000000"/>
                </a:solidFill>
                <a:latin typeface="Times New Roman" panose="02020603050405020304" pitchFamily="18" charset="0"/>
              </a:rPr>
              <a:t>Ea</a:t>
            </a:r>
            <a:r>
              <a:rPr lang="fr-FR" sz="1400" b="1" dirty="0">
                <a:solidFill>
                  <a:srgbClr val="000000"/>
                </a:solidFill>
                <a:latin typeface="Times New Roman" panose="02020603050405020304" pitchFamily="18" charset="0"/>
              </a:rPr>
              <a:t>/RT</a:t>
            </a:r>
            <a:endParaRPr lang="fr-FR" sz="1400" dirty="0"/>
          </a:p>
        </p:txBody>
      </p:sp>
      <p:sp>
        <p:nvSpPr>
          <p:cNvPr id="3" name="ZoneTexte 2">
            <a:extLst>
              <a:ext uri="{FF2B5EF4-FFF2-40B4-BE49-F238E27FC236}">
                <a16:creationId xmlns:a16="http://schemas.microsoft.com/office/drawing/2014/main" id="{BAA3A393-7625-C38F-B11A-4A947BB38442}"/>
              </a:ext>
            </a:extLst>
          </p:cNvPr>
          <p:cNvSpPr txBox="1"/>
          <p:nvPr/>
        </p:nvSpPr>
        <p:spPr>
          <a:xfrm>
            <a:off x="6303126" y="3245837"/>
            <a:ext cx="2156178" cy="707886"/>
          </a:xfrm>
          <a:prstGeom prst="rect">
            <a:avLst/>
          </a:prstGeom>
          <a:noFill/>
          <a:ln w="57150">
            <a:solidFill>
              <a:srgbClr val="FFC000"/>
            </a:solidFill>
          </a:ln>
        </p:spPr>
        <p:txBody>
          <a:bodyPr wrap="square" rtlCol="0">
            <a:spAutoFit/>
          </a:bodyPr>
          <a:lstStyle/>
          <a:p>
            <a:endParaRPr lang="fr-FR" sz="4000" b="1" dirty="0"/>
          </a:p>
        </p:txBody>
      </p:sp>
      <p:sp>
        <p:nvSpPr>
          <p:cNvPr id="8" name="ZoneTexte 7">
            <a:extLst>
              <a:ext uri="{FF2B5EF4-FFF2-40B4-BE49-F238E27FC236}">
                <a16:creationId xmlns:a16="http://schemas.microsoft.com/office/drawing/2014/main" id="{71AFB9EA-BE82-2326-F333-73FCBD556797}"/>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249600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A3E1-EF69-FA5D-009A-72C595753570}"/>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0C4A8E0F-5873-C896-E6A7-A1FDD9C9A76E}"/>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66EF5E7A-1D9F-C159-F190-FEBE9BD12E76}"/>
              </a:ext>
            </a:extLst>
          </p:cNvPr>
          <p:cNvSpPr/>
          <p:nvPr/>
        </p:nvSpPr>
        <p:spPr>
          <a:xfrm>
            <a:off x="311951" y="162946"/>
            <a:ext cx="13682179" cy="1136094"/>
          </a:xfrm>
          <a:prstGeom prst="rect">
            <a:avLst/>
          </a:prstGeom>
          <a:noFill/>
          <a:ln/>
        </p:spPr>
        <p:txBody>
          <a:bodyPr wrap="square" lIns="0" tIns="0" rIns="0" bIns="0" rtlCol="0" anchor="t"/>
          <a:lstStyle/>
          <a:p>
            <a:pPr marL="0" indent="0">
              <a:lnSpc>
                <a:spcPts val="44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température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21" name="ZoneTexte 4">
            <a:extLst>
              <a:ext uri="{FF2B5EF4-FFF2-40B4-BE49-F238E27FC236}">
                <a16:creationId xmlns:a16="http://schemas.microsoft.com/office/drawing/2014/main" id="{C460EE77-D071-48E4-7768-D9A531E0F28E}"/>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7" name="ZoneTexte 16">
            <a:extLst>
              <a:ext uri="{FF2B5EF4-FFF2-40B4-BE49-F238E27FC236}">
                <a16:creationId xmlns:a16="http://schemas.microsoft.com/office/drawing/2014/main" id="{A1812F1E-92FD-B6BA-367F-B7FBD5DFDADF}"/>
              </a:ext>
            </a:extLst>
          </p:cNvPr>
          <p:cNvSpPr txBox="1"/>
          <p:nvPr/>
        </p:nvSpPr>
        <p:spPr>
          <a:xfrm>
            <a:off x="3005723" y="5675243"/>
            <a:ext cx="8294634" cy="461665"/>
          </a:xfrm>
          <a:prstGeom prst="rect">
            <a:avLst/>
          </a:prstGeom>
          <a:noFill/>
        </p:spPr>
        <p:txBody>
          <a:bodyPr wrap="square">
            <a:spAutoFit/>
          </a:bodyPr>
          <a:lstStyle/>
          <a:p>
            <a:r>
              <a:rPr lang="fr-FR" sz="2400" b="1" i="0" u="sng" dirty="0">
                <a:solidFill>
                  <a:srgbClr val="0070C0"/>
                </a:solidFill>
                <a:effectLst/>
                <a:latin typeface="Times New Roman" panose="02020603050405020304" pitchFamily="18" charset="0"/>
              </a:rPr>
              <a:t>Figure : </a:t>
            </a:r>
            <a:r>
              <a:rPr lang="fr-FR" sz="2400" b="1" u="sng" dirty="0">
                <a:solidFill>
                  <a:srgbClr val="0070C0"/>
                </a:solidFill>
                <a:latin typeface="Times New Roman" panose="02020603050405020304" pitchFamily="18" charset="0"/>
              </a:rPr>
              <a:t>E</a:t>
            </a:r>
            <a:r>
              <a:rPr lang="fr-FR" sz="2400" b="1" i="0" u="sng" dirty="0">
                <a:solidFill>
                  <a:srgbClr val="0070C0"/>
                </a:solidFill>
                <a:effectLst/>
                <a:latin typeface="Times New Roman" panose="02020603050405020304" pitchFamily="18" charset="0"/>
              </a:rPr>
              <a:t>ffet de la température sur l’activité enzymatique</a:t>
            </a:r>
            <a:endParaRPr lang="fr-FR" sz="2400" b="1" dirty="0">
              <a:solidFill>
                <a:srgbClr val="0070C0"/>
              </a:solidFill>
            </a:endParaRPr>
          </a:p>
        </p:txBody>
      </p:sp>
      <p:sp>
        <p:nvSpPr>
          <p:cNvPr id="25" name="ZoneTexte 24">
            <a:extLst>
              <a:ext uri="{FF2B5EF4-FFF2-40B4-BE49-F238E27FC236}">
                <a16:creationId xmlns:a16="http://schemas.microsoft.com/office/drawing/2014/main" id="{0E47ABDE-C80E-0A57-A19D-A2F8A491EBFF}"/>
              </a:ext>
            </a:extLst>
          </p:cNvPr>
          <p:cNvSpPr txBox="1"/>
          <p:nvPr/>
        </p:nvSpPr>
        <p:spPr>
          <a:xfrm>
            <a:off x="4692252" y="6123407"/>
            <a:ext cx="7407964" cy="1141146"/>
          </a:xfrm>
          <a:prstGeom prst="rect">
            <a:avLst/>
          </a:prstGeom>
          <a:noFill/>
        </p:spPr>
        <p:txBody>
          <a:bodyPr wrap="square">
            <a:spAutoFit/>
          </a:bodyPr>
          <a:lstStyle/>
          <a:p>
            <a:pPr>
              <a:lnSpc>
                <a:spcPct val="150000"/>
              </a:lnSpc>
            </a:pPr>
            <a:r>
              <a:rPr lang="fr-FR" sz="2400" b="1" dirty="0">
                <a:solidFill>
                  <a:srgbClr val="00B050"/>
                </a:solidFill>
                <a:latin typeface="Times New Roman" panose="02020603050405020304" pitchFamily="18" charset="0"/>
                <a:cs typeface="Times New Roman" panose="02020603050405020304" pitchFamily="18" charset="0"/>
              </a:rPr>
              <a:t>Zone A : </a:t>
            </a:r>
            <a:r>
              <a:rPr lang="fr-FR" sz="2400" b="1" i="0" u="none" strike="noStrike" baseline="0" dirty="0">
                <a:solidFill>
                  <a:srgbClr val="000000"/>
                </a:solidFill>
                <a:latin typeface="Times New Roman" panose="02020603050405020304" pitchFamily="18" charset="0"/>
              </a:rPr>
              <a:t>Activation par la chaleur</a:t>
            </a:r>
          </a:p>
          <a:p>
            <a:pPr>
              <a:lnSpc>
                <a:spcPct val="150000"/>
              </a:lnSpc>
            </a:pPr>
            <a:r>
              <a:rPr lang="fr-FR" sz="2400" b="1" i="0" u="none" strike="noStrike" baseline="0" dirty="0">
                <a:solidFill>
                  <a:srgbClr val="000000"/>
                </a:solidFill>
                <a:latin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Zone B : </a:t>
            </a:r>
            <a:r>
              <a:rPr lang="fr-FR" sz="2400" b="1" i="0" u="none" strike="noStrike" baseline="0" dirty="0">
                <a:solidFill>
                  <a:srgbClr val="000000"/>
                </a:solidFill>
                <a:latin typeface="Times New Roman" panose="02020603050405020304" pitchFamily="18" charset="0"/>
              </a:rPr>
              <a:t>dénaturation thermique</a:t>
            </a:r>
            <a:endParaRPr lang="fr-FR" sz="2400" b="1" dirty="0"/>
          </a:p>
        </p:txBody>
      </p:sp>
      <p:sp>
        <p:nvSpPr>
          <p:cNvPr id="5" name="ZoneTexte 4">
            <a:extLst>
              <a:ext uri="{FF2B5EF4-FFF2-40B4-BE49-F238E27FC236}">
                <a16:creationId xmlns:a16="http://schemas.microsoft.com/office/drawing/2014/main" id="{56286FC1-DFD5-B775-D932-3B34FF91C098}"/>
              </a:ext>
            </a:extLst>
          </p:cNvPr>
          <p:cNvSpPr txBox="1"/>
          <p:nvPr/>
        </p:nvSpPr>
        <p:spPr>
          <a:xfrm>
            <a:off x="191508" y="746403"/>
            <a:ext cx="14337292" cy="1133965"/>
          </a:xfrm>
          <a:prstGeom prst="rect">
            <a:avLst/>
          </a:prstGeom>
          <a:noFill/>
        </p:spPr>
        <p:txBody>
          <a:bodyPr wrap="square">
            <a:spAutoFit/>
          </a:bodyPr>
          <a:lstStyle/>
          <a:p>
            <a:pPr>
              <a:lnSpc>
                <a:spcPct val="150000"/>
              </a:lnSpc>
            </a:pPr>
            <a:r>
              <a:rPr lang="fr-FR" sz="2400" b="1" dirty="0">
                <a:solidFill>
                  <a:srgbClr val="00B050"/>
                </a:solidFill>
                <a:latin typeface="Times New Roman" panose="02020603050405020304" pitchFamily="18" charset="0"/>
                <a:cs typeface="Times New Roman" panose="02020603050405020304" pitchFamily="18" charset="0"/>
              </a:rPr>
              <a:t>La zone A  : </a:t>
            </a:r>
            <a:r>
              <a:rPr lang="fr-FR" sz="2400" dirty="0">
                <a:solidFill>
                  <a:srgbClr val="000000"/>
                </a:solidFill>
                <a:latin typeface="Times New Roman" panose="02020603050405020304" pitchFamily="18" charset="0"/>
              </a:rPr>
              <a:t>correspond à l’activation de la réaction enzymatique par la chaleur comme pour toutes les réactions chimiques qui peut s’expliquer au moyen de la loi d’Arrhenius   </a:t>
            </a:r>
          </a:p>
        </p:txBody>
      </p:sp>
      <p:cxnSp>
        <p:nvCxnSpPr>
          <p:cNvPr id="8" name="Connecteur droit 7">
            <a:extLst>
              <a:ext uri="{FF2B5EF4-FFF2-40B4-BE49-F238E27FC236}">
                <a16:creationId xmlns:a16="http://schemas.microsoft.com/office/drawing/2014/main" id="{8B83ABCF-D4F4-CF10-C4FC-54C1C3318335}"/>
              </a:ext>
            </a:extLst>
          </p:cNvPr>
          <p:cNvCxnSpPr>
            <a:cxnSpLocks/>
          </p:cNvCxnSpPr>
          <p:nvPr/>
        </p:nvCxnSpPr>
        <p:spPr>
          <a:xfrm>
            <a:off x="6387548" y="2889292"/>
            <a:ext cx="0" cy="2370497"/>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42B638FA-0877-EF5B-FA2D-3184D01356D5}"/>
              </a:ext>
            </a:extLst>
          </p:cNvPr>
          <p:cNvSpPr txBox="1"/>
          <p:nvPr/>
        </p:nvSpPr>
        <p:spPr>
          <a:xfrm>
            <a:off x="101600" y="7469391"/>
            <a:ext cx="8294634" cy="461665"/>
          </a:xfrm>
          <a:prstGeom prst="rect">
            <a:avLst/>
          </a:prstGeom>
          <a:noFill/>
        </p:spPr>
        <p:txBody>
          <a:bodyPr wrap="square">
            <a:spAutoFit/>
          </a:bodyPr>
          <a:lstStyle/>
          <a:p>
            <a:r>
              <a:rPr lang="fr-FR" sz="2400" b="1" dirty="0">
                <a:solidFill>
                  <a:srgbClr val="FF0000"/>
                </a:solidFill>
                <a:latin typeface="Times New Roman" panose="02020603050405020304" pitchFamily="18" charset="0"/>
                <a:cs typeface="Times New Roman" panose="02020603050405020304" pitchFamily="18" charset="0"/>
              </a:rPr>
              <a:t>La zone B : </a:t>
            </a:r>
            <a:r>
              <a:rPr lang="fr-FR" sz="2400" dirty="0">
                <a:solidFill>
                  <a:srgbClr val="000000"/>
                </a:solidFill>
                <a:latin typeface="Times New Roman" panose="02020603050405020304" pitchFamily="18" charset="0"/>
              </a:rPr>
              <a:t>correspond à la dénaturation thermique des enzymes. </a:t>
            </a:r>
          </a:p>
        </p:txBody>
      </p:sp>
      <p:sp>
        <p:nvSpPr>
          <p:cNvPr id="13" name="ZoneTexte 12">
            <a:extLst>
              <a:ext uri="{FF2B5EF4-FFF2-40B4-BE49-F238E27FC236}">
                <a16:creationId xmlns:a16="http://schemas.microsoft.com/office/drawing/2014/main" id="{750ADBA7-4570-6EC6-32CF-629CE31A28B4}"/>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pic>
        <p:nvPicPr>
          <p:cNvPr id="15" name="Image 14">
            <a:extLst>
              <a:ext uri="{FF2B5EF4-FFF2-40B4-BE49-F238E27FC236}">
                <a16:creationId xmlns:a16="http://schemas.microsoft.com/office/drawing/2014/main" id="{A1630026-9E22-DAE5-2DE7-6B018F8886B9}"/>
              </a:ext>
            </a:extLst>
          </p:cNvPr>
          <p:cNvPicPr>
            <a:picLocks noChangeAspect="1"/>
          </p:cNvPicPr>
          <p:nvPr/>
        </p:nvPicPr>
        <p:blipFill>
          <a:blip r:embed="rId4"/>
          <a:stretch>
            <a:fillRect/>
          </a:stretch>
        </p:blipFill>
        <p:spPr>
          <a:xfrm>
            <a:off x="3167272" y="2085206"/>
            <a:ext cx="7726015" cy="3494495"/>
          </a:xfrm>
          <a:prstGeom prst="rect">
            <a:avLst/>
          </a:prstGeom>
        </p:spPr>
      </p:pic>
      <p:sp>
        <p:nvSpPr>
          <p:cNvPr id="16" name="ZoneTexte 15">
            <a:extLst>
              <a:ext uri="{FF2B5EF4-FFF2-40B4-BE49-F238E27FC236}">
                <a16:creationId xmlns:a16="http://schemas.microsoft.com/office/drawing/2014/main" id="{3FDF4421-F383-F52C-CDA4-7085D84F4D99}"/>
              </a:ext>
            </a:extLst>
          </p:cNvPr>
          <p:cNvSpPr txBox="1"/>
          <p:nvPr/>
        </p:nvSpPr>
        <p:spPr>
          <a:xfrm>
            <a:off x="4248917" y="3401054"/>
            <a:ext cx="1709530" cy="461665"/>
          </a:xfrm>
          <a:prstGeom prst="rect">
            <a:avLst/>
          </a:prstGeom>
          <a:noFill/>
        </p:spPr>
        <p:txBody>
          <a:bodyPr wrap="square" rtlCol="0">
            <a:spAutoFit/>
          </a:bodyPr>
          <a:lstStyle/>
          <a:p>
            <a:r>
              <a:rPr lang="fr-FR" sz="2400" b="1" dirty="0">
                <a:solidFill>
                  <a:srgbClr val="00B050"/>
                </a:solidFill>
                <a:latin typeface="Times New Roman" panose="02020603050405020304" pitchFamily="18" charset="0"/>
                <a:cs typeface="Times New Roman" panose="02020603050405020304" pitchFamily="18" charset="0"/>
              </a:rPr>
              <a:t>Zone A</a:t>
            </a:r>
          </a:p>
        </p:txBody>
      </p:sp>
      <p:sp>
        <p:nvSpPr>
          <p:cNvPr id="19" name="ZoneTexte 18">
            <a:extLst>
              <a:ext uri="{FF2B5EF4-FFF2-40B4-BE49-F238E27FC236}">
                <a16:creationId xmlns:a16="http://schemas.microsoft.com/office/drawing/2014/main" id="{C28921DE-4864-D844-F3EB-4DA7B1549354}"/>
              </a:ext>
            </a:extLst>
          </p:cNvPr>
          <p:cNvSpPr txBox="1"/>
          <p:nvPr/>
        </p:nvSpPr>
        <p:spPr>
          <a:xfrm>
            <a:off x="8918712" y="3943733"/>
            <a:ext cx="1709530" cy="461665"/>
          </a:xfrm>
          <a:prstGeom prst="rect">
            <a:avLst/>
          </a:prstGeom>
          <a:noFill/>
        </p:spPr>
        <p:txBody>
          <a:bodyPr wrap="square" rtlCol="0">
            <a:spAutoFit/>
          </a:bodyPr>
          <a:lstStyle/>
          <a:p>
            <a:r>
              <a:rPr lang="fr-FR" sz="2400" b="1" dirty="0">
                <a:solidFill>
                  <a:srgbClr val="FF0000"/>
                </a:solidFill>
                <a:latin typeface="Times New Roman" panose="02020603050405020304" pitchFamily="18" charset="0"/>
                <a:cs typeface="Times New Roman" panose="02020603050405020304" pitchFamily="18" charset="0"/>
              </a:rPr>
              <a:t>Zone B</a:t>
            </a:r>
          </a:p>
        </p:txBody>
      </p:sp>
    </p:spTree>
    <p:extLst>
      <p:ext uri="{BB962C8B-B14F-4D97-AF65-F5344CB8AC3E}">
        <p14:creationId xmlns:p14="http://schemas.microsoft.com/office/powerpoint/2010/main" val="241635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50F20-66F2-F4C9-709D-65F29E0DC79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11C49D07-9267-1218-B466-EA351CA23EB3}"/>
              </a:ext>
            </a:extLst>
          </p:cNvPr>
          <p:cNvPicPr>
            <a:picLocks noChangeAspect="1"/>
          </p:cNvPicPr>
          <p:nvPr/>
        </p:nvPicPr>
        <p:blipFill>
          <a:blip r:embed="rId3"/>
          <a:stretch>
            <a:fillRect/>
          </a:stretch>
        </p:blipFill>
        <p:spPr>
          <a:xfrm>
            <a:off x="0" y="0"/>
            <a:ext cx="5133538" cy="8229600"/>
          </a:xfrm>
          <a:prstGeom prst="rect">
            <a:avLst/>
          </a:prstGeom>
        </p:spPr>
      </p:pic>
      <p:pic>
        <p:nvPicPr>
          <p:cNvPr id="3" name="Image 1" descr="preencoded.png">
            <a:extLst>
              <a:ext uri="{FF2B5EF4-FFF2-40B4-BE49-F238E27FC236}">
                <a16:creationId xmlns:a16="http://schemas.microsoft.com/office/drawing/2014/main" id="{98B53C6A-F28E-40EA-0ABF-9B423B95A2AE}"/>
              </a:ext>
            </a:extLst>
          </p:cNvPr>
          <p:cNvPicPr>
            <a:picLocks noChangeAspect="1"/>
          </p:cNvPicPr>
          <p:nvPr/>
        </p:nvPicPr>
        <p:blipFill>
          <a:blip r:embed="rId4"/>
          <a:stretch>
            <a:fillRect/>
          </a:stretch>
        </p:blipFill>
        <p:spPr>
          <a:xfrm>
            <a:off x="101600" y="1099930"/>
            <a:ext cx="5031938" cy="7275444"/>
          </a:xfrm>
          <a:prstGeom prst="rect">
            <a:avLst/>
          </a:prstGeom>
        </p:spPr>
      </p:pic>
      <p:sp>
        <p:nvSpPr>
          <p:cNvPr id="4" name="Text 0">
            <a:extLst>
              <a:ext uri="{FF2B5EF4-FFF2-40B4-BE49-F238E27FC236}">
                <a16:creationId xmlns:a16="http://schemas.microsoft.com/office/drawing/2014/main" id="{9C6DF9FE-60B0-F0B3-D0E3-C8BF67311FF9}"/>
              </a:ext>
            </a:extLst>
          </p:cNvPr>
          <p:cNvSpPr/>
          <p:nvPr/>
        </p:nvSpPr>
        <p:spPr>
          <a:xfrm>
            <a:off x="311951" y="252253"/>
            <a:ext cx="13682179" cy="1136094"/>
          </a:xfrm>
          <a:prstGeom prst="rect">
            <a:avLst/>
          </a:prstGeom>
          <a:noFill/>
          <a:ln/>
        </p:spPr>
        <p:txBody>
          <a:bodyPr wrap="square" lIns="0" tIns="0" rIns="0" bIns="0" rtlCol="0" anchor="t"/>
          <a:lstStyle/>
          <a:p>
            <a:pPr marL="0" indent="0">
              <a:lnSpc>
                <a:spcPts val="44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température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9" name="Text 5">
            <a:extLst>
              <a:ext uri="{FF2B5EF4-FFF2-40B4-BE49-F238E27FC236}">
                <a16:creationId xmlns:a16="http://schemas.microsoft.com/office/drawing/2014/main" id="{91713E30-1A67-D55C-D29B-11CCB360C78B}"/>
              </a:ext>
            </a:extLst>
          </p:cNvPr>
          <p:cNvSpPr/>
          <p:nvPr/>
        </p:nvSpPr>
        <p:spPr>
          <a:xfrm>
            <a:off x="5371172" y="1306170"/>
            <a:ext cx="2272427" cy="284083"/>
          </a:xfrm>
          <a:prstGeom prst="rect">
            <a:avLst/>
          </a:prstGeom>
          <a:noFill/>
          <a:ln/>
        </p:spPr>
        <p:txBody>
          <a:bodyPr wrap="none" lIns="0" tIns="0" rIns="0" bIns="0" rtlCol="0" anchor="t"/>
          <a:lstStyle/>
          <a:p>
            <a:pPr marL="0" indent="0" algn="l">
              <a:lnSpc>
                <a:spcPts val="2200"/>
              </a:lnSpc>
              <a:buNone/>
            </a:pPr>
            <a:r>
              <a:rPr lang="en-US" sz="2800" b="1" dirty="0" err="1">
                <a:solidFill>
                  <a:srgbClr val="00B0F0"/>
                </a:solidFill>
                <a:latin typeface="Times New Roman" panose="02020603050405020304" pitchFamily="18" charset="0"/>
                <a:cs typeface="Times New Roman" panose="02020603050405020304" pitchFamily="18" charset="0"/>
              </a:rPr>
              <a:t>Température</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faible</a:t>
            </a:r>
            <a:endParaRPr lang="en-US" sz="2800" b="1" dirty="0">
              <a:solidFill>
                <a:srgbClr val="00B0F0"/>
              </a:solidFill>
              <a:latin typeface="Times New Roman" panose="02020603050405020304" pitchFamily="18" charset="0"/>
              <a:cs typeface="Times New Roman" panose="02020603050405020304" pitchFamily="18" charset="0"/>
            </a:endParaRPr>
          </a:p>
        </p:txBody>
      </p:sp>
      <p:sp>
        <p:nvSpPr>
          <p:cNvPr id="10" name="Text 6">
            <a:extLst>
              <a:ext uri="{FF2B5EF4-FFF2-40B4-BE49-F238E27FC236}">
                <a16:creationId xmlns:a16="http://schemas.microsoft.com/office/drawing/2014/main" id="{1E41DD2D-4C71-76F0-31D8-F755BD971E24}"/>
              </a:ext>
            </a:extLst>
          </p:cNvPr>
          <p:cNvSpPr/>
          <p:nvPr/>
        </p:nvSpPr>
        <p:spPr>
          <a:xfrm>
            <a:off x="5340627" y="1675614"/>
            <a:ext cx="9188174" cy="872609"/>
          </a:xfrm>
          <a:prstGeom prst="rect">
            <a:avLst/>
          </a:prstGeom>
          <a:noFill/>
          <a:ln/>
        </p:spPr>
        <p:txBody>
          <a:bodyPr wrap="square" lIns="0" tIns="0" rIns="0" bIns="0" rtlCol="0" anchor="t"/>
          <a:lstStyle/>
          <a:p>
            <a:pPr marL="0" indent="0" algn="l">
              <a:lnSpc>
                <a:spcPct val="150000"/>
              </a:lnSpc>
              <a:buNone/>
            </a:pPr>
            <a:r>
              <a:rPr lang="en-US" sz="2400" dirty="0">
                <a:solidFill>
                  <a:srgbClr val="404155"/>
                </a:solidFill>
                <a:latin typeface="Times New Roman" panose="02020603050405020304" pitchFamily="18" charset="0"/>
                <a:ea typeface="Nobile" pitchFamily="34" charset="-122"/>
                <a:cs typeface="Times New Roman" panose="02020603050405020304" pitchFamily="18" charset="0"/>
              </a:rPr>
              <a:t>À basse température, l'activité enzymatique </a:t>
            </a:r>
            <a:r>
              <a:rPr lang="en-US" sz="2400" b="1" u="sng" dirty="0">
                <a:solidFill>
                  <a:srgbClr val="00B050"/>
                </a:solidFill>
                <a:latin typeface="Times New Roman" panose="02020603050405020304" pitchFamily="18" charset="0"/>
                <a:ea typeface="Nobile" pitchFamily="34" charset="-122"/>
                <a:cs typeface="Times New Roman" panose="02020603050405020304" pitchFamily="18" charset="0"/>
              </a:rPr>
              <a:t>est réduite </a:t>
            </a:r>
            <a:r>
              <a:rPr lang="en-US" sz="2400" dirty="0">
                <a:solidFill>
                  <a:srgbClr val="404155"/>
                </a:solidFill>
                <a:latin typeface="Times New Roman" panose="02020603050405020304" pitchFamily="18" charset="0"/>
                <a:ea typeface="Nobile" pitchFamily="34" charset="-122"/>
                <a:cs typeface="Times New Roman" panose="02020603050405020304" pitchFamily="18" charset="0"/>
              </a:rPr>
              <a:t>car les mouvements moléculaires sont limités. Cela diminue les chances de rencontre entre l'enzyme et le substrat.</a:t>
            </a:r>
            <a:endParaRPr lang="en-US" sz="2400" dirty="0">
              <a:latin typeface="Times New Roman" panose="02020603050405020304" pitchFamily="18" charset="0"/>
              <a:cs typeface="Times New Roman" panose="02020603050405020304" pitchFamily="18" charset="0"/>
            </a:endParaRPr>
          </a:p>
        </p:txBody>
      </p:sp>
      <p:sp>
        <p:nvSpPr>
          <p:cNvPr id="14" name="Text 10">
            <a:extLst>
              <a:ext uri="{FF2B5EF4-FFF2-40B4-BE49-F238E27FC236}">
                <a16:creationId xmlns:a16="http://schemas.microsoft.com/office/drawing/2014/main" id="{E6459858-FE60-4067-FBA1-E22B82871273}"/>
              </a:ext>
            </a:extLst>
          </p:cNvPr>
          <p:cNvSpPr/>
          <p:nvPr/>
        </p:nvSpPr>
        <p:spPr>
          <a:xfrm>
            <a:off x="5312544" y="3519964"/>
            <a:ext cx="2541389" cy="284083"/>
          </a:xfrm>
          <a:prstGeom prst="rect">
            <a:avLst/>
          </a:prstGeom>
          <a:noFill/>
          <a:ln/>
        </p:spPr>
        <p:txBody>
          <a:bodyPr wrap="none" lIns="0" tIns="0" rIns="0" bIns="0" rtlCol="0" anchor="t"/>
          <a:lstStyle/>
          <a:p>
            <a:pPr indent="0">
              <a:lnSpc>
                <a:spcPts val="2200"/>
              </a:lnSpc>
              <a:buNone/>
            </a:pPr>
            <a:r>
              <a:rPr lang="en-US" sz="2800" b="1" dirty="0" err="1">
                <a:solidFill>
                  <a:srgbClr val="00B0F0"/>
                </a:solidFill>
                <a:latin typeface="Times New Roman" panose="02020603050405020304" pitchFamily="18" charset="0"/>
                <a:cs typeface="Times New Roman" panose="02020603050405020304" pitchFamily="18" charset="0"/>
              </a:rPr>
              <a:t>Température</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optimale</a:t>
            </a:r>
            <a:endParaRPr lang="en-US" sz="2800" b="1" dirty="0">
              <a:solidFill>
                <a:srgbClr val="00B0F0"/>
              </a:solidFill>
              <a:latin typeface="Times New Roman" panose="02020603050405020304" pitchFamily="18" charset="0"/>
              <a:cs typeface="Times New Roman" panose="02020603050405020304" pitchFamily="18" charset="0"/>
            </a:endParaRPr>
          </a:p>
        </p:txBody>
      </p:sp>
      <p:sp>
        <p:nvSpPr>
          <p:cNvPr id="15" name="Text 11">
            <a:extLst>
              <a:ext uri="{FF2B5EF4-FFF2-40B4-BE49-F238E27FC236}">
                <a16:creationId xmlns:a16="http://schemas.microsoft.com/office/drawing/2014/main" id="{1AC85D18-1720-0043-94A9-E5770D06C494}"/>
              </a:ext>
            </a:extLst>
          </p:cNvPr>
          <p:cNvSpPr/>
          <p:nvPr/>
        </p:nvSpPr>
        <p:spPr>
          <a:xfrm>
            <a:off x="5340627" y="3890843"/>
            <a:ext cx="9562728" cy="1163479"/>
          </a:xfrm>
          <a:prstGeom prst="rect">
            <a:avLst/>
          </a:prstGeom>
          <a:noFill/>
          <a:ln/>
        </p:spPr>
        <p:txBody>
          <a:bodyPr wrap="square" lIns="0" tIns="0" rIns="0" bIns="0" rtlCol="0" anchor="t"/>
          <a:lstStyle/>
          <a:p>
            <a:pPr marL="0" indent="0" algn="l">
              <a:lnSpc>
                <a:spcPct val="150000"/>
              </a:lnSpc>
              <a:buNone/>
            </a:pPr>
            <a:r>
              <a:rPr lang="en-US" sz="2400" dirty="0">
                <a:solidFill>
                  <a:srgbClr val="404155"/>
                </a:solidFill>
                <a:latin typeface="Times New Roman" panose="02020603050405020304" pitchFamily="18" charset="0"/>
                <a:cs typeface="Times New Roman" panose="02020603050405020304" pitchFamily="18" charset="0"/>
              </a:rPr>
              <a:t>Il existe une température optimale pour chaque enzyme, où </a:t>
            </a:r>
            <a:r>
              <a:rPr lang="en-US" sz="2400" b="1" u="sng" dirty="0">
                <a:solidFill>
                  <a:srgbClr val="00B050"/>
                </a:solidFill>
                <a:latin typeface="Times New Roman" panose="02020603050405020304" pitchFamily="18" charset="0"/>
                <a:cs typeface="Times New Roman" panose="02020603050405020304" pitchFamily="18" charset="0"/>
              </a:rPr>
              <a:t>l'activité catalytique est maximale</a:t>
            </a:r>
            <a:r>
              <a:rPr lang="en-US" sz="2400" dirty="0">
                <a:solidFill>
                  <a:srgbClr val="404155"/>
                </a:solidFill>
                <a:latin typeface="Times New Roman" panose="02020603050405020304" pitchFamily="18" charset="0"/>
                <a:cs typeface="Times New Roman" panose="02020603050405020304" pitchFamily="18" charset="0"/>
              </a:rPr>
              <a:t>. Cette température permet une agitation moléculaire suffisante tout en préservant l'intégrité structurale de </a:t>
            </a:r>
            <a:r>
              <a:rPr lang="en-US" sz="2400" dirty="0" err="1">
                <a:solidFill>
                  <a:srgbClr val="404155"/>
                </a:solidFill>
                <a:latin typeface="Times New Roman" panose="02020603050405020304" pitchFamily="18" charset="0"/>
                <a:cs typeface="Times New Roman" panose="02020603050405020304" pitchFamily="18" charset="0"/>
              </a:rPr>
              <a:t>l'enzyme</a:t>
            </a:r>
            <a:r>
              <a:rPr lang="en-US" sz="2400" dirty="0">
                <a:solidFill>
                  <a:srgbClr val="404155"/>
                </a:solidFill>
                <a:latin typeface="Times New Roman" panose="02020603050405020304" pitchFamily="18" charset="0"/>
                <a:cs typeface="Times New Roman" panose="02020603050405020304" pitchFamily="18" charset="0"/>
              </a:rPr>
              <a:t>.</a:t>
            </a:r>
          </a:p>
        </p:txBody>
      </p:sp>
      <p:sp>
        <p:nvSpPr>
          <p:cNvPr id="19" name="Text 15">
            <a:extLst>
              <a:ext uri="{FF2B5EF4-FFF2-40B4-BE49-F238E27FC236}">
                <a16:creationId xmlns:a16="http://schemas.microsoft.com/office/drawing/2014/main" id="{7AE510E8-7022-8B80-C4FA-C8115C198DFA}"/>
              </a:ext>
            </a:extLst>
          </p:cNvPr>
          <p:cNvSpPr/>
          <p:nvPr/>
        </p:nvSpPr>
        <p:spPr>
          <a:xfrm>
            <a:off x="5371172" y="6018911"/>
            <a:ext cx="2272427" cy="284083"/>
          </a:xfrm>
          <a:prstGeom prst="rect">
            <a:avLst/>
          </a:prstGeom>
          <a:noFill/>
          <a:ln/>
        </p:spPr>
        <p:txBody>
          <a:bodyPr wrap="none" lIns="0" tIns="0" rIns="0" bIns="0" rtlCol="0" anchor="t"/>
          <a:lstStyle/>
          <a:p>
            <a:pPr>
              <a:lnSpc>
                <a:spcPts val="2200"/>
              </a:lnSpc>
            </a:pPr>
            <a:r>
              <a:rPr lang="en-US" sz="2800" b="1" dirty="0" err="1">
                <a:solidFill>
                  <a:srgbClr val="00B0F0"/>
                </a:solidFill>
                <a:latin typeface="Times New Roman" panose="02020603050405020304" pitchFamily="18" charset="0"/>
                <a:cs typeface="Times New Roman" panose="02020603050405020304" pitchFamily="18" charset="0"/>
              </a:rPr>
              <a:t>Température</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élevée</a:t>
            </a:r>
            <a:endParaRPr lang="en-US" sz="2800" b="1" dirty="0">
              <a:solidFill>
                <a:srgbClr val="00B0F0"/>
              </a:solidFill>
              <a:latin typeface="Times New Roman" panose="02020603050405020304" pitchFamily="18" charset="0"/>
              <a:cs typeface="Times New Roman" panose="02020603050405020304" pitchFamily="18" charset="0"/>
            </a:endParaRPr>
          </a:p>
        </p:txBody>
      </p:sp>
      <p:sp>
        <p:nvSpPr>
          <p:cNvPr id="20" name="Text 16">
            <a:extLst>
              <a:ext uri="{FF2B5EF4-FFF2-40B4-BE49-F238E27FC236}">
                <a16:creationId xmlns:a16="http://schemas.microsoft.com/office/drawing/2014/main" id="{5205081D-6EBF-3751-BFD8-DE3D077CB413}"/>
              </a:ext>
            </a:extLst>
          </p:cNvPr>
          <p:cNvSpPr/>
          <p:nvPr/>
        </p:nvSpPr>
        <p:spPr>
          <a:xfrm>
            <a:off x="5340627" y="6553986"/>
            <a:ext cx="8653503" cy="872609"/>
          </a:xfrm>
          <a:prstGeom prst="rect">
            <a:avLst/>
          </a:prstGeom>
          <a:noFill/>
          <a:ln/>
        </p:spPr>
        <p:txBody>
          <a:bodyPr wrap="square" lIns="0" tIns="0" rIns="0" bIns="0" rtlCol="0" anchor="t"/>
          <a:lstStyle/>
          <a:p>
            <a:pPr marL="0" indent="0" algn="l">
              <a:lnSpc>
                <a:spcPct val="150000"/>
              </a:lnSpc>
              <a:buNone/>
            </a:pPr>
            <a:r>
              <a:rPr lang="en-US" sz="2400" dirty="0">
                <a:solidFill>
                  <a:srgbClr val="404155"/>
                </a:solidFill>
                <a:latin typeface="Times New Roman" panose="02020603050405020304" pitchFamily="18" charset="0"/>
                <a:cs typeface="Times New Roman" panose="02020603050405020304" pitchFamily="18" charset="0"/>
              </a:rPr>
              <a:t>À haute température, l'enzyme peut subir des déformations structurales irréversibles, </a:t>
            </a:r>
            <a:r>
              <a:rPr lang="en-US" sz="2400" dirty="0" err="1">
                <a:solidFill>
                  <a:srgbClr val="404155"/>
                </a:solidFill>
                <a:latin typeface="Times New Roman" panose="02020603050405020304" pitchFamily="18" charset="0"/>
                <a:cs typeface="Times New Roman" panose="02020603050405020304" pitchFamily="18" charset="0"/>
              </a:rPr>
              <a:t>entraînant</a:t>
            </a:r>
            <a:r>
              <a:rPr lang="en-US" sz="2400" dirty="0">
                <a:solidFill>
                  <a:srgbClr val="404155"/>
                </a:solidFill>
                <a:latin typeface="Times New Roman" panose="02020603050405020304" pitchFamily="18" charset="0"/>
                <a:cs typeface="Times New Roman" panose="02020603050405020304" pitchFamily="18" charset="0"/>
              </a:rPr>
              <a:t> </a:t>
            </a:r>
            <a:r>
              <a:rPr lang="en-US" sz="2400" b="1" u="sng" dirty="0">
                <a:solidFill>
                  <a:srgbClr val="00B050"/>
                </a:solidFill>
                <a:latin typeface="Times New Roman" panose="02020603050405020304" pitchFamily="18" charset="0"/>
                <a:cs typeface="Times New Roman" panose="02020603050405020304" pitchFamily="18" charset="0"/>
              </a:rPr>
              <a:t>une perte d'activité</a:t>
            </a:r>
            <a:r>
              <a:rPr lang="en-US" sz="2400" dirty="0">
                <a:solidFill>
                  <a:srgbClr val="404155"/>
                </a:solidFill>
                <a:latin typeface="Times New Roman" panose="02020603050405020304" pitchFamily="18" charset="0"/>
                <a:cs typeface="Times New Roman" panose="02020603050405020304" pitchFamily="18" charset="0"/>
              </a:rPr>
              <a:t>. La chaleur peut </a:t>
            </a:r>
            <a:r>
              <a:rPr lang="en-US" sz="2400" dirty="0" err="1">
                <a:solidFill>
                  <a:srgbClr val="404155"/>
                </a:solidFill>
                <a:latin typeface="Times New Roman" panose="02020603050405020304" pitchFamily="18" charset="0"/>
                <a:cs typeface="Times New Roman" panose="02020603050405020304" pitchFamily="18" charset="0"/>
              </a:rPr>
              <a:t>aussi</a:t>
            </a:r>
            <a:r>
              <a:rPr lang="en-US" sz="2400" dirty="0">
                <a:solidFill>
                  <a:srgbClr val="404155"/>
                </a:solidFill>
                <a:latin typeface="Times New Roman" panose="02020603050405020304" pitchFamily="18" charset="0"/>
                <a:cs typeface="Times New Roman" panose="02020603050405020304" pitchFamily="18" charset="0"/>
              </a:rPr>
              <a:t> modifier les substrats, empêchant la </a:t>
            </a:r>
            <a:r>
              <a:rPr lang="en-US" sz="2400" dirty="0" err="1">
                <a:solidFill>
                  <a:srgbClr val="404155"/>
                </a:solidFill>
                <a:latin typeface="Times New Roman" panose="02020603050405020304" pitchFamily="18" charset="0"/>
                <a:cs typeface="Times New Roman" panose="02020603050405020304" pitchFamily="18" charset="0"/>
              </a:rPr>
              <a:t>catalyse</a:t>
            </a:r>
            <a:r>
              <a:rPr lang="en-US" sz="2400" dirty="0">
                <a:solidFill>
                  <a:srgbClr val="404155"/>
                </a:solidFill>
                <a:latin typeface="Times New Roman" panose="02020603050405020304" pitchFamily="18" charset="0"/>
                <a:cs typeface="Times New Roman" panose="02020603050405020304" pitchFamily="18" charset="0"/>
              </a:rPr>
              <a:t>.</a:t>
            </a:r>
          </a:p>
        </p:txBody>
      </p:sp>
      <p:sp>
        <p:nvSpPr>
          <p:cNvPr id="21" name="ZoneTexte 4">
            <a:extLst>
              <a:ext uri="{FF2B5EF4-FFF2-40B4-BE49-F238E27FC236}">
                <a16:creationId xmlns:a16="http://schemas.microsoft.com/office/drawing/2014/main" id="{9BC37308-497F-C700-992F-0B0574D468A9}"/>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 name="Ellipse 4">
            <a:extLst>
              <a:ext uri="{FF2B5EF4-FFF2-40B4-BE49-F238E27FC236}">
                <a16:creationId xmlns:a16="http://schemas.microsoft.com/office/drawing/2014/main" id="{4F3E6CBD-DCA2-5EC3-D886-6B47FE22C7A9}"/>
              </a:ext>
            </a:extLst>
          </p:cNvPr>
          <p:cNvSpPr/>
          <p:nvPr/>
        </p:nvSpPr>
        <p:spPr>
          <a:xfrm>
            <a:off x="2566769" y="1789043"/>
            <a:ext cx="562953" cy="48246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47A2433-FE66-3F75-80D9-99CC65BCA695}"/>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spTree>
    <p:extLst>
      <p:ext uri="{BB962C8B-B14F-4D97-AF65-F5344CB8AC3E}">
        <p14:creationId xmlns:p14="http://schemas.microsoft.com/office/powerpoint/2010/main" val="136115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CC3C-2E96-4E2A-B525-ADBBF835B8D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F45DABE8-8EB0-4537-C59D-7E08D7EA7609}"/>
              </a:ext>
            </a:extLst>
          </p:cNvPr>
          <p:cNvPicPr>
            <a:picLocks noChangeAspect="1"/>
          </p:cNvPicPr>
          <p:nvPr/>
        </p:nvPicPr>
        <p:blipFill>
          <a:blip r:embed="rId3"/>
          <a:stretch>
            <a:fillRect/>
          </a:stretch>
        </p:blipFill>
        <p:spPr>
          <a:xfrm>
            <a:off x="0" y="0"/>
            <a:ext cx="14630400" cy="8229600"/>
          </a:xfrm>
          <a:prstGeom prst="rect">
            <a:avLst/>
          </a:prstGeom>
        </p:spPr>
      </p:pic>
      <p:sp>
        <p:nvSpPr>
          <p:cNvPr id="4" name="Text 0">
            <a:extLst>
              <a:ext uri="{FF2B5EF4-FFF2-40B4-BE49-F238E27FC236}">
                <a16:creationId xmlns:a16="http://schemas.microsoft.com/office/drawing/2014/main" id="{5387A3A2-3E0A-7E64-8215-38EBF1AC7C9A}"/>
              </a:ext>
            </a:extLst>
          </p:cNvPr>
          <p:cNvSpPr/>
          <p:nvPr/>
        </p:nvSpPr>
        <p:spPr>
          <a:xfrm>
            <a:off x="311951" y="252253"/>
            <a:ext cx="13682179" cy="1136094"/>
          </a:xfrm>
          <a:prstGeom prst="rect">
            <a:avLst/>
          </a:prstGeom>
          <a:noFill/>
          <a:ln/>
        </p:spPr>
        <p:txBody>
          <a:bodyPr wrap="square" lIns="0" tIns="0" rIns="0" bIns="0" rtlCol="0" anchor="t"/>
          <a:lstStyle/>
          <a:p>
            <a:pPr marL="0" indent="0">
              <a:lnSpc>
                <a:spcPts val="4450"/>
              </a:lnSpc>
              <a:buNone/>
            </a:pP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Effet</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de la température sur la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catalyse</a:t>
            </a:r>
            <a:r>
              <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rPr>
              <a:t> </a:t>
            </a:r>
            <a:r>
              <a:rPr lang="en-US" sz="4800" b="1" kern="0" spc="-102" dirty="0" err="1">
                <a:solidFill>
                  <a:srgbClr val="D73AD7"/>
                </a:solidFill>
                <a:latin typeface="Times New Roman" panose="02020603050405020304" pitchFamily="18" charset="0"/>
                <a:ea typeface="Source Serif Pro Semi Bold" pitchFamily="34" charset="-122"/>
                <a:cs typeface="Times New Roman" panose="02020603050405020304" pitchFamily="18" charset="0"/>
              </a:rPr>
              <a:t>enzymatique</a:t>
            </a:r>
            <a:endParaRPr lang="en-US" sz="4800" b="1" kern="0" spc="-102" dirty="0">
              <a:solidFill>
                <a:srgbClr val="D73AD7"/>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21" name="ZoneTexte 4">
            <a:extLst>
              <a:ext uri="{FF2B5EF4-FFF2-40B4-BE49-F238E27FC236}">
                <a16:creationId xmlns:a16="http://schemas.microsoft.com/office/drawing/2014/main" id="{0567BB3A-2EC4-838B-CE5C-5D349039663A}"/>
              </a:ext>
            </a:extLst>
          </p:cNvPr>
          <p:cNvSpPr txBox="1"/>
          <p:nvPr/>
        </p:nvSpPr>
        <p:spPr>
          <a:xfrm>
            <a:off x="12846756" y="7677586"/>
            <a:ext cx="1682044" cy="369332"/>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 name="ZoneTexte 5">
            <a:extLst>
              <a:ext uri="{FF2B5EF4-FFF2-40B4-BE49-F238E27FC236}">
                <a16:creationId xmlns:a16="http://schemas.microsoft.com/office/drawing/2014/main" id="{0E58DC22-1ECE-0178-A4CA-C6D0BA00D370}"/>
              </a:ext>
            </a:extLst>
          </p:cNvPr>
          <p:cNvSpPr txBox="1"/>
          <p:nvPr/>
        </p:nvSpPr>
        <p:spPr>
          <a:xfrm>
            <a:off x="12333111" y="7631419"/>
            <a:ext cx="2195689" cy="461665"/>
          </a:xfrm>
          <a:prstGeom prst="rect">
            <a:avLst/>
          </a:prstGeom>
          <a:solidFill>
            <a:schemeClr val="bg1"/>
          </a:solidFill>
        </p:spPr>
        <p:txBody>
          <a:bodyPr wrap="square" rtlCol="0">
            <a:spAutoFit/>
          </a:bodyPr>
          <a:lstStyle/>
          <a:p>
            <a:pPr algn="ctr"/>
            <a:r>
              <a:rPr lang="fr-FR" sz="2400" b="1" dirty="0" err="1"/>
              <a:t>Mouderas</a:t>
            </a:r>
            <a:r>
              <a:rPr lang="fr-FR" sz="2400" b="1" dirty="0"/>
              <a:t> F.</a:t>
            </a:r>
          </a:p>
        </p:txBody>
      </p:sp>
      <p:grpSp>
        <p:nvGrpSpPr>
          <p:cNvPr id="7" name="object 6">
            <a:extLst>
              <a:ext uri="{FF2B5EF4-FFF2-40B4-BE49-F238E27FC236}">
                <a16:creationId xmlns:a16="http://schemas.microsoft.com/office/drawing/2014/main" id="{89161D5B-0D5A-6FD1-F25E-D6549D790F09}"/>
              </a:ext>
            </a:extLst>
          </p:cNvPr>
          <p:cNvGrpSpPr/>
          <p:nvPr/>
        </p:nvGrpSpPr>
        <p:grpSpPr>
          <a:xfrm>
            <a:off x="7153039" y="1054750"/>
            <a:ext cx="6841091" cy="7038334"/>
            <a:chOff x="5168900" y="1705267"/>
            <a:chExt cx="3683000" cy="4368800"/>
          </a:xfrm>
          <a:scene3d>
            <a:camera prst="orthographicFront">
              <a:rot lat="0" lon="0" rev="0"/>
            </a:camera>
            <a:lightRig rig="glow" dir="t">
              <a:rot lat="0" lon="0" rev="4800000"/>
            </a:lightRig>
          </a:scene3d>
        </p:grpSpPr>
        <p:pic>
          <p:nvPicPr>
            <p:cNvPr id="8" name="object 7">
              <a:extLst>
                <a:ext uri="{FF2B5EF4-FFF2-40B4-BE49-F238E27FC236}">
                  <a16:creationId xmlns:a16="http://schemas.microsoft.com/office/drawing/2014/main" id="{E1C96BC7-8BC5-FC7A-9005-592750273C53}"/>
                </a:ext>
              </a:extLst>
            </p:cNvPr>
            <p:cNvPicPr/>
            <p:nvPr/>
          </p:nvPicPr>
          <p:blipFill>
            <a:blip r:embed="rId4" cstate="print"/>
            <a:stretch>
              <a:fillRect/>
            </a:stretch>
          </p:blipFill>
          <p:spPr>
            <a:xfrm>
              <a:off x="5181600" y="1717967"/>
              <a:ext cx="3657600" cy="4343400"/>
            </a:xfrm>
            <a:prstGeom prst="rect">
              <a:avLst/>
            </a:prstGeom>
            <a:ln>
              <a:noFill/>
            </a:ln>
            <a:effectLst>
              <a:outerShdw blurRad="190500" dist="228600" dir="2700000" algn="ctr">
                <a:srgbClr val="000000">
                  <a:alpha val="30000"/>
                </a:srgbClr>
              </a:outerShdw>
            </a:effectLst>
            <a:sp3d prstMaterial="matte">
              <a:bevelT w="127000" h="63500"/>
            </a:sp3d>
          </p:spPr>
        </p:pic>
        <p:sp>
          <p:nvSpPr>
            <p:cNvPr id="11" name="object 8">
              <a:extLst>
                <a:ext uri="{FF2B5EF4-FFF2-40B4-BE49-F238E27FC236}">
                  <a16:creationId xmlns:a16="http://schemas.microsoft.com/office/drawing/2014/main" id="{FFDE6F2F-8061-F3FC-ADA8-6DF34CBE8BAC}"/>
                </a:ext>
              </a:extLst>
            </p:cNvPr>
            <p:cNvSpPr/>
            <p:nvPr/>
          </p:nvSpPr>
          <p:spPr>
            <a:xfrm>
              <a:off x="5181600" y="1717967"/>
              <a:ext cx="3657600" cy="4343400"/>
            </a:xfrm>
            <a:custGeom>
              <a:avLst/>
              <a:gdLst/>
              <a:ahLst/>
              <a:cxnLst/>
              <a:rect l="l" t="t" r="r" b="b"/>
              <a:pathLst>
                <a:path w="3657600" h="4343400">
                  <a:moveTo>
                    <a:pt x="0" y="4343400"/>
                  </a:moveTo>
                  <a:lnTo>
                    <a:pt x="3657600" y="4343400"/>
                  </a:lnTo>
                  <a:lnTo>
                    <a:pt x="3657600" y="0"/>
                  </a:lnTo>
                  <a:lnTo>
                    <a:pt x="0" y="0"/>
                  </a:lnTo>
                  <a:lnTo>
                    <a:pt x="0" y="4343400"/>
                  </a:lnTo>
                  <a:close/>
                </a:path>
              </a:pathLst>
            </a:custGeom>
            <a:ln w="25400">
              <a:noFill/>
            </a:ln>
            <a:effectLst>
              <a:outerShdw blurRad="190500" dist="228600" dir="2700000" algn="ctr">
                <a:srgbClr val="000000">
                  <a:alpha val="30000"/>
                </a:srgbClr>
              </a:outerShdw>
            </a:effectLst>
            <a:sp3d prstMaterial="matte">
              <a:bevelT w="127000" h="63500"/>
            </a:sp3d>
          </p:spPr>
          <p:txBody>
            <a:bodyPr wrap="square" lIns="0" tIns="0" rIns="0" bIns="0" rtlCol="0"/>
            <a:lstStyle/>
            <a:p>
              <a:endParaRPr/>
            </a:p>
          </p:txBody>
        </p:sp>
      </p:grpSp>
      <p:sp>
        <p:nvSpPr>
          <p:cNvPr id="12" name="object 9">
            <a:extLst>
              <a:ext uri="{FF2B5EF4-FFF2-40B4-BE49-F238E27FC236}">
                <a16:creationId xmlns:a16="http://schemas.microsoft.com/office/drawing/2014/main" id="{E7D45BC5-39AD-6758-C65B-35E67081DEE0}"/>
              </a:ext>
            </a:extLst>
          </p:cNvPr>
          <p:cNvSpPr txBox="1"/>
          <p:nvPr/>
        </p:nvSpPr>
        <p:spPr>
          <a:xfrm>
            <a:off x="8677855" y="2410093"/>
            <a:ext cx="4380936" cy="3925177"/>
          </a:xfrm>
          <a:prstGeom prst="rect">
            <a:avLst/>
          </a:prstGeom>
        </p:spPr>
        <p:txBody>
          <a:bodyPr vert="horz" wrap="square" lIns="0" tIns="38735" rIns="0" bIns="0" rtlCol="0">
            <a:spAutoFit/>
          </a:bodyPr>
          <a:lstStyle/>
          <a:p>
            <a:pPr marR="5080" indent="281940">
              <a:lnSpc>
                <a:spcPct val="141400"/>
              </a:lnSpc>
              <a:spcBef>
                <a:spcPts val="305"/>
              </a:spcBef>
            </a:pPr>
            <a:r>
              <a:rPr sz="2600" b="1" dirty="0">
                <a:latin typeface="Times New Roman" panose="02020603050405020304" pitchFamily="18" charset="0"/>
                <a:cs typeface="Times New Roman" panose="02020603050405020304" pitchFamily="18" charset="0"/>
              </a:rPr>
              <a:t>l'activité</a:t>
            </a:r>
            <a:r>
              <a:rPr sz="2600" b="1" spc="320" dirty="0">
                <a:latin typeface="Times New Roman" panose="02020603050405020304" pitchFamily="18" charset="0"/>
                <a:cs typeface="Times New Roman" panose="02020603050405020304" pitchFamily="18" charset="0"/>
              </a:rPr>
              <a:t>  </a:t>
            </a:r>
            <a:r>
              <a:rPr sz="2600" b="1" spc="-10" dirty="0">
                <a:latin typeface="Times New Roman" panose="02020603050405020304" pitchFamily="18" charset="0"/>
                <a:cs typeface="Times New Roman" panose="02020603050405020304" pitchFamily="18" charset="0"/>
              </a:rPr>
              <a:t>enzymatique </a:t>
            </a:r>
            <a:r>
              <a:rPr sz="2600" b="1" dirty="0">
                <a:latin typeface="Times New Roman" panose="02020603050405020304" pitchFamily="18" charset="0"/>
                <a:cs typeface="Times New Roman" panose="02020603050405020304" pitchFamily="18" charset="0"/>
              </a:rPr>
              <a:t>augmente</a:t>
            </a:r>
            <a:r>
              <a:rPr sz="2600" b="1" spc="490"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jusqu'à</a:t>
            </a:r>
            <a:r>
              <a:rPr sz="2600" b="1" spc="490" dirty="0">
                <a:latin typeface="Times New Roman" panose="02020603050405020304" pitchFamily="18" charset="0"/>
                <a:cs typeface="Times New Roman" panose="02020603050405020304" pitchFamily="18" charset="0"/>
              </a:rPr>
              <a:t>   </a:t>
            </a:r>
            <a:r>
              <a:rPr sz="2600" b="1" spc="-25" dirty="0">
                <a:latin typeface="Times New Roman" panose="02020603050405020304" pitchFamily="18" charset="0"/>
                <a:cs typeface="Times New Roman" panose="02020603050405020304" pitchFamily="18" charset="0"/>
              </a:rPr>
              <a:t>la </a:t>
            </a:r>
            <a:r>
              <a:rPr sz="2600" b="1" spc="-10" dirty="0">
                <a:solidFill>
                  <a:srgbClr val="00B050"/>
                </a:solidFill>
                <a:latin typeface="Times New Roman" panose="02020603050405020304" pitchFamily="18" charset="0"/>
                <a:cs typeface="Times New Roman" panose="02020603050405020304" pitchFamily="18" charset="0"/>
              </a:rPr>
              <a:t>température</a:t>
            </a:r>
            <a:r>
              <a:rPr sz="2600" b="1" spc="-75" dirty="0">
                <a:solidFill>
                  <a:srgbClr val="00B050"/>
                </a:solidFill>
                <a:latin typeface="Times New Roman" panose="02020603050405020304" pitchFamily="18" charset="0"/>
                <a:cs typeface="Times New Roman" panose="02020603050405020304" pitchFamily="18" charset="0"/>
              </a:rPr>
              <a:t> </a:t>
            </a:r>
            <a:r>
              <a:rPr sz="2600" b="1" dirty="0">
                <a:solidFill>
                  <a:srgbClr val="00B050"/>
                </a:solidFill>
                <a:latin typeface="Times New Roman" panose="02020603050405020304" pitchFamily="18" charset="0"/>
                <a:cs typeface="Times New Roman" panose="02020603050405020304" pitchFamily="18" charset="0"/>
              </a:rPr>
              <a:t>optimale</a:t>
            </a:r>
            <a:r>
              <a:rPr sz="2600" b="1" spc="-80" dirty="0">
                <a:solidFill>
                  <a:srgbClr val="00B050"/>
                </a:solidFill>
                <a:latin typeface="Times New Roman" panose="02020603050405020304" pitchFamily="18" charset="0"/>
                <a:cs typeface="Times New Roman" panose="02020603050405020304" pitchFamily="18" charset="0"/>
              </a:rPr>
              <a:t> </a:t>
            </a:r>
            <a:r>
              <a:rPr sz="2600" b="1" spc="-25" dirty="0">
                <a:latin typeface="Times New Roman" panose="02020603050405020304" pitchFamily="18" charset="0"/>
                <a:cs typeface="Times New Roman" panose="02020603050405020304" pitchFamily="18" charset="0"/>
              </a:rPr>
              <a:t>de </a:t>
            </a:r>
            <a:r>
              <a:rPr sz="2600" b="1" dirty="0">
                <a:latin typeface="Times New Roman" panose="02020603050405020304" pitchFamily="18" charset="0"/>
                <a:cs typeface="Times New Roman" panose="02020603050405020304" pitchFamily="18" charset="0"/>
              </a:rPr>
              <a:t>l'enzyme</a:t>
            </a:r>
            <a:r>
              <a:rPr sz="2600" b="1" spc="-5"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considérée</a:t>
            </a:r>
            <a:r>
              <a:rPr sz="2600" b="1" spc="-25" dirty="0">
                <a:latin typeface="Times New Roman" panose="02020603050405020304" pitchFamily="18" charset="0"/>
                <a:cs typeface="Times New Roman" panose="02020603050405020304" pitchFamily="18" charset="0"/>
              </a:rPr>
              <a:t> </a:t>
            </a:r>
            <a:r>
              <a:rPr sz="2600" b="1" spc="-20" dirty="0">
                <a:latin typeface="Times New Roman" panose="02020603050405020304" pitchFamily="18" charset="0"/>
                <a:cs typeface="Times New Roman" panose="02020603050405020304" pitchFamily="18" charset="0"/>
              </a:rPr>
              <a:t>puis </a:t>
            </a:r>
            <a:r>
              <a:rPr sz="2600" b="1" dirty="0">
                <a:latin typeface="Times New Roman" panose="02020603050405020304" pitchFamily="18" charset="0"/>
                <a:cs typeface="Times New Roman" panose="02020603050405020304" pitchFamily="18" charset="0"/>
              </a:rPr>
              <a:t>diminue</a:t>
            </a:r>
            <a:r>
              <a:rPr sz="2600" b="1" spc="440"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en</a:t>
            </a:r>
            <a:r>
              <a:rPr sz="2600" b="1" spc="480"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raison</a:t>
            </a:r>
            <a:r>
              <a:rPr sz="2600" b="1" spc="470"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de</a:t>
            </a:r>
            <a:r>
              <a:rPr sz="2600" b="1" spc="450" dirty="0">
                <a:latin typeface="Times New Roman" panose="02020603050405020304" pitchFamily="18" charset="0"/>
                <a:cs typeface="Times New Roman" panose="02020603050405020304" pitchFamily="18" charset="0"/>
              </a:rPr>
              <a:t> </a:t>
            </a:r>
            <a:r>
              <a:rPr sz="2600" b="1" spc="-25" dirty="0">
                <a:latin typeface="Times New Roman" panose="02020603050405020304" pitchFamily="18" charset="0"/>
                <a:cs typeface="Times New Roman" panose="02020603050405020304" pitchFamily="18" charset="0"/>
              </a:rPr>
              <a:t>la </a:t>
            </a:r>
            <a:r>
              <a:rPr sz="2600" b="1" dirty="0">
                <a:latin typeface="Times New Roman" panose="02020603050405020304" pitchFamily="18" charset="0"/>
                <a:cs typeface="Times New Roman" panose="02020603050405020304" pitchFamily="18" charset="0"/>
              </a:rPr>
              <a:t>dénaturation</a:t>
            </a:r>
            <a:r>
              <a:rPr sz="2600" b="1" spc="165" dirty="0">
                <a:latin typeface="Times New Roman" panose="02020603050405020304" pitchFamily="18" charset="0"/>
                <a:cs typeface="Times New Roman" panose="02020603050405020304" pitchFamily="18" charset="0"/>
              </a:rPr>
              <a:t> </a:t>
            </a:r>
            <a:r>
              <a:rPr sz="2600" b="1" spc="-10" dirty="0">
                <a:latin typeface="Times New Roman" panose="02020603050405020304" pitchFamily="18" charset="0"/>
                <a:cs typeface="Times New Roman" panose="02020603050405020304" pitchFamily="18" charset="0"/>
              </a:rPr>
              <a:t>irréversible </a:t>
            </a:r>
            <a:r>
              <a:rPr sz="2600" b="1" dirty="0">
                <a:latin typeface="Times New Roman" panose="02020603050405020304" pitchFamily="18" charset="0"/>
                <a:cs typeface="Times New Roman" panose="02020603050405020304" pitchFamily="18" charset="0"/>
              </a:rPr>
              <a:t>de</a:t>
            </a:r>
            <a:r>
              <a:rPr sz="2600" b="1" spc="-25" dirty="0">
                <a:latin typeface="Times New Roman" panose="02020603050405020304" pitchFamily="18" charset="0"/>
                <a:cs typeface="Times New Roman" panose="02020603050405020304" pitchFamily="18" charset="0"/>
              </a:rPr>
              <a:t> </a:t>
            </a:r>
            <a:r>
              <a:rPr sz="2600" b="1" spc="-10" dirty="0">
                <a:latin typeface="Times New Roman" panose="02020603050405020304" pitchFamily="18" charset="0"/>
                <a:cs typeface="Times New Roman" panose="02020603050405020304" pitchFamily="18" charset="0"/>
              </a:rPr>
              <a:t>l'enzyme.</a:t>
            </a:r>
            <a:endParaRPr sz="2600" b="1" dirty="0">
              <a:latin typeface="Times New Roman" panose="02020603050405020304" pitchFamily="18" charset="0"/>
              <a:cs typeface="Times New Roman" panose="02020603050405020304" pitchFamily="18" charset="0"/>
            </a:endParaRPr>
          </a:p>
        </p:txBody>
      </p:sp>
      <p:grpSp>
        <p:nvGrpSpPr>
          <p:cNvPr id="13" name="object 10">
            <a:extLst>
              <a:ext uri="{FF2B5EF4-FFF2-40B4-BE49-F238E27FC236}">
                <a16:creationId xmlns:a16="http://schemas.microsoft.com/office/drawing/2014/main" id="{2FD38052-8437-BCA3-0F8A-94182D06A40F}"/>
              </a:ext>
            </a:extLst>
          </p:cNvPr>
          <p:cNvGrpSpPr/>
          <p:nvPr/>
        </p:nvGrpSpPr>
        <p:grpSpPr>
          <a:xfrm>
            <a:off x="142874" y="1046922"/>
            <a:ext cx="6681995" cy="7046162"/>
            <a:chOff x="142875" y="1743075"/>
            <a:chExt cx="4895850" cy="4286250"/>
          </a:xfrm>
        </p:grpSpPr>
        <p:pic>
          <p:nvPicPr>
            <p:cNvPr id="16" name="object 11">
              <a:extLst>
                <a:ext uri="{FF2B5EF4-FFF2-40B4-BE49-F238E27FC236}">
                  <a16:creationId xmlns:a16="http://schemas.microsoft.com/office/drawing/2014/main" id="{80951A59-32EA-E450-F636-7D2FE4645B63}"/>
                </a:ext>
              </a:extLst>
            </p:cNvPr>
            <p:cNvPicPr/>
            <p:nvPr/>
          </p:nvPicPr>
          <p:blipFill>
            <a:blip r:embed="rId5" cstate="print"/>
            <a:stretch>
              <a:fillRect/>
            </a:stretch>
          </p:blipFill>
          <p:spPr>
            <a:xfrm>
              <a:off x="152400" y="1752600"/>
              <a:ext cx="4876800" cy="4267200"/>
            </a:xfrm>
            <a:prstGeom prst="rect">
              <a:avLst/>
            </a:prstGeom>
          </p:spPr>
        </p:pic>
        <p:sp>
          <p:nvSpPr>
            <p:cNvPr id="17" name="object 12">
              <a:extLst>
                <a:ext uri="{FF2B5EF4-FFF2-40B4-BE49-F238E27FC236}">
                  <a16:creationId xmlns:a16="http://schemas.microsoft.com/office/drawing/2014/main" id="{848BA925-1B89-A564-3D57-2791091503ED}"/>
                </a:ext>
              </a:extLst>
            </p:cNvPr>
            <p:cNvSpPr/>
            <p:nvPr/>
          </p:nvSpPr>
          <p:spPr>
            <a:xfrm>
              <a:off x="147637" y="1747837"/>
              <a:ext cx="4886325" cy="4276725"/>
            </a:xfrm>
            <a:custGeom>
              <a:avLst/>
              <a:gdLst/>
              <a:ahLst/>
              <a:cxnLst/>
              <a:rect l="l" t="t" r="r" b="b"/>
              <a:pathLst>
                <a:path w="4886325" h="4276725">
                  <a:moveTo>
                    <a:pt x="0" y="4276725"/>
                  </a:moveTo>
                  <a:lnTo>
                    <a:pt x="4886325" y="4276725"/>
                  </a:lnTo>
                  <a:lnTo>
                    <a:pt x="4886325" y="0"/>
                  </a:lnTo>
                  <a:lnTo>
                    <a:pt x="0" y="0"/>
                  </a:lnTo>
                  <a:lnTo>
                    <a:pt x="0" y="4276725"/>
                  </a:lnTo>
                  <a:close/>
                </a:path>
              </a:pathLst>
            </a:custGeom>
            <a:ln w="9525">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486608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TotalTime>
  <Words>2885</Words>
  <Application>Microsoft Office PowerPoint</Application>
  <PresentationFormat>Personnalisé</PresentationFormat>
  <Paragraphs>246</Paragraphs>
  <Slides>36</Slides>
  <Notes>19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36</vt:i4>
      </vt:variant>
    </vt:vector>
  </HeadingPairs>
  <TitlesOfParts>
    <vt:vector size="48" baseType="lpstr">
      <vt:lpstr>Calibri</vt:lpstr>
      <vt:lpstr>Nobile</vt:lpstr>
      <vt:lpstr>Source Serif Pro Semi Bold</vt:lpstr>
      <vt:lpstr>Wingdings</vt:lpstr>
      <vt:lpstr>Courier New</vt:lpstr>
      <vt:lpstr>Arial</vt:lpstr>
      <vt:lpstr>Times New Roman</vt:lpstr>
      <vt:lpstr>Arial MT</vt:lpstr>
      <vt:lpstr>times</vt:lpstr>
      <vt:lpstr>Symbol</vt:lpstr>
      <vt:lpstr>Alexandria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166</cp:revision>
  <dcterms:created xsi:type="dcterms:W3CDTF">2024-10-15T13:14:05Z</dcterms:created>
  <dcterms:modified xsi:type="dcterms:W3CDTF">2024-11-25T17:05:27Z</dcterms:modified>
</cp:coreProperties>
</file>