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5" r:id="rId2"/>
    <p:sldId id="286" r:id="rId3"/>
    <p:sldId id="289" r:id="rId4"/>
    <p:sldId id="291" r:id="rId5"/>
    <p:sldId id="295" r:id="rId6"/>
    <p:sldId id="299" r:id="rId7"/>
    <p:sldId id="300" r:id="rId8"/>
    <p:sldId id="292" r:id="rId9"/>
    <p:sldId id="287" r:id="rId10"/>
    <p:sldId id="327" r:id="rId11"/>
    <p:sldId id="322" r:id="rId12"/>
    <p:sldId id="328" r:id="rId13"/>
    <p:sldId id="323" r:id="rId14"/>
    <p:sldId id="326" r:id="rId15"/>
    <p:sldId id="350" r:id="rId16"/>
    <p:sldId id="329" r:id="rId17"/>
    <p:sldId id="330" r:id="rId18"/>
    <p:sldId id="337" r:id="rId19"/>
    <p:sldId id="331" r:id="rId20"/>
    <p:sldId id="332" r:id="rId21"/>
    <p:sldId id="341" r:id="rId22"/>
    <p:sldId id="342" r:id="rId23"/>
    <p:sldId id="338" r:id="rId24"/>
    <p:sldId id="333" r:id="rId25"/>
    <p:sldId id="334" r:id="rId26"/>
    <p:sldId id="344" r:id="rId27"/>
    <p:sldId id="335" r:id="rId28"/>
    <p:sldId id="336" r:id="rId29"/>
    <p:sldId id="340" r:id="rId30"/>
    <p:sldId id="346" r:id="rId31"/>
    <p:sldId id="349" r:id="rId32"/>
    <p:sldId id="351" r:id="rId33"/>
    <p:sldId id="262" r:id="rId34"/>
    <p:sldId id="352" r:id="rId35"/>
    <p:sldId id="257" r:id="rId36"/>
    <p:sldId id="258" r:id="rId37"/>
    <p:sldId id="259" r:id="rId38"/>
    <p:sldId id="260" r:id="rId39"/>
    <p:sldId id="261"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7B9FD-3BFB-4D15-A3C2-548972CB8C95}" type="datetimeFigureOut">
              <a:rPr lang="fr-FR" smtClean="0"/>
              <a:t>03/03/2020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9EBBE-AF50-4839-BF8D-52048EA0063C}" type="slidenum">
              <a:rPr lang="fr-FR" smtClean="0"/>
              <a:t>‹N°›</a:t>
            </a:fld>
            <a:endParaRPr lang="fr-FR"/>
          </a:p>
        </p:txBody>
      </p:sp>
    </p:spTree>
    <p:extLst>
      <p:ext uri="{BB962C8B-B14F-4D97-AF65-F5344CB8AC3E}">
        <p14:creationId xmlns:p14="http://schemas.microsoft.com/office/powerpoint/2010/main" val="99386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Ces organisations résultent souvent d'une conception empirique, le concepteur objet tente de faciliter la réutilisation et la maintenance du code. On peut donc concevoir un modèle d'application comme une forme d'organisation transposable à plusieurs applications. Ces systèmes peuvent apparaître </a:t>
            </a:r>
            <a:r>
              <a:rPr lang="fr-FR" sz="1200" kern="1200" dirty="0" err="1">
                <a:solidFill>
                  <a:schemeClr val="tx1"/>
                </a:solidFill>
                <a:latin typeface="+mn-lt"/>
                <a:ea typeface="+mn-ea"/>
                <a:cs typeface="+mn-cs"/>
              </a:rPr>
              <a:t>complèxes</a:t>
            </a:r>
            <a:r>
              <a:rPr lang="fr-FR" sz="1200" kern="1200" dirty="0">
                <a:solidFill>
                  <a:schemeClr val="tx1"/>
                </a:solidFill>
                <a:latin typeface="+mn-lt"/>
                <a:ea typeface="+mn-ea"/>
                <a:cs typeface="+mn-cs"/>
              </a:rPr>
              <a:t> aux débutants voire inutiles, il est pourtant très important d'en connaître plusieurs et de les appliquer systématiquement (dans les cas reconnus comme pouvant évoluer</a:t>
            </a:r>
            <a:r>
              <a:rPr lang="fr-FR" sz="1200" kern="120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9ACF8C0-CCA8-4C6E-858B-4E0CD312AA5B}"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A01AE-BE1B-472D-AD75-C1165CB5A74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5326568-459D-4506-91B1-4E776C511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8E70B7-0023-4ED1-9C2E-78040ECC66F3}"/>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5" name="Espace réservé du pied de page 4">
            <a:extLst>
              <a:ext uri="{FF2B5EF4-FFF2-40B4-BE49-F238E27FC236}">
                <a16:creationId xmlns:a16="http://schemas.microsoft.com/office/drawing/2014/main" id="{EFD6563E-6058-4500-8207-2DA6A2E0F0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7A7317-AB64-42F1-BAD5-76817E5227F1}"/>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247939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DE477-47CB-4FFF-BA85-9B768A3942C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AABAEC3-8EBC-4E89-85D8-8215E3273BA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869378-220B-4200-9477-8E00F01B8582}"/>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5" name="Espace réservé du pied de page 4">
            <a:extLst>
              <a:ext uri="{FF2B5EF4-FFF2-40B4-BE49-F238E27FC236}">
                <a16:creationId xmlns:a16="http://schemas.microsoft.com/office/drawing/2014/main" id="{6A53E01C-0F37-4BD4-889B-EFADA03EB0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F41180-AD12-4308-9E8A-000D6FCF9342}"/>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31993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284453-78EB-45B3-B5A6-25E142E6CA0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6296B42-673A-4F87-A149-56B8E78F330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076A03-4205-4598-877B-146575CF7066}"/>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5" name="Espace réservé du pied de page 4">
            <a:extLst>
              <a:ext uri="{FF2B5EF4-FFF2-40B4-BE49-F238E27FC236}">
                <a16:creationId xmlns:a16="http://schemas.microsoft.com/office/drawing/2014/main" id="{7CDBF496-C534-457C-A716-87BB682AA6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CEC4E4-ECCF-4F98-B339-7C7AA0F53EEB}"/>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117668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46D9B-B2EB-43EA-A56D-A957D1DECA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41AAF60-3AFD-47D5-AB3B-2CDE4688FD7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CDB608-C0A2-47A5-990C-C2575F9F9295}"/>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5" name="Espace réservé du pied de page 4">
            <a:extLst>
              <a:ext uri="{FF2B5EF4-FFF2-40B4-BE49-F238E27FC236}">
                <a16:creationId xmlns:a16="http://schemas.microsoft.com/office/drawing/2014/main" id="{7D179314-E0B9-4622-95C0-1EB77F9563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DA0CEE-CA5D-4413-90D6-C6F9BE541133}"/>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428823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D7D68-51E8-4D52-8E2E-5F9EB059265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9BEA9BC-4B6B-4B54-9CCB-ADA651746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647870E-B546-48B7-867C-C3FD4ADFD107}"/>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5" name="Espace réservé du pied de page 4">
            <a:extLst>
              <a:ext uri="{FF2B5EF4-FFF2-40B4-BE49-F238E27FC236}">
                <a16:creationId xmlns:a16="http://schemas.microsoft.com/office/drawing/2014/main" id="{045E14C0-FECA-4423-AE9C-607C73B70B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B946A5-EC73-4AC7-A654-FC55219BA50C}"/>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32491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CCFB9-F2D3-4347-BB01-B1E3D83F11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F3C3CB-88FC-471D-AE9E-C3CC8F38A25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6C97003-3B66-4B57-96A4-9D8BC06D2B5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98DAC7-2D5E-4F26-8548-1D047FC7B659}"/>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6" name="Espace réservé du pied de page 5">
            <a:extLst>
              <a:ext uri="{FF2B5EF4-FFF2-40B4-BE49-F238E27FC236}">
                <a16:creationId xmlns:a16="http://schemas.microsoft.com/office/drawing/2014/main" id="{8173D095-9C72-4840-871E-CB40625CFD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EBF4EA-3A0E-4DF4-8CEF-DFCDC0C81DF3}"/>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75404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AA115-AAED-46C2-A00C-FE4F2676DC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0E617ED-F89E-47AE-8DDD-0FAFA13D8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896783A-9E85-4684-AA33-B46051270C0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6E5C95-D4C1-4A09-8B96-B389110C4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81A4EFF-9FC7-4E52-97D7-DCDFC28F2E9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6F328C7-776F-4947-9BA7-AF698E863910}"/>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8" name="Espace réservé du pied de page 7">
            <a:extLst>
              <a:ext uri="{FF2B5EF4-FFF2-40B4-BE49-F238E27FC236}">
                <a16:creationId xmlns:a16="http://schemas.microsoft.com/office/drawing/2014/main" id="{DBC74914-EA00-41FA-8E47-612045B2405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073BCC-C637-4886-8814-B8386D6381C8}"/>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277089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F67FF-BA59-4F2B-87E5-49C03FC668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FADA0E2-089B-491F-B567-160517CADBBB}"/>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4" name="Espace réservé du pied de page 3">
            <a:extLst>
              <a:ext uri="{FF2B5EF4-FFF2-40B4-BE49-F238E27FC236}">
                <a16:creationId xmlns:a16="http://schemas.microsoft.com/office/drawing/2014/main" id="{84CACCE0-B524-4185-B958-EDAA2386D3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45B2FBC-039A-4E67-BDFC-BC07AAD65575}"/>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366290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0ABCAA-B57A-4675-80D3-A63B4AD5FFE4}"/>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3" name="Espace réservé du pied de page 2">
            <a:extLst>
              <a:ext uri="{FF2B5EF4-FFF2-40B4-BE49-F238E27FC236}">
                <a16:creationId xmlns:a16="http://schemas.microsoft.com/office/drawing/2014/main" id="{B8F8D698-DDBD-4D60-9F47-85E7FF66812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4966A1B-B233-4857-8AC3-5185B8684D8B}"/>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26775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E364D-96E7-495E-AE6C-21AB324676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217A1EB-79BA-421E-A4A1-A6FA61AD3A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0EF4591-DA3D-4C47-B38A-AEC59C978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8354BD0-7AB0-48FF-9A8B-B4231856DA53}"/>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6" name="Espace réservé du pied de page 5">
            <a:extLst>
              <a:ext uri="{FF2B5EF4-FFF2-40B4-BE49-F238E27FC236}">
                <a16:creationId xmlns:a16="http://schemas.microsoft.com/office/drawing/2014/main" id="{58D5EAFA-494B-45FD-A243-032A16B160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3E3DB5C-4BC4-46D5-A062-3E974AB4ABCB}"/>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107377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2502C-737A-4484-9E74-E2AAEE8B9E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32C3E74-D0B7-440B-9C3A-8CEA9D87F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32FC05F-2D6B-472C-962B-AA6793F1B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C4027F5-5F26-477D-B3D5-018BE6DC3555}"/>
              </a:ext>
            </a:extLst>
          </p:cNvPr>
          <p:cNvSpPr>
            <a:spLocks noGrp="1"/>
          </p:cNvSpPr>
          <p:nvPr>
            <p:ph type="dt" sz="half" idx="10"/>
          </p:nvPr>
        </p:nvSpPr>
        <p:spPr/>
        <p:txBody>
          <a:bodyPr/>
          <a:lstStyle/>
          <a:p>
            <a:fld id="{849ED9CE-2B0A-4545-A8F9-D22821245055}" type="datetimeFigureOut">
              <a:rPr lang="fr-FR" smtClean="0"/>
              <a:t>03/03/2020</a:t>
            </a:fld>
            <a:endParaRPr lang="fr-FR"/>
          </a:p>
        </p:txBody>
      </p:sp>
      <p:sp>
        <p:nvSpPr>
          <p:cNvPr id="6" name="Espace réservé du pied de page 5">
            <a:extLst>
              <a:ext uri="{FF2B5EF4-FFF2-40B4-BE49-F238E27FC236}">
                <a16:creationId xmlns:a16="http://schemas.microsoft.com/office/drawing/2014/main" id="{3BD6E0CA-A542-4000-89D5-03123DF951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7C2ADF-A855-40E6-91B6-07F6FBD3C75A}"/>
              </a:ext>
            </a:extLst>
          </p:cNvPr>
          <p:cNvSpPr>
            <a:spLocks noGrp="1"/>
          </p:cNvSpPr>
          <p:nvPr>
            <p:ph type="sldNum" sz="quarter" idx="12"/>
          </p:nvPr>
        </p:nvSpPr>
        <p:spPr/>
        <p:txBody>
          <a:bodyPr/>
          <a:lstStyle/>
          <a:p>
            <a:fld id="{692762B9-106A-459C-BB1C-F8A02755D126}" type="slidenum">
              <a:rPr lang="fr-FR" smtClean="0"/>
              <a:t>‹N°›</a:t>
            </a:fld>
            <a:endParaRPr lang="fr-FR"/>
          </a:p>
        </p:txBody>
      </p:sp>
    </p:spTree>
    <p:extLst>
      <p:ext uri="{BB962C8B-B14F-4D97-AF65-F5344CB8AC3E}">
        <p14:creationId xmlns:p14="http://schemas.microsoft.com/office/powerpoint/2010/main" val="271955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86E3A8-A088-4B7A-978B-89ECB18B6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CC7ADAE-EDE1-4179-82DB-C910F3C5D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D39ABE-7B2C-4B9B-98CC-7CA81F8E4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ED9CE-2B0A-4545-A8F9-D22821245055}" type="datetimeFigureOut">
              <a:rPr lang="fr-FR" smtClean="0"/>
              <a:t>03/03/2020</a:t>
            </a:fld>
            <a:endParaRPr lang="fr-FR"/>
          </a:p>
        </p:txBody>
      </p:sp>
      <p:sp>
        <p:nvSpPr>
          <p:cNvPr id="5" name="Espace réservé du pied de page 4">
            <a:extLst>
              <a:ext uri="{FF2B5EF4-FFF2-40B4-BE49-F238E27FC236}">
                <a16:creationId xmlns:a16="http://schemas.microsoft.com/office/drawing/2014/main" id="{EE123B7E-299F-49A4-A561-A63812B50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933BA33-488D-43D4-8744-C89783140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762B9-106A-459C-BB1C-F8A02755D126}" type="slidenum">
              <a:rPr lang="fr-FR" smtClean="0"/>
              <a:t>‹N°›</a:t>
            </a:fld>
            <a:endParaRPr lang="fr-FR"/>
          </a:p>
        </p:txBody>
      </p:sp>
    </p:spTree>
    <p:extLst>
      <p:ext uri="{BB962C8B-B14F-4D97-AF65-F5344CB8AC3E}">
        <p14:creationId xmlns:p14="http://schemas.microsoft.com/office/powerpoint/2010/main" val="370238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jHoR0OBe6k&amp;list=PLNAMnK22kwLajj5F8T_00t6IRDUpkp0y_&amp;index=1" TargetMode="External"/><Relationship Id="rId2" Type="http://schemas.openxmlformats.org/officeDocument/2006/relationships/hyperlink" Target="https://www.youtube.com/watch?v=BQo-3ohwL5Y&amp;list=PLMWEEzYqZ0em1vnBx8F5GZd94Ejph4Tj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63552" y="1556792"/>
            <a:ext cx="6400800" cy="792088"/>
          </a:xfrm>
          <a:ln w="3175">
            <a:solidFill>
              <a:schemeClr val="tx1"/>
            </a:solidFill>
          </a:ln>
          <a:effectLst>
            <a:outerShdw blurRad="50800" dist="38100" dir="2700000" algn="tl" rotWithShape="0">
              <a:prstClr val="black">
                <a:alpha val="40000"/>
              </a:prstClr>
            </a:outerShdw>
          </a:effectLst>
        </p:spPr>
        <p:txBody>
          <a:bodyPr>
            <a:normAutofit/>
          </a:bodyPr>
          <a:lstStyle/>
          <a:p>
            <a:r>
              <a:rPr lang="fr-FR" sz="2000" b="1" dirty="0"/>
              <a:t>Département d’Informatique</a:t>
            </a:r>
          </a:p>
          <a:p>
            <a:r>
              <a:rPr lang="fr-FR" sz="2000" b="1" dirty="0"/>
              <a:t>Master 1 Modèles Intelligents et Décision (MID)</a:t>
            </a:r>
          </a:p>
        </p:txBody>
      </p:sp>
      <p:pic>
        <p:nvPicPr>
          <p:cNvPr id="1026" name="Picture 2" descr="https://www.univ-tlemcen.dz/assets/img/logo-fr.png"/>
          <p:cNvPicPr>
            <a:picLocks noChangeAspect="1" noChangeArrowheads="1"/>
          </p:cNvPicPr>
          <p:nvPr/>
        </p:nvPicPr>
        <p:blipFill>
          <a:blip r:embed="rId2" cstate="print"/>
          <a:srcRect/>
          <a:stretch>
            <a:fillRect/>
          </a:stretch>
        </p:blipFill>
        <p:spPr bwMode="auto">
          <a:xfrm>
            <a:off x="6240016" y="260648"/>
            <a:ext cx="3333750" cy="1238250"/>
          </a:xfrm>
          <a:prstGeom prst="rect">
            <a:avLst/>
          </a:prstGeom>
          <a:noFill/>
        </p:spPr>
      </p:pic>
      <p:sp>
        <p:nvSpPr>
          <p:cNvPr id="5" name="Sous-titre 2"/>
          <p:cNvSpPr txBox="1">
            <a:spLocks/>
          </p:cNvSpPr>
          <p:nvPr/>
        </p:nvSpPr>
        <p:spPr>
          <a:xfrm>
            <a:off x="1847528" y="2996952"/>
            <a:ext cx="8568952" cy="648072"/>
          </a:xfrm>
          <a:prstGeom prst="rect">
            <a:avLst/>
          </a:prstGeom>
          <a:ln w="3175">
            <a:noFill/>
          </a:ln>
          <a:effectLst/>
          <a:scene3d>
            <a:camera prst="orthographicFront"/>
            <a:lightRig rig="threePt" dir="t"/>
          </a:scene3d>
          <a:sp3d>
            <a:bevelT/>
          </a:sp3d>
        </p:spPr>
        <p:txBody>
          <a:bodyPr vert="horz" lIns="91440" tIns="45720" rIns="91440" bIns="45720" rtlCol="0">
            <a:noAutofit/>
          </a:bodyPr>
          <a:lstStyle/>
          <a:p>
            <a:pPr algn="ctr">
              <a:spcBef>
                <a:spcPct val="20000"/>
              </a:spcBef>
              <a:defRPr/>
            </a:pPr>
            <a:r>
              <a:rPr lang="fr-FR" sz="3600" b="1" dirty="0">
                <a:solidFill>
                  <a:srgbClr val="C00000"/>
                </a:solidFill>
                <a:effectLst>
                  <a:outerShdw blurRad="38100" dist="38100" dir="2700000" algn="tl">
                    <a:srgbClr val="000000">
                      <a:alpha val="43137"/>
                    </a:srgbClr>
                  </a:outerShdw>
                </a:effectLst>
              </a:rPr>
              <a:t>Patrons d’architecture</a:t>
            </a:r>
          </a:p>
        </p:txBody>
      </p:sp>
      <p:sp>
        <p:nvSpPr>
          <p:cNvPr id="6" name="ZoneTexte 5"/>
          <p:cNvSpPr txBox="1"/>
          <p:nvPr/>
        </p:nvSpPr>
        <p:spPr>
          <a:xfrm>
            <a:off x="1919537" y="5734998"/>
            <a:ext cx="3198761" cy="646331"/>
          </a:xfrm>
          <a:prstGeom prst="rect">
            <a:avLst/>
          </a:prstGeom>
          <a:noFill/>
        </p:spPr>
        <p:txBody>
          <a:bodyPr wrap="none" rtlCol="0">
            <a:spAutoFit/>
          </a:bodyPr>
          <a:lstStyle/>
          <a:p>
            <a:r>
              <a:rPr lang="fr-FR" b="1" dirty="0"/>
              <a:t>Mme Asma SARI née AMRAOUI</a:t>
            </a:r>
          </a:p>
          <a:p>
            <a:r>
              <a:rPr lang="fr-FR" dirty="0"/>
              <a:t>amraoui.asma@gmail.com</a:t>
            </a:r>
          </a:p>
        </p:txBody>
      </p:sp>
      <p:sp>
        <p:nvSpPr>
          <p:cNvPr id="7" name="ZoneTexte 6"/>
          <p:cNvSpPr txBox="1"/>
          <p:nvPr/>
        </p:nvSpPr>
        <p:spPr>
          <a:xfrm>
            <a:off x="7320136" y="6444044"/>
            <a:ext cx="3312368" cy="369332"/>
          </a:xfrm>
          <a:prstGeom prst="rect">
            <a:avLst/>
          </a:prstGeom>
          <a:noFill/>
        </p:spPr>
        <p:txBody>
          <a:bodyPr wrap="square" rtlCol="0">
            <a:spAutoFit/>
          </a:bodyPr>
          <a:lstStyle/>
          <a:p>
            <a:r>
              <a:rPr lang="fr-FR" dirty="0"/>
              <a:t>Année universitaire: 2019 – 2020</a:t>
            </a:r>
          </a:p>
        </p:txBody>
      </p:sp>
      <p:sp>
        <p:nvSpPr>
          <p:cNvPr id="35842" name="AutoShape 2" descr="Résultat de recherche d'images pour &quot;administration réseau&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 name="Picture 2" descr="Image associÃ©e">
            <a:extLst>
              <a:ext uri="{FF2B5EF4-FFF2-40B4-BE49-F238E27FC236}">
                <a16:creationId xmlns:a16="http://schemas.microsoft.com/office/drawing/2014/main" id="{1167E558-E908-40AA-9297-6B8EFD6A2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238" y="3816508"/>
            <a:ext cx="4545556" cy="151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34AB7-E4E6-41E0-AC0B-C04CF3155FB0}"/>
              </a:ext>
            </a:extLst>
          </p:cNvPr>
          <p:cNvSpPr>
            <a:spLocks noGrp="1"/>
          </p:cNvSpPr>
          <p:nvPr>
            <p:ph type="title"/>
          </p:nvPr>
        </p:nvSpPr>
        <p:spPr/>
        <p:txBody>
          <a:bodyPr/>
          <a:lstStyle/>
          <a:p>
            <a:r>
              <a:rPr lang="fr-FR" b="1" dirty="0">
                <a:solidFill>
                  <a:srgbClr val="C00000"/>
                </a:solidFill>
              </a:rPr>
              <a:t>Patrons d’architecture</a:t>
            </a:r>
          </a:p>
        </p:txBody>
      </p:sp>
      <p:sp>
        <p:nvSpPr>
          <p:cNvPr id="3" name="Espace réservé du contenu 2">
            <a:extLst>
              <a:ext uri="{FF2B5EF4-FFF2-40B4-BE49-F238E27FC236}">
                <a16:creationId xmlns:a16="http://schemas.microsoft.com/office/drawing/2014/main" id="{7A51AB36-30A0-4FF8-AD47-B5A7037C616F}"/>
              </a:ext>
            </a:extLst>
          </p:cNvPr>
          <p:cNvSpPr>
            <a:spLocks noGrp="1"/>
          </p:cNvSpPr>
          <p:nvPr>
            <p:ph idx="1"/>
          </p:nvPr>
        </p:nvSpPr>
        <p:spPr/>
        <p:txBody>
          <a:bodyPr/>
          <a:lstStyle/>
          <a:p>
            <a:pPr>
              <a:buFont typeface="Wingdings" panose="05000000000000000000" pitchFamily="2" charset="2"/>
              <a:buChar char="q"/>
            </a:pPr>
            <a:r>
              <a:rPr lang="fr-FR" dirty="0"/>
              <a:t>Modèle-Vue-Contrôleur (MVC)</a:t>
            </a:r>
          </a:p>
          <a:p>
            <a:pPr>
              <a:buFont typeface="Wingdings" panose="05000000000000000000" pitchFamily="2" charset="2"/>
              <a:buChar char="q"/>
            </a:pPr>
            <a:endParaRPr lang="fr-FR" dirty="0"/>
          </a:p>
          <a:p>
            <a:pPr>
              <a:buFont typeface="Wingdings" panose="05000000000000000000" pitchFamily="2" charset="2"/>
              <a:buChar char="q"/>
            </a:pPr>
            <a:r>
              <a:rPr lang="fr-FR" dirty="0"/>
              <a:t>Modèle-Vue-Présentation (MVP)</a:t>
            </a:r>
          </a:p>
          <a:p>
            <a:pPr>
              <a:buFont typeface="Wingdings" panose="05000000000000000000" pitchFamily="2" charset="2"/>
              <a:buChar char="q"/>
            </a:pPr>
            <a:endParaRPr lang="fr-FR" dirty="0"/>
          </a:p>
          <a:p>
            <a:pPr>
              <a:buFont typeface="Wingdings" panose="05000000000000000000" pitchFamily="2" charset="2"/>
              <a:buChar char="q"/>
            </a:pPr>
            <a:r>
              <a:rPr lang="fr-FR" dirty="0"/>
              <a:t>Modèle-Vue-Vue Modèle (MVVM)</a:t>
            </a:r>
          </a:p>
        </p:txBody>
      </p:sp>
    </p:spTree>
    <p:extLst>
      <p:ext uri="{BB962C8B-B14F-4D97-AF65-F5344CB8AC3E}">
        <p14:creationId xmlns:p14="http://schemas.microsoft.com/office/powerpoint/2010/main" val="361717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MVC</a:t>
            </a:r>
            <a:endParaRPr lang="fr-FR" dirty="0">
              <a:solidFill>
                <a:srgbClr val="0070C0"/>
              </a:solidFill>
            </a:endParaRPr>
          </a:p>
        </p:txBody>
      </p:sp>
      <p:sp>
        <p:nvSpPr>
          <p:cNvPr id="3" name="Espace réservé du contenu 2"/>
          <p:cNvSpPr>
            <a:spLocks noGrp="1"/>
          </p:cNvSpPr>
          <p:nvPr>
            <p:ph idx="1"/>
          </p:nvPr>
        </p:nvSpPr>
        <p:spPr/>
        <p:txBody>
          <a:bodyPr/>
          <a:lstStyle/>
          <a:p>
            <a:pPr algn="just">
              <a:buFont typeface="Wingdings" pitchFamily="2" charset="2"/>
              <a:buChar char="q"/>
            </a:pPr>
            <a:r>
              <a:rPr lang="fr-FR" dirty="0"/>
              <a:t>Définit en 1979.</a:t>
            </a:r>
          </a:p>
          <a:p>
            <a:pPr algn="just">
              <a:buFont typeface="Wingdings" pitchFamily="2" charset="2"/>
              <a:buChar char="q"/>
            </a:pPr>
            <a:endParaRPr lang="fr-FR" dirty="0"/>
          </a:p>
          <a:p>
            <a:pPr algn="just">
              <a:buFont typeface="Wingdings" pitchFamily="2" charset="2"/>
              <a:buChar char="q"/>
            </a:pPr>
            <a:r>
              <a:rPr lang="fr-FR" dirty="0"/>
              <a:t>Le Modèle-Vue-Contrôleur est une architecture logicielle et une méthode de conception logicielle .</a:t>
            </a:r>
          </a:p>
          <a:p>
            <a:pPr algn="just">
              <a:buFont typeface="Wingdings" pitchFamily="2" charset="2"/>
              <a:buChar char="q"/>
            </a:pPr>
            <a:r>
              <a:rPr lang="fr-FR" dirty="0"/>
              <a:t> MVC impose la séparation entre les données, les traitements et la présentation.</a:t>
            </a:r>
          </a:p>
          <a:p>
            <a:pPr algn="just">
              <a:buFont typeface="Wingdings" pitchFamily="2" charset="2"/>
              <a:buChar char="q"/>
            </a:pPr>
            <a:r>
              <a:rPr lang="fr-FR" dirty="0"/>
              <a:t> Le découplage entre la gestion de l'interface utilisateur et la logique propre à l'application peut se faire de différentes manières.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4B835-5B1D-4CB3-95B4-2A919F9ECC10}"/>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MVC</a:t>
            </a:r>
          </a:p>
        </p:txBody>
      </p:sp>
      <p:sp>
        <p:nvSpPr>
          <p:cNvPr id="3" name="Espace réservé du contenu 2">
            <a:extLst>
              <a:ext uri="{FF2B5EF4-FFF2-40B4-BE49-F238E27FC236}">
                <a16:creationId xmlns:a16="http://schemas.microsoft.com/office/drawing/2014/main" id="{31166DFA-AF86-41B8-92C0-A4AF22EDF699}"/>
              </a:ext>
            </a:extLst>
          </p:cNvPr>
          <p:cNvSpPr>
            <a:spLocks noGrp="1"/>
          </p:cNvSpPr>
          <p:nvPr>
            <p:ph idx="1"/>
          </p:nvPr>
        </p:nvSpPr>
        <p:spPr/>
        <p:txBody>
          <a:bodyPr>
            <a:normAutofit fontScale="92500" lnSpcReduction="20000"/>
          </a:bodyPr>
          <a:lstStyle/>
          <a:p>
            <a:pPr algn="just">
              <a:buFont typeface="Wingdings" panose="05000000000000000000" pitchFamily="2" charset="2"/>
              <a:buChar char="q"/>
            </a:pPr>
            <a:r>
              <a:rPr lang="fr-FR" b="1" dirty="0">
                <a:solidFill>
                  <a:srgbClr val="0070C0"/>
                </a:solidFill>
              </a:rPr>
              <a:t>Modèle</a:t>
            </a:r>
            <a:r>
              <a:rPr lang="fr-FR" dirty="0"/>
              <a:t>: contient la logique métier et l’état courant de l’interface durant le cycle dialogue avec l’utilisateur.</a:t>
            </a:r>
          </a:p>
          <a:p>
            <a:pPr algn="just">
              <a:buFont typeface="Wingdings" panose="05000000000000000000" pitchFamily="2" charset="2"/>
              <a:buChar char="q"/>
            </a:pPr>
            <a:endParaRPr lang="fr-FR" dirty="0"/>
          </a:p>
          <a:p>
            <a:pPr algn="just">
              <a:buFont typeface="Wingdings" panose="05000000000000000000" pitchFamily="2" charset="2"/>
              <a:buChar char="q"/>
            </a:pPr>
            <a:r>
              <a:rPr lang="fr-FR" b="1" dirty="0">
                <a:solidFill>
                  <a:srgbClr val="0070C0"/>
                </a:solidFill>
              </a:rPr>
              <a:t>Vue</a:t>
            </a:r>
            <a:r>
              <a:rPr lang="fr-FR" dirty="0"/>
              <a:t>: porte toute la logique de présentation. Son travail consiste à afficher les données et à recevoir des interactions de l'utilisateur. La partie vue peut évidemment être composée de plusieurs « fenêtres » graphiques différentes. La vue ne gère pas les interactions avec les utilisateurs mais les délègue au contrôleur.</a:t>
            </a:r>
          </a:p>
          <a:p>
            <a:pPr algn="just">
              <a:buFont typeface="Wingdings" panose="05000000000000000000" pitchFamily="2" charset="2"/>
              <a:buChar char="q"/>
            </a:pPr>
            <a:endParaRPr lang="fr-FR" dirty="0"/>
          </a:p>
          <a:p>
            <a:pPr algn="just">
              <a:buFont typeface="Wingdings" panose="05000000000000000000" pitchFamily="2" charset="2"/>
              <a:buChar char="q"/>
            </a:pPr>
            <a:r>
              <a:rPr lang="fr-FR" b="1" dirty="0">
                <a:solidFill>
                  <a:srgbClr val="0070C0"/>
                </a:solidFill>
              </a:rPr>
              <a:t>Contrôleur</a:t>
            </a:r>
            <a:r>
              <a:rPr lang="fr-FR" dirty="0"/>
              <a:t>: reçoit les interactions de l’utilisateur de la vue et les traite en modifiant le modèle. Le code à l’intérieur du contrôleur correspond essentiellement à du code de liaison entre la vue et le modèle. </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398048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Une fois le modèle modifié, il est nécessaire d’afficher les données mises à jour vers l'utilisateur. Pour cela, MVC utilise le patron de conception </a:t>
            </a:r>
            <a:r>
              <a:rPr lang="fr-FR" b="1" dirty="0"/>
              <a:t>Observateur</a:t>
            </a:r>
            <a:r>
              <a:rPr lang="fr-FR" dirty="0"/>
              <a:t> qui agit entre la vue et le modèle.</a:t>
            </a:r>
          </a:p>
          <a:p>
            <a:pPr algn="just">
              <a:buFont typeface="Wingdings" pitchFamily="2" charset="2"/>
              <a:buChar char="q"/>
            </a:pPr>
            <a:endParaRPr lang="fr-FR" dirty="0"/>
          </a:p>
          <a:p>
            <a:pPr algn="just">
              <a:buFont typeface="Wingdings" pitchFamily="2" charset="2"/>
              <a:buChar char="q"/>
            </a:pPr>
            <a:r>
              <a:rPr lang="fr-FR" dirty="0"/>
              <a:t>Le patron </a:t>
            </a:r>
            <a:r>
              <a:rPr lang="fr-FR" b="1" dirty="0"/>
              <a:t>Observateur</a:t>
            </a:r>
            <a:r>
              <a:rPr lang="fr-FR" dirty="0"/>
              <a:t> joue un rôle central dans la mise en œuvre du patron MVC. </a:t>
            </a:r>
          </a:p>
          <a:p>
            <a:pPr algn="just">
              <a:buFont typeface="Wingdings" pitchFamily="2" charset="2"/>
              <a:buChar char="q"/>
            </a:pPr>
            <a:endParaRPr lang="fr-FR" dirty="0"/>
          </a:p>
          <a:p>
            <a:pPr algn="just">
              <a:buFont typeface="Wingdings" pitchFamily="2" charset="2"/>
              <a:buChar char="q"/>
            </a:pPr>
            <a:r>
              <a:rPr lang="fr-FR" dirty="0"/>
              <a:t>Pour que le modèle puisse être découplé de la vue, il faut que cette dernière ait la possibilité de réagir aux changements de ce premier. </a:t>
            </a:r>
          </a:p>
        </p:txBody>
      </p:sp>
      <p:sp>
        <p:nvSpPr>
          <p:cNvPr id="4" name="Titre 1"/>
          <p:cNvSpPr>
            <a:spLocks noGrp="1"/>
          </p:cNvSpPr>
          <p:nvPr>
            <p:ph type="title"/>
          </p:nvPr>
        </p:nvSpPr>
        <p:spPr>
          <a:xfrm>
            <a:off x="838200" y="274638"/>
            <a:ext cx="9372600" cy="1143000"/>
          </a:xfrm>
        </p:spPr>
        <p:txBody>
          <a:bodyPr/>
          <a:lstStyle/>
          <a:p>
            <a:r>
              <a:rPr lang="fr-FR" b="1" dirty="0">
                <a:solidFill>
                  <a:srgbClr val="C00000"/>
                </a:solidFill>
              </a:rPr>
              <a:t>Patron d’architecture: </a:t>
            </a:r>
            <a:r>
              <a:rPr lang="fr-FR" b="1" dirty="0">
                <a:solidFill>
                  <a:srgbClr val="0070C0"/>
                </a:solidFill>
              </a:rPr>
              <a:t>MVC</a:t>
            </a:r>
            <a:endParaRPr lang="fr-FR"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16876" t="19313" r="21140" b="24578"/>
          <a:stretch>
            <a:fillRect/>
          </a:stretch>
        </p:blipFill>
        <p:spPr bwMode="auto">
          <a:xfrm>
            <a:off x="2279576" y="1916832"/>
            <a:ext cx="8064896" cy="4104456"/>
          </a:xfrm>
          <a:prstGeom prst="rect">
            <a:avLst/>
          </a:prstGeom>
          <a:noFill/>
          <a:ln w="9525">
            <a:noFill/>
            <a:miter lim="800000"/>
            <a:headEnd/>
            <a:tailEnd/>
          </a:ln>
        </p:spPr>
      </p:pic>
      <p:sp>
        <p:nvSpPr>
          <p:cNvPr id="6" name="Titre 1">
            <a:extLst>
              <a:ext uri="{FF2B5EF4-FFF2-40B4-BE49-F238E27FC236}">
                <a16:creationId xmlns:a16="http://schemas.microsoft.com/office/drawing/2014/main" id="{357B4496-7DD6-4232-B337-9AC14D8721C8}"/>
              </a:ext>
            </a:extLst>
          </p:cNvPr>
          <p:cNvSpPr txBox="1">
            <a:spLocks/>
          </p:cNvSpPr>
          <p:nvPr/>
        </p:nvSpPr>
        <p:spPr>
          <a:xfrm>
            <a:off x="990600" y="4902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C00000"/>
                </a:solidFill>
              </a:rPr>
              <a:t>Patron d’architecture: </a:t>
            </a:r>
            <a:r>
              <a:rPr lang="fr-FR" b="1" dirty="0">
                <a:solidFill>
                  <a:srgbClr val="0070C0"/>
                </a:solidFill>
              </a:rPr>
              <a:t>MVC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375F8-472A-49A1-BEC6-EB91B047CEBE}"/>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MVC</a:t>
            </a:r>
            <a:br>
              <a:rPr lang="fr-FR" b="1" dirty="0">
                <a:solidFill>
                  <a:srgbClr val="0070C0"/>
                </a:solidFill>
              </a:rPr>
            </a:br>
            <a:endParaRPr lang="fr-FR" dirty="0"/>
          </a:p>
        </p:txBody>
      </p:sp>
      <p:pic>
        <p:nvPicPr>
          <p:cNvPr id="4098" name="Picture 2" descr="RÃ©sultat de recherche d'images pour &quot;MVC&quot;">
            <a:extLst>
              <a:ext uri="{FF2B5EF4-FFF2-40B4-BE49-F238E27FC236}">
                <a16:creationId xmlns:a16="http://schemas.microsoft.com/office/drawing/2014/main" id="{68019CCE-44B4-4B43-ABCD-DD4B2A8B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1820484"/>
            <a:ext cx="683895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9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D6861-1E27-4EDE-A28C-0D90190CB483}"/>
              </a:ext>
            </a:extLst>
          </p:cNvPr>
          <p:cNvSpPr>
            <a:spLocks noGrp="1"/>
          </p:cNvSpPr>
          <p:nvPr>
            <p:ph type="title"/>
          </p:nvPr>
        </p:nvSpPr>
        <p:spPr/>
        <p:txBody>
          <a:bodyPr/>
          <a:lstStyle/>
          <a:p>
            <a:r>
              <a:rPr lang="fr-FR" b="1" dirty="0">
                <a:solidFill>
                  <a:srgbClr val="C00000"/>
                </a:solidFill>
              </a:rPr>
              <a:t>Avantages MVC</a:t>
            </a:r>
          </a:p>
        </p:txBody>
      </p:sp>
      <p:sp>
        <p:nvSpPr>
          <p:cNvPr id="3" name="Espace réservé du contenu 2">
            <a:extLst>
              <a:ext uri="{FF2B5EF4-FFF2-40B4-BE49-F238E27FC236}">
                <a16:creationId xmlns:a16="http://schemas.microsoft.com/office/drawing/2014/main" id="{874EDB54-CF47-4261-92D5-3FE330F7CFBE}"/>
              </a:ext>
            </a:extLst>
          </p:cNvPr>
          <p:cNvSpPr>
            <a:spLocks noGrp="1"/>
          </p:cNvSpPr>
          <p:nvPr>
            <p:ph idx="1"/>
          </p:nvPr>
        </p:nvSpPr>
        <p:spPr/>
        <p:txBody>
          <a:bodyPr>
            <a:normAutofit/>
          </a:bodyPr>
          <a:lstStyle/>
          <a:p>
            <a:pPr algn="just">
              <a:buFont typeface="Wingdings" panose="05000000000000000000" pitchFamily="2" charset="2"/>
              <a:buChar char="q"/>
            </a:pPr>
            <a:r>
              <a:rPr lang="fr-FR" dirty="0"/>
              <a:t> Sa capacité d’extension (Ajout de vue).</a:t>
            </a:r>
          </a:p>
          <a:p>
            <a:pPr marL="0" indent="0" algn="just">
              <a:buNone/>
            </a:pPr>
            <a:endParaRPr lang="fr-FR" dirty="0"/>
          </a:p>
          <a:p>
            <a:pPr algn="just">
              <a:buFont typeface="Wingdings" panose="05000000000000000000" pitchFamily="2" charset="2"/>
              <a:buChar char="q"/>
            </a:pPr>
            <a:r>
              <a:rPr lang="fr-FR" dirty="0"/>
              <a:t>Il est facile de rajouter une vue sans modifier l’existant. Le patron Observateur isole les vues du modèle. </a:t>
            </a:r>
          </a:p>
        </p:txBody>
      </p:sp>
    </p:spTree>
    <p:extLst>
      <p:ext uri="{BB962C8B-B14F-4D97-AF65-F5344CB8AC3E}">
        <p14:creationId xmlns:p14="http://schemas.microsoft.com/office/powerpoint/2010/main" val="139600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936C4-3A2C-4EA9-870A-C9B10AE9E2E7}"/>
              </a:ext>
            </a:extLst>
          </p:cNvPr>
          <p:cNvSpPr>
            <a:spLocks noGrp="1"/>
          </p:cNvSpPr>
          <p:nvPr>
            <p:ph type="title"/>
          </p:nvPr>
        </p:nvSpPr>
        <p:spPr/>
        <p:txBody>
          <a:bodyPr/>
          <a:lstStyle/>
          <a:p>
            <a:r>
              <a:rPr lang="fr-FR" b="1" dirty="0">
                <a:solidFill>
                  <a:srgbClr val="C00000"/>
                </a:solidFill>
              </a:rPr>
              <a:t>Inconvénients MVC</a:t>
            </a:r>
            <a:endParaRPr lang="fr-FR" dirty="0"/>
          </a:p>
        </p:txBody>
      </p:sp>
      <p:sp>
        <p:nvSpPr>
          <p:cNvPr id="3" name="Espace réservé du contenu 2">
            <a:extLst>
              <a:ext uri="{FF2B5EF4-FFF2-40B4-BE49-F238E27FC236}">
                <a16:creationId xmlns:a16="http://schemas.microsoft.com/office/drawing/2014/main" id="{CE1519DE-9949-49A2-A8CA-A72EB1611087}"/>
              </a:ext>
            </a:extLst>
          </p:cNvPr>
          <p:cNvSpPr>
            <a:spLocks noGrp="1"/>
          </p:cNvSpPr>
          <p:nvPr>
            <p:ph idx="1"/>
          </p:nvPr>
        </p:nvSpPr>
        <p:spPr/>
        <p:txBody>
          <a:bodyPr>
            <a:normAutofit fontScale="92500" lnSpcReduction="20000"/>
          </a:bodyPr>
          <a:lstStyle/>
          <a:p>
            <a:pPr algn="just">
              <a:buFont typeface="Wingdings" panose="05000000000000000000" pitchFamily="2" charset="2"/>
              <a:buChar char="q"/>
            </a:pPr>
            <a:r>
              <a:rPr lang="fr-FR" dirty="0"/>
              <a:t> La vue affiche les données mais elle est aussi responsable de récupérer ces données auprès du modèle. Cela signifie que la vue a deux raisons de changer : </a:t>
            </a:r>
          </a:p>
          <a:p>
            <a:pPr lvl="1" algn="just">
              <a:buFont typeface="Wingdings" panose="05000000000000000000" pitchFamily="2" charset="2"/>
              <a:buChar char="§"/>
            </a:pPr>
            <a:r>
              <a:rPr lang="fr-FR" dirty="0"/>
              <a:t>Quand les conditions d’affichage des données sont modifiées.</a:t>
            </a:r>
          </a:p>
          <a:p>
            <a:pPr lvl="1" algn="just">
              <a:buFont typeface="Wingdings" panose="05000000000000000000" pitchFamily="2" charset="2"/>
              <a:buChar char="§"/>
            </a:pPr>
            <a:r>
              <a:rPr lang="fr-FR" dirty="0"/>
              <a:t>Quand la représentation de ces données est modifiée. </a:t>
            </a:r>
          </a:p>
          <a:p>
            <a:pPr algn="just">
              <a:buFont typeface="Wingdings" panose="05000000000000000000" pitchFamily="2" charset="2"/>
              <a:buChar char="q"/>
            </a:pPr>
            <a:r>
              <a:rPr lang="fr-FR" dirty="0"/>
              <a:t>L'interface utilisateur ne devrait pas dépendre de la manière dont les données sont organisées dans le modèle. </a:t>
            </a:r>
          </a:p>
          <a:p>
            <a:pPr algn="just">
              <a:buFont typeface="Wingdings" panose="05000000000000000000" pitchFamily="2" charset="2"/>
              <a:buChar char="q"/>
            </a:pPr>
            <a:r>
              <a:rPr lang="fr-FR" dirty="0"/>
              <a:t>Le fait que l’état courant du dialogue avec l’utilisateur soit stocké dans le modèle rend ce dernier dépendant des problèmes d’interfaçage ce qui est contraire à l’ambition initiale du découplage.</a:t>
            </a:r>
          </a:p>
          <a:p>
            <a:pPr algn="just">
              <a:buFont typeface="Wingdings" panose="05000000000000000000" pitchFamily="2" charset="2"/>
              <a:buChar char="q"/>
            </a:pPr>
            <a:r>
              <a:rPr lang="fr-FR" dirty="0"/>
              <a:t>Résistante aux tests. Parce que la vue contient des composants graphiques, elle ne peut pas être testée efficacement.</a:t>
            </a:r>
          </a:p>
          <a:p>
            <a:pPr algn="just">
              <a:buFont typeface="Wingdings" panose="05000000000000000000" pitchFamily="2" charset="2"/>
              <a:buChar char="q"/>
            </a:pPr>
            <a:r>
              <a:rPr lang="fr-FR" dirty="0"/>
              <a:t>Lourdeur de la boucle d’action. </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339762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BA05C-1D3A-4F5F-8EBF-98C298DC82A9}"/>
              </a:ext>
            </a:extLst>
          </p:cNvPr>
          <p:cNvSpPr>
            <a:spLocks noGrp="1"/>
          </p:cNvSpPr>
          <p:nvPr>
            <p:ph type="title"/>
          </p:nvPr>
        </p:nvSpPr>
        <p:spPr/>
        <p:txBody>
          <a:bodyPr/>
          <a:lstStyle/>
          <a:p>
            <a:r>
              <a:rPr lang="fr-FR" b="1" dirty="0" err="1">
                <a:solidFill>
                  <a:srgbClr val="C00000"/>
                </a:solidFill>
              </a:rPr>
              <a:t>Frameworks</a:t>
            </a:r>
            <a:r>
              <a:rPr lang="fr-FR" b="1" dirty="0">
                <a:solidFill>
                  <a:srgbClr val="C00000"/>
                </a:solidFill>
              </a:rPr>
              <a:t> MVC</a:t>
            </a:r>
          </a:p>
        </p:txBody>
      </p:sp>
      <p:sp>
        <p:nvSpPr>
          <p:cNvPr id="3" name="Espace réservé du contenu 2">
            <a:extLst>
              <a:ext uri="{FF2B5EF4-FFF2-40B4-BE49-F238E27FC236}">
                <a16:creationId xmlns:a16="http://schemas.microsoft.com/office/drawing/2014/main" id="{784969EF-AC5B-4178-86FD-FD49226425FC}"/>
              </a:ext>
            </a:extLst>
          </p:cNvPr>
          <p:cNvSpPr>
            <a:spLocks noGrp="1"/>
          </p:cNvSpPr>
          <p:nvPr>
            <p:ph idx="1"/>
          </p:nvPr>
        </p:nvSpPr>
        <p:spPr/>
        <p:txBody>
          <a:bodyPr>
            <a:normAutofit/>
          </a:bodyPr>
          <a:lstStyle/>
          <a:p>
            <a:pPr>
              <a:buFont typeface="Wingdings" panose="05000000000000000000" pitchFamily="2" charset="2"/>
              <a:buChar char="q"/>
            </a:pPr>
            <a:r>
              <a:rPr lang="fr-FR" dirty="0"/>
              <a:t>Ruby on Rails</a:t>
            </a:r>
          </a:p>
          <a:p>
            <a:pPr>
              <a:buFont typeface="Wingdings" panose="05000000000000000000" pitchFamily="2" charset="2"/>
              <a:buChar char="q"/>
            </a:pPr>
            <a:r>
              <a:rPr lang="fr-FR" dirty="0"/>
              <a:t>ASP.NET MVC</a:t>
            </a:r>
          </a:p>
          <a:p>
            <a:pPr>
              <a:buFont typeface="Wingdings" panose="05000000000000000000" pitchFamily="2" charset="2"/>
              <a:buChar char="q"/>
            </a:pPr>
            <a:r>
              <a:rPr lang="fr-FR" dirty="0"/>
              <a:t>Spring</a:t>
            </a:r>
          </a:p>
          <a:p>
            <a:pPr>
              <a:buFont typeface="Wingdings" panose="05000000000000000000" pitchFamily="2" charset="2"/>
              <a:buChar char="q"/>
            </a:pPr>
            <a:r>
              <a:rPr lang="fr-FR" dirty="0"/>
              <a:t>Struts</a:t>
            </a:r>
          </a:p>
          <a:p>
            <a:pPr>
              <a:buFont typeface="Wingdings" panose="05000000000000000000" pitchFamily="2" charset="2"/>
              <a:buChar char="q"/>
            </a:pPr>
            <a:r>
              <a:rPr lang="fr-FR" dirty="0"/>
              <a:t>Symfony</a:t>
            </a:r>
          </a:p>
          <a:p>
            <a:pPr>
              <a:buFont typeface="Wingdings" panose="05000000000000000000" pitchFamily="2" charset="2"/>
              <a:buChar char="q"/>
            </a:pPr>
            <a:r>
              <a:rPr lang="fr-FR" dirty="0"/>
              <a:t>Apache </a:t>
            </a:r>
            <a:r>
              <a:rPr lang="fr-FR" dirty="0" err="1"/>
              <a:t>Tapestry</a:t>
            </a:r>
            <a:endParaRPr lang="fr-FR" dirty="0"/>
          </a:p>
          <a:p>
            <a:pPr>
              <a:buFont typeface="Wingdings" panose="05000000000000000000" pitchFamily="2" charset="2"/>
              <a:buChar char="q"/>
            </a:pPr>
            <a:r>
              <a:rPr lang="fr-FR" dirty="0"/>
              <a:t>Laravel</a:t>
            </a:r>
          </a:p>
          <a:p>
            <a:pPr>
              <a:buFont typeface="Wingdings" panose="05000000000000000000" pitchFamily="2" charset="2"/>
              <a:buChar char="q"/>
            </a:pPr>
            <a:r>
              <a:rPr lang="fr-FR" dirty="0"/>
              <a:t>AngularJS</a:t>
            </a:r>
          </a:p>
          <a:p>
            <a:pPr>
              <a:buFont typeface="Wingdings" panose="05000000000000000000" pitchFamily="2" charset="2"/>
              <a:buChar char="q"/>
            </a:pPr>
            <a:endParaRPr lang="fr-FR" dirty="0"/>
          </a:p>
        </p:txBody>
      </p:sp>
    </p:spTree>
    <p:extLst>
      <p:ext uri="{BB962C8B-B14F-4D97-AF65-F5344CB8AC3E}">
        <p14:creationId xmlns:p14="http://schemas.microsoft.com/office/powerpoint/2010/main" val="331515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B7FF5-C535-4F61-ABB8-A8D54DE49671}"/>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MVP</a:t>
            </a:r>
          </a:p>
        </p:txBody>
      </p:sp>
      <p:sp>
        <p:nvSpPr>
          <p:cNvPr id="3" name="Espace réservé du contenu 2">
            <a:extLst>
              <a:ext uri="{FF2B5EF4-FFF2-40B4-BE49-F238E27FC236}">
                <a16:creationId xmlns:a16="http://schemas.microsoft.com/office/drawing/2014/main" id="{F8E0F8EB-BD9F-4828-AF33-5F11EE66975C}"/>
              </a:ext>
            </a:extLst>
          </p:cNvPr>
          <p:cNvSpPr>
            <a:spLocks noGrp="1"/>
          </p:cNvSpPr>
          <p:nvPr>
            <p:ph idx="1"/>
          </p:nvPr>
        </p:nvSpPr>
        <p:spPr/>
        <p:txBody>
          <a:bodyPr>
            <a:normAutofit lnSpcReduction="10000"/>
          </a:bodyPr>
          <a:lstStyle/>
          <a:p>
            <a:pPr algn="just">
              <a:buFont typeface="Wingdings" panose="05000000000000000000" pitchFamily="2" charset="2"/>
              <a:buChar char="q"/>
            </a:pPr>
            <a:r>
              <a:rPr lang="fr-FR" dirty="0"/>
              <a:t>Modèle-Vue-Présentation</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Une manière d'améliorer MVC est de réduire le couplage entre la vue et le modèle. </a:t>
            </a:r>
          </a:p>
          <a:p>
            <a:pPr algn="just">
              <a:buFont typeface="Wingdings" panose="05000000000000000000" pitchFamily="2" charset="2"/>
              <a:buChar char="q"/>
            </a:pPr>
            <a:r>
              <a:rPr lang="fr-FR" dirty="0"/>
              <a:t>Si nous établissons une règle selon laquelle toutes les interactions entre la vue et le modèle doivent passer par le contrôleur, le contrôleur devient le lieu unique pour la mise en œuvre de la logique de présentation, la vue est déchargée de toute logique et le modèle de l’état courant du cycle de dialogue avec l’utilisateur. </a:t>
            </a:r>
          </a:p>
          <a:p>
            <a:pPr algn="just">
              <a:buFont typeface="Wingdings" panose="05000000000000000000" pitchFamily="2" charset="2"/>
              <a:buChar char="q"/>
            </a:pPr>
            <a:r>
              <a:rPr lang="fr-FR" dirty="0"/>
              <a:t>Le contrôleur devient alors une présentation.</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65038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56DC8-3691-4ED0-B727-66A442CAE144}"/>
              </a:ext>
            </a:extLst>
          </p:cNvPr>
          <p:cNvSpPr>
            <a:spLocks noGrp="1"/>
          </p:cNvSpPr>
          <p:nvPr>
            <p:ph type="title"/>
          </p:nvPr>
        </p:nvSpPr>
        <p:spPr/>
        <p:txBody>
          <a:bodyPr/>
          <a:lstStyle/>
          <a:p>
            <a:r>
              <a:rPr lang="fr-FR" dirty="0">
                <a:solidFill>
                  <a:srgbClr val="C00000"/>
                </a:solidFill>
              </a:rPr>
              <a:t>Introduction</a:t>
            </a:r>
          </a:p>
        </p:txBody>
      </p:sp>
      <p:sp>
        <p:nvSpPr>
          <p:cNvPr id="3" name="Espace réservé du contenu 2">
            <a:extLst>
              <a:ext uri="{FF2B5EF4-FFF2-40B4-BE49-F238E27FC236}">
                <a16:creationId xmlns:a16="http://schemas.microsoft.com/office/drawing/2014/main" id="{CD943584-5564-4DB5-8286-1B3F5889EF6F}"/>
              </a:ext>
            </a:extLst>
          </p:cNvPr>
          <p:cNvSpPr>
            <a:spLocks noGrp="1"/>
          </p:cNvSpPr>
          <p:nvPr>
            <p:ph idx="1"/>
          </p:nvPr>
        </p:nvSpPr>
        <p:spPr/>
        <p:txBody>
          <a:bodyPr/>
          <a:lstStyle/>
          <a:p>
            <a:pPr>
              <a:buFont typeface="Wingdings" panose="05000000000000000000" pitchFamily="2" charset="2"/>
              <a:buChar char="q"/>
            </a:pPr>
            <a:r>
              <a:rPr lang="fr-FR" dirty="0"/>
              <a:t>Design patterns?</a:t>
            </a:r>
          </a:p>
          <a:p>
            <a:pPr>
              <a:buFont typeface="Wingdings" panose="05000000000000000000" pitchFamily="2" charset="2"/>
              <a:buChar char="q"/>
            </a:pPr>
            <a:endParaRPr lang="fr-FR" dirty="0"/>
          </a:p>
          <a:p>
            <a:pPr>
              <a:buFont typeface="Wingdings" panose="05000000000000000000" pitchFamily="2" charset="2"/>
              <a:buChar char="q"/>
            </a:pPr>
            <a:r>
              <a:rPr lang="fr-FR" dirty="0"/>
              <a:t>MVC?</a:t>
            </a:r>
          </a:p>
          <a:p>
            <a:pPr>
              <a:buFont typeface="Wingdings" panose="05000000000000000000" pitchFamily="2" charset="2"/>
              <a:buChar char="q"/>
            </a:pPr>
            <a:endParaRPr lang="fr-FR" dirty="0"/>
          </a:p>
        </p:txBody>
      </p:sp>
    </p:spTree>
    <p:extLst>
      <p:ext uri="{BB962C8B-B14F-4D97-AF65-F5344CB8AC3E}">
        <p14:creationId xmlns:p14="http://schemas.microsoft.com/office/powerpoint/2010/main" val="383578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908EE-5ED9-418F-B3FD-4579A97B5870}"/>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MVP</a:t>
            </a:r>
            <a:endParaRPr lang="fr-FR" dirty="0"/>
          </a:p>
        </p:txBody>
      </p:sp>
      <p:sp>
        <p:nvSpPr>
          <p:cNvPr id="3" name="Espace réservé du contenu 2">
            <a:extLst>
              <a:ext uri="{FF2B5EF4-FFF2-40B4-BE49-F238E27FC236}">
                <a16:creationId xmlns:a16="http://schemas.microsoft.com/office/drawing/2014/main" id="{B5CA14BE-6DEB-41EB-8E73-7B75B44CCB08}"/>
              </a:ext>
            </a:extLst>
          </p:cNvPr>
          <p:cNvSpPr>
            <a:spLocks noGrp="1"/>
          </p:cNvSpPr>
          <p:nvPr>
            <p:ph idx="1"/>
          </p:nvPr>
        </p:nvSpPr>
        <p:spPr/>
        <p:txBody>
          <a:bodyPr>
            <a:normAutofit fontScale="77500" lnSpcReduction="20000"/>
          </a:bodyPr>
          <a:lstStyle/>
          <a:p>
            <a:pPr algn="just">
              <a:buFont typeface="Wingdings" panose="05000000000000000000" pitchFamily="2" charset="2"/>
              <a:buChar char="q"/>
            </a:pPr>
            <a:r>
              <a:rPr lang="fr-FR" dirty="0"/>
              <a:t>La vue ne connaît pas le modèle. </a:t>
            </a:r>
          </a:p>
          <a:p>
            <a:pPr algn="just">
              <a:buFont typeface="Wingdings" panose="05000000000000000000" pitchFamily="2" charset="2"/>
              <a:buChar char="q"/>
            </a:pPr>
            <a:r>
              <a:rPr lang="fr-FR" dirty="0"/>
              <a:t>La vue est abstraite à l’aide d’une interface et elle est la seule à contenir du code de la bibliothèque graphique. </a:t>
            </a:r>
          </a:p>
          <a:p>
            <a:pPr algn="just">
              <a:buFont typeface="Wingdings" panose="05000000000000000000" pitchFamily="2" charset="2"/>
              <a:buChar char="q"/>
            </a:pPr>
            <a:r>
              <a:rPr lang="fr-FR" dirty="0"/>
              <a:t>La testabilité de l'application est largement améliorée. Seules les classes de la partie vue ne peuvent pas être testées unitairement. Mais cette fois, ces classes ne portent plus de logique. La vue est découplée de la présentation par l’utilisation de l’interface.</a:t>
            </a:r>
          </a:p>
          <a:p>
            <a:pPr algn="just">
              <a:buFont typeface="Wingdings" panose="05000000000000000000" pitchFamily="2" charset="2"/>
              <a:buChar char="q"/>
            </a:pPr>
            <a:r>
              <a:rPr lang="fr-FR" dirty="0"/>
              <a:t>La présentation va contenir beaucoup de code redondant.</a:t>
            </a:r>
          </a:p>
          <a:p>
            <a:pPr algn="just">
              <a:buFont typeface="Wingdings" panose="05000000000000000000" pitchFamily="2" charset="2"/>
              <a:buChar char="q"/>
            </a:pPr>
            <a:r>
              <a:rPr lang="fr-FR" dirty="0"/>
              <a:t>À chaque fois qu'un retour d'information sur la vue est nécessaire, c'est la présentation qui prend des mesures. Elle le fait en appelant des méthodes de la vue telles que displayText1(</a:t>
            </a:r>
            <a:r>
              <a:rPr lang="fr-FR" dirty="0" err="1"/>
              <a:t>text</a:t>
            </a:r>
            <a:r>
              <a:rPr lang="fr-FR" dirty="0"/>
              <a:t>) ou setButton1Enabled(</a:t>
            </a:r>
            <a:r>
              <a:rPr lang="fr-FR" dirty="0" err="1"/>
              <a:t>true</a:t>
            </a:r>
            <a:r>
              <a:rPr lang="fr-FR" dirty="0"/>
              <a:t>) pour tous les textes ou boutons de l’interface. C'est du code redondant qui alourdie la maintenance. </a:t>
            </a:r>
          </a:p>
          <a:p>
            <a:pPr algn="just">
              <a:buFont typeface="Wingdings" panose="05000000000000000000" pitchFamily="2" charset="2"/>
              <a:buChar char="q"/>
            </a:pPr>
            <a:r>
              <a:rPr lang="fr-FR" dirty="0"/>
              <a:t>C'était une partie de la vue dans MVC, donc ce n'est pas pire qu'avec MVC. Mais c'est toujours une bonne idée de se débarrasser le plus possible de code redondant. </a:t>
            </a:r>
          </a:p>
        </p:txBody>
      </p:sp>
    </p:spTree>
    <p:extLst>
      <p:ext uri="{BB962C8B-B14F-4D97-AF65-F5344CB8AC3E}">
        <p14:creationId xmlns:p14="http://schemas.microsoft.com/office/powerpoint/2010/main" val="297924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201E29-3B72-4BD2-BECB-140CD9E95F5F}"/>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MVP</a:t>
            </a:r>
            <a:endParaRPr lang="fr-FR" dirty="0"/>
          </a:p>
        </p:txBody>
      </p:sp>
      <p:sp>
        <p:nvSpPr>
          <p:cNvPr id="3" name="Espace réservé du contenu 2">
            <a:extLst>
              <a:ext uri="{FF2B5EF4-FFF2-40B4-BE49-F238E27FC236}">
                <a16:creationId xmlns:a16="http://schemas.microsoft.com/office/drawing/2014/main" id="{E90F10D1-2274-4B15-8972-794CFF83038C}"/>
              </a:ext>
            </a:extLst>
          </p:cNvPr>
          <p:cNvSpPr>
            <a:spLocks noGrp="1"/>
          </p:cNvSpPr>
          <p:nvPr>
            <p:ph idx="1"/>
          </p:nvPr>
        </p:nvSpPr>
        <p:spPr/>
        <p:txBody>
          <a:bodyPr>
            <a:normAutofit fontScale="85000" lnSpcReduction="20000"/>
          </a:bodyPr>
          <a:lstStyle/>
          <a:p>
            <a:pPr algn="just">
              <a:buFont typeface="Wingdings" panose="05000000000000000000" pitchFamily="2" charset="2"/>
              <a:buChar char="q"/>
            </a:pPr>
            <a:r>
              <a:rPr lang="fr-FR" b="1" dirty="0">
                <a:solidFill>
                  <a:srgbClr val="0070C0"/>
                </a:solidFill>
              </a:rPr>
              <a:t>Modèle:</a:t>
            </a:r>
            <a:r>
              <a:rPr lang="fr-FR" b="1" dirty="0"/>
              <a:t> </a:t>
            </a:r>
            <a:r>
              <a:rPr lang="fr-FR" dirty="0"/>
              <a:t>représente une collection de classes qui explique le modèle métier et le modèle de données. Il définit également les règles métier pour les moyens de données comme la façon dont les données peuvent être modifiées et manipulées.</a:t>
            </a:r>
          </a:p>
          <a:p>
            <a:pPr algn="just">
              <a:buFont typeface="Wingdings" panose="05000000000000000000" pitchFamily="2" charset="2"/>
              <a:buChar char="q"/>
            </a:pPr>
            <a:endParaRPr lang="fr-FR" dirty="0"/>
          </a:p>
          <a:p>
            <a:pPr algn="just">
              <a:buFont typeface="Wingdings" panose="05000000000000000000" pitchFamily="2" charset="2"/>
              <a:buChar char="q"/>
            </a:pPr>
            <a:r>
              <a:rPr lang="fr-FR" b="1" dirty="0">
                <a:solidFill>
                  <a:srgbClr val="0070C0"/>
                </a:solidFill>
              </a:rPr>
              <a:t>Vue:</a:t>
            </a:r>
            <a:r>
              <a:rPr lang="fr-FR" b="1" dirty="0"/>
              <a:t> </a:t>
            </a:r>
            <a:r>
              <a:rPr lang="fr-FR" dirty="0"/>
              <a:t>représente les composants de l’interface utilisateur. Elle affiche les données reçues du contrôleur comme résultat. Cela modifie également le modèle dans l’interface.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b="1" dirty="0">
                <a:solidFill>
                  <a:srgbClr val="0070C0"/>
                </a:solidFill>
              </a:rPr>
              <a:t>Présentation:</a:t>
            </a:r>
            <a:r>
              <a:rPr lang="fr-FR" b="1" dirty="0"/>
              <a:t> </a:t>
            </a:r>
            <a:r>
              <a:rPr lang="fr-FR" dirty="0"/>
              <a:t>chargée d’adresser tous les événements de l’interface utilisateur au nom de la vue. Elle reçoit les entrées des utilisateurs via la vue, puis traite les données de l’utilisateur via le modèle qui renvoie les résultats à la vue. La vue et la présentation sont complètement séparées, contrairement à la vue et au contrôleur, l’un de l’autre et communiquent entre eux par une interface. </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337756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00761-E9B5-411D-A121-5F131BCB9450}"/>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MVP</a:t>
            </a:r>
            <a:endParaRPr lang="fr-FR" dirty="0"/>
          </a:p>
        </p:txBody>
      </p:sp>
      <p:sp>
        <p:nvSpPr>
          <p:cNvPr id="3" name="Espace réservé du contenu 2">
            <a:extLst>
              <a:ext uri="{FF2B5EF4-FFF2-40B4-BE49-F238E27FC236}">
                <a16:creationId xmlns:a16="http://schemas.microsoft.com/office/drawing/2014/main" id="{60E87B5B-4A33-4605-A977-EA18CC60D2AE}"/>
              </a:ext>
            </a:extLst>
          </p:cNvPr>
          <p:cNvSpPr>
            <a:spLocks noGrp="1"/>
          </p:cNvSpPr>
          <p:nvPr>
            <p:ph idx="1"/>
          </p:nvPr>
        </p:nvSpPr>
        <p:spPr/>
        <p:txBody>
          <a:bodyPr/>
          <a:lstStyle/>
          <a:p>
            <a:endParaRPr lang="fr-FR" dirty="0"/>
          </a:p>
        </p:txBody>
      </p:sp>
      <p:pic>
        <p:nvPicPr>
          <p:cNvPr id="2050" name="Picture 2" descr="https://cdn-images-1.medium.com/max/800/0*Gm315CYGHMBbn8hl.">
            <a:extLst>
              <a:ext uri="{FF2B5EF4-FFF2-40B4-BE49-F238E27FC236}">
                <a16:creationId xmlns:a16="http://schemas.microsoft.com/office/drawing/2014/main" id="{A4F2E539-543E-4D6E-BC14-22F9E2545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76413"/>
            <a:ext cx="707707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3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593A5-063B-4081-B132-1167E1F9736E}"/>
              </a:ext>
            </a:extLst>
          </p:cNvPr>
          <p:cNvSpPr>
            <a:spLocks noGrp="1"/>
          </p:cNvSpPr>
          <p:nvPr>
            <p:ph type="title"/>
          </p:nvPr>
        </p:nvSpPr>
        <p:spPr>
          <a:xfrm>
            <a:off x="838200" y="337830"/>
            <a:ext cx="10515600" cy="1325563"/>
          </a:xfrm>
        </p:spPr>
        <p:txBody>
          <a:bodyPr/>
          <a:lstStyle/>
          <a:p>
            <a:r>
              <a:rPr lang="fr-FR" b="1" dirty="0" err="1">
                <a:solidFill>
                  <a:srgbClr val="C00000"/>
                </a:solidFill>
              </a:rPr>
              <a:t>Frameworks</a:t>
            </a:r>
            <a:r>
              <a:rPr lang="fr-FR" b="1" dirty="0">
                <a:solidFill>
                  <a:srgbClr val="C00000"/>
                </a:solidFill>
              </a:rPr>
              <a:t> MVP</a:t>
            </a:r>
          </a:p>
        </p:txBody>
      </p:sp>
      <p:sp>
        <p:nvSpPr>
          <p:cNvPr id="3" name="Espace réservé du contenu 2">
            <a:extLst>
              <a:ext uri="{FF2B5EF4-FFF2-40B4-BE49-F238E27FC236}">
                <a16:creationId xmlns:a16="http://schemas.microsoft.com/office/drawing/2014/main" id="{2EEFF7B9-4E5D-436C-86C1-E1F4F03E207A}"/>
              </a:ext>
            </a:extLst>
          </p:cNvPr>
          <p:cNvSpPr>
            <a:spLocks noGrp="1"/>
          </p:cNvSpPr>
          <p:nvPr>
            <p:ph idx="1"/>
          </p:nvPr>
        </p:nvSpPr>
        <p:spPr/>
        <p:txBody>
          <a:bodyPr/>
          <a:lstStyle/>
          <a:p>
            <a:pPr>
              <a:buFont typeface="Wingdings" panose="05000000000000000000" pitchFamily="2" charset="2"/>
              <a:buChar char="q"/>
            </a:pPr>
            <a:r>
              <a:rPr lang="en-GB" dirty="0"/>
              <a:t>IONIC (AngularJS)</a:t>
            </a:r>
          </a:p>
          <a:p>
            <a:pPr>
              <a:buFont typeface="Wingdings" panose="05000000000000000000" pitchFamily="2" charset="2"/>
              <a:buChar char="q"/>
            </a:pPr>
            <a:endParaRPr lang="en-GB" dirty="0"/>
          </a:p>
          <a:p>
            <a:pPr>
              <a:buFont typeface="Wingdings" panose="05000000000000000000" pitchFamily="2" charset="2"/>
              <a:buChar char="q"/>
            </a:pPr>
            <a:r>
              <a:rPr lang="en-GB" dirty="0"/>
              <a:t>REACT-NATIVE</a:t>
            </a:r>
          </a:p>
          <a:p>
            <a:pPr>
              <a:buFont typeface="Wingdings" panose="05000000000000000000" pitchFamily="2" charset="2"/>
              <a:buChar char="q"/>
            </a:pPr>
            <a:endParaRPr lang="fr-FR" dirty="0"/>
          </a:p>
          <a:p>
            <a:pPr>
              <a:buFont typeface="Wingdings" panose="05000000000000000000" pitchFamily="2" charset="2"/>
              <a:buChar char="q"/>
            </a:pPr>
            <a:r>
              <a:rPr lang="en-GB" dirty="0"/>
              <a:t>ATOM</a:t>
            </a:r>
            <a:endParaRPr lang="fr-FR" dirty="0"/>
          </a:p>
          <a:p>
            <a:pPr>
              <a:buFont typeface="Wingdings" panose="05000000000000000000" pitchFamily="2" charset="2"/>
              <a:buChar char="q"/>
            </a:pPr>
            <a:endParaRPr lang="fr-FR" dirty="0"/>
          </a:p>
          <a:p>
            <a:pPr>
              <a:buFont typeface="Wingdings" panose="05000000000000000000" pitchFamily="2" charset="2"/>
              <a:buChar char="q"/>
            </a:pPr>
            <a:endParaRPr lang="fr-FR" dirty="0"/>
          </a:p>
        </p:txBody>
      </p:sp>
    </p:spTree>
    <p:extLst>
      <p:ext uri="{BB962C8B-B14F-4D97-AF65-F5344CB8AC3E}">
        <p14:creationId xmlns:p14="http://schemas.microsoft.com/office/powerpoint/2010/main" val="138706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ACA5D-2F04-4423-9619-C8C33811A3A0}"/>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MVVM</a:t>
            </a:r>
            <a:endParaRPr lang="fr-FR" dirty="0"/>
          </a:p>
        </p:txBody>
      </p:sp>
      <p:sp>
        <p:nvSpPr>
          <p:cNvPr id="3" name="Espace réservé du contenu 2">
            <a:extLst>
              <a:ext uri="{FF2B5EF4-FFF2-40B4-BE49-F238E27FC236}">
                <a16:creationId xmlns:a16="http://schemas.microsoft.com/office/drawing/2014/main" id="{801116AB-C634-4DD7-9300-AB21D57D570C}"/>
              </a:ext>
            </a:extLst>
          </p:cNvPr>
          <p:cNvSpPr>
            <a:spLocks noGrp="1"/>
          </p:cNvSpPr>
          <p:nvPr>
            <p:ph idx="1"/>
          </p:nvPr>
        </p:nvSpPr>
        <p:spPr/>
        <p:txBody>
          <a:bodyPr>
            <a:normAutofit fontScale="77500" lnSpcReduction="20000"/>
          </a:bodyPr>
          <a:lstStyle/>
          <a:p>
            <a:pPr algn="just">
              <a:buFont typeface="Wingdings" panose="05000000000000000000" pitchFamily="2" charset="2"/>
              <a:buChar char="q"/>
            </a:pPr>
            <a:r>
              <a:rPr lang="fr-FR" dirty="0"/>
              <a:t>Modèle-Vue-Vue Modèle</a:t>
            </a:r>
          </a:p>
          <a:p>
            <a:pPr algn="just">
              <a:buFont typeface="Wingdings" panose="05000000000000000000" pitchFamily="2" charset="2"/>
              <a:buChar char="q"/>
            </a:pPr>
            <a:r>
              <a:rPr lang="fr-FR" dirty="0"/>
              <a:t>Développé par Microsoft.</a:t>
            </a:r>
          </a:p>
          <a:p>
            <a:pPr algn="just">
              <a:buFont typeface="Wingdings" panose="05000000000000000000" pitchFamily="2" charset="2"/>
              <a:buChar char="q"/>
            </a:pPr>
            <a:r>
              <a:rPr lang="fr-FR" dirty="0"/>
              <a:t>Le retour d'information n'est plus pris en charge par la présentation mais par un mécanisme de liaison de données (data binding). </a:t>
            </a:r>
          </a:p>
          <a:p>
            <a:pPr algn="just">
              <a:buFont typeface="Wingdings" panose="05000000000000000000" pitchFamily="2" charset="2"/>
              <a:buChar char="q"/>
            </a:pPr>
            <a:r>
              <a:rPr lang="fr-FR" dirty="0"/>
              <a:t>La présentation devient la vue-modèle, c'est-à-dire un modèle qui permet d'accéder aux données prêtes à l’affichage dans la vue à travers le patron Observateur, tout comme dans le MVC. </a:t>
            </a:r>
          </a:p>
          <a:p>
            <a:pPr algn="just">
              <a:buFont typeface="Wingdings" panose="05000000000000000000" pitchFamily="2" charset="2"/>
              <a:buChar char="q"/>
            </a:pPr>
            <a:r>
              <a:rPr lang="fr-FR" dirty="0"/>
              <a:t>Sauf que, ce patron n'est plus installé sur la vue entière mais sur chaque composant graphique de la vue. À chaque fois que la vue-modèle modifie un attribut alors le composant graphique lié dans la vue est informé et peut se mettre à jour automatiquement. </a:t>
            </a:r>
          </a:p>
          <a:p>
            <a:pPr algn="just">
              <a:buFont typeface="Wingdings" panose="05000000000000000000" pitchFamily="2" charset="2"/>
              <a:buChar char="q"/>
            </a:pPr>
            <a:r>
              <a:rPr lang="fr-FR" dirty="0"/>
              <a:t>Dans MVP, la présentation pousse ces données vers la vue, dans MVVM la vue tire ces données de la vue-modèle. Ce pourrait être une mauvaise chose pour les tests comme avec MVC mais en réalité cette responsabilité doit être entièrement mise en œuvre par la bibliothèque graphique et n’ont pas besoin d’être testés.</a:t>
            </a:r>
          </a:p>
        </p:txBody>
      </p:sp>
    </p:spTree>
    <p:extLst>
      <p:ext uri="{BB962C8B-B14F-4D97-AF65-F5344CB8AC3E}">
        <p14:creationId xmlns:p14="http://schemas.microsoft.com/office/powerpoint/2010/main" val="56463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B5961-1362-457E-9A46-663607380CB2}"/>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MVVM</a:t>
            </a:r>
            <a:endParaRPr lang="fr-FR" dirty="0"/>
          </a:p>
        </p:txBody>
      </p:sp>
      <p:sp>
        <p:nvSpPr>
          <p:cNvPr id="3" name="Espace réservé du contenu 2">
            <a:extLst>
              <a:ext uri="{FF2B5EF4-FFF2-40B4-BE49-F238E27FC236}">
                <a16:creationId xmlns:a16="http://schemas.microsoft.com/office/drawing/2014/main" id="{39147221-40A4-427D-9152-3D649ADB74E3}"/>
              </a:ext>
            </a:extLst>
          </p:cNvPr>
          <p:cNvSpPr>
            <a:spLocks noGrp="1"/>
          </p:cNvSpPr>
          <p:nvPr>
            <p:ph idx="1"/>
          </p:nvPr>
        </p:nvSpPr>
        <p:spPr/>
        <p:txBody>
          <a:bodyPr>
            <a:normAutofit fontScale="92500"/>
          </a:bodyPr>
          <a:lstStyle/>
          <a:p>
            <a:pPr algn="just">
              <a:buFont typeface="Wingdings" panose="05000000000000000000" pitchFamily="2" charset="2"/>
              <a:buChar char="q"/>
            </a:pPr>
            <a:r>
              <a:rPr lang="fr-FR" dirty="0">
                <a:solidFill>
                  <a:srgbClr val="0070C0"/>
                </a:solidFill>
              </a:rPr>
              <a:t>Modèle: </a:t>
            </a:r>
            <a:r>
              <a:rPr lang="fr-FR" dirty="0"/>
              <a:t>reste le même que pour le patron MVP. Il ne contient donc que la logique métier. Il prend en charge la liaison de données bidirectionnelle entre la vue et la vue-modèle. Cela permet la propagation automatique des modifications, à l’intérieur de l’état de la vue-modèle à la vue.</a:t>
            </a:r>
          </a:p>
          <a:p>
            <a:pPr algn="just">
              <a:buFont typeface="Wingdings" panose="05000000000000000000" pitchFamily="2" charset="2"/>
              <a:buChar char="q"/>
            </a:pPr>
            <a:r>
              <a:rPr lang="fr-FR" dirty="0">
                <a:solidFill>
                  <a:srgbClr val="0070C0"/>
                </a:solidFill>
              </a:rPr>
              <a:t>Vue: </a:t>
            </a:r>
            <a:r>
              <a:rPr lang="fr-FR" dirty="0"/>
              <a:t>ne contient aucune logique. La différence avec MVP réside dans l’utilisation de liaisons entre des composants de la vue et des attributs de la vue-modèle. </a:t>
            </a:r>
          </a:p>
          <a:p>
            <a:pPr algn="just">
              <a:buFont typeface="Wingdings" panose="05000000000000000000" pitchFamily="2" charset="2"/>
              <a:buChar char="q"/>
            </a:pPr>
            <a:r>
              <a:rPr lang="fr-FR" dirty="0">
                <a:solidFill>
                  <a:srgbClr val="0070C0"/>
                </a:solidFill>
              </a:rPr>
              <a:t>Vue-modèle: </a:t>
            </a:r>
            <a:r>
              <a:rPr lang="fr-FR" dirty="0"/>
              <a:t>contient la logique de présentation et l’état de l‘interface comme la présentation de MVP. Ce patron ne requière pas d’interface entre la vue et la vue-modèle puisque que la vue-modèle est déjà complètement découplée de la vue.</a:t>
            </a:r>
          </a:p>
          <a:p>
            <a:pPr algn="just"/>
            <a:endParaRPr lang="fr-FR" dirty="0"/>
          </a:p>
        </p:txBody>
      </p:sp>
    </p:spTree>
    <p:extLst>
      <p:ext uri="{BB962C8B-B14F-4D97-AF65-F5344CB8AC3E}">
        <p14:creationId xmlns:p14="http://schemas.microsoft.com/office/powerpoint/2010/main" val="112028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91D02-FED8-479D-B859-E6ACA7DA1AC3}"/>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MVVM</a:t>
            </a:r>
            <a:endParaRPr lang="fr-FR" dirty="0"/>
          </a:p>
        </p:txBody>
      </p:sp>
      <p:pic>
        <p:nvPicPr>
          <p:cNvPr id="3074" name="Picture 2" descr="https://cdn-images-1.medium.com/max/800/0*IMnUIjg14mNW1oN8.">
            <a:extLst>
              <a:ext uri="{FF2B5EF4-FFF2-40B4-BE49-F238E27FC236}">
                <a16:creationId xmlns:a16="http://schemas.microsoft.com/office/drawing/2014/main" id="{6B2DB2A2-145B-435C-8603-C4B2DFFB9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89" y="2456598"/>
            <a:ext cx="10515600" cy="30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4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6A7E5-2D68-4E2D-8CDF-9EED73351E4C}"/>
              </a:ext>
            </a:extLst>
          </p:cNvPr>
          <p:cNvSpPr>
            <a:spLocks noGrp="1"/>
          </p:cNvSpPr>
          <p:nvPr>
            <p:ph type="title"/>
          </p:nvPr>
        </p:nvSpPr>
        <p:spPr/>
        <p:txBody>
          <a:bodyPr/>
          <a:lstStyle/>
          <a:p>
            <a:r>
              <a:rPr lang="fr-FR" b="1" dirty="0">
                <a:solidFill>
                  <a:srgbClr val="C00000"/>
                </a:solidFill>
              </a:rPr>
              <a:t>Patron d’architecture: </a:t>
            </a:r>
            <a:r>
              <a:rPr lang="fr-FR" b="1" dirty="0">
                <a:solidFill>
                  <a:srgbClr val="0070C0"/>
                </a:solidFill>
              </a:rPr>
              <a:t>MVVM</a:t>
            </a:r>
            <a:endParaRPr lang="fr-FR" dirty="0"/>
          </a:p>
        </p:txBody>
      </p:sp>
      <p:sp>
        <p:nvSpPr>
          <p:cNvPr id="3" name="Espace réservé du contenu 2">
            <a:extLst>
              <a:ext uri="{FF2B5EF4-FFF2-40B4-BE49-F238E27FC236}">
                <a16:creationId xmlns:a16="http://schemas.microsoft.com/office/drawing/2014/main" id="{D41DC821-19DA-4042-B1DA-201C1A86F845}"/>
              </a:ext>
            </a:extLst>
          </p:cNvPr>
          <p:cNvSpPr>
            <a:spLocks noGrp="1"/>
          </p:cNvSpPr>
          <p:nvPr>
            <p:ph idx="1"/>
          </p:nvPr>
        </p:nvSpPr>
        <p:spPr/>
        <p:txBody>
          <a:bodyPr>
            <a:normAutofit fontScale="77500" lnSpcReduction="20000"/>
          </a:bodyPr>
          <a:lstStyle/>
          <a:p>
            <a:pPr algn="just">
              <a:buFont typeface="Wingdings" panose="05000000000000000000" pitchFamily="2" charset="2"/>
              <a:buChar char="q"/>
            </a:pPr>
            <a:r>
              <a:rPr lang="fr-FR" dirty="0"/>
              <a:t>La vue-modèle peut être testée facilement. </a:t>
            </a:r>
          </a:p>
          <a:p>
            <a:pPr algn="just">
              <a:buFont typeface="Wingdings" panose="05000000000000000000" pitchFamily="2" charset="2"/>
              <a:buChar char="q"/>
            </a:pPr>
            <a:r>
              <a:rPr lang="fr-FR" dirty="0"/>
              <a:t>Réduction du code redondant dans la vue-modèle. </a:t>
            </a:r>
          </a:p>
          <a:p>
            <a:pPr algn="just">
              <a:buFont typeface="Wingdings" panose="05000000000000000000" pitchFamily="2" charset="2"/>
              <a:buChar char="q"/>
            </a:pPr>
            <a:r>
              <a:rPr lang="fr-FR" dirty="0"/>
              <a:t>La mise en œuvre des liaisons peut être complexe. </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De plus, il n'est pas raisonnable d'implémenter le patron Observateur sur tous les types d'attributs de la vue. </a:t>
            </a:r>
          </a:p>
          <a:p>
            <a:pPr algn="just">
              <a:buFont typeface="Wingdings" panose="05000000000000000000" pitchFamily="2" charset="2"/>
              <a:buChar char="q"/>
            </a:pPr>
            <a:r>
              <a:rPr lang="fr-FR" dirty="0"/>
              <a:t>C’est donc généralement une mauvaise idée d'utiliser MVVM si la bibliothèque graphique n’intègre pas nativement ce mécanisme comme dans .NET/WPF ou </a:t>
            </a:r>
            <a:r>
              <a:rPr lang="fr-FR" dirty="0" err="1"/>
              <a:t>JavaFX</a:t>
            </a:r>
            <a:r>
              <a:rPr lang="fr-FR" dirty="0"/>
              <a:t>. </a:t>
            </a:r>
          </a:p>
          <a:p>
            <a:pPr algn="just">
              <a:buFont typeface="Wingdings" panose="05000000000000000000" pitchFamily="2" charset="2"/>
              <a:buChar char="q"/>
            </a:pPr>
            <a:r>
              <a:rPr lang="fr-FR" dirty="0"/>
              <a:t>Et même avec un mécanisme de liaison de données, ce n'est quelques fois pas si simple. Parfois, l'ordre des mises à jour est important et elle est soumises à des conditions. </a:t>
            </a:r>
          </a:p>
          <a:p>
            <a:pPr algn="just">
              <a:buFont typeface="Wingdings" panose="05000000000000000000" pitchFamily="2" charset="2"/>
              <a:buChar char="q"/>
            </a:pPr>
            <a:r>
              <a:rPr lang="fr-FR" b="1" u="sng" dirty="0"/>
              <a:t>Critique:</a:t>
            </a:r>
            <a:r>
              <a:rPr lang="fr-FR" dirty="0"/>
              <a:t> Généraliser la vue-modèle pour de grandes applications est difficile. De plus, il souligne que la liaison de données dans de grandes applications peut aboutir à une consommation considérable de ressources.</a:t>
            </a:r>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208744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D7E29-9489-4777-9279-7FA8D41BF3D9}"/>
              </a:ext>
            </a:extLst>
          </p:cNvPr>
          <p:cNvSpPr>
            <a:spLocks noGrp="1"/>
          </p:cNvSpPr>
          <p:nvPr>
            <p:ph type="title"/>
          </p:nvPr>
        </p:nvSpPr>
        <p:spPr/>
        <p:txBody>
          <a:bodyPr/>
          <a:lstStyle/>
          <a:p>
            <a:r>
              <a:rPr lang="fr-FR" b="1" dirty="0" err="1">
                <a:solidFill>
                  <a:srgbClr val="C00000"/>
                </a:solidFill>
              </a:rPr>
              <a:t>Frameworks</a:t>
            </a:r>
            <a:r>
              <a:rPr lang="fr-FR" b="1" dirty="0">
                <a:solidFill>
                  <a:srgbClr val="C00000"/>
                </a:solidFill>
              </a:rPr>
              <a:t> MVVM</a:t>
            </a:r>
          </a:p>
        </p:txBody>
      </p:sp>
      <p:sp>
        <p:nvSpPr>
          <p:cNvPr id="3" name="Espace réservé du contenu 2">
            <a:extLst>
              <a:ext uri="{FF2B5EF4-FFF2-40B4-BE49-F238E27FC236}">
                <a16:creationId xmlns:a16="http://schemas.microsoft.com/office/drawing/2014/main" id="{E79DC161-09DF-4DB3-AD7C-C9E7DF1E9582}"/>
              </a:ext>
            </a:extLst>
          </p:cNvPr>
          <p:cNvSpPr>
            <a:spLocks noGrp="1"/>
          </p:cNvSpPr>
          <p:nvPr>
            <p:ph idx="1"/>
          </p:nvPr>
        </p:nvSpPr>
        <p:spPr/>
        <p:txBody>
          <a:bodyPr>
            <a:normAutofit/>
          </a:bodyPr>
          <a:lstStyle/>
          <a:p>
            <a:pPr>
              <a:buFont typeface="Wingdings" panose="05000000000000000000" pitchFamily="2" charset="2"/>
              <a:buChar char="q"/>
            </a:pPr>
            <a:r>
              <a:rPr lang="fr-FR" dirty="0"/>
              <a:t>MVVM Light</a:t>
            </a:r>
          </a:p>
          <a:p>
            <a:pPr>
              <a:buFont typeface="Wingdings" panose="05000000000000000000" pitchFamily="2" charset="2"/>
              <a:buChar char="q"/>
            </a:pPr>
            <a:endParaRPr lang="fr-FR" dirty="0"/>
          </a:p>
          <a:p>
            <a:pPr>
              <a:buFont typeface="Wingdings" panose="05000000000000000000" pitchFamily="2" charset="2"/>
              <a:buChar char="q"/>
            </a:pPr>
            <a:r>
              <a:rPr lang="fr-FR" dirty="0"/>
              <a:t>Caliburn</a:t>
            </a:r>
          </a:p>
          <a:p>
            <a:pPr>
              <a:buFont typeface="Wingdings" panose="05000000000000000000" pitchFamily="2" charset="2"/>
              <a:buChar char="q"/>
            </a:pPr>
            <a:endParaRPr lang="fr-FR" dirty="0"/>
          </a:p>
          <a:p>
            <a:pPr>
              <a:buFont typeface="Wingdings" panose="05000000000000000000" pitchFamily="2" charset="2"/>
              <a:buChar char="q"/>
            </a:pPr>
            <a:r>
              <a:rPr lang="fr-FR" dirty="0"/>
              <a:t>Prism (</a:t>
            </a:r>
            <a:r>
              <a:rPr lang="fr-FR" dirty="0" err="1"/>
              <a:t>Miscrosoft</a:t>
            </a:r>
            <a:r>
              <a:rPr lang="fr-FR" dirty="0"/>
              <a:t>)</a:t>
            </a:r>
          </a:p>
          <a:p>
            <a:pPr>
              <a:buFont typeface="Wingdings" panose="05000000000000000000" pitchFamily="2" charset="2"/>
              <a:buChar char="q"/>
            </a:pPr>
            <a:endParaRPr lang="fr-FR" dirty="0"/>
          </a:p>
        </p:txBody>
      </p:sp>
    </p:spTree>
    <p:extLst>
      <p:ext uri="{BB962C8B-B14F-4D97-AF65-F5344CB8AC3E}">
        <p14:creationId xmlns:p14="http://schemas.microsoft.com/office/powerpoint/2010/main" val="318603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B22EA-4C10-4A78-A2EC-85C93293565D}"/>
              </a:ext>
            </a:extLst>
          </p:cNvPr>
          <p:cNvSpPr>
            <a:spLocks noGrp="1"/>
          </p:cNvSpPr>
          <p:nvPr>
            <p:ph type="title"/>
          </p:nvPr>
        </p:nvSpPr>
        <p:spPr/>
        <p:txBody>
          <a:bodyPr/>
          <a:lstStyle/>
          <a:p>
            <a:r>
              <a:rPr lang="fr-FR" b="1" dirty="0">
                <a:solidFill>
                  <a:srgbClr val="C00000"/>
                </a:solidFill>
              </a:rPr>
              <a:t>Lequel choisir?</a:t>
            </a:r>
            <a:endParaRPr lang="fr-FR" dirty="0"/>
          </a:p>
        </p:txBody>
      </p:sp>
      <p:sp>
        <p:nvSpPr>
          <p:cNvPr id="3" name="Espace réservé du contenu 2">
            <a:extLst>
              <a:ext uri="{FF2B5EF4-FFF2-40B4-BE49-F238E27FC236}">
                <a16:creationId xmlns:a16="http://schemas.microsoft.com/office/drawing/2014/main" id="{554B4325-0FCC-4131-AB8D-F25A55333693}"/>
              </a:ext>
            </a:extLst>
          </p:cNvPr>
          <p:cNvSpPr>
            <a:spLocks noGrp="1"/>
          </p:cNvSpPr>
          <p:nvPr>
            <p:ph idx="1"/>
          </p:nvPr>
        </p:nvSpPr>
        <p:spPr/>
        <p:txBody>
          <a:bodyPr/>
          <a:lstStyle/>
          <a:p>
            <a:endParaRPr lang="fr-FR" dirty="0"/>
          </a:p>
        </p:txBody>
      </p:sp>
      <p:pic>
        <p:nvPicPr>
          <p:cNvPr id="1026" name="Picture 2" descr="https://cdn-images-1.medium.com/max/800/0*ekpJhB3Bx7rx8F14.">
            <a:extLst>
              <a:ext uri="{FF2B5EF4-FFF2-40B4-BE49-F238E27FC236}">
                <a16:creationId xmlns:a16="http://schemas.microsoft.com/office/drawing/2014/main" id="{0F814253-773F-48F3-9DFC-1C22246DE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47" y="2019869"/>
            <a:ext cx="10569453" cy="415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6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Termes utilisés</a:t>
            </a:r>
          </a:p>
        </p:txBody>
      </p:sp>
      <p:sp>
        <p:nvSpPr>
          <p:cNvPr id="3" name="Espace réservé du contenu 2"/>
          <p:cNvSpPr>
            <a:spLocks noGrp="1"/>
          </p:cNvSpPr>
          <p:nvPr>
            <p:ph idx="1"/>
          </p:nvPr>
        </p:nvSpPr>
        <p:spPr>
          <a:xfrm>
            <a:off x="1991544" y="1556793"/>
            <a:ext cx="8229600" cy="4968551"/>
          </a:xfrm>
        </p:spPr>
        <p:txBody>
          <a:bodyPr>
            <a:normAutofit/>
          </a:bodyPr>
          <a:lstStyle/>
          <a:p>
            <a:pPr>
              <a:lnSpc>
                <a:spcPct val="200000"/>
              </a:lnSpc>
              <a:buFont typeface="Wingdings" pitchFamily="2" charset="2"/>
              <a:buChar char="q"/>
            </a:pPr>
            <a:r>
              <a:rPr lang="fr-FR" b="1" dirty="0"/>
              <a:t>Motifs de conception</a:t>
            </a:r>
          </a:p>
          <a:p>
            <a:pPr>
              <a:lnSpc>
                <a:spcPct val="200000"/>
              </a:lnSpc>
              <a:buFont typeface="Wingdings" pitchFamily="2" charset="2"/>
              <a:buChar char="q"/>
            </a:pPr>
            <a:r>
              <a:rPr lang="fr-FR" b="1" dirty="0"/>
              <a:t>Modèles de conception</a:t>
            </a:r>
          </a:p>
          <a:p>
            <a:pPr>
              <a:lnSpc>
                <a:spcPct val="200000"/>
              </a:lnSpc>
              <a:buFont typeface="Wingdings" pitchFamily="2" charset="2"/>
              <a:buChar char="q"/>
            </a:pPr>
            <a:r>
              <a:rPr lang="fr-FR" b="1" dirty="0"/>
              <a:t>Patrons de conception</a:t>
            </a:r>
          </a:p>
          <a:p>
            <a:pPr fontAlgn="ctr">
              <a:lnSpc>
                <a:spcPct val="200000"/>
              </a:lnSpc>
              <a:buFont typeface="Wingdings" pitchFamily="2" charset="2"/>
              <a:buChar char="q"/>
            </a:pPr>
            <a:r>
              <a:rPr lang="fr-FR" b="1" dirty="0"/>
              <a:t>Design Patterns</a:t>
            </a:r>
          </a:p>
          <a:p>
            <a:pPr fontAlgn="ctr">
              <a:lnSpc>
                <a:spcPct val="200000"/>
              </a:lnSpc>
              <a:buFont typeface="Wingdings" pitchFamily="2" charset="2"/>
              <a:buChar char="q"/>
            </a:pPr>
            <a:r>
              <a:rPr lang="ar-DZ" b="1" dirty="0"/>
              <a:t>أنماط التصميم</a:t>
            </a:r>
          </a:p>
          <a:p>
            <a:pPr>
              <a:lnSpc>
                <a:spcPct val="200000"/>
              </a:lnSpc>
              <a:buFont typeface="Wingdings" pitchFamily="2" charset="2"/>
              <a:buChar char="q"/>
            </a:pPr>
            <a:endParaRPr lang="fr-F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ABBA6-F9C7-4D1C-9F77-91D6B672F5E9}"/>
              </a:ext>
            </a:extLst>
          </p:cNvPr>
          <p:cNvSpPr>
            <a:spLocks noGrp="1"/>
          </p:cNvSpPr>
          <p:nvPr>
            <p:ph type="title"/>
          </p:nvPr>
        </p:nvSpPr>
        <p:spPr/>
        <p:txBody>
          <a:bodyPr/>
          <a:lstStyle/>
          <a:p>
            <a:r>
              <a:rPr lang="fr-FR" b="1" dirty="0">
                <a:solidFill>
                  <a:srgbClr val="C00000"/>
                </a:solidFill>
              </a:rPr>
              <a:t>Lequel choisir?</a:t>
            </a:r>
          </a:p>
        </p:txBody>
      </p:sp>
      <p:sp>
        <p:nvSpPr>
          <p:cNvPr id="3" name="Espace réservé du contenu 2">
            <a:extLst>
              <a:ext uri="{FF2B5EF4-FFF2-40B4-BE49-F238E27FC236}">
                <a16:creationId xmlns:a16="http://schemas.microsoft.com/office/drawing/2014/main" id="{3FA9B045-172E-49F2-A17C-FB25FEA03EE1}"/>
              </a:ext>
            </a:extLst>
          </p:cNvPr>
          <p:cNvSpPr>
            <a:spLocks noGrp="1"/>
          </p:cNvSpPr>
          <p:nvPr>
            <p:ph idx="1"/>
          </p:nvPr>
        </p:nvSpPr>
        <p:spPr/>
        <p:txBody>
          <a:bodyPr>
            <a:normAutofit fontScale="92500" lnSpcReduction="20000"/>
          </a:bodyPr>
          <a:lstStyle/>
          <a:p>
            <a:pPr algn="just" fontAlgn="base">
              <a:buFont typeface="Wingdings" panose="05000000000000000000" pitchFamily="2" charset="2"/>
              <a:buChar char="q"/>
            </a:pPr>
            <a:r>
              <a:rPr lang="fr-FR" b="1" dirty="0">
                <a:solidFill>
                  <a:srgbClr val="0070C0"/>
                </a:solidFill>
              </a:rPr>
              <a:t>MVC</a:t>
            </a:r>
            <a:endParaRPr lang="fr-FR" dirty="0">
              <a:solidFill>
                <a:srgbClr val="0070C0"/>
              </a:solidFill>
            </a:endParaRPr>
          </a:p>
          <a:p>
            <a:pPr lvl="1" algn="just" fontAlgn="base">
              <a:buFont typeface="Wingdings" panose="05000000000000000000" pitchFamily="2" charset="2"/>
              <a:buChar char="§"/>
            </a:pPr>
            <a:r>
              <a:rPr lang="fr-FR" dirty="0"/>
              <a:t>Utiliser dans des situations où le lien entre la vue et le reste du programme n’est pas toujours disponible (et vous ne pouvez pas utiliser efficacement MVVM ou MVP).</a:t>
            </a:r>
          </a:p>
          <a:p>
            <a:pPr lvl="1" algn="just" fontAlgn="base">
              <a:buFont typeface="Wingdings" panose="05000000000000000000" pitchFamily="2" charset="2"/>
              <a:buChar char="§"/>
            </a:pPr>
            <a:r>
              <a:rPr lang="fr-FR" dirty="0"/>
              <a:t>C’est le cas pour une API web qui est séparé des données envoyées aux navigateurs clients. </a:t>
            </a:r>
          </a:p>
          <a:p>
            <a:pPr algn="just" fontAlgn="base">
              <a:buFont typeface="Wingdings" panose="05000000000000000000" pitchFamily="2" charset="2"/>
              <a:buChar char="q"/>
            </a:pPr>
            <a:r>
              <a:rPr lang="fr-FR" b="1" dirty="0">
                <a:solidFill>
                  <a:srgbClr val="0070C0"/>
                </a:solidFill>
              </a:rPr>
              <a:t>MVP</a:t>
            </a:r>
            <a:endParaRPr lang="fr-FR" dirty="0">
              <a:solidFill>
                <a:srgbClr val="0070C0"/>
              </a:solidFill>
            </a:endParaRPr>
          </a:p>
          <a:p>
            <a:pPr lvl="1" algn="just" fontAlgn="base">
              <a:buFont typeface="Wingdings" panose="05000000000000000000" pitchFamily="2" charset="2"/>
              <a:buChar char="§"/>
            </a:pPr>
            <a:r>
              <a:rPr lang="fr-FR" dirty="0"/>
              <a:t>Utilisation dans des situations où la liaison par l’intermédiaire d’un </a:t>
            </a:r>
            <a:r>
              <a:rPr lang="fr-FR" dirty="0" err="1"/>
              <a:t>DataContext</a:t>
            </a:r>
            <a:r>
              <a:rPr lang="fr-FR" dirty="0"/>
              <a:t> n’est pas possible.</a:t>
            </a:r>
          </a:p>
          <a:p>
            <a:pPr lvl="1" algn="just" fontAlgn="base">
              <a:buFont typeface="Wingdings" panose="05000000000000000000" pitchFamily="2" charset="2"/>
              <a:buChar char="§"/>
            </a:pPr>
            <a:r>
              <a:rPr lang="fr-FR" dirty="0"/>
              <a:t>Windows Forms est un parfait exemple de cela. Afin de séparer la vue du modèle, un présentateur est nécessaire pour la communication entre ces deux.</a:t>
            </a:r>
          </a:p>
          <a:p>
            <a:pPr algn="just" fontAlgn="base">
              <a:buFont typeface="Wingdings" panose="05000000000000000000" pitchFamily="2" charset="2"/>
              <a:buChar char="q"/>
            </a:pPr>
            <a:r>
              <a:rPr lang="fr-FR" b="1" dirty="0">
                <a:solidFill>
                  <a:srgbClr val="0070C0"/>
                </a:solidFill>
              </a:rPr>
              <a:t>MVVM</a:t>
            </a:r>
            <a:endParaRPr lang="fr-FR" dirty="0">
              <a:solidFill>
                <a:srgbClr val="0070C0"/>
              </a:solidFill>
            </a:endParaRPr>
          </a:p>
          <a:p>
            <a:pPr lvl="1" algn="just" fontAlgn="base">
              <a:buFont typeface="Wingdings" panose="05000000000000000000" pitchFamily="2" charset="2"/>
              <a:buChar char="§"/>
            </a:pPr>
            <a:r>
              <a:rPr lang="fr-FR" dirty="0"/>
              <a:t>Utiliser dans les situations où la liaison via un </a:t>
            </a:r>
            <a:r>
              <a:rPr lang="fr-FR" dirty="0" err="1"/>
              <a:t>DataContext</a:t>
            </a:r>
            <a:r>
              <a:rPr lang="fr-FR" dirty="0"/>
              <a:t> est possible.                      Les différentes interfaces </a:t>
            </a:r>
            <a:r>
              <a:rPr lang="fr-FR" dirty="0" err="1"/>
              <a:t>IView</a:t>
            </a:r>
            <a:r>
              <a:rPr lang="fr-FR" dirty="0"/>
              <a:t> pour chaque vue sont supprimés ce qui signifie moins de code à maintenir.</a:t>
            </a:r>
          </a:p>
        </p:txBody>
      </p:sp>
    </p:spTree>
    <p:extLst>
      <p:ext uri="{BB962C8B-B14F-4D97-AF65-F5344CB8AC3E}">
        <p14:creationId xmlns:p14="http://schemas.microsoft.com/office/powerpoint/2010/main" val="1502414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63552" y="1556792"/>
            <a:ext cx="6400800" cy="792088"/>
          </a:xfrm>
          <a:ln w="3175">
            <a:solidFill>
              <a:schemeClr val="tx1"/>
            </a:solidFill>
          </a:ln>
          <a:effectLst>
            <a:outerShdw blurRad="50800" dist="38100" dir="2700000" algn="tl" rotWithShape="0">
              <a:prstClr val="black">
                <a:alpha val="40000"/>
              </a:prstClr>
            </a:outerShdw>
          </a:effectLst>
        </p:spPr>
        <p:txBody>
          <a:bodyPr>
            <a:normAutofit/>
          </a:bodyPr>
          <a:lstStyle/>
          <a:p>
            <a:r>
              <a:rPr lang="fr-FR" sz="2000" b="1" dirty="0"/>
              <a:t>Département d’Informatique</a:t>
            </a:r>
          </a:p>
          <a:p>
            <a:r>
              <a:rPr lang="fr-FR" sz="2000" b="1" dirty="0"/>
              <a:t>Master 1 Modèles Intelligents et Décision (MID)</a:t>
            </a:r>
          </a:p>
        </p:txBody>
      </p:sp>
      <p:pic>
        <p:nvPicPr>
          <p:cNvPr id="1026" name="Picture 2" descr="https://www.univ-tlemcen.dz/assets/img/logo-fr.png"/>
          <p:cNvPicPr>
            <a:picLocks noChangeAspect="1" noChangeArrowheads="1"/>
          </p:cNvPicPr>
          <p:nvPr/>
        </p:nvPicPr>
        <p:blipFill>
          <a:blip r:embed="rId2" cstate="print"/>
          <a:srcRect/>
          <a:stretch>
            <a:fillRect/>
          </a:stretch>
        </p:blipFill>
        <p:spPr bwMode="auto">
          <a:xfrm>
            <a:off x="6240016" y="260648"/>
            <a:ext cx="3333750" cy="1238250"/>
          </a:xfrm>
          <a:prstGeom prst="rect">
            <a:avLst/>
          </a:prstGeom>
          <a:noFill/>
        </p:spPr>
      </p:pic>
      <p:sp>
        <p:nvSpPr>
          <p:cNvPr id="5" name="Sous-titre 2"/>
          <p:cNvSpPr txBox="1">
            <a:spLocks/>
          </p:cNvSpPr>
          <p:nvPr/>
        </p:nvSpPr>
        <p:spPr>
          <a:xfrm>
            <a:off x="1847528" y="2996952"/>
            <a:ext cx="8568952" cy="648072"/>
          </a:xfrm>
          <a:prstGeom prst="rect">
            <a:avLst/>
          </a:prstGeom>
          <a:ln w="3175">
            <a:noFill/>
          </a:ln>
          <a:effectLst/>
          <a:scene3d>
            <a:camera prst="orthographicFront"/>
            <a:lightRig rig="threePt" dir="t"/>
          </a:scene3d>
          <a:sp3d>
            <a:bevelT/>
          </a:sp3d>
        </p:spPr>
        <p:txBody>
          <a:bodyPr vert="horz" lIns="91440" tIns="45720" rIns="91440" bIns="45720" rtlCol="0">
            <a:noAutofit/>
          </a:bodyPr>
          <a:lstStyle/>
          <a:p>
            <a:pPr algn="ctr">
              <a:spcBef>
                <a:spcPct val="20000"/>
              </a:spcBef>
              <a:defRPr/>
            </a:pPr>
            <a:r>
              <a:rPr lang="fr-FR" sz="3600" b="1" dirty="0">
                <a:solidFill>
                  <a:srgbClr val="C00000"/>
                </a:solidFill>
                <a:effectLst>
                  <a:outerShdw blurRad="38100" dist="38100" dir="2700000" algn="tl">
                    <a:srgbClr val="000000">
                      <a:alpha val="43137"/>
                    </a:srgbClr>
                  </a:outerShdw>
                </a:effectLst>
              </a:rPr>
              <a:t>Patrons d’architecture</a:t>
            </a:r>
          </a:p>
        </p:txBody>
      </p:sp>
      <p:sp>
        <p:nvSpPr>
          <p:cNvPr id="6" name="ZoneTexte 5"/>
          <p:cNvSpPr txBox="1"/>
          <p:nvPr/>
        </p:nvSpPr>
        <p:spPr>
          <a:xfrm>
            <a:off x="1919537" y="5734998"/>
            <a:ext cx="3198761" cy="646331"/>
          </a:xfrm>
          <a:prstGeom prst="rect">
            <a:avLst/>
          </a:prstGeom>
          <a:noFill/>
        </p:spPr>
        <p:txBody>
          <a:bodyPr wrap="none" rtlCol="0">
            <a:spAutoFit/>
          </a:bodyPr>
          <a:lstStyle/>
          <a:p>
            <a:r>
              <a:rPr lang="fr-FR" b="1" dirty="0"/>
              <a:t>Mme Asma SARI née AMRAOUI</a:t>
            </a:r>
          </a:p>
          <a:p>
            <a:r>
              <a:rPr lang="fr-FR" dirty="0"/>
              <a:t>amraoui.asma@gmail.com</a:t>
            </a:r>
          </a:p>
        </p:txBody>
      </p:sp>
      <p:sp>
        <p:nvSpPr>
          <p:cNvPr id="7" name="ZoneTexte 6"/>
          <p:cNvSpPr txBox="1"/>
          <p:nvPr/>
        </p:nvSpPr>
        <p:spPr>
          <a:xfrm>
            <a:off x="7320136" y="6444044"/>
            <a:ext cx="3312368" cy="369332"/>
          </a:xfrm>
          <a:prstGeom prst="rect">
            <a:avLst/>
          </a:prstGeom>
          <a:noFill/>
        </p:spPr>
        <p:txBody>
          <a:bodyPr wrap="square" rtlCol="0">
            <a:spAutoFit/>
          </a:bodyPr>
          <a:lstStyle/>
          <a:p>
            <a:r>
              <a:rPr lang="fr-FR" dirty="0"/>
              <a:t>Année universitaire: 2019 - 2020</a:t>
            </a:r>
          </a:p>
        </p:txBody>
      </p:sp>
      <p:sp>
        <p:nvSpPr>
          <p:cNvPr id="35842" name="AutoShape 2" descr="Résultat de recherche d'images pour &quot;administration réseau&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 name="Picture 2" descr="Image associÃ©e">
            <a:extLst>
              <a:ext uri="{FF2B5EF4-FFF2-40B4-BE49-F238E27FC236}">
                <a16:creationId xmlns:a16="http://schemas.microsoft.com/office/drawing/2014/main" id="{1167E558-E908-40AA-9297-6B8EFD6A2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238" y="3816508"/>
            <a:ext cx="4545556" cy="15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90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Ã©sultat de recherche d'images pour &quot;LARAVEL&quot;">
            <a:extLst>
              <a:ext uri="{FF2B5EF4-FFF2-40B4-BE49-F238E27FC236}">
                <a16:creationId xmlns:a16="http://schemas.microsoft.com/office/drawing/2014/main" id="{DB9EE39B-A4C3-4C73-BA54-6A888F76D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758" y="424858"/>
            <a:ext cx="5964072" cy="596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2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E496C-E3D8-4E7F-A56C-50A33786E895}"/>
              </a:ext>
            </a:extLst>
          </p:cNvPr>
          <p:cNvSpPr>
            <a:spLocks noGrp="1"/>
          </p:cNvSpPr>
          <p:nvPr>
            <p:ph type="title"/>
          </p:nvPr>
        </p:nvSpPr>
        <p:spPr/>
        <p:txBody>
          <a:bodyPr/>
          <a:lstStyle/>
          <a:p>
            <a:r>
              <a:rPr lang="fr-FR" b="1">
                <a:solidFill>
                  <a:srgbClr val="C00000"/>
                </a:solidFill>
              </a:rPr>
              <a:t>Tutoriels </a:t>
            </a:r>
            <a:r>
              <a:rPr lang="fr-FR" b="1" dirty="0">
                <a:solidFill>
                  <a:srgbClr val="C00000"/>
                </a:solidFill>
              </a:rPr>
              <a:t>à suivre</a:t>
            </a:r>
          </a:p>
        </p:txBody>
      </p:sp>
      <p:sp>
        <p:nvSpPr>
          <p:cNvPr id="3" name="Espace réservé du contenu 2">
            <a:extLst>
              <a:ext uri="{FF2B5EF4-FFF2-40B4-BE49-F238E27FC236}">
                <a16:creationId xmlns:a16="http://schemas.microsoft.com/office/drawing/2014/main" id="{34C4DA77-2E23-4BE0-9ACE-9B97E83088F8}"/>
              </a:ext>
            </a:extLst>
          </p:cNvPr>
          <p:cNvSpPr>
            <a:spLocks noGrp="1"/>
          </p:cNvSpPr>
          <p:nvPr>
            <p:ph idx="1"/>
          </p:nvPr>
        </p:nvSpPr>
        <p:spPr/>
        <p:txBody>
          <a:bodyPr/>
          <a:lstStyle/>
          <a:p>
            <a:pPr>
              <a:buFont typeface="Wingdings" panose="05000000000000000000" pitchFamily="2" charset="2"/>
              <a:buChar char="q"/>
            </a:pPr>
            <a:r>
              <a:rPr lang="fr-FR" u="none" strike="noStrike" dirty="0">
                <a:effectLst/>
              </a:rPr>
              <a:t>Thibaud </a:t>
            </a:r>
            <a:r>
              <a:rPr lang="fr-FR" u="none" strike="noStrike" dirty="0" err="1">
                <a:effectLst/>
              </a:rPr>
              <a:t>Dauce</a:t>
            </a:r>
            <a:br>
              <a:rPr lang="fr-FR" dirty="0"/>
            </a:br>
            <a:r>
              <a:rPr lang="fr-FR" dirty="0">
                <a:hlinkClick r:id="rId2"/>
              </a:rPr>
              <a:t>https://www.youtube.com/watch?v=BQo-3ohwL5Y&amp;list=PLMWEEzYqZ0em1vnBx8F5GZd94Ejph4TjO</a:t>
            </a:r>
            <a:endParaRPr lang="fr-FR" dirty="0"/>
          </a:p>
          <a:p>
            <a:pPr>
              <a:buFont typeface="Wingdings" panose="05000000000000000000" pitchFamily="2" charset="2"/>
              <a:buChar char="q"/>
            </a:pPr>
            <a:endParaRPr lang="fr-FR" dirty="0"/>
          </a:p>
          <a:p>
            <a:pPr>
              <a:buFont typeface="Wingdings" panose="05000000000000000000" pitchFamily="2" charset="2"/>
              <a:buChar char="q"/>
            </a:pPr>
            <a:r>
              <a:rPr lang="fr-FR" dirty="0">
                <a:effectLst/>
              </a:rPr>
              <a:t>Mohamed IDBRAHIM</a:t>
            </a:r>
            <a:br>
              <a:rPr lang="fr-FR" dirty="0"/>
            </a:br>
            <a:r>
              <a:rPr lang="fr-FR" dirty="0">
                <a:hlinkClick r:id="rId3"/>
              </a:rPr>
              <a:t>https://www.youtube.com/watch?v=qjHoR0OBe6k&amp;list=PLNAMnK22kwLajj5F8T_00t6IRDUpkp0y_&amp;index=1</a:t>
            </a:r>
            <a:endParaRPr lang="fr-FR" dirty="0"/>
          </a:p>
          <a:p>
            <a:pPr>
              <a:buFont typeface="Wingdings" panose="05000000000000000000" pitchFamily="2" charset="2"/>
              <a:buChar char="q"/>
            </a:pPr>
            <a:endParaRPr lang="fr-FR" dirty="0"/>
          </a:p>
          <a:p>
            <a:pPr>
              <a:buFont typeface="Wingdings" panose="05000000000000000000" pitchFamily="2" charset="2"/>
              <a:buChar char="q"/>
            </a:pPr>
            <a:endParaRPr lang="fr-FR" dirty="0"/>
          </a:p>
        </p:txBody>
      </p:sp>
    </p:spTree>
    <p:extLst>
      <p:ext uri="{BB962C8B-B14F-4D97-AF65-F5344CB8AC3E}">
        <p14:creationId xmlns:p14="http://schemas.microsoft.com/office/powerpoint/2010/main" val="4130598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2E6BE-D98F-44F4-9268-9FEC12342293}"/>
              </a:ext>
            </a:extLst>
          </p:cNvPr>
          <p:cNvSpPr>
            <a:spLocks noGrp="1"/>
          </p:cNvSpPr>
          <p:nvPr>
            <p:ph type="title"/>
          </p:nvPr>
        </p:nvSpPr>
        <p:spPr/>
        <p:txBody>
          <a:bodyPr/>
          <a:lstStyle/>
          <a:p>
            <a:r>
              <a:rPr lang="fr-FR" b="1" dirty="0">
                <a:solidFill>
                  <a:srgbClr val="C00000"/>
                </a:solidFill>
              </a:rPr>
              <a:t>Installation</a:t>
            </a:r>
          </a:p>
        </p:txBody>
      </p:sp>
      <p:sp>
        <p:nvSpPr>
          <p:cNvPr id="3" name="Espace réservé du contenu 2">
            <a:extLst>
              <a:ext uri="{FF2B5EF4-FFF2-40B4-BE49-F238E27FC236}">
                <a16:creationId xmlns:a16="http://schemas.microsoft.com/office/drawing/2014/main" id="{DF13C47D-15B9-4CBB-B946-80165B80B94A}"/>
              </a:ext>
            </a:extLst>
          </p:cNvPr>
          <p:cNvSpPr>
            <a:spLocks noGrp="1"/>
          </p:cNvSpPr>
          <p:nvPr>
            <p:ph idx="1"/>
          </p:nvPr>
        </p:nvSpPr>
        <p:spPr/>
        <p:txBody>
          <a:bodyPr>
            <a:normAutofit lnSpcReduction="10000"/>
          </a:bodyPr>
          <a:lstStyle/>
          <a:p>
            <a:pPr marL="514350" indent="-514350" algn="just">
              <a:buFont typeface="+mj-lt"/>
              <a:buAutoNum type="arabicPeriod"/>
            </a:pPr>
            <a:r>
              <a:rPr lang="fr-FR" dirty="0"/>
              <a:t>installer </a:t>
            </a:r>
            <a:r>
              <a:rPr lang="fr-FR" dirty="0" err="1"/>
              <a:t>xampp</a:t>
            </a:r>
            <a:r>
              <a:rPr lang="fr-FR" dirty="0"/>
              <a:t> dernière version   (il faut que PHP &gt;= 7.1.3)</a:t>
            </a:r>
          </a:p>
          <a:p>
            <a:pPr marL="514350" indent="-514350" algn="just">
              <a:buFont typeface="+mj-lt"/>
              <a:buAutoNum type="arabicPeriod"/>
            </a:pPr>
            <a:r>
              <a:rPr lang="fr-FR" dirty="0"/>
              <a:t>installer composer en choisissant le fichier php.exe lors de l'installation</a:t>
            </a:r>
          </a:p>
          <a:p>
            <a:pPr marL="514350" indent="-514350" algn="just">
              <a:buFont typeface="+mj-lt"/>
              <a:buAutoNum type="arabicPeriod"/>
            </a:pPr>
            <a:r>
              <a:rPr lang="fr-FR" dirty="0"/>
              <a:t>vérifier que composer a bien été installé avec la commande (dans l'</a:t>
            </a:r>
            <a:r>
              <a:rPr lang="fr-FR" dirty="0" err="1"/>
              <a:t>editeur</a:t>
            </a:r>
            <a:r>
              <a:rPr lang="fr-FR" dirty="0"/>
              <a:t> de commande  CMD ) composer --version</a:t>
            </a:r>
          </a:p>
          <a:p>
            <a:pPr marL="514350" indent="-514350" algn="just">
              <a:buFont typeface="+mj-lt"/>
              <a:buAutoNum type="arabicPeriod"/>
            </a:pPr>
            <a:r>
              <a:rPr lang="fr-FR" dirty="0"/>
              <a:t>installer </a:t>
            </a:r>
            <a:r>
              <a:rPr lang="fr-FR" dirty="0" err="1"/>
              <a:t>laravel</a:t>
            </a:r>
            <a:r>
              <a:rPr lang="fr-FR" dirty="0"/>
              <a:t> avec composer en utilisant la commande      composer global </a:t>
            </a:r>
            <a:r>
              <a:rPr lang="fr-FR" dirty="0" err="1"/>
              <a:t>require</a:t>
            </a:r>
            <a:r>
              <a:rPr lang="fr-FR" dirty="0"/>
              <a:t> </a:t>
            </a:r>
            <a:r>
              <a:rPr lang="fr-FR" dirty="0" err="1"/>
              <a:t>laravel</a:t>
            </a:r>
            <a:r>
              <a:rPr lang="fr-FR" dirty="0"/>
              <a:t>/installer</a:t>
            </a:r>
          </a:p>
          <a:p>
            <a:pPr marL="514350" indent="-514350" algn="just">
              <a:buFont typeface="+mj-lt"/>
              <a:buAutoNum type="arabicPeriod"/>
            </a:pPr>
            <a:r>
              <a:rPr lang="fr-FR" dirty="0"/>
              <a:t>aller dans le </a:t>
            </a:r>
            <a:r>
              <a:rPr lang="fr-FR" dirty="0" err="1"/>
              <a:t>repertoire</a:t>
            </a:r>
            <a:r>
              <a:rPr lang="fr-FR" dirty="0"/>
              <a:t> </a:t>
            </a:r>
            <a:r>
              <a:rPr lang="fr-FR" dirty="0" err="1"/>
              <a:t>htdocs</a:t>
            </a:r>
            <a:r>
              <a:rPr lang="fr-FR" dirty="0"/>
              <a:t> et créer un projet en utilisant   </a:t>
            </a:r>
            <a:r>
              <a:rPr lang="fr-FR" dirty="0" err="1"/>
              <a:t>laravel</a:t>
            </a:r>
            <a:r>
              <a:rPr lang="fr-FR" dirty="0"/>
              <a:t> new </a:t>
            </a:r>
            <a:r>
              <a:rPr lang="fr-FR" dirty="0" err="1"/>
              <a:t>nomProjet</a:t>
            </a:r>
            <a:r>
              <a:rPr lang="fr-FR" dirty="0"/>
              <a:t>   ou bien    composer </a:t>
            </a:r>
            <a:r>
              <a:rPr lang="fr-FR" dirty="0" err="1"/>
              <a:t>create-project</a:t>
            </a:r>
            <a:r>
              <a:rPr lang="fr-FR" dirty="0"/>
              <a:t> --</a:t>
            </a:r>
            <a:r>
              <a:rPr lang="fr-FR" dirty="0" err="1"/>
              <a:t>prefer-dist</a:t>
            </a:r>
            <a:r>
              <a:rPr lang="fr-FR" dirty="0"/>
              <a:t> </a:t>
            </a:r>
            <a:r>
              <a:rPr lang="fr-FR" dirty="0" err="1"/>
              <a:t>laravel</a:t>
            </a:r>
            <a:r>
              <a:rPr lang="fr-FR" dirty="0"/>
              <a:t>/</a:t>
            </a:r>
            <a:r>
              <a:rPr lang="fr-FR" dirty="0" err="1"/>
              <a:t>laravel</a:t>
            </a:r>
            <a:r>
              <a:rPr lang="fr-FR" dirty="0"/>
              <a:t> </a:t>
            </a:r>
            <a:r>
              <a:rPr lang="fr-FR" dirty="0" err="1"/>
              <a:t>nomProjet</a:t>
            </a:r>
            <a:endParaRPr lang="fr-FR" dirty="0"/>
          </a:p>
        </p:txBody>
      </p:sp>
    </p:spTree>
    <p:extLst>
      <p:ext uri="{BB962C8B-B14F-4D97-AF65-F5344CB8AC3E}">
        <p14:creationId xmlns:p14="http://schemas.microsoft.com/office/powerpoint/2010/main" val="2294678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0C2E2-EDE6-49B3-9EF4-11A94740BAAD}"/>
              </a:ext>
            </a:extLst>
          </p:cNvPr>
          <p:cNvSpPr>
            <a:spLocks noGrp="1"/>
          </p:cNvSpPr>
          <p:nvPr>
            <p:ph type="title"/>
          </p:nvPr>
        </p:nvSpPr>
        <p:spPr/>
        <p:txBody>
          <a:bodyPr/>
          <a:lstStyle/>
          <a:p>
            <a:r>
              <a:rPr lang="fr-FR" b="1" dirty="0">
                <a:solidFill>
                  <a:srgbClr val="C00000"/>
                </a:solidFill>
              </a:rPr>
              <a:t>Pour commencer…</a:t>
            </a:r>
          </a:p>
        </p:txBody>
      </p:sp>
      <p:sp>
        <p:nvSpPr>
          <p:cNvPr id="3" name="Espace réservé du contenu 2">
            <a:extLst>
              <a:ext uri="{FF2B5EF4-FFF2-40B4-BE49-F238E27FC236}">
                <a16:creationId xmlns:a16="http://schemas.microsoft.com/office/drawing/2014/main" id="{1E069FC2-9560-45C9-9DB4-77ADD346E0DD}"/>
              </a:ext>
            </a:extLst>
          </p:cNvPr>
          <p:cNvSpPr>
            <a:spLocks noGrp="1"/>
          </p:cNvSpPr>
          <p:nvPr>
            <p:ph idx="1"/>
          </p:nvPr>
        </p:nvSpPr>
        <p:spPr/>
        <p:txBody>
          <a:bodyPr/>
          <a:lstStyle/>
          <a:p>
            <a:pPr>
              <a:buFont typeface="Wingdings" panose="05000000000000000000" pitchFamily="2" charset="2"/>
              <a:buChar char="q"/>
            </a:pPr>
            <a:r>
              <a:rPr lang="fr-FR" b="1" dirty="0"/>
              <a:t>Contrôleurs</a:t>
            </a:r>
            <a:r>
              <a:rPr lang="fr-FR" dirty="0"/>
              <a:t>: app\Http\</a:t>
            </a:r>
            <a:r>
              <a:rPr lang="fr-FR" dirty="0" err="1"/>
              <a:t>Controllers</a:t>
            </a:r>
            <a:endParaRPr lang="fr-FR" dirty="0"/>
          </a:p>
          <a:p>
            <a:pPr>
              <a:buFont typeface="Wingdings" panose="05000000000000000000" pitchFamily="2" charset="2"/>
              <a:buChar char="q"/>
            </a:pPr>
            <a:r>
              <a:rPr lang="fr-FR" b="1" dirty="0"/>
              <a:t>Modèles</a:t>
            </a:r>
            <a:r>
              <a:rPr lang="fr-FR" dirty="0"/>
              <a:t>: /app</a:t>
            </a:r>
          </a:p>
          <a:p>
            <a:pPr>
              <a:buFont typeface="Wingdings" panose="05000000000000000000" pitchFamily="2" charset="2"/>
              <a:buChar char="q"/>
            </a:pPr>
            <a:r>
              <a:rPr lang="fr-FR" b="1" dirty="0"/>
              <a:t>Vues</a:t>
            </a:r>
            <a:r>
              <a:rPr lang="fr-FR" dirty="0"/>
              <a:t>: </a:t>
            </a:r>
            <a:r>
              <a:rPr lang="fr-FR" dirty="0" err="1"/>
              <a:t>resources</a:t>
            </a:r>
            <a:r>
              <a:rPr lang="fr-FR" dirty="0"/>
              <a:t>\</a:t>
            </a:r>
            <a:r>
              <a:rPr lang="fr-FR" dirty="0" err="1"/>
              <a:t>views</a:t>
            </a:r>
            <a:endParaRPr lang="fr-FR" dirty="0"/>
          </a:p>
          <a:p>
            <a:pPr>
              <a:buFont typeface="Wingdings" panose="05000000000000000000" pitchFamily="2" charset="2"/>
              <a:buChar char="q"/>
            </a:pPr>
            <a:r>
              <a:rPr lang="fr-FR" b="1" dirty="0"/>
              <a:t>Images, </a:t>
            </a:r>
            <a:r>
              <a:rPr lang="fr-FR" b="1" dirty="0" err="1"/>
              <a:t>js</a:t>
            </a:r>
            <a:r>
              <a:rPr lang="fr-FR" b="1" dirty="0"/>
              <a:t>, </a:t>
            </a:r>
            <a:r>
              <a:rPr lang="fr-FR" b="1" dirty="0" err="1"/>
              <a:t>css</a:t>
            </a:r>
            <a:r>
              <a:rPr lang="fr-FR" b="1" dirty="0"/>
              <a:t>:</a:t>
            </a:r>
            <a:r>
              <a:rPr lang="fr-FR" dirty="0"/>
              <a:t> /public</a:t>
            </a:r>
          </a:p>
          <a:p>
            <a:pPr>
              <a:buFont typeface="Wingdings" panose="05000000000000000000" pitchFamily="2" charset="2"/>
              <a:buChar char="q"/>
            </a:pPr>
            <a:r>
              <a:rPr lang="fr-FR" b="1" dirty="0"/>
              <a:t>Routes</a:t>
            </a:r>
            <a:r>
              <a:rPr lang="fr-FR" dirty="0"/>
              <a:t>: /routes</a:t>
            </a:r>
          </a:p>
          <a:p>
            <a:pPr>
              <a:buFont typeface="Wingdings" panose="05000000000000000000" pitchFamily="2" charset="2"/>
              <a:buChar char="q"/>
            </a:pPr>
            <a:r>
              <a:rPr lang="fr-FR" b="1" dirty="0"/>
              <a:t>Configurations</a:t>
            </a:r>
            <a:r>
              <a:rPr lang="fr-FR" dirty="0"/>
              <a:t>: fichier .</a:t>
            </a:r>
            <a:r>
              <a:rPr lang="fr-FR" dirty="0" err="1"/>
              <a:t>env</a:t>
            </a:r>
            <a:endParaRPr lang="fr-FR" dirty="0"/>
          </a:p>
        </p:txBody>
      </p:sp>
    </p:spTree>
    <p:extLst>
      <p:ext uri="{BB962C8B-B14F-4D97-AF65-F5344CB8AC3E}">
        <p14:creationId xmlns:p14="http://schemas.microsoft.com/office/powerpoint/2010/main" val="913339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50258-B0A3-4154-8102-68085855F39A}"/>
              </a:ext>
            </a:extLst>
          </p:cNvPr>
          <p:cNvSpPr>
            <a:spLocks noGrp="1"/>
          </p:cNvSpPr>
          <p:nvPr>
            <p:ph type="title"/>
          </p:nvPr>
        </p:nvSpPr>
        <p:spPr/>
        <p:txBody>
          <a:bodyPr/>
          <a:lstStyle/>
          <a:p>
            <a:r>
              <a:rPr lang="fr-FR" b="1" dirty="0">
                <a:solidFill>
                  <a:srgbClr val="C00000"/>
                </a:solidFill>
              </a:rPr>
              <a:t>Routes</a:t>
            </a:r>
          </a:p>
        </p:txBody>
      </p:sp>
      <p:sp>
        <p:nvSpPr>
          <p:cNvPr id="3" name="Espace réservé du contenu 2">
            <a:extLst>
              <a:ext uri="{FF2B5EF4-FFF2-40B4-BE49-F238E27FC236}">
                <a16:creationId xmlns:a16="http://schemas.microsoft.com/office/drawing/2014/main" id="{C032D918-7093-4BA3-AF07-ACD6C34C364C}"/>
              </a:ext>
            </a:extLst>
          </p:cNvPr>
          <p:cNvSpPr>
            <a:spLocks noGrp="1"/>
          </p:cNvSpPr>
          <p:nvPr>
            <p:ph idx="1"/>
          </p:nvPr>
        </p:nvSpPr>
        <p:spPr/>
        <p:txBody>
          <a:bodyPr/>
          <a:lstStyle/>
          <a:p>
            <a:pPr marL="0" indent="0">
              <a:buNone/>
            </a:pPr>
            <a:r>
              <a:rPr lang="fr-FR" dirty="0"/>
              <a:t>/routes/</a:t>
            </a:r>
            <a:r>
              <a:rPr lang="fr-FR" dirty="0" err="1"/>
              <a:t>web.php</a:t>
            </a:r>
            <a:endParaRPr lang="fr-FR" dirty="0"/>
          </a:p>
          <a:p>
            <a:pPr>
              <a:buFont typeface="Wingdings" panose="05000000000000000000" pitchFamily="2" charset="2"/>
              <a:buChar char="q"/>
            </a:pPr>
            <a:endParaRPr lang="fr-FR" dirty="0"/>
          </a:p>
          <a:p>
            <a:pPr marL="0" indent="0">
              <a:buNone/>
            </a:pPr>
            <a:r>
              <a:rPr lang="fr-FR" dirty="0"/>
              <a:t>Route::</a:t>
            </a:r>
            <a:r>
              <a:rPr lang="fr-FR" dirty="0" err="1"/>
              <a:t>get</a:t>
            </a:r>
            <a:r>
              <a:rPr lang="fr-FR" dirty="0"/>
              <a:t>(‘/contact’, </a:t>
            </a:r>
            <a:r>
              <a:rPr lang="fr-FR" dirty="0" err="1"/>
              <a:t>function</a:t>
            </a:r>
            <a:r>
              <a:rPr lang="fr-FR" dirty="0"/>
              <a:t>(){</a:t>
            </a:r>
          </a:p>
          <a:p>
            <a:pPr marL="0" indent="0">
              <a:buNone/>
            </a:pPr>
            <a:r>
              <a:rPr lang="fr-FR" dirty="0"/>
              <a:t>	</a:t>
            </a:r>
            <a:r>
              <a:rPr lang="fr-FR" dirty="0" err="1"/>
              <a:t>echo</a:t>
            </a:r>
            <a:r>
              <a:rPr lang="fr-FR" dirty="0"/>
              <a:t> « page contact »;</a:t>
            </a:r>
          </a:p>
          <a:p>
            <a:pPr marL="0" indent="0">
              <a:buNone/>
            </a:pPr>
            <a:r>
              <a:rPr lang="fr-FR" dirty="0"/>
              <a:t>});</a:t>
            </a:r>
          </a:p>
        </p:txBody>
      </p:sp>
    </p:spTree>
    <p:extLst>
      <p:ext uri="{BB962C8B-B14F-4D97-AF65-F5344CB8AC3E}">
        <p14:creationId xmlns:p14="http://schemas.microsoft.com/office/powerpoint/2010/main" val="3568347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1C5DB-41E2-494A-A572-227CBB573BC7}"/>
              </a:ext>
            </a:extLst>
          </p:cNvPr>
          <p:cNvSpPr>
            <a:spLocks noGrp="1"/>
          </p:cNvSpPr>
          <p:nvPr>
            <p:ph type="title"/>
          </p:nvPr>
        </p:nvSpPr>
        <p:spPr/>
        <p:txBody>
          <a:bodyPr/>
          <a:lstStyle/>
          <a:p>
            <a:r>
              <a:rPr lang="fr-FR" b="1" dirty="0">
                <a:solidFill>
                  <a:srgbClr val="C00000"/>
                </a:solidFill>
              </a:rPr>
              <a:t>Routes</a:t>
            </a:r>
          </a:p>
        </p:txBody>
      </p:sp>
      <p:pic>
        <p:nvPicPr>
          <p:cNvPr id="4" name="Image 3">
            <a:extLst>
              <a:ext uri="{FF2B5EF4-FFF2-40B4-BE49-F238E27FC236}">
                <a16:creationId xmlns:a16="http://schemas.microsoft.com/office/drawing/2014/main" id="{4884B362-50BA-4F2E-8066-8FB46A8937E2}"/>
              </a:ext>
            </a:extLst>
          </p:cNvPr>
          <p:cNvPicPr>
            <a:picLocks noChangeAspect="1"/>
          </p:cNvPicPr>
          <p:nvPr/>
        </p:nvPicPr>
        <p:blipFill rotWithShape="1">
          <a:blip r:embed="rId2"/>
          <a:srcRect l="24739" t="16103" r="18732" b="21976"/>
          <a:stretch/>
        </p:blipFill>
        <p:spPr>
          <a:xfrm>
            <a:off x="1228297" y="1825625"/>
            <a:ext cx="6892121" cy="4244453"/>
          </a:xfrm>
          <a:prstGeom prst="rect">
            <a:avLst/>
          </a:prstGeom>
        </p:spPr>
      </p:pic>
    </p:spTree>
    <p:extLst>
      <p:ext uri="{BB962C8B-B14F-4D97-AF65-F5344CB8AC3E}">
        <p14:creationId xmlns:p14="http://schemas.microsoft.com/office/powerpoint/2010/main" val="1155620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F05D2-2D44-4467-AC44-F143F4328B16}"/>
              </a:ext>
            </a:extLst>
          </p:cNvPr>
          <p:cNvSpPr>
            <a:spLocks noGrp="1"/>
          </p:cNvSpPr>
          <p:nvPr>
            <p:ph type="title"/>
          </p:nvPr>
        </p:nvSpPr>
        <p:spPr/>
        <p:txBody>
          <a:bodyPr/>
          <a:lstStyle/>
          <a:p>
            <a:r>
              <a:rPr lang="fr-FR" b="1" dirty="0" err="1">
                <a:solidFill>
                  <a:srgbClr val="C00000"/>
                </a:solidFill>
              </a:rPr>
              <a:t>Controlleurs</a:t>
            </a:r>
            <a:endParaRPr lang="fr-FR" b="1" dirty="0">
              <a:solidFill>
                <a:srgbClr val="C00000"/>
              </a:solidFill>
            </a:endParaRPr>
          </a:p>
        </p:txBody>
      </p:sp>
      <p:sp>
        <p:nvSpPr>
          <p:cNvPr id="3" name="Espace réservé du contenu 2">
            <a:extLst>
              <a:ext uri="{FF2B5EF4-FFF2-40B4-BE49-F238E27FC236}">
                <a16:creationId xmlns:a16="http://schemas.microsoft.com/office/drawing/2014/main" id="{50BEE8DB-558D-4311-91F8-0E38E19EE95C}"/>
              </a:ext>
            </a:extLst>
          </p:cNvPr>
          <p:cNvSpPr>
            <a:spLocks noGrp="1"/>
          </p:cNvSpPr>
          <p:nvPr>
            <p:ph idx="1"/>
          </p:nvPr>
        </p:nvSpPr>
        <p:spPr/>
        <p:txBody>
          <a:bodyPr/>
          <a:lstStyle/>
          <a:p>
            <a:pPr>
              <a:buFont typeface="Wingdings" panose="05000000000000000000" pitchFamily="2" charset="2"/>
              <a:buChar char="q"/>
            </a:pPr>
            <a:r>
              <a:rPr lang="fr-FR" dirty="0"/>
              <a:t>Pour créer un </a:t>
            </a:r>
            <a:r>
              <a:rPr lang="fr-FR" dirty="0" err="1"/>
              <a:t>controlleur</a:t>
            </a:r>
            <a:r>
              <a:rPr lang="fr-FR" dirty="0"/>
              <a:t>:</a:t>
            </a:r>
          </a:p>
          <a:p>
            <a:pPr marL="0" indent="0">
              <a:buNone/>
            </a:pPr>
            <a:r>
              <a:rPr lang="fr-FR" dirty="0" err="1"/>
              <a:t>php</a:t>
            </a:r>
            <a:r>
              <a:rPr lang="fr-FR" dirty="0"/>
              <a:t> artisan </a:t>
            </a:r>
            <a:r>
              <a:rPr lang="fr-FR" dirty="0" err="1"/>
              <a:t>make:controller</a:t>
            </a:r>
            <a:r>
              <a:rPr lang="fr-FR" dirty="0"/>
              <a:t> </a:t>
            </a:r>
            <a:r>
              <a:rPr lang="fr-FR" dirty="0" err="1"/>
              <a:t>NomController</a:t>
            </a:r>
            <a:endParaRPr lang="fr-FR" dirty="0"/>
          </a:p>
        </p:txBody>
      </p:sp>
    </p:spTree>
    <p:extLst>
      <p:ext uri="{BB962C8B-B14F-4D97-AF65-F5344CB8AC3E}">
        <p14:creationId xmlns:p14="http://schemas.microsoft.com/office/powerpoint/2010/main" val="4118858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39F02-8F61-477C-AB96-E50CBD678C93}"/>
              </a:ext>
            </a:extLst>
          </p:cNvPr>
          <p:cNvSpPr>
            <a:spLocks noGrp="1"/>
          </p:cNvSpPr>
          <p:nvPr>
            <p:ph type="title"/>
          </p:nvPr>
        </p:nvSpPr>
        <p:spPr/>
        <p:txBody>
          <a:bodyPr/>
          <a:lstStyle/>
          <a:p>
            <a:r>
              <a:rPr lang="fr-FR" b="1" dirty="0">
                <a:solidFill>
                  <a:srgbClr val="C00000"/>
                </a:solidFill>
              </a:rPr>
              <a:t>Création table	</a:t>
            </a:r>
          </a:p>
        </p:txBody>
      </p:sp>
      <p:sp>
        <p:nvSpPr>
          <p:cNvPr id="3" name="Espace réservé du contenu 2">
            <a:extLst>
              <a:ext uri="{FF2B5EF4-FFF2-40B4-BE49-F238E27FC236}">
                <a16:creationId xmlns:a16="http://schemas.microsoft.com/office/drawing/2014/main" id="{571D54DA-C6F6-4979-88F1-4684E1D688F7}"/>
              </a:ext>
            </a:extLst>
          </p:cNvPr>
          <p:cNvSpPr>
            <a:spLocks noGrp="1"/>
          </p:cNvSpPr>
          <p:nvPr>
            <p:ph idx="1"/>
          </p:nvPr>
        </p:nvSpPr>
        <p:spPr/>
        <p:txBody>
          <a:bodyPr/>
          <a:lstStyle/>
          <a:p>
            <a:pPr marL="0" indent="0">
              <a:buNone/>
            </a:pPr>
            <a:r>
              <a:rPr lang="fr-FR" dirty="0" err="1"/>
              <a:t>php</a:t>
            </a:r>
            <a:r>
              <a:rPr lang="fr-FR" dirty="0"/>
              <a:t> artisan </a:t>
            </a:r>
            <a:r>
              <a:rPr lang="fr-FR" dirty="0" err="1"/>
              <a:t>make:migration</a:t>
            </a:r>
            <a:r>
              <a:rPr lang="fr-FR" dirty="0"/>
              <a:t> </a:t>
            </a:r>
            <a:r>
              <a:rPr lang="fr-FR" dirty="0" err="1"/>
              <a:t>create_etudiants</a:t>
            </a:r>
            <a:r>
              <a:rPr lang="fr-FR" dirty="0"/>
              <a:t> –</a:t>
            </a:r>
            <a:r>
              <a:rPr lang="fr-FR" dirty="0" err="1"/>
              <a:t>create</a:t>
            </a:r>
            <a:r>
              <a:rPr lang="fr-FR" dirty="0"/>
              <a:t>=</a:t>
            </a:r>
            <a:r>
              <a:rPr lang="fr-FR" dirty="0" err="1"/>
              <a:t>etudiants</a:t>
            </a:r>
            <a:endParaRPr lang="fr-FR" dirty="0"/>
          </a:p>
          <a:p>
            <a:pPr marL="0" indent="0">
              <a:buNone/>
            </a:pPr>
            <a:endParaRPr lang="fr-FR" dirty="0"/>
          </a:p>
          <a:p>
            <a:pPr marL="0" indent="0">
              <a:buNone/>
            </a:pPr>
            <a:r>
              <a:rPr lang="fr-FR" dirty="0" err="1"/>
              <a:t>php</a:t>
            </a:r>
            <a:r>
              <a:rPr lang="fr-FR" dirty="0"/>
              <a:t> artisan </a:t>
            </a:r>
            <a:r>
              <a:rPr lang="fr-FR" dirty="0" err="1"/>
              <a:t>migrate</a:t>
            </a:r>
            <a:endParaRPr lang="fr-FR" dirty="0"/>
          </a:p>
        </p:txBody>
      </p:sp>
    </p:spTree>
    <p:extLst>
      <p:ext uri="{BB962C8B-B14F-4D97-AF65-F5344CB8AC3E}">
        <p14:creationId xmlns:p14="http://schemas.microsoft.com/office/powerpoint/2010/main" val="104818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Définition</a:t>
            </a: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 Un recueil de bonnes pratiques de conception pour un certain nombre de problèmes récurrents en POO.</a:t>
            </a:r>
          </a:p>
          <a:p>
            <a:pPr algn="just">
              <a:buFont typeface="Wingdings" pitchFamily="2" charset="2"/>
              <a:buChar char="q"/>
            </a:pPr>
            <a:endParaRPr lang="fr-FR" dirty="0"/>
          </a:p>
          <a:p>
            <a:pPr algn="just">
              <a:buFont typeface="Wingdings" pitchFamily="2" charset="2"/>
              <a:buChar char="q"/>
            </a:pPr>
            <a:r>
              <a:rPr lang="fr-FR" dirty="0"/>
              <a:t> Guides de conception de classes d'objets organisées de manière précise et cohérente. </a:t>
            </a:r>
          </a:p>
          <a:p>
            <a:pPr algn="just">
              <a:buFont typeface="Wingdings" pitchFamily="2" charset="2"/>
              <a:buChar char="q"/>
            </a:pPr>
            <a:endParaRPr lang="fr-FR" dirty="0"/>
          </a:p>
          <a:p>
            <a:pPr algn="just">
              <a:buFont typeface="Wingdings" pitchFamily="2" charset="2"/>
              <a:buChar char="q"/>
            </a:pPr>
            <a:r>
              <a:rPr lang="fr-FR" dirty="0"/>
              <a:t> Ils décrivent des procédés de conception généraux et permettent en conséquence de capitaliser l'expérience appliquée à la conception de logiciel. </a:t>
            </a:r>
          </a:p>
          <a:p>
            <a:pPr algn="just">
              <a:buFont typeface="Wingdings" pitchFamily="2" charset="2"/>
              <a:buChar char="q"/>
            </a:pPr>
            <a:endParaRPr lang="fr-FR" dirty="0"/>
          </a:p>
          <a:p>
            <a:pPr algn="just">
              <a:buFont typeface="Wingdings" pitchFamily="2" charset="2"/>
              <a:buChar char="q"/>
            </a:pPr>
            <a:endParaRPr lang="fr-FR" dirty="0"/>
          </a:p>
          <a:p>
            <a:pPr algn="just">
              <a:buFont typeface="Wingdings" pitchFamily="2" charset="2"/>
              <a:buChar char="q"/>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Avantages</a:t>
            </a:r>
            <a:endParaRPr lang="fr-FR" dirty="0">
              <a:solidFill>
                <a:srgbClr val="C00000"/>
              </a:solidFill>
            </a:endParaRP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Permet de répondre à un problème de conception grâce à une solution éprouvée et validée par des experts. Ainsi on gagne en rapidité et en qualité de conception ce qui diminue également les coûts.</a:t>
            </a:r>
          </a:p>
          <a:p>
            <a:pPr algn="just">
              <a:buFont typeface="Wingdings" pitchFamily="2" charset="2"/>
              <a:buChar char="q"/>
            </a:pPr>
            <a:r>
              <a:rPr lang="fr-FR" dirty="0"/>
              <a:t>Réutilisables et permettent de mettre en avant les bonnes pratiques de conception.</a:t>
            </a:r>
          </a:p>
          <a:p>
            <a:pPr algn="just">
              <a:buFont typeface="Wingdings" pitchFamily="2" charset="2"/>
              <a:buChar char="q"/>
            </a:pPr>
            <a:r>
              <a:rPr lang="fr-FR" dirty="0"/>
              <a:t>Largement documentés et connus d’un grand nombre de développeurs ils permettent également de faciliter la communication. </a:t>
            </a:r>
          </a:p>
          <a:p>
            <a:pPr algn="just">
              <a:buFont typeface="Wingdings" pitchFamily="2" charset="2"/>
              <a:buChar char="q"/>
            </a:pPr>
            <a:r>
              <a:rPr lang="fr-FR" dirty="0"/>
              <a:t>Les patrons apportent un vocabulaire commun entre l'architecte informatique et le programmeur.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Avantages</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 Si un développeur annonce que sur ce point du projet il va utiliser le Design Pattern « X » il est compris des informaticiens sans pour autant rentrer dans les détails de la conception (diagramme UML, objectif visé...).</a:t>
            </a:r>
          </a:p>
          <a:p>
            <a:endParaRPr lang="fr-FR" dirty="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Inconvénients</a:t>
            </a:r>
          </a:p>
        </p:txBody>
      </p:sp>
      <p:sp>
        <p:nvSpPr>
          <p:cNvPr id="3" name="Espace réservé du contenu 2"/>
          <p:cNvSpPr>
            <a:spLocks noGrp="1"/>
          </p:cNvSpPr>
          <p:nvPr>
            <p:ph idx="1"/>
          </p:nvPr>
        </p:nvSpPr>
        <p:spPr/>
        <p:txBody>
          <a:bodyPr>
            <a:normAutofit/>
          </a:bodyPr>
          <a:lstStyle/>
          <a:p>
            <a:pPr algn="just">
              <a:lnSpc>
                <a:spcPct val="200000"/>
              </a:lnSpc>
              <a:buFont typeface="Wingdings" pitchFamily="2" charset="2"/>
              <a:buChar char="q"/>
            </a:pPr>
            <a:r>
              <a:rPr lang="fr-FR" dirty="0"/>
              <a:t> Comment reconnaître une situation où un patron s’applique ? </a:t>
            </a:r>
          </a:p>
          <a:p>
            <a:pPr algn="just">
              <a:lnSpc>
                <a:spcPct val="200000"/>
              </a:lnSpc>
              <a:buFont typeface="Wingdings" pitchFamily="2" charset="2"/>
              <a:buChar char="q"/>
            </a:pPr>
            <a:r>
              <a:rPr lang="fr-FR" dirty="0"/>
              <a:t> Catalogue volumineux : plus de 150 patrons. </a:t>
            </a:r>
          </a:p>
          <a:p>
            <a:pPr algn="just">
              <a:lnSpc>
                <a:spcPct val="200000"/>
              </a:lnSpc>
              <a:buFont typeface="Wingdings" pitchFamily="2" charset="2"/>
              <a:buChar char="q"/>
            </a:pPr>
            <a:r>
              <a:rPr lang="fr-FR" dirty="0"/>
              <a:t> Adaptation du patron à son contexte.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Classification</a:t>
            </a:r>
          </a:p>
        </p:txBody>
      </p:sp>
      <p:sp>
        <p:nvSpPr>
          <p:cNvPr id="3" name="Espace réservé du contenu 2"/>
          <p:cNvSpPr>
            <a:spLocks noGrp="1"/>
          </p:cNvSpPr>
          <p:nvPr>
            <p:ph idx="1"/>
          </p:nvPr>
        </p:nvSpPr>
        <p:spPr/>
        <p:txBody>
          <a:bodyPr>
            <a:normAutofit fontScale="92500" lnSpcReduction="20000"/>
          </a:bodyPr>
          <a:lstStyle/>
          <a:p>
            <a:pPr lvl="0" algn="just">
              <a:lnSpc>
                <a:spcPct val="200000"/>
              </a:lnSpc>
              <a:buFont typeface="Wingdings" pitchFamily="2" charset="2"/>
              <a:buChar char="q"/>
            </a:pPr>
            <a:r>
              <a:rPr lang="en-US" b="1" dirty="0"/>
              <a:t> Patrons de </a:t>
            </a:r>
            <a:r>
              <a:rPr lang="en-US" b="1" dirty="0" err="1"/>
              <a:t>création</a:t>
            </a:r>
            <a:r>
              <a:rPr lang="en-US" dirty="0"/>
              <a:t> </a:t>
            </a:r>
            <a:endParaRPr lang="fr-FR" dirty="0"/>
          </a:p>
          <a:p>
            <a:pPr lvl="0" algn="just">
              <a:lnSpc>
                <a:spcPct val="200000"/>
              </a:lnSpc>
              <a:buFont typeface="Wingdings" pitchFamily="2" charset="2"/>
              <a:buChar char="q"/>
            </a:pPr>
            <a:r>
              <a:rPr lang="fr-FR" b="1" dirty="0"/>
              <a:t> Patrons de structuration</a:t>
            </a:r>
            <a:r>
              <a:rPr lang="fr-FR" dirty="0"/>
              <a:t> </a:t>
            </a:r>
          </a:p>
          <a:p>
            <a:pPr lvl="0" algn="just">
              <a:lnSpc>
                <a:spcPct val="200000"/>
              </a:lnSpc>
              <a:buFont typeface="Wingdings" pitchFamily="2" charset="2"/>
              <a:buChar char="q"/>
            </a:pPr>
            <a:r>
              <a:rPr lang="en-US" b="1" dirty="0"/>
              <a:t> Patrons de </a:t>
            </a:r>
            <a:r>
              <a:rPr lang="en-US" b="1" dirty="0" err="1"/>
              <a:t>comportement</a:t>
            </a:r>
            <a:r>
              <a:rPr lang="en-US" dirty="0"/>
              <a:t> </a:t>
            </a:r>
          </a:p>
          <a:p>
            <a:pPr lvl="0" algn="just">
              <a:lnSpc>
                <a:spcPct val="200000"/>
              </a:lnSpc>
              <a:buFont typeface="Wingdings" pitchFamily="2" charset="2"/>
              <a:buChar char="q"/>
            </a:pPr>
            <a:endParaRPr lang="en-US" dirty="0"/>
          </a:p>
          <a:p>
            <a:pPr lvl="0" algn="ctr">
              <a:lnSpc>
                <a:spcPct val="200000"/>
              </a:lnSpc>
              <a:buFont typeface="Wingdings" panose="05000000000000000000" pitchFamily="2" charset="2"/>
              <a:buChar char="Ø"/>
            </a:pPr>
            <a:r>
              <a:rPr lang="en-US" dirty="0"/>
              <a:t> Patrons </a:t>
            </a:r>
            <a:r>
              <a:rPr lang="en-US" dirty="0" err="1"/>
              <a:t>d’architecture</a:t>
            </a:r>
            <a:endParaRPr lang="fr-FR" dirty="0"/>
          </a:p>
          <a:p>
            <a:pPr algn="just">
              <a:lnSpc>
                <a:spcPct val="200000"/>
              </a:lnSpc>
              <a:buFont typeface="Wingdings" pitchFamily="2" charset="2"/>
              <a:buChar char="q"/>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EE445-A774-4744-83EC-1B913FE1C07D}"/>
              </a:ext>
            </a:extLst>
          </p:cNvPr>
          <p:cNvSpPr>
            <a:spLocks noGrp="1"/>
          </p:cNvSpPr>
          <p:nvPr>
            <p:ph type="title"/>
          </p:nvPr>
        </p:nvSpPr>
        <p:spPr/>
        <p:txBody>
          <a:bodyPr/>
          <a:lstStyle/>
          <a:p>
            <a:r>
              <a:rPr lang="fr-FR" b="1" dirty="0">
                <a:solidFill>
                  <a:srgbClr val="C00000"/>
                </a:solidFill>
              </a:rPr>
              <a:t>Patrons d’architecture</a:t>
            </a:r>
          </a:p>
        </p:txBody>
      </p:sp>
      <p:sp>
        <p:nvSpPr>
          <p:cNvPr id="3" name="Espace réservé du contenu 2">
            <a:extLst>
              <a:ext uri="{FF2B5EF4-FFF2-40B4-BE49-F238E27FC236}">
                <a16:creationId xmlns:a16="http://schemas.microsoft.com/office/drawing/2014/main" id="{FEFD349A-46E3-498E-9CE7-37F4583C9F45}"/>
              </a:ext>
            </a:extLst>
          </p:cNvPr>
          <p:cNvSpPr>
            <a:spLocks noGrp="1"/>
          </p:cNvSpPr>
          <p:nvPr>
            <p:ph idx="1"/>
          </p:nvPr>
        </p:nvSpPr>
        <p:spPr/>
        <p:txBody>
          <a:bodyPr>
            <a:normAutofit/>
          </a:bodyPr>
          <a:lstStyle/>
          <a:p>
            <a:pPr marL="0" indent="0" algn="just">
              <a:buNone/>
            </a:pPr>
            <a:r>
              <a:rPr lang="fr-FR" b="1" dirty="0">
                <a:effectLst>
                  <a:outerShdw blurRad="38100" dist="38100" dir="2700000" algn="tl">
                    <a:srgbClr val="000000">
                      <a:alpha val="43137"/>
                    </a:srgbClr>
                  </a:outerShdw>
                </a:effectLst>
              </a:rPr>
              <a:t>But:</a:t>
            </a:r>
            <a:r>
              <a:rPr lang="fr-FR" dirty="0"/>
              <a:t> séparation des responsabilités afin d’augmenter la cohésion et réduire le couplage.  </a:t>
            </a:r>
          </a:p>
          <a:p>
            <a:pPr marL="0" indent="0" algn="just">
              <a:buNone/>
            </a:pPr>
            <a:endParaRPr lang="fr-FR" dirty="0"/>
          </a:p>
          <a:p>
            <a:pPr algn="just">
              <a:buFont typeface="Wingdings" panose="05000000000000000000" pitchFamily="2" charset="2"/>
              <a:buChar char="q"/>
            </a:pPr>
            <a:r>
              <a:rPr lang="fr-FR" dirty="0"/>
              <a:t>Logique métier : c’est la partie de l’application qui crée, stocke et modifie les données et qui leur donne du sens. </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Logique de présentation : elle désigne comment l’interface graphique réagit aux interactions avec l’utilisateur ou aux changements induits.</a:t>
            </a:r>
          </a:p>
          <a:p>
            <a:pPr algn="just"/>
            <a:endParaRPr lang="fr-FR" dirty="0"/>
          </a:p>
        </p:txBody>
      </p:sp>
    </p:spTree>
    <p:extLst>
      <p:ext uri="{BB962C8B-B14F-4D97-AF65-F5344CB8AC3E}">
        <p14:creationId xmlns:p14="http://schemas.microsoft.com/office/powerpoint/2010/main" val="22188405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2122</Words>
  <Application>Microsoft Office PowerPoint</Application>
  <PresentationFormat>Grand écran</PresentationFormat>
  <Paragraphs>195</Paragraphs>
  <Slides>39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Calibri</vt:lpstr>
      <vt:lpstr>Calibri Light</vt:lpstr>
      <vt:lpstr>Wingdings</vt:lpstr>
      <vt:lpstr>Thème Office</vt:lpstr>
      <vt:lpstr>Présentation PowerPoint</vt:lpstr>
      <vt:lpstr>Introduction</vt:lpstr>
      <vt:lpstr>Termes utilisés</vt:lpstr>
      <vt:lpstr>Définition</vt:lpstr>
      <vt:lpstr>Avantages</vt:lpstr>
      <vt:lpstr>Avantages</vt:lpstr>
      <vt:lpstr>Inconvénients</vt:lpstr>
      <vt:lpstr>Classification</vt:lpstr>
      <vt:lpstr>Patrons d’architecture</vt:lpstr>
      <vt:lpstr>Patrons d’architecture</vt:lpstr>
      <vt:lpstr>Patron d’architecture: MVC</vt:lpstr>
      <vt:lpstr>Patron d’architecture: MVC</vt:lpstr>
      <vt:lpstr>Patron d’architecture: MVC</vt:lpstr>
      <vt:lpstr>Présentation PowerPoint</vt:lpstr>
      <vt:lpstr>Patron d’architecture: MVC </vt:lpstr>
      <vt:lpstr>Avantages MVC</vt:lpstr>
      <vt:lpstr>Inconvénients MVC</vt:lpstr>
      <vt:lpstr>Frameworks MVC</vt:lpstr>
      <vt:lpstr>Patron d’architecture: MVP</vt:lpstr>
      <vt:lpstr>Patron d’architecture: MVP</vt:lpstr>
      <vt:lpstr>Patron d’architecture: MVP</vt:lpstr>
      <vt:lpstr>Patron d’architecture: MVP</vt:lpstr>
      <vt:lpstr>Frameworks MVP</vt:lpstr>
      <vt:lpstr>Patron d’architecture: MVVM</vt:lpstr>
      <vt:lpstr>Patron d’architecture: MVVM</vt:lpstr>
      <vt:lpstr>Patron d’architecture: MVVM</vt:lpstr>
      <vt:lpstr>Patron d’architecture: MVVM</vt:lpstr>
      <vt:lpstr>Frameworks MVVM</vt:lpstr>
      <vt:lpstr>Lequel choisir?</vt:lpstr>
      <vt:lpstr>Lequel choisir?</vt:lpstr>
      <vt:lpstr>Présentation PowerPoint</vt:lpstr>
      <vt:lpstr>Présentation PowerPoint</vt:lpstr>
      <vt:lpstr>Tutoriels à suivre</vt:lpstr>
      <vt:lpstr>Installation</vt:lpstr>
      <vt:lpstr>Pour commencer…</vt:lpstr>
      <vt:lpstr>Routes</vt:lpstr>
      <vt:lpstr>Routes</vt:lpstr>
      <vt:lpstr>Controlleurs</vt:lpstr>
      <vt:lpstr>Création table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SAMSUNG</dc:creator>
  <cp:lastModifiedBy>SAMSUNG</cp:lastModifiedBy>
  <cp:revision>63</cp:revision>
  <dcterms:created xsi:type="dcterms:W3CDTF">2019-02-22T14:59:42Z</dcterms:created>
  <dcterms:modified xsi:type="dcterms:W3CDTF">2020-03-03T09:16:13Z</dcterms:modified>
</cp:coreProperties>
</file>