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1" r:id="rId6"/>
    <p:sldId id="262" r:id="rId7"/>
    <p:sldId id="264" r:id="rId8"/>
    <p:sldId id="265" r:id="rId9"/>
    <p:sldId id="266" r:id="rId10"/>
    <p:sldId id="267" r:id="rId11"/>
    <p:sldId id="268" r:id="rId12"/>
    <p:sldId id="269" r:id="rId13"/>
    <p:sldId id="271" r:id="rId14"/>
    <p:sldId id="272" r:id="rId15"/>
    <p:sldId id="274" r:id="rId16"/>
    <p:sldId id="275" r:id="rId17"/>
    <p:sldId id="276" r:id="rId18"/>
    <p:sldId id="277" r:id="rId19"/>
    <p:sldId id="27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959" autoAdjust="0"/>
    <p:restoredTop sz="94660"/>
  </p:normalViewPr>
  <p:slideViewPr>
    <p:cSldViewPr snapToGrid="0">
      <p:cViewPr varScale="1">
        <p:scale>
          <a:sx n="75" d="100"/>
          <a:sy n="75" d="100"/>
        </p:scale>
        <p:origin x="-336"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smtClean="0"/>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smtClean="0"/>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3/14/2020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smtClean="0"/>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2A54C80-263E-416B-A8E0-580EDEADCBDC}" type="datetimeFigureOut">
              <a:rPr lang="en-US" dirty="0"/>
              <a:pPr/>
              <a:t>3/14/2020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3/14/2020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3/14/2020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pPr algn="ctr"/>
            <a:r>
              <a:rPr lang="fr-FR" dirty="0" smtClean="0"/>
              <a:t>TD N°01: </a:t>
            </a:r>
            <a:endParaRPr lang="fr-FR" dirty="0"/>
          </a:p>
        </p:txBody>
      </p:sp>
      <p:sp>
        <p:nvSpPr>
          <p:cNvPr id="3" name="Sous-titre 2"/>
          <p:cNvSpPr>
            <a:spLocks noGrp="1"/>
          </p:cNvSpPr>
          <p:nvPr>
            <p:ph type="subTitle" idx="1"/>
          </p:nvPr>
        </p:nvSpPr>
        <p:spPr/>
        <p:txBody>
          <a:bodyPr>
            <a:noAutofit/>
          </a:bodyPr>
          <a:lstStyle/>
          <a:p>
            <a:pPr algn="ctr"/>
            <a:r>
              <a:rPr lang="fr-FR" sz="6600" dirty="0" smtClean="0">
                <a:solidFill>
                  <a:srgbClr val="FF0000"/>
                </a:solidFill>
                <a:latin typeface="Times New Roman" panose="02020603050405020304" pitchFamily="18" charset="0"/>
                <a:cs typeface="Times New Roman" panose="02020603050405020304" pitchFamily="18" charset="0"/>
              </a:rPr>
              <a:t>Bioclimatologie</a:t>
            </a:r>
            <a:endParaRPr lang="fr-FR" sz="66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385915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819807" y="283780"/>
            <a:ext cx="8986345" cy="4972206"/>
          </a:xfrm>
          <a:prstGeom prst="rect">
            <a:avLst/>
          </a:prstGeom>
          <a:noFill/>
          <a:ln>
            <a:noFill/>
          </a:ln>
        </p:spPr>
      </p:pic>
    </p:spTree>
    <p:extLst>
      <p:ext uri="{BB962C8B-B14F-4D97-AF65-F5344CB8AC3E}">
        <p14:creationId xmlns:p14="http://schemas.microsoft.com/office/powerpoint/2010/main" xmlns="" val="4701395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1135117" y="378372"/>
            <a:ext cx="8182304" cy="4758549"/>
          </a:xfrm>
          <a:prstGeom prst="rect">
            <a:avLst/>
          </a:prstGeom>
          <a:noFill/>
          <a:ln>
            <a:noFill/>
          </a:ln>
        </p:spPr>
      </p:pic>
      <p:sp>
        <p:nvSpPr>
          <p:cNvPr id="5" name="Rectangle 4"/>
          <p:cNvSpPr/>
          <p:nvPr/>
        </p:nvSpPr>
        <p:spPr>
          <a:xfrm>
            <a:off x="1702676" y="5136921"/>
            <a:ext cx="6423711" cy="507831"/>
          </a:xfrm>
          <a:prstGeom prst="rect">
            <a:avLst/>
          </a:prstGeom>
        </p:spPr>
        <p:txBody>
          <a:bodyPr wrap="square">
            <a:spAutoFit/>
          </a:bodyPr>
          <a:lstStyle/>
          <a:p>
            <a:pPr algn="ctr">
              <a:lnSpc>
                <a:spcPct val="150000"/>
              </a:lnSpc>
              <a:spcAft>
                <a:spcPts val="1000"/>
              </a:spcAft>
            </a:pPr>
            <a:r>
              <a:rPr lang="fr-FR" b="1" dirty="0">
                <a:latin typeface="Times New Roman" panose="02020603050405020304" pitchFamily="18" charset="0"/>
                <a:ea typeface="Calibri" panose="020F0502020204030204" pitchFamily="34" charset="0"/>
                <a:cs typeface="Arial" panose="020B0604020202020204" pitchFamily="34" charset="0"/>
              </a:rPr>
              <a:t>Figure N° </a:t>
            </a:r>
            <a:r>
              <a:rPr lang="fr-FR" b="1" dirty="0" smtClean="0">
                <a:latin typeface="Times New Roman" panose="02020603050405020304" pitchFamily="18" charset="0"/>
                <a:ea typeface="Calibri" panose="020F0502020204030204" pitchFamily="34" charset="0"/>
                <a:cs typeface="Arial" panose="020B0604020202020204" pitchFamily="34" charset="0"/>
              </a:rPr>
              <a:t>1</a:t>
            </a:r>
            <a:r>
              <a:rPr lang="fr-FR" b="1" dirty="0">
                <a:latin typeface="Times New Roman" panose="02020603050405020304" pitchFamily="18" charset="0"/>
                <a:ea typeface="Calibri" panose="020F0502020204030204" pitchFamily="34" charset="0"/>
                <a:cs typeface="Arial" panose="020B0604020202020204" pitchFamily="34" charset="0"/>
              </a:rPr>
              <a:t> :</a:t>
            </a:r>
            <a:r>
              <a:rPr lang="fr-FR" dirty="0">
                <a:latin typeface="Times New Roman" panose="02020603050405020304" pitchFamily="18" charset="0"/>
                <a:ea typeface="Calibri" panose="020F0502020204030204" pitchFamily="34" charset="0"/>
                <a:cs typeface="Arial" panose="020B0604020202020204" pitchFamily="34" charset="0"/>
              </a:rPr>
              <a:t> Variations saisonnières des précipitations</a:t>
            </a:r>
            <a:endParaRPr lang="fr-FR" sz="1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4175269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3" y="204953"/>
            <a:ext cx="9428363" cy="6432330"/>
          </a:xfrm>
        </p:spPr>
        <p:txBody>
          <a:bodyPr>
            <a:normAutofit/>
          </a:bodyPr>
          <a:lstStyle/>
          <a:p>
            <a:pPr algn="just"/>
            <a:r>
              <a:rPr lang="fr-FR" sz="2600" dirty="0">
                <a:latin typeface="Times New Roman" panose="02020603050405020304" pitchFamily="18" charset="0"/>
                <a:cs typeface="Times New Roman" panose="02020603050405020304" pitchFamily="18" charset="0"/>
              </a:rPr>
              <a:t>Grace à cette méthode, les variations saisonnières des précipitations pour les deux périodes ont été élaborées ; et sont présentées dans la figure.</a:t>
            </a:r>
          </a:p>
          <a:p>
            <a:pPr algn="just"/>
            <a:r>
              <a:rPr lang="fr-FR" sz="2600" dirty="0">
                <a:latin typeface="Times New Roman" panose="02020603050405020304" pitchFamily="18" charset="0"/>
                <a:cs typeface="Times New Roman" panose="02020603050405020304" pitchFamily="18" charset="0"/>
              </a:rPr>
              <a:t>	Pour la période ancienne </a:t>
            </a:r>
            <a:r>
              <a:rPr lang="fr-FR" sz="2600" b="1" dirty="0">
                <a:latin typeface="Times New Roman" panose="02020603050405020304" pitchFamily="18" charset="0"/>
                <a:cs typeface="Times New Roman" panose="02020603050405020304" pitchFamily="18" charset="0"/>
              </a:rPr>
              <a:t>(1913-1938)</a:t>
            </a:r>
            <a:r>
              <a:rPr lang="fr-FR" sz="2600" dirty="0">
                <a:latin typeface="Times New Roman" panose="02020603050405020304" pitchFamily="18" charset="0"/>
                <a:cs typeface="Times New Roman" panose="02020603050405020304" pitchFamily="18" charset="0"/>
              </a:rPr>
              <a:t> : le type </a:t>
            </a:r>
            <a:r>
              <a:rPr lang="fr-FR" sz="2600" b="1" dirty="0">
                <a:latin typeface="Times New Roman" panose="02020603050405020304" pitchFamily="18" charset="0"/>
                <a:cs typeface="Times New Roman" panose="02020603050405020304" pitchFamily="18" charset="0"/>
              </a:rPr>
              <a:t>HAPE</a:t>
            </a:r>
            <a:r>
              <a:rPr lang="fr-FR" sz="2600" dirty="0">
                <a:latin typeface="Times New Roman" panose="02020603050405020304" pitchFamily="18" charset="0"/>
                <a:cs typeface="Times New Roman" panose="02020603050405020304" pitchFamily="18" charset="0"/>
              </a:rPr>
              <a:t>, caractérise les stations de Zenâta et de Béni </a:t>
            </a:r>
            <a:r>
              <a:rPr lang="fr-FR" sz="2600" dirty="0" err="1">
                <a:latin typeface="Times New Roman" panose="02020603050405020304" pitchFamily="18" charset="0"/>
                <a:cs typeface="Times New Roman" panose="02020603050405020304" pitchFamily="18" charset="0"/>
              </a:rPr>
              <a:t>Saf</a:t>
            </a:r>
            <a:r>
              <a:rPr lang="fr-FR" sz="2600" dirty="0">
                <a:latin typeface="Times New Roman" panose="02020603050405020304" pitchFamily="18" charset="0"/>
                <a:cs typeface="Times New Roman" panose="02020603050405020304" pitchFamily="18" charset="0"/>
              </a:rPr>
              <a:t> ; Le type </a:t>
            </a:r>
            <a:r>
              <a:rPr lang="fr-FR" sz="2600" b="1" dirty="0">
                <a:latin typeface="Times New Roman" panose="02020603050405020304" pitchFamily="18" charset="0"/>
                <a:cs typeface="Times New Roman" panose="02020603050405020304" pitchFamily="18" charset="0"/>
              </a:rPr>
              <a:t>AHPE</a:t>
            </a:r>
            <a:r>
              <a:rPr lang="fr-FR" sz="2600" dirty="0">
                <a:latin typeface="Times New Roman" panose="02020603050405020304" pitchFamily="18" charset="0"/>
                <a:cs typeface="Times New Roman" panose="02020603050405020304" pitchFamily="18" charset="0"/>
              </a:rPr>
              <a:t> pour la station de </a:t>
            </a:r>
            <a:r>
              <a:rPr lang="fr-FR" sz="2600" dirty="0" err="1">
                <a:latin typeface="Times New Roman" panose="02020603050405020304" pitchFamily="18" charset="0"/>
                <a:cs typeface="Times New Roman" panose="02020603050405020304" pitchFamily="18" charset="0"/>
              </a:rPr>
              <a:t>Ghazaouet</a:t>
            </a:r>
            <a:r>
              <a:rPr lang="fr-FR" sz="2600" dirty="0">
                <a:latin typeface="Times New Roman" panose="02020603050405020304" pitchFamily="18" charset="0"/>
                <a:cs typeface="Times New Roman" panose="02020603050405020304" pitchFamily="18" charset="0"/>
              </a:rPr>
              <a:t>, et le type </a:t>
            </a:r>
            <a:r>
              <a:rPr lang="fr-FR" sz="2600" b="1" dirty="0">
                <a:latin typeface="Times New Roman" panose="02020603050405020304" pitchFamily="18" charset="0"/>
                <a:cs typeface="Times New Roman" panose="02020603050405020304" pitchFamily="18" charset="0"/>
              </a:rPr>
              <a:t>HPAE</a:t>
            </a:r>
            <a:r>
              <a:rPr lang="fr-FR" sz="2600" dirty="0">
                <a:latin typeface="Times New Roman" panose="02020603050405020304" pitchFamily="18" charset="0"/>
                <a:cs typeface="Times New Roman" panose="02020603050405020304" pitchFamily="18" charset="0"/>
              </a:rPr>
              <a:t> pour la station de </a:t>
            </a:r>
            <a:r>
              <a:rPr lang="fr-FR" sz="2600" dirty="0" err="1">
                <a:latin typeface="Times New Roman" panose="02020603050405020304" pitchFamily="18" charset="0"/>
                <a:cs typeface="Times New Roman" panose="02020603050405020304" pitchFamily="18" charset="0"/>
              </a:rPr>
              <a:t>Maghnia</a:t>
            </a:r>
            <a:r>
              <a:rPr lang="fr-FR" sz="2600" dirty="0">
                <a:latin typeface="Times New Roman" panose="02020603050405020304" pitchFamily="18" charset="0"/>
                <a:cs typeface="Times New Roman" panose="02020603050405020304" pitchFamily="18" charset="0"/>
              </a:rPr>
              <a:t>.</a:t>
            </a:r>
          </a:p>
          <a:p>
            <a:pPr algn="just"/>
            <a:r>
              <a:rPr lang="fr-FR" sz="2600" dirty="0">
                <a:latin typeface="Times New Roman" panose="02020603050405020304" pitchFamily="18" charset="0"/>
                <a:cs typeface="Times New Roman" panose="02020603050405020304" pitchFamily="18" charset="0"/>
              </a:rPr>
              <a:t>         Pour la nouvelle période </a:t>
            </a:r>
            <a:r>
              <a:rPr lang="fr-FR" sz="2600" b="1" dirty="0">
                <a:latin typeface="Times New Roman" panose="02020603050405020304" pitchFamily="18" charset="0"/>
                <a:cs typeface="Times New Roman" panose="02020603050405020304" pitchFamily="18" charset="0"/>
              </a:rPr>
              <a:t>(1992-2016) </a:t>
            </a:r>
            <a:r>
              <a:rPr lang="fr-FR" sz="2600" dirty="0">
                <a:latin typeface="Times New Roman" panose="02020603050405020304" pitchFamily="18" charset="0"/>
                <a:cs typeface="Times New Roman" panose="02020603050405020304" pitchFamily="18" charset="0"/>
              </a:rPr>
              <a:t>: les stations de Zenâta, Béni </a:t>
            </a:r>
            <a:r>
              <a:rPr lang="fr-FR" sz="2600" dirty="0" err="1">
                <a:latin typeface="Times New Roman" panose="02020603050405020304" pitchFamily="18" charset="0"/>
                <a:cs typeface="Times New Roman" panose="02020603050405020304" pitchFamily="18" charset="0"/>
              </a:rPr>
              <a:t>Saf</a:t>
            </a:r>
            <a:r>
              <a:rPr lang="fr-FR" sz="2600" dirty="0">
                <a:latin typeface="Times New Roman" panose="02020603050405020304" pitchFamily="18" charset="0"/>
                <a:cs typeface="Times New Roman" panose="02020603050405020304" pitchFamily="18" charset="0"/>
              </a:rPr>
              <a:t> et </a:t>
            </a:r>
            <a:r>
              <a:rPr lang="fr-FR" sz="2600" dirty="0" err="1">
                <a:latin typeface="Times New Roman" panose="02020603050405020304" pitchFamily="18" charset="0"/>
                <a:cs typeface="Times New Roman" panose="02020603050405020304" pitchFamily="18" charset="0"/>
              </a:rPr>
              <a:t>Ghazaouet</a:t>
            </a:r>
            <a:r>
              <a:rPr lang="fr-FR" sz="2600" dirty="0">
                <a:latin typeface="Times New Roman" panose="02020603050405020304" pitchFamily="18" charset="0"/>
                <a:cs typeface="Times New Roman" panose="02020603050405020304" pitchFamily="18" charset="0"/>
              </a:rPr>
              <a:t> sont caractérisées par le type </a:t>
            </a:r>
            <a:r>
              <a:rPr lang="fr-FR" sz="2600" b="1" dirty="0">
                <a:latin typeface="Times New Roman" panose="02020603050405020304" pitchFamily="18" charset="0"/>
                <a:cs typeface="Times New Roman" panose="02020603050405020304" pitchFamily="18" charset="0"/>
              </a:rPr>
              <a:t>HAPE</a:t>
            </a:r>
            <a:r>
              <a:rPr lang="fr-FR" sz="2600" dirty="0">
                <a:latin typeface="Times New Roman" panose="02020603050405020304" pitchFamily="18" charset="0"/>
                <a:cs typeface="Times New Roman" panose="02020603050405020304" pitchFamily="18" charset="0"/>
              </a:rPr>
              <a:t>, par contre la station de </a:t>
            </a:r>
            <a:r>
              <a:rPr lang="fr-FR" sz="2600" dirty="0" err="1">
                <a:latin typeface="Times New Roman" panose="02020603050405020304" pitchFamily="18" charset="0"/>
                <a:cs typeface="Times New Roman" panose="02020603050405020304" pitchFamily="18" charset="0"/>
              </a:rPr>
              <a:t>Maghnia</a:t>
            </a:r>
            <a:r>
              <a:rPr lang="fr-FR" sz="2600" dirty="0">
                <a:latin typeface="Times New Roman" panose="02020603050405020304" pitchFamily="18" charset="0"/>
                <a:cs typeface="Times New Roman" panose="02020603050405020304" pitchFamily="18" charset="0"/>
              </a:rPr>
              <a:t> est caractérisée par le type </a:t>
            </a:r>
            <a:r>
              <a:rPr lang="fr-FR" sz="2600" b="1" dirty="0">
                <a:latin typeface="Times New Roman" panose="02020603050405020304" pitchFamily="18" charset="0"/>
                <a:cs typeface="Times New Roman" panose="02020603050405020304" pitchFamily="18" charset="0"/>
              </a:rPr>
              <a:t>HPAE</a:t>
            </a:r>
            <a:r>
              <a:rPr lang="fr-FR" sz="2600" dirty="0">
                <a:latin typeface="Times New Roman" panose="02020603050405020304" pitchFamily="18" charset="0"/>
                <a:cs typeface="Times New Roman" panose="02020603050405020304" pitchFamily="18" charset="0"/>
              </a:rPr>
              <a:t>.</a:t>
            </a:r>
          </a:p>
          <a:p>
            <a:pPr algn="just"/>
            <a:r>
              <a:rPr lang="fr-FR" sz="2600" dirty="0">
                <a:latin typeface="Times New Roman" panose="02020603050405020304" pitchFamily="18" charset="0"/>
                <a:cs typeface="Times New Roman" panose="02020603050405020304" pitchFamily="18" charset="0"/>
              </a:rPr>
              <a:t>         On observe, qu’il n’existe pas une grande différence entre les deux périodes mais juste un changement du type AHPE à HAPE au niveau de la station de </a:t>
            </a:r>
            <a:r>
              <a:rPr lang="fr-FR" sz="2600" dirty="0" err="1">
                <a:latin typeface="Times New Roman" panose="02020603050405020304" pitchFamily="18" charset="0"/>
                <a:cs typeface="Times New Roman" panose="02020603050405020304" pitchFamily="18" charset="0"/>
              </a:rPr>
              <a:t>Ghazaouet</a:t>
            </a:r>
            <a:r>
              <a:rPr lang="fr-FR" sz="2600" dirty="0">
                <a:latin typeface="Times New Roman" panose="02020603050405020304" pitchFamily="18" charset="0"/>
                <a:cs typeface="Times New Roman" panose="02020603050405020304" pitchFamily="18" charset="0"/>
              </a:rPr>
              <a:t>.</a:t>
            </a:r>
          </a:p>
          <a:p>
            <a:pPr algn="just"/>
            <a:r>
              <a:rPr lang="fr-FR" sz="2600" dirty="0">
                <a:latin typeface="Times New Roman" panose="02020603050405020304" pitchFamily="18" charset="0"/>
                <a:cs typeface="Times New Roman" panose="02020603050405020304" pitchFamily="18" charset="0"/>
              </a:rPr>
              <a:t>	Nous remarquons que la majorité des stations a une abondance pluviale en hiver et en Automne et une sécheresse estivale.</a:t>
            </a:r>
          </a:p>
          <a:p>
            <a:pPr algn="just"/>
            <a:endParaRPr lang="fr-FR"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052741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993229" y="1371600"/>
            <a:ext cx="8450316" cy="4776952"/>
          </a:xfrm>
          <a:prstGeom prst="rect">
            <a:avLst/>
          </a:prstGeom>
          <a:noFill/>
          <a:ln>
            <a:noFill/>
          </a:ln>
        </p:spPr>
      </p:pic>
      <p:sp>
        <p:nvSpPr>
          <p:cNvPr id="5" name="Rectangle 4"/>
          <p:cNvSpPr/>
          <p:nvPr/>
        </p:nvSpPr>
        <p:spPr>
          <a:xfrm>
            <a:off x="1156138" y="457228"/>
            <a:ext cx="6096000" cy="1077218"/>
          </a:xfrm>
          <a:prstGeom prst="rect">
            <a:avLst/>
          </a:prstGeom>
        </p:spPr>
        <p:txBody>
          <a:bodyPr>
            <a:spAutoFit/>
          </a:bodyPr>
          <a:lstStyle/>
          <a:p>
            <a:r>
              <a:rPr lang="fr-FR" sz="3200" b="1" dirty="0">
                <a:solidFill>
                  <a:srgbClr val="FF0000"/>
                </a:solidFill>
                <a:latin typeface="Times New Roman" panose="02020603050405020304" pitchFamily="18" charset="0"/>
                <a:cs typeface="Times New Roman" panose="02020603050405020304" pitchFamily="18" charset="0"/>
              </a:rPr>
              <a:t>3-1-3 Le régime mensuel :</a:t>
            </a:r>
            <a:r>
              <a:rPr lang="fr-FR" sz="3200" dirty="0">
                <a:solidFill>
                  <a:srgbClr val="FF0000"/>
                </a:solidFill>
                <a:latin typeface="Times New Roman" panose="02020603050405020304" pitchFamily="18" charset="0"/>
                <a:cs typeface="Times New Roman" panose="02020603050405020304" pitchFamily="18" charset="0"/>
              </a:rPr>
              <a:t/>
            </a:r>
            <a:br>
              <a:rPr lang="fr-FR" sz="3200" dirty="0">
                <a:solidFill>
                  <a:srgbClr val="FF0000"/>
                </a:solidFill>
                <a:latin typeface="Times New Roman" panose="02020603050405020304" pitchFamily="18" charset="0"/>
                <a:cs typeface="Times New Roman" panose="02020603050405020304" pitchFamily="18" charset="0"/>
              </a:rPr>
            </a:br>
            <a:endParaRPr lang="fr-F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1635454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p:cNvPicPr>
          <p:nvPr>
            <p:ph idx="1"/>
          </p:nvPr>
        </p:nvPicPr>
        <p:blipFill>
          <a:blip r:embed="rId2">
            <a:extLst>
              <a:ext uri="{28A0092B-C50C-407E-A947-70E740481C1C}">
                <a14:useLocalDpi xmlns:a14="http://schemas.microsoft.com/office/drawing/2010/main" xmlns="" val="0"/>
              </a:ext>
            </a:extLst>
          </a:blip>
          <a:srcRect/>
          <a:stretch>
            <a:fillRect/>
          </a:stretch>
        </p:blipFill>
        <p:spPr bwMode="auto">
          <a:xfrm>
            <a:off x="961698" y="378372"/>
            <a:ext cx="8387254" cy="4414091"/>
          </a:xfrm>
          <a:prstGeom prst="rect">
            <a:avLst/>
          </a:prstGeom>
          <a:noFill/>
          <a:ln>
            <a:noFill/>
          </a:ln>
        </p:spPr>
      </p:pic>
      <p:sp>
        <p:nvSpPr>
          <p:cNvPr id="5" name="Rectangle 4"/>
          <p:cNvSpPr/>
          <p:nvPr/>
        </p:nvSpPr>
        <p:spPr>
          <a:xfrm>
            <a:off x="2033752" y="2951690"/>
            <a:ext cx="7110248" cy="3433248"/>
          </a:xfrm>
          <a:prstGeom prst="rect">
            <a:avLst/>
          </a:prstGeom>
        </p:spPr>
        <p:txBody>
          <a:bodyPr wrap="square">
            <a:spAutoFit/>
          </a:bodyPr>
          <a:lstStyle/>
          <a:p>
            <a:pPr algn="ctr">
              <a:lnSpc>
                <a:spcPct val="115000"/>
              </a:lnSpc>
              <a:spcAft>
                <a:spcPts val="1000"/>
              </a:spcAft>
              <a:tabLst>
                <a:tab pos="682625" algn="l"/>
              </a:tabLst>
            </a:pPr>
            <a:endParaRPr lang="fr-FR" b="1" dirty="0" smtClean="0">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tabLst>
                <a:tab pos="682625" algn="l"/>
              </a:tabLst>
            </a:pPr>
            <a:endParaRPr lang="fr-FR" b="1" dirty="0">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tabLst>
                <a:tab pos="682625" algn="l"/>
              </a:tabLst>
            </a:pPr>
            <a:endParaRPr lang="fr-FR" b="1" dirty="0" smtClean="0">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tabLst>
                <a:tab pos="682625" algn="l"/>
              </a:tabLst>
            </a:pPr>
            <a:endParaRPr lang="fr-FR" b="1" dirty="0">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tabLst>
                <a:tab pos="682625" algn="l"/>
              </a:tabLst>
            </a:pPr>
            <a:endParaRPr lang="fr-FR" b="1" dirty="0" smtClean="0">
              <a:latin typeface="Times New Roman" panose="02020603050405020304" pitchFamily="18" charset="0"/>
              <a:ea typeface="Calibri" panose="020F0502020204030204" pitchFamily="34" charset="0"/>
              <a:cs typeface="Arial" panose="020B0604020202020204" pitchFamily="34" charset="0"/>
            </a:endParaRPr>
          </a:p>
          <a:p>
            <a:pPr algn="ctr">
              <a:lnSpc>
                <a:spcPct val="115000"/>
              </a:lnSpc>
              <a:spcAft>
                <a:spcPts val="1000"/>
              </a:spcAft>
              <a:tabLst>
                <a:tab pos="682625" algn="l"/>
              </a:tabLst>
            </a:pPr>
            <a:r>
              <a:rPr lang="fr-FR" sz="2400" b="1" dirty="0" smtClean="0">
                <a:latin typeface="Times New Roman" panose="02020603050405020304" pitchFamily="18" charset="0"/>
                <a:ea typeface="Calibri" panose="020F0502020204030204" pitchFamily="34" charset="0"/>
                <a:cs typeface="Times New Roman" panose="02020603050405020304" pitchFamily="18" charset="0"/>
              </a:rPr>
              <a:t>Figure</a:t>
            </a:r>
            <a:r>
              <a:rPr lang="fr-FR" sz="2400" b="1" dirty="0">
                <a:latin typeface="Times New Roman" panose="02020603050405020304" pitchFamily="18" charset="0"/>
                <a:ea typeface="Calibri" panose="020F0502020204030204" pitchFamily="34" charset="0"/>
                <a:cs typeface="Times New Roman" panose="02020603050405020304" pitchFamily="18" charset="0"/>
              </a:rPr>
              <a:t> </a:t>
            </a:r>
            <a:r>
              <a:rPr lang="fr-FR" sz="2400" b="1" dirty="0" smtClean="0">
                <a:latin typeface="Times New Roman" panose="02020603050405020304" pitchFamily="18" charset="0"/>
                <a:ea typeface="Calibri" panose="020F0502020204030204" pitchFamily="34" charset="0"/>
                <a:cs typeface="Times New Roman" panose="02020603050405020304" pitchFamily="18" charset="0"/>
              </a:rPr>
              <a:t>N°2</a:t>
            </a:r>
            <a:r>
              <a:rPr lang="fr-FR" sz="2400" b="1" dirty="0">
                <a:latin typeface="Times New Roman" panose="02020603050405020304" pitchFamily="18" charset="0"/>
                <a:ea typeface="Calibri" panose="020F0502020204030204" pitchFamily="34" charset="0"/>
                <a:cs typeface="Times New Roman" panose="02020603050405020304" pitchFamily="18" charset="0"/>
              </a:rPr>
              <a:t> : </a:t>
            </a:r>
            <a:r>
              <a:rPr lang="fr-FR" sz="2400" dirty="0">
                <a:latin typeface="Times New Roman" panose="02020603050405020304" pitchFamily="18" charset="0"/>
                <a:ea typeface="Calibri" panose="020F0502020204030204" pitchFamily="34" charset="0"/>
                <a:cs typeface="Times New Roman" panose="02020603050405020304" pitchFamily="18" charset="0"/>
              </a:rPr>
              <a:t>Variations mensuelles des précipitations</a:t>
            </a:r>
          </a:p>
          <a:p>
            <a:pPr algn="just">
              <a:lnSpc>
                <a:spcPct val="150000"/>
              </a:lnSpc>
              <a:spcAft>
                <a:spcPts val="1000"/>
              </a:spcAft>
            </a:pPr>
            <a:r>
              <a:rPr lang="fr-FR" sz="2400" b="1" dirty="0">
                <a:latin typeface="Times New Roman" panose="02020603050405020304" pitchFamily="18" charset="0"/>
                <a:ea typeface="Calibri" panose="020F0502020204030204" pitchFamily="34" charset="0"/>
                <a:cs typeface="Times New Roman" panose="02020603050405020304" pitchFamily="18" charset="0"/>
              </a:rPr>
              <a:t> </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22071591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746234"/>
          </a:xfrm>
        </p:spPr>
        <p:txBody>
          <a:bodyPr>
            <a:normAutofit/>
          </a:bodyPr>
          <a:lstStyle/>
          <a:p>
            <a:endParaRPr lang="fr-FR" dirty="0">
              <a:solidFill>
                <a:srgbClr val="FF0000"/>
              </a:solidFill>
            </a:endParaRPr>
          </a:p>
        </p:txBody>
      </p:sp>
      <p:sp>
        <p:nvSpPr>
          <p:cNvPr id="3" name="Espace réservé du contenu 2"/>
          <p:cNvSpPr>
            <a:spLocks noGrp="1"/>
          </p:cNvSpPr>
          <p:nvPr>
            <p:ph idx="1"/>
          </p:nvPr>
        </p:nvSpPr>
        <p:spPr>
          <a:xfrm>
            <a:off x="331076" y="1229710"/>
            <a:ext cx="9475076" cy="5454869"/>
          </a:xfrm>
        </p:spPr>
        <p:txBody>
          <a:bodyPr>
            <a:normAutofit/>
          </a:bodyPr>
          <a:lstStyle/>
          <a:p>
            <a:r>
              <a:rPr lang="fr-FR" sz="2400" dirty="0">
                <a:latin typeface="Times New Roman" panose="02020603050405020304" pitchFamily="18" charset="0"/>
                <a:cs typeface="Times New Roman" panose="02020603050405020304" pitchFamily="18" charset="0"/>
              </a:rPr>
              <a:t>Le régime des précipitations des stations de la zone d’étude est représenté par le tableau </a:t>
            </a:r>
            <a:r>
              <a:rPr lang="fr-FR" sz="2400" dirty="0" smtClean="0">
                <a:latin typeface="Times New Roman" panose="02020603050405020304" pitchFamily="18" charset="0"/>
                <a:cs typeface="Times New Roman" panose="02020603050405020304" pitchFamily="18" charset="0"/>
              </a:rPr>
              <a:t>2,3 et la figure 2, </a:t>
            </a:r>
            <a:r>
              <a:rPr lang="fr-FR" sz="2400" dirty="0">
                <a:latin typeface="Times New Roman" panose="02020603050405020304" pitchFamily="18" charset="0"/>
                <a:cs typeface="Times New Roman" panose="02020603050405020304" pitchFamily="18" charset="0"/>
              </a:rPr>
              <a:t>nous permettant de distinguer deux périodes en cours de l’année :</a:t>
            </a:r>
          </a:p>
          <a:p>
            <a:r>
              <a:rPr lang="fr-FR" sz="2400" dirty="0">
                <a:latin typeface="Times New Roman" panose="02020603050405020304" pitchFamily="18" charset="0"/>
                <a:cs typeface="Times New Roman" panose="02020603050405020304" pitchFamily="18" charset="0"/>
              </a:rPr>
              <a:t>	-La première période pluvieuse : Elle s’étale de Novembre à Avril, pour toutes les stations avec un maximum qui se situe en fin d’Automne ou en hiver et nous citons à cet effet 41.32mm pour Zenâta, 59.96mm pour Béni </a:t>
            </a:r>
            <a:r>
              <a:rPr lang="fr-FR" sz="2400" dirty="0" err="1">
                <a:latin typeface="Times New Roman" panose="02020603050405020304" pitchFamily="18" charset="0"/>
                <a:cs typeface="Times New Roman" panose="02020603050405020304" pitchFamily="18" charset="0"/>
              </a:rPr>
              <a:t>Saf</a:t>
            </a:r>
            <a:r>
              <a:rPr lang="fr-FR" sz="2400" dirty="0">
                <a:latin typeface="Times New Roman" panose="02020603050405020304" pitchFamily="18" charset="0"/>
                <a:cs typeface="Times New Roman" panose="02020603050405020304" pitchFamily="18" charset="0"/>
              </a:rPr>
              <a:t>, 54.83mm pour </a:t>
            </a:r>
            <a:r>
              <a:rPr lang="fr-FR" sz="2400" dirty="0" err="1">
                <a:latin typeface="Times New Roman" panose="02020603050405020304" pitchFamily="18" charset="0"/>
                <a:cs typeface="Times New Roman" panose="02020603050405020304" pitchFamily="18" charset="0"/>
              </a:rPr>
              <a:t>Ghazaouet</a:t>
            </a:r>
            <a:r>
              <a:rPr lang="fr-FR" sz="2400" dirty="0">
                <a:latin typeface="Times New Roman" panose="02020603050405020304" pitchFamily="18" charset="0"/>
                <a:cs typeface="Times New Roman" panose="02020603050405020304" pitchFamily="18" charset="0"/>
              </a:rPr>
              <a:t> et 35.66mm pour </a:t>
            </a:r>
            <a:r>
              <a:rPr lang="fr-FR" sz="2400" dirty="0" err="1">
                <a:latin typeface="Times New Roman" panose="02020603050405020304" pitchFamily="18" charset="0"/>
                <a:cs typeface="Times New Roman" panose="02020603050405020304" pitchFamily="18" charset="0"/>
              </a:rPr>
              <a:t>Maghnia</a:t>
            </a:r>
            <a:r>
              <a:rPr lang="fr-FR" sz="2400" dirty="0">
                <a:latin typeface="Times New Roman" panose="02020603050405020304" pitchFamily="18" charset="0"/>
                <a:cs typeface="Times New Roman" panose="02020603050405020304" pitchFamily="18" charset="0"/>
              </a:rPr>
              <a:t> et ceci pour la nouvelle période (1992-2016).</a:t>
            </a:r>
          </a:p>
          <a:p>
            <a:r>
              <a:rPr lang="fr-FR" sz="2400" dirty="0">
                <a:latin typeface="Times New Roman" panose="02020603050405020304" pitchFamily="18" charset="0"/>
                <a:cs typeface="Times New Roman" panose="02020603050405020304" pitchFamily="18" charset="0"/>
              </a:rPr>
              <a:t>	-La seconde période dite sèche : Elle coïncide avec la saison la plus chaude, elle s’étale de Mai à Octobre. Le mois le moins pluvieux est Aout avec : 4mm pour Zenâta, 2.52mm pour Béni </a:t>
            </a:r>
            <a:r>
              <a:rPr lang="fr-FR" sz="2400" dirty="0" err="1">
                <a:latin typeface="Times New Roman" panose="02020603050405020304" pitchFamily="18" charset="0"/>
                <a:cs typeface="Times New Roman" panose="02020603050405020304" pitchFamily="18" charset="0"/>
              </a:rPr>
              <a:t>Saf</a:t>
            </a:r>
            <a:r>
              <a:rPr lang="fr-FR" sz="2400" dirty="0">
                <a:latin typeface="Times New Roman" panose="02020603050405020304" pitchFamily="18" charset="0"/>
                <a:cs typeface="Times New Roman" panose="02020603050405020304" pitchFamily="18" charset="0"/>
              </a:rPr>
              <a:t>, 3.83mm pour </a:t>
            </a:r>
            <a:r>
              <a:rPr lang="fr-FR" sz="2400" dirty="0" err="1">
                <a:latin typeface="Times New Roman" panose="02020603050405020304" pitchFamily="18" charset="0"/>
                <a:cs typeface="Times New Roman" panose="02020603050405020304" pitchFamily="18" charset="0"/>
              </a:rPr>
              <a:t>Ghazaouet</a:t>
            </a:r>
            <a:r>
              <a:rPr lang="fr-FR" sz="2400" dirty="0">
                <a:latin typeface="Times New Roman" panose="02020603050405020304" pitchFamily="18" charset="0"/>
                <a:cs typeface="Times New Roman" panose="02020603050405020304" pitchFamily="18" charset="0"/>
              </a:rPr>
              <a:t> et 5.76mm pour </a:t>
            </a:r>
            <a:r>
              <a:rPr lang="fr-FR" sz="2400" dirty="0" err="1">
                <a:latin typeface="Times New Roman" panose="02020603050405020304" pitchFamily="18" charset="0"/>
                <a:cs typeface="Times New Roman" panose="02020603050405020304" pitchFamily="18" charset="0"/>
              </a:rPr>
              <a:t>Maghnia</a:t>
            </a:r>
            <a:endParaRPr lang="fr-FR" sz="2400" dirty="0">
              <a:latin typeface="Times New Roman" panose="02020603050405020304" pitchFamily="18" charset="0"/>
              <a:cs typeface="Times New Roman" panose="02020603050405020304" pitchFamily="18" charset="0"/>
            </a:endParaRPr>
          </a:p>
          <a:p>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1005233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a:solidFill>
                  <a:srgbClr val="FF0000"/>
                </a:solidFill>
                <a:latin typeface="Times New Roman" panose="02020603050405020304" pitchFamily="18" charset="0"/>
                <a:cs typeface="Times New Roman" panose="02020603050405020304" pitchFamily="18" charset="0"/>
              </a:rPr>
              <a:t>3-2 La température :</a:t>
            </a:r>
            <a:r>
              <a:rPr lang="fr-FR" sz="3200" dirty="0">
                <a:solidFill>
                  <a:srgbClr val="FF0000"/>
                </a:solidFill>
                <a:latin typeface="Times New Roman" panose="02020603050405020304" pitchFamily="18" charset="0"/>
                <a:cs typeface="Times New Roman" panose="02020603050405020304" pitchFamily="18" charset="0"/>
              </a:rPr>
              <a:t/>
            </a:r>
            <a:br>
              <a:rPr lang="fr-FR" sz="3200" dirty="0">
                <a:solidFill>
                  <a:srgbClr val="FF0000"/>
                </a:solidFill>
                <a:latin typeface="Times New Roman" panose="02020603050405020304" pitchFamily="18" charset="0"/>
                <a:cs typeface="Times New Roman" panose="02020603050405020304" pitchFamily="18" charset="0"/>
              </a:rPr>
            </a:br>
            <a:endParaRPr lang="fr-FR" sz="3200" dirty="0">
              <a:solidFill>
                <a:srgbClr val="FF0000"/>
              </a:solidFill>
              <a:latin typeface="Times New Roman" panose="02020603050405020304" pitchFamily="18" charset="0"/>
              <a:cs typeface="Times New Roman" panose="02020603050405020304" pitchFamily="18" charset="0"/>
            </a:endParaRPr>
          </a:p>
        </p:txBody>
      </p:sp>
      <p:sp>
        <p:nvSpPr>
          <p:cNvPr id="3" name="Espace réservé du contenu 2"/>
          <p:cNvSpPr>
            <a:spLocks noGrp="1"/>
          </p:cNvSpPr>
          <p:nvPr>
            <p:ph idx="1"/>
          </p:nvPr>
        </p:nvSpPr>
        <p:spPr>
          <a:xfrm>
            <a:off x="677334" y="1150883"/>
            <a:ext cx="10421590" cy="5580993"/>
          </a:xfrm>
        </p:spPr>
        <p:txBody>
          <a:bodyPr>
            <a:normAutofit fontScale="92500" lnSpcReduction="10000"/>
          </a:bodyPr>
          <a:lstStyle/>
          <a:p>
            <a:pPr algn="just"/>
            <a:r>
              <a:rPr lang="fr-FR" sz="2200" dirty="0">
                <a:latin typeface="Times New Roman" panose="02020603050405020304" pitchFamily="18" charset="0"/>
                <a:cs typeface="Times New Roman" panose="02020603050405020304" pitchFamily="18" charset="0"/>
              </a:rPr>
              <a:t>Tout comme l’eau, la lumière, l’oxygène, et la température sont des facteurs climatiques indispensables pour la survie des végétaux. C’est un facteur exerçant une action écologique importante sur les êtres vivants.</a:t>
            </a:r>
          </a:p>
          <a:p>
            <a:pPr algn="just"/>
            <a:r>
              <a:rPr lang="fr-FR" sz="2200" dirty="0">
                <a:latin typeface="Times New Roman" panose="02020603050405020304" pitchFamily="18" charset="0"/>
                <a:cs typeface="Times New Roman" panose="02020603050405020304" pitchFamily="18" charset="0"/>
              </a:rPr>
              <a:t>La température présente certaine variations, parmi lesquelles :</a:t>
            </a:r>
          </a:p>
          <a:p>
            <a:pPr marL="0" lvl="0" indent="0" algn="just">
              <a:buNone/>
            </a:pPr>
            <a:r>
              <a:rPr lang="fr-FR" sz="2200" b="1" dirty="0" smtClean="0">
                <a:latin typeface="Times New Roman" panose="02020603050405020304" pitchFamily="18" charset="0"/>
                <a:cs typeface="Times New Roman" panose="02020603050405020304" pitchFamily="18" charset="0"/>
              </a:rPr>
              <a:t>	Les </a:t>
            </a:r>
            <a:r>
              <a:rPr lang="fr-FR" sz="2200" b="1" dirty="0">
                <a:latin typeface="Times New Roman" panose="02020603050405020304" pitchFamily="18" charset="0"/>
                <a:cs typeface="Times New Roman" panose="02020603050405020304" pitchFamily="18" charset="0"/>
              </a:rPr>
              <a:t>variations quotidiennes :</a:t>
            </a:r>
            <a:endParaRPr lang="fr-FR" sz="2200" dirty="0">
              <a:latin typeface="Times New Roman" panose="02020603050405020304" pitchFamily="18" charset="0"/>
              <a:cs typeface="Times New Roman" panose="02020603050405020304" pitchFamily="18" charset="0"/>
            </a:endParaRPr>
          </a:p>
          <a:p>
            <a:pPr marL="0" indent="0" algn="just">
              <a:buNone/>
            </a:pPr>
            <a:r>
              <a:rPr lang="fr-FR" sz="2200" dirty="0" smtClean="0">
                <a:latin typeface="Times New Roman" panose="02020603050405020304" pitchFamily="18" charset="0"/>
                <a:cs typeface="Times New Roman" panose="02020603050405020304" pitchFamily="18" charset="0"/>
              </a:rPr>
              <a:t>	Elles </a:t>
            </a:r>
            <a:r>
              <a:rPr lang="fr-FR" sz="2200" dirty="0">
                <a:latin typeface="Times New Roman" panose="02020603050405020304" pitchFamily="18" charset="0"/>
                <a:cs typeface="Times New Roman" panose="02020603050405020304" pitchFamily="18" charset="0"/>
              </a:rPr>
              <a:t>correspondent à un rythme chaud le jour, et froid la nuit. </a:t>
            </a:r>
          </a:p>
          <a:p>
            <a:pPr marL="0" lvl="0" indent="0" algn="just">
              <a:buNone/>
            </a:pPr>
            <a:r>
              <a:rPr lang="fr-FR" sz="2200" b="1" dirty="0" smtClean="0">
                <a:latin typeface="Times New Roman" panose="02020603050405020304" pitchFamily="18" charset="0"/>
                <a:cs typeface="Times New Roman" panose="02020603050405020304" pitchFamily="18" charset="0"/>
              </a:rPr>
              <a:t>	Les </a:t>
            </a:r>
            <a:r>
              <a:rPr lang="fr-FR" sz="2200" b="1" dirty="0">
                <a:latin typeface="Times New Roman" panose="02020603050405020304" pitchFamily="18" charset="0"/>
                <a:cs typeface="Times New Roman" panose="02020603050405020304" pitchFamily="18" charset="0"/>
              </a:rPr>
              <a:t>variations mensuelles et annuelles :</a:t>
            </a:r>
            <a:endParaRPr lang="fr-FR" sz="2200" dirty="0">
              <a:latin typeface="Times New Roman" panose="02020603050405020304" pitchFamily="18" charset="0"/>
              <a:cs typeface="Times New Roman" panose="02020603050405020304" pitchFamily="18" charset="0"/>
            </a:endParaRPr>
          </a:p>
          <a:p>
            <a:pPr marL="0" indent="0" algn="just">
              <a:buNone/>
            </a:pPr>
            <a:r>
              <a:rPr lang="fr-FR" sz="2200" dirty="0" smtClean="0">
                <a:latin typeface="Times New Roman" panose="02020603050405020304" pitchFamily="18" charset="0"/>
                <a:cs typeface="Times New Roman" panose="02020603050405020304" pitchFamily="18" charset="0"/>
              </a:rPr>
              <a:t>	Elles </a:t>
            </a:r>
            <a:r>
              <a:rPr lang="fr-FR" sz="2200" dirty="0">
                <a:latin typeface="Times New Roman" panose="02020603050405020304" pitchFamily="18" charset="0"/>
                <a:cs typeface="Times New Roman" panose="02020603050405020304" pitchFamily="18" charset="0"/>
              </a:rPr>
              <a:t>sont utilisées pour établir les lignes isothermes soit par an, soit par mois et généralement sont établies en Janvier le mois le plus froid et en Juillet le mois le plus chaud.</a:t>
            </a:r>
          </a:p>
          <a:p>
            <a:pPr algn="just"/>
            <a:r>
              <a:rPr lang="fr-FR" sz="2200" dirty="0">
                <a:latin typeface="Times New Roman" panose="02020603050405020304" pitchFamily="18" charset="0"/>
                <a:cs typeface="Times New Roman" panose="02020603050405020304" pitchFamily="18" charset="0"/>
              </a:rPr>
              <a:t>Cette variation se déroule entre les minimas et les maxima </a:t>
            </a:r>
            <a:r>
              <a:rPr lang="fr-FR" sz="2200" b="1" dirty="0" err="1">
                <a:latin typeface="Times New Roman" panose="02020603050405020304" pitchFamily="18" charset="0"/>
                <a:cs typeface="Times New Roman" panose="02020603050405020304" pitchFamily="18" charset="0"/>
              </a:rPr>
              <a:t>Emberger</a:t>
            </a:r>
            <a:r>
              <a:rPr lang="fr-FR" sz="2200" b="1" dirty="0">
                <a:latin typeface="Times New Roman" panose="02020603050405020304" pitchFamily="18" charset="0"/>
                <a:cs typeface="Times New Roman" panose="02020603050405020304" pitchFamily="18" charset="0"/>
              </a:rPr>
              <a:t>, (1930).</a:t>
            </a:r>
            <a:endParaRPr lang="fr-FR" sz="2200" dirty="0">
              <a:latin typeface="Times New Roman" panose="02020603050405020304" pitchFamily="18" charset="0"/>
              <a:cs typeface="Times New Roman" panose="02020603050405020304" pitchFamily="18" charset="0"/>
            </a:endParaRPr>
          </a:p>
          <a:p>
            <a:pPr algn="just"/>
            <a:r>
              <a:rPr lang="fr-FR" sz="2200" dirty="0">
                <a:latin typeface="Times New Roman" panose="02020603050405020304" pitchFamily="18" charset="0"/>
                <a:cs typeface="Times New Roman" panose="02020603050405020304" pitchFamily="18" charset="0"/>
              </a:rPr>
              <a:t>	Afin de déterminer les variations des températures, </a:t>
            </a:r>
            <a:r>
              <a:rPr lang="fr-FR" sz="2200" b="1" dirty="0" err="1">
                <a:latin typeface="Times New Roman" panose="02020603050405020304" pitchFamily="18" charset="0"/>
                <a:cs typeface="Times New Roman" panose="02020603050405020304" pitchFamily="18" charset="0"/>
              </a:rPr>
              <a:t>Emberger</a:t>
            </a:r>
            <a:r>
              <a:rPr lang="fr-FR" sz="2200" b="1" dirty="0">
                <a:latin typeface="Times New Roman" panose="02020603050405020304" pitchFamily="18" charset="0"/>
                <a:cs typeface="Times New Roman" panose="02020603050405020304" pitchFamily="18" charset="0"/>
              </a:rPr>
              <a:t>, (1930)</a:t>
            </a:r>
            <a:r>
              <a:rPr lang="fr-FR" sz="2200" dirty="0">
                <a:latin typeface="Times New Roman" panose="02020603050405020304" pitchFamily="18" charset="0"/>
                <a:cs typeface="Times New Roman" panose="02020603050405020304" pitchFamily="18" charset="0"/>
              </a:rPr>
              <a:t> utilise :</a:t>
            </a:r>
          </a:p>
          <a:p>
            <a:pPr marL="0" lvl="0" indent="0" algn="just">
              <a:buNone/>
            </a:pPr>
            <a:r>
              <a:rPr lang="fr-FR" sz="2200" dirty="0" smtClean="0">
                <a:latin typeface="Times New Roman" panose="02020603050405020304" pitchFamily="18" charset="0"/>
                <a:cs typeface="Times New Roman" panose="02020603050405020304" pitchFamily="18" charset="0"/>
              </a:rPr>
              <a:t>	</a:t>
            </a:r>
            <a:r>
              <a:rPr lang="fr-FR" sz="2200" b="1" dirty="0" smtClean="0">
                <a:solidFill>
                  <a:srgbClr val="7030A0"/>
                </a:solidFill>
                <a:latin typeface="Times New Roman" panose="02020603050405020304" pitchFamily="18" charset="0"/>
                <a:cs typeface="Times New Roman" panose="02020603050405020304" pitchFamily="18" charset="0"/>
              </a:rPr>
              <a:t>«</a:t>
            </a:r>
            <a:r>
              <a:rPr lang="fr-FR" sz="2200" b="1" dirty="0">
                <a:solidFill>
                  <a:srgbClr val="7030A0"/>
                </a:solidFill>
                <a:latin typeface="Times New Roman" panose="02020603050405020304" pitchFamily="18" charset="0"/>
                <a:cs typeface="Times New Roman" panose="02020603050405020304" pitchFamily="18" charset="0"/>
              </a:rPr>
              <a:t> M » : moyenne des maximas du mois le plus chaud.</a:t>
            </a:r>
          </a:p>
          <a:p>
            <a:pPr marL="0" lvl="0" indent="0" algn="just">
              <a:buNone/>
            </a:pPr>
            <a:r>
              <a:rPr lang="fr-FR" sz="2200" b="1" dirty="0" smtClean="0">
                <a:solidFill>
                  <a:srgbClr val="7030A0"/>
                </a:solidFill>
                <a:latin typeface="Times New Roman" panose="02020603050405020304" pitchFamily="18" charset="0"/>
                <a:cs typeface="Times New Roman" panose="02020603050405020304" pitchFamily="18" charset="0"/>
              </a:rPr>
              <a:t>	«</a:t>
            </a:r>
            <a:r>
              <a:rPr lang="fr-FR" sz="2200" b="1" dirty="0">
                <a:solidFill>
                  <a:srgbClr val="7030A0"/>
                </a:solidFill>
                <a:latin typeface="Times New Roman" panose="02020603050405020304" pitchFamily="18" charset="0"/>
                <a:cs typeface="Times New Roman" panose="02020603050405020304" pitchFamily="18" charset="0"/>
              </a:rPr>
              <a:t> m » : moyenne des minima du mois le plus froid.</a:t>
            </a:r>
          </a:p>
          <a:p>
            <a:pPr marL="0" lvl="0" indent="0" algn="just">
              <a:buNone/>
            </a:pPr>
            <a:r>
              <a:rPr lang="fr-FR" sz="2200" b="1" dirty="0" smtClean="0">
                <a:solidFill>
                  <a:srgbClr val="7030A0"/>
                </a:solidFill>
                <a:latin typeface="Times New Roman" panose="02020603050405020304" pitchFamily="18" charset="0"/>
                <a:cs typeface="Times New Roman" panose="02020603050405020304" pitchFamily="18" charset="0"/>
              </a:rPr>
              <a:t>	«</a:t>
            </a:r>
            <a:r>
              <a:rPr lang="fr-FR" sz="2200" b="1" dirty="0">
                <a:solidFill>
                  <a:srgbClr val="7030A0"/>
                </a:solidFill>
                <a:latin typeface="Times New Roman" panose="02020603050405020304" pitchFamily="18" charset="0"/>
                <a:cs typeface="Times New Roman" panose="02020603050405020304" pitchFamily="18" charset="0"/>
              </a:rPr>
              <a:t> M-m » : amplitude thermique, exprime le continent.</a:t>
            </a:r>
          </a:p>
          <a:p>
            <a:pPr algn="just"/>
            <a:endParaRPr lang="fr-FR" b="1" dirty="0">
              <a:solidFill>
                <a:srgbClr val="7030A0"/>
              </a:solidFill>
            </a:endParaRPr>
          </a:p>
        </p:txBody>
      </p:sp>
    </p:spTree>
    <p:extLst>
      <p:ext uri="{BB962C8B-B14F-4D97-AF65-F5344CB8AC3E}">
        <p14:creationId xmlns:p14="http://schemas.microsoft.com/office/powerpoint/2010/main" xmlns="" val="30672174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220717"/>
            <a:ext cx="9649080" cy="6369269"/>
          </a:xfrm>
        </p:spPr>
        <p:txBody>
          <a:bodyPr/>
          <a:lstStyle/>
          <a:p>
            <a:r>
              <a:rPr lang="fr-FR" b="1" dirty="0"/>
              <a:t>3-2-1 Températures moyennes mensuelles</a:t>
            </a:r>
            <a:r>
              <a:rPr lang="fr-FR" dirty="0"/>
              <a:t> :</a:t>
            </a:r>
          </a:p>
          <a:p>
            <a:pPr marL="0" indent="0" algn="just">
              <a:buNone/>
            </a:pPr>
            <a:r>
              <a:rPr lang="fr-FR" dirty="0"/>
              <a:t>	</a:t>
            </a:r>
            <a:r>
              <a:rPr lang="fr-FR" sz="2800" dirty="0">
                <a:latin typeface="Times New Roman" panose="02020603050405020304" pitchFamily="18" charset="0"/>
                <a:cs typeface="Times New Roman" panose="02020603050405020304" pitchFamily="18" charset="0"/>
              </a:rPr>
              <a:t>Nous avons été amenés ici encore à prendre en considération deux périodes, l’une ancienne (1913-1938) et l’autre récente de (1992-2016).</a:t>
            </a:r>
          </a:p>
          <a:p>
            <a:pPr algn="just"/>
            <a:r>
              <a:rPr lang="fr-FR" sz="2800" dirty="0">
                <a:latin typeface="Times New Roman" panose="02020603050405020304" pitchFamily="18" charset="0"/>
                <a:cs typeface="Times New Roman" panose="02020603050405020304" pitchFamily="18" charset="0"/>
              </a:rPr>
              <a:t>Pour l’ensemble de nos stations, le mois le plus chaud est le mois d’Aout ; les maxima d’été sont assez élevés dans la nouvelle période avec 33.54°C pour Zenâta, 29.25°C pour Béni </a:t>
            </a:r>
            <a:r>
              <a:rPr lang="fr-FR" sz="2800" dirty="0" err="1">
                <a:latin typeface="Times New Roman" panose="02020603050405020304" pitchFamily="18" charset="0"/>
                <a:cs typeface="Times New Roman" panose="02020603050405020304" pitchFamily="18" charset="0"/>
              </a:rPr>
              <a:t>Saf</a:t>
            </a:r>
            <a:r>
              <a:rPr lang="fr-FR" sz="2800" dirty="0">
                <a:latin typeface="Times New Roman" panose="02020603050405020304" pitchFamily="18" charset="0"/>
                <a:cs typeface="Times New Roman" panose="02020603050405020304" pitchFamily="18" charset="0"/>
              </a:rPr>
              <a:t>, 25.98°C pour </a:t>
            </a:r>
            <a:r>
              <a:rPr lang="fr-FR" sz="2800" dirty="0" err="1">
                <a:latin typeface="Times New Roman" panose="02020603050405020304" pitchFamily="18" charset="0"/>
                <a:cs typeface="Times New Roman" panose="02020603050405020304" pitchFamily="18" charset="0"/>
              </a:rPr>
              <a:t>Ghazaouet</a:t>
            </a:r>
            <a:r>
              <a:rPr lang="fr-FR" sz="2800" dirty="0">
                <a:latin typeface="Times New Roman" panose="02020603050405020304" pitchFamily="18" charset="0"/>
                <a:cs typeface="Times New Roman" panose="02020603050405020304" pitchFamily="18" charset="0"/>
              </a:rPr>
              <a:t> et 25.4°C pour </a:t>
            </a:r>
            <a:r>
              <a:rPr lang="fr-FR" sz="2800" dirty="0" err="1">
                <a:latin typeface="Times New Roman" panose="02020603050405020304" pitchFamily="18" charset="0"/>
                <a:cs typeface="Times New Roman" panose="02020603050405020304" pitchFamily="18" charset="0"/>
              </a:rPr>
              <a:t>Maghnia</a:t>
            </a:r>
            <a:r>
              <a:rPr lang="fr-FR" sz="2800" dirty="0">
                <a:latin typeface="Times New Roman" panose="02020603050405020304" pitchFamily="18" charset="0"/>
                <a:cs typeface="Times New Roman" panose="02020603050405020304" pitchFamily="18" charset="0"/>
              </a:rPr>
              <a:t>.</a:t>
            </a:r>
          </a:p>
          <a:p>
            <a:pPr algn="just"/>
            <a:r>
              <a:rPr lang="fr-FR" sz="2800" dirty="0">
                <a:latin typeface="Times New Roman" panose="02020603050405020304" pitchFamily="18" charset="0"/>
                <a:cs typeface="Times New Roman" panose="02020603050405020304" pitchFamily="18" charset="0"/>
              </a:rPr>
              <a:t>	Les moyennes minimales des stations du littoral sont plus ou moins élevées de 10.63°C pour Beni </a:t>
            </a:r>
            <a:r>
              <a:rPr lang="fr-FR" sz="2800" dirty="0" err="1">
                <a:latin typeface="Times New Roman" panose="02020603050405020304" pitchFamily="18" charset="0"/>
                <a:cs typeface="Times New Roman" panose="02020603050405020304" pitchFamily="18" charset="0"/>
              </a:rPr>
              <a:t>Saf</a:t>
            </a:r>
            <a:r>
              <a:rPr lang="fr-FR" sz="2800" dirty="0">
                <a:latin typeface="Times New Roman" panose="02020603050405020304" pitchFamily="18" charset="0"/>
                <a:cs typeface="Times New Roman" panose="02020603050405020304" pitchFamily="18" charset="0"/>
              </a:rPr>
              <a:t> avec un hiver chaud, et 13.36°C pour </a:t>
            </a:r>
            <a:r>
              <a:rPr lang="fr-FR" sz="2800" dirty="0" err="1">
                <a:latin typeface="Times New Roman" panose="02020603050405020304" pitchFamily="18" charset="0"/>
                <a:cs typeface="Times New Roman" panose="02020603050405020304" pitchFamily="18" charset="0"/>
              </a:rPr>
              <a:t>Ghazaouet</a:t>
            </a:r>
            <a:r>
              <a:rPr lang="fr-FR" sz="2800" dirty="0">
                <a:latin typeface="Times New Roman" panose="02020603050405020304" pitchFamily="18" charset="0"/>
                <a:cs typeface="Times New Roman" panose="02020603050405020304" pitchFamily="18" charset="0"/>
              </a:rPr>
              <a:t>. Plus on remonte à l’intérieur des massifs montagneux, plus on observe une diminution des minimas atteignant respectivement 5.97°C à </a:t>
            </a:r>
            <a:r>
              <a:rPr lang="fr-FR" sz="2800" dirty="0" err="1">
                <a:latin typeface="Times New Roman" panose="02020603050405020304" pitchFamily="18" charset="0"/>
                <a:cs typeface="Times New Roman" panose="02020603050405020304" pitchFamily="18" charset="0"/>
              </a:rPr>
              <a:t>Zenata</a:t>
            </a:r>
            <a:r>
              <a:rPr lang="fr-FR" sz="2800" dirty="0">
                <a:latin typeface="Times New Roman" panose="02020603050405020304" pitchFamily="18" charset="0"/>
                <a:cs typeface="Times New Roman" panose="02020603050405020304" pitchFamily="18" charset="0"/>
              </a:rPr>
              <a:t> et 8.58°C à </a:t>
            </a:r>
            <a:r>
              <a:rPr lang="fr-FR" sz="2800" dirty="0" err="1">
                <a:latin typeface="Times New Roman" panose="02020603050405020304" pitchFamily="18" charset="0"/>
                <a:cs typeface="Times New Roman" panose="02020603050405020304" pitchFamily="18" charset="0"/>
              </a:rPr>
              <a:t>Maghnia</a:t>
            </a:r>
            <a:r>
              <a:rPr lang="fr-FR" sz="2800" dirty="0">
                <a:latin typeface="Times New Roman" panose="02020603050405020304" pitchFamily="18" charset="0"/>
                <a:cs typeface="Times New Roman" panose="02020603050405020304" pitchFamily="18" charset="0"/>
              </a:rPr>
              <a:t>.</a:t>
            </a:r>
          </a:p>
          <a:p>
            <a:pPr algn="just"/>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3292118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99545" y="252249"/>
            <a:ext cx="9506607" cy="6321972"/>
          </a:xfrm>
        </p:spPr>
        <p:txBody>
          <a:bodyPr>
            <a:normAutofit lnSpcReduction="10000"/>
          </a:bodyPr>
          <a:lstStyle/>
          <a:p>
            <a:r>
              <a:rPr lang="fr-FR" sz="2400" b="1" dirty="0">
                <a:solidFill>
                  <a:srgbClr val="FF0000"/>
                </a:solidFill>
                <a:latin typeface="Times New Roman" panose="02020603050405020304" pitchFamily="18" charset="0"/>
                <a:cs typeface="Times New Roman" panose="02020603050405020304" pitchFamily="18" charset="0"/>
              </a:rPr>
              <a:t>3-2-2 Amplitude thermique moyennes ou indice de continentalité :</a:t>
            </a:r>
            <a:endParaRPr lang="fr-FR" sz="2400" dirty="0">
              <a:solidFill>
                <a:srgbClr val="FF0000"/>
              </a:solidFill>
              <a:latin typeface="Times New Roman" panose="02020603050405020304" pitchFamily="18" charset="0"/>
              <a:cs typeface="Times New Roman" panose="02020603050405020304" pitchFamily="18" charset="0"/>
            </a:endParaRPr>
          </a:p>
          <a:p>
            <a:pPr marL="0" indent="0">
              <a:buNone/>
            </a:pPr>
            <a:r>
              <a:rPr lang="fr-FR" dirty="0"/>
              <a:t>	L’amplitude thermique se définit par la différence entre les moyennes des maximums extrêmes d’une part, et des minimums extrêmes d’autre part, sa valeur est écologiquement importante à connaitre</a:t>
            </a:r>
            <a:r>
              <a:rPr lang="fr-FR" dirty="0" smtClean="0"/>
              <a:t>.</a:t>
            </a:r>
          </a:p>
          <a:p>
            <a:pPr marL="0" indent="0">
              <a:buNone/>
            </a:pPr>
            <a:r>
              <a:rPr lang="fr-FR" dirty="0" smtClean="0"/>
              <a:t> 	La </a:t>
            </a:r>
            <a:r>
              <a:rPr lang="fr-FR" dirty="0"/>
              <a:t>continentalité est définie par rapport à l’amplitude thermique moyenne (M-m) elle permet à son tour de préciser l’influence maritime ou au contraire continentale d’une région donnée.</a:t>
            </a:r>
          </a:p>
          <a:p>
            <a:r>
              <a:rPr lang="fr-FR" b="1" dirty="0" err="1"/>
              <a:t>Debrach</a:t>
            </a:r>
            <a:r>
              <a:rPr lang="fr-FR" b="1" dirty="0"/>
              <a:t> (1953)</a:t>
            </a:r>
            <a:r>
              <a:rPr lang="fr-FR" dirty="0"/>
              <a:t> a défini le climat en fonction des écarts thermiques (M-m), selon cet auteur, les climats retenus sont :</a:t>
            </a:r>
          </a:p>
          <a:p>
            <a:pPr marL="0" lvl="0" indent="0">
              <a:buNone/>
            </a:pPr>
            <a:r>
              <a:rPr lang="fr-FR" dirty="0" smtClean="0"/>
              <a:t>	</a:t>
            </a:r>
            <a:r>
              <a:rPr lang="fr-FR" sz="2800" b="1" dirty="0" smtClean="0">
                <a:solidFill>
                  <a:srgbClr val="7030A0"/>
                </a:solidFill>
                <a:latin typeface="Times New Roman" panose="02020603050405020304" pitchFamily="18" charset="0"/>
                <a:cs typeface="Times New Roman" panose="02020603050405020304" pitchFamily="18" charset="0"/>
              </a:rPr>
              <a:t>Climat </a:t>
            </a:r>
            <a:r>
              <a:rPr lang="fr-FR" sz="2800" b="1" dirty="0">
                <a:solidFill>
                  <a:srgbClr val="7030A0"/>
                </a:solidFill>
                <a:latin typeface="Times New Roman" panose="02020603050405020304" pitchFamily="18" charset="0"/>
                <a:cs typeface="Times New Roman" panose="02020603050405020304" pitchFamily="18" charset="0"/>
              </a:rPr>
              <a:t>insulaire : M-m &lt; 15°c </a:t>
            </a:r>
          </a:p>
          <a:p>
            <a:pPr marL="0" lvl="0" indent="0">
              <a:buNone/>
            </a:pPr>
            <a:r>
              <a:rPr lang="fr-FR" sz="2800" b="1" dirty="0" smtClean="0">
                <a:solidFill>
                  <a:srgbClr val="7030A0"/>
                </a:solidFill>
                <a:latin typeface="Times New Roman" panose="02020603050405020304" pitchFamily="18" charset="0"/>
                <a:cs typeface="Times New Roman" panose="02020603050405020304" pitchFamily="18" charset="0"/>
              </a:rPr>
              <a:t>	Climat </a:t>
            </a:r>
            <a:r>
              <a:rPr lang="fr-FR" sz="2800" b="1" dirty="0">
                <a:solidFill>
                  <a:srgbClr val="7030A0"/>
                </a:solidFill>
                <a:latin typeface="Times New Roman" panose="02020603050405020304" pitchFamily="18" charset="0"/>
                <a:cs typeface="Times New Roman" panose="02020603050405020304" pitchFamily="18" charset="0"/>
              </a:rPr>
              <a:t>littoral : 15°c &lt;M-m&lt;25°c</a:t>
            </a:r>
          </a:p>
          <a:p>
            <a:pPr marL="0" lvl="0" indent="0">
              <a:buNone/>
            </a:pPr>
            <a:r>
              <a:rPr lang="fr-FR" sz="2800" b="1" dirty="0" smtClean="0">
                <a:solidFill>
                  <a:srgbClr val="7030A0"/>
                </a:solidFill>
                <a:latin typeface="Times New Roman" panose="02020603050405020304" pitchFamily="18" charset="0"/>
                <a:cs typeface="Times New Roman" panose="02020603050405020304" pitchFamily="18" charset="0"/>
              </a:rPr>
              <a:t>	Climat </a:t>
            </a:r>
            <a:r>
              <a:rPr lang="fr-FR" sz="2800" b="1" dirty="0">
                <a:solidFill>
                  <a:srgbClr val="7030A0"/>
                </a:solidFill>
                <a:latin typeface="Times New Roman" panose="02020603050405020304" pitchFamily="18" charset="0"/>
                <a:cs typeface="Times New Roman" panose="02020603050405020304" pitchFamily="18" charset="0"/>
              </a:rPr>
              <a:t>semi-continental : 25°c&lt;M-m&lt; 35°</a:t>
            </a:r>
          </a:p>
          <a:p>
            <a:pPr marL="0" lvl="0" indent="0">
              <a:buNone/>
            </a:pPr>
            <a:r>
              <a:rPr lang="fr-FR" sz="2800" b="1" dirty="0" smtClean="0">
                <a:solidFill>
                  <a:srgbClr val="7030A0"/>
                </a:solidFill>
                <a:latin typeface="Times New Roman" panose="02020603050405020304" pitchFamily="18" charset="0"/>
                <a:cs typeface="Times New Roman" panose="02020603050405020304" pitchFamily="18" charset="0"/>
              </a:rPr>
              <a:t>	Climat </a:t>
            </a:r>
            <a:r>
              <a:rPr lang="fr-FR" sz="2800" b="1" dirty="0">
                <a:solidFill>
                  <a:srgbClr val="7030A0"/>
                </a:solidFill>
                <a:latin typeface="Times New Roman" panose="02020603050405020304" pitchFamily="18" charset="0"/>
                <a:cs typeface="Times New Roman" panose="02020603050405020304" pitchFamily="18" charset="0"/>
              </a:rPr>
              <a:t>continental : M-m &gt; 35°c</a:t>
            </a:r>
          </a:p>
          <a:p>
            <a:r>
              <a:rPr lang="fr-FR" dirty="0"/>
              <a:t>	A partir de cette classification, la station de Beni </a:t>
            </a:r>
            <a:r>
              <a:rPr lang="fr-FR" dirty="0" err="1"/>
              <a:t>Saf</a:t>
            </a:r>
            <a:r>
              <a:rPr lang="fr-FR" dirty="0"/>
              <a:t>, </a:t>
            </a:r>
            <a:r>
              <a:rPr lang="fr-FR" dirty="0" err="1"/>
              <a:t>Ghazaouet</a:t>
            </a:r>
            <a:r>
              <a:rPr lang="fr-FR" dirty="0"/>
              <a:t> et </a:t>
            </a:r>
            <a:r>
              <a:rPr lang="fr-FR" dirty="0" err="1"/>
              <a:t>Maghnia</a:t>
            </a:r>
            <a:r>
              <a:rPr lang="fr-FR" dirty="0"/>
              <a:t> présentent un climat littoral. Par contre la station de Zenâta présente un climat semi continental.</a:t>
            </a:r>
          </a:p>
          <a:p>
            <a:r>
              <a:rPr lang="fr-FR" dirty="0"/>
              <a:t> </a:t>
            </a:r>
          </a:p>
          <a:p>
            <a:pPr marL="0" indent="0">
              <a:buNone/>
            </a:pPr>
            <a:endParaRPr lang="fr-FR" dirty="0"/>
          </a:p>
        </p:txBody>
      </p:sp>
    </p:spTree>
    <p:extLst>
      <p:ext uri="{BB962C8B-B14F-4D97-AF65-F5344CB8AC3E}">
        <p14:creationId xmlns:p14="http://schemas.microsoft.com/office/powerpoint/2010/main" xmlns="" val="42382621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580470480"/>
              </p:ext>
            </p:extLst>
          </p:nvPr>
        </p:nvGraphicFramePr>
        <p:xfrm>
          <a:off x="898634" y="1372578"/>
          <a:ext cx="8135007" cy="4675532"/>
        </p:xfrm>
        <a:graphic>
          <a:graphicData uri="http://schemas.openxmlformats.org/drawingml/2006/table">
            <a:tbl>
              <a:tblPr firstRow="1" firstCol="1" bandRow="1">
                <a:tableStyleId>{5C22544A-7EE6-4342-B048-85BDC9FD1C3A}</a:tableStyleId>
              </a:tblPr>
              <a:tblGrid>
                <a:gridCol w="2167958"/>
                <a:gridCol w="1982134"/>
                <a:gridCol w="1840297"/>
                <a:gridCol w="2144618"/>
              </a:tblGrid>
              <a:tr h="340604">
                <a:tc>
                  <a:txBody>
                    <a:bodyPr/>
                    <a:lstStyle/>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Stations</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Période</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(M-m)</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Type de climat</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081253">
                <a:tc>
                  <a:txBody>
                    <a:bodyPr/>
                    <a:lstStyle/>
                    <a:p>
                      <a:pPr algn="ctr">
                        <a:lnSpc>
                          <a:spcPct val="115000"/>
                        </a:lnSpc>
                        <a:spcAft>
                          <a:spcPts val="0"/>
                        </a:spcAft>
                      </a:pPr>
                      <a:r>
                        <a:rPr lang="fr-FR" sz="2000" dirty="0" err="1">
                          <a:effectLst/>
                          <a:latin typeface="Times New Roman" panose="02020603050405020304" pitchFamily="18" charset="0"/>
                          <a:cs typeface="Times New Roman" panose="02020603050405020304" pitchFamily="18" charset="0"/>
                        </a:rPr>
                        <a:t>Zénata</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(1913-1938)</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(1992-2016)</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25.34</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28.42</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Semi continental</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Semi continental</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081253">
                <a:tc>
                  <a:txBody>
                    <a:bodyPr/>
                    <a:lstStyle/>
                    <a:p>
                      <a:pPr algn="ctr">
                        <a:lnSpc>
                          <a:spcPct val="115000"/>
                        </a:lnSpc>
                        <a:spcAft>
                          <a:spcPts val="0"/>
                        </a:spcAft>
                      </a:pPr>
                      <a:r>
                        <a:rPr lang="fr-FR" sz="2000" dirty="0" err="1">
                          <a:effectLst/>
                          <a:latin typeface="Times New Roman" panose="02020603050405020304" pitchFamily="18" charset="0"/>
                          <a:cs typeface="Times New Roman" panose="02020603050405020304" pitchFamily="18" charset="0"/>
                        </a:rPr>
                        <a:t>BéniSaf</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(1913-1938)</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(1992-2016)</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20.2</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20.72</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Littoral</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Littoral</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081253">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Ghazaouet</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(1913-1938)</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(1992-2016)</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22</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18.54</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Littoral</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Littoral</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1081253">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Maghnia</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(1913-1938)</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a:effectLst/>
                          <a:latin typeface="Times New Roman" panose="02020603050405020304" pitchFamily="18" charset="0"/>
                          <a:cs typeface="Times New Roman" panose="02020603050405020304" pitchFamily="18" charset="0"/>
                        </a:rPr>
                        <a:t>(1992-2016)</a:t>
                      </a:r>
                      <a:endParaRPr lang="fr-FR" sz="20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17.4</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20.49</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Littoral</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 </a:t>
                      </a:r>
                    </a:p>
                    <a:p>
                      <a:pPr algn="ctr">
                        <a:lnSpc>
                          <a:spcPct val="115000"/>
                        </a:lnSpc>
                        <a:spcAft>
                          <a:spcPts val="0"/>
                        </a:spcAft>
                      </a:pPr>
                      <a:r>
                        <a:rPr lang="fr-FR" sz="2000" dirty="0">
                          <a:effectLst/>
                          <a:latin typeface="Times New Roman" panose="02020603050405020304" pitchFamily="18" charset="0"/>
                          <a:cs typeface="Times New Roman" panose="02020603050405020304" pitchFamily="18" charset="0"/>
                        </a:rPr>
                        <a:t>Littoral</a:t>
                      </a:r>
                      <a:endParaRPr lang="fr-FR" sz="20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6" name="Rectangle 5"/>
          <p:cNvSpPr/>
          <p:nvPr/>
        </p:nvSpPr>
        <p:spPr>
          <a:xfrm>
            <a:off x="2112579" y="709448"/>
            <a:ext cx="5793211" cy="556434"/>
          </a:xfrm>
          <a:prstGeom prst="rect">
            <a:avLst/>
          </a:prstGeom>
        </p:spPr>
        <p:txBody>
          <a:bodyPr wrap="square">
            <a:spAutoFit/>
          </a:bodyPr>
          <a:lstStyle/>
          <a:p>
            <a:pPr algn="ctr">
              <a:lnSpc>
                <a:spcPct val="115000"/>
              </a:lnSpc>
              <a:spcAft>
                <a:spcPts val="1000"/>
              </a:spcAft>
            </a:pPr>
            <a:r>
              <a:rPr lang="fr-FR" sz="2800" b="1" dirty="0">
                <a:latin typeface="Times New Roman" panose="02020603050405020304" pitchFamily="18" charset="0"/>
                <a:ea typeface="Calibri" panose="020F0502020204030204" pitchFamily="34" charset="0"/>
                <a:cs typeface="Arial" panose="020B0604020202020204" pitchFamily="34" charset="0"/>
              </a:rPr>
              <a:t>Tableau </a:t>
            </a:r>
            <a:r>
              <a:rPr lang="fr-FR" sz="2800" b="1" dirty="0" smtClean="0">
                <a:latin typeface="Times New Roman" panose="02020603050405020304" pitchFamily="18" charset="0"/>
                <a:ea typeface="Calibri" panose="020F0502020204030204" pitchFamily="34" charset="0"/>
                <a:cs typeface="Arial" panose="020B0604020202020204" pitchFamily="34" charset="0"/>
              </a:rPr>
              <a:t>04</a:t>
            </a:r>
            <a:r>
              <a:rPr lang="fr-FR" sz="2800" b="1" dirty="0">
                <a:latin typeface="Times New Roman" panose="02020603050405020304" pitchFamily="18" charset="0"/>
                <a:ea typeface="Calibri" panose="020F0502020204030204" pitchFamily="34" charset="0"/>
                <a:cs typeface="Arial" panose="020B0604020202020204" pitchFamily="34" charset="0"/>
              </a:rPr>
              <a:t> : </a:t>
            </a:r>
            <a:r>
              <a:rPr lang="fr-FR" sz="2800" dirty="0">
                <a:latin typeface="Times New Roman" panose="02020603050405020304" pitchFamily="18" charset="0"/>
                <a:ea typeface="Calibri" panose="020F0502020204030204" pitchFamily="34" charset="0"/>
                <a:cs typeface="Arial" panose="020B0604020202020204" pitchFamily="34" charset="0"/>
              </a:rPr>
              <a:t>Indice de continentalité</a:t>
            </a:r>
            <a:endParaRPr lang="fr-FR" sz="28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xmlns="" val="27827651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Introduction</a:t>
            </a:r>
            <a:endParaRPr lang="fr-FR" dirty="0"/>
          </a:p>
        </p:txBody>
      </p:sp>
      <p:sp>
        <p:nvSpPr>
          <p:cNvPr id="3" name="Espace réservé du contenu 2"/>
          <p:cNvSpPr>
            <a:spLocks noGrp="1"/>
          </p:cNvSpPr>
          <p:nvPr>
            <p:ph idx="1"/>
          </p:nvPr>
        </p:nvSpPr>
        <p:spPr>
          <a:xfrm>
            <a:off x="677334" y="1166649"/>
            <a:ext cx="9381066" cy="5517930"/>
          </a:xfrm>
        </p:spPr>
        <p:txBody>
          <a:bodyPr>
            <a:normAutofit/>
          </a:bodyPr>
          <a:lstStyle/>
          <a:p>
            <a:pPr algn="just"/>
            <a:r>
              <a:rPr lang="fr-FR" sz="2600" dirty="0">
                <a:latin typeface="Times New Roman" panose="02020603050405020304" pitchFamily="18" charset="0"/>
                <a:cs typeface="Times New Roman" panose="02020603050405020304" pitchFamily="18" charset="0"/>
              </a:rPr>
              <a:t>Le climat est l’ensemble des phénomènes météorologiques (température, pression atmosphérique, vents, précipitations) qui caractérisent l’état moyen de l’atmosphère et son évolution en un lieu donné. C’est un élément essentiel dans l’étude des différentes régions du monde</a:t>
            </a:r>
            <a:r>
              <a:rPr lang="fr-FR" sz="2600" dirty="0" smtClean="0">
                <a:latin typeface="Times New Roman" panose="02020603050405020304" pitchFamily="18" charset="0"/>
                <a:cs typeface="Times New Roman" panose="02020603050405020304" pitchFamily="18" charset="0"/>
              </a:rPr>
              <a:t>.</a:t>
            </a:r>
          </a:p>
          <a:p>
            <a:pPr algn="just"/>
            <a:r>
              <a:rPr lang="fr-FR" sz="2600" dirty="0">
                <a:latin typeface="Times New Roman" panose="02020603050405020304" pitchFamily="18" charset="0"/>
                <a:cs typeface="Times New Roman" panose="02020603050405020304" pitchFamily="18" charset="0"/>
              </a:rPr>
              <a:t> Le climat est de toute évidence un facteur important d’instabilité pour les formations végétales. Son action directe apparait surtout par l’existence de conditions climatiques marginales(Microclimatique</a:t>
            </a:r>
            <a:r>
              <a:rPr lang="fr-FR" sz="2600" dirty="0" smtClean="0">
                <a:latin typeface="Times New Roman" panose="02020603050405020304" pitchFamily="18" charset="0"/>
                <a:cs typeface="Times New Roman" panose="02020603050405020304" pitchFamily="18" charset="0"/>
              </a:rPr>
              <a:t>).</a:t>
            </a:r>
          </a:p>
          <a:p>
            <a:pPr algn="just"/>
            <a:r>
              <a:rPr lang="fr-FR" sz="2600" dirty="0">
                <a:latin typeface="Times New Roman" panose="02020603050405020304" pitchFamily="18" charset="0"/>
                <a:cs typeface="Times New Roman" panose="02020603050405020304" pitchFamily="18" charset="0"/>
              </a:rPr>
              <a:t>L’hétérogénéité du climat et du relief, jouent un rôle déterminant dans la distribution des différentes espèces végétales. Les données écologiques, et en particulier bioclimatiques influent sur la répartition spatiale et temporelle de la région.</a:t>
            </a:r>
          </a:p>
          <a:p>
            <a:endParaRPr lang="fr-FR" dirty="0"/>
          </a:p>
        </p:txBody>
      </p:sp>
    </p:spTree>
    <p:extLst>
      <p:ext uri="{BB962C8B-B14F-4D97-AF65-F5344CB8AC3E}">
        <p14:creationId xmlns:p14="http://schemas.microsoft.com/office/powerpoint/2010/main" xmlns="" val="6462903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3" y="157655"/>
            <a:ext cx="9144583" cy="6400800"/>
          </a:xfrm>
        </p:spPr>
        <p:txBody>
          <a:bodyPr>
            <a:normAutofit/>
          </a:bodyPr>
          <a:lstStyle/>
          <a:p>
            <a:pPr algn="just"/>
            <a:r>
              <a:rPr lang="fr-FR" sz="2400" dirty="0">
                <a:latin typeface="Times New Roman" panose="02020603050405020304" pitchFamily="18" charset="0"/>
                <a:cs typeface="Times New Roman" panose="02020603050405020304" pitchFamily="18" charset="0"/>
              </a:rPr>
              <a:t> Plusieurs facteurs fondamentaux influent sur les caractéristiques climatiques de la région de Tlemcen à savoir :</a:t>
            </a:r>
          </a:p>
          <a:p>
            <a:pPr marL="0" lvl="0" indent="0" algn="just">
              <a:buNone/>
            </a:pPr>
            <a:r>
              <a:rPr lang="fr-FR" sz="2400" dirty="0">
                <a:latin typeface="Times New Roman" panose="02020603050405020304" pitchFamily="18" charset="0"/>
                <a:cs typeface="Times New Roman" panose="02020603050405020304" pitchFamily="18" charset="0"/>
              </a:rPr>
              <a:t>	La situation géographique ;</a:t>
            </a:r>
          </a:p>
          <a:p>
            <a:pPr marL="0" lvl="0" indent="0" algn="just">
              <a:buNone/>
            </a:pPr>
            <a:r>
              <a:rPr lang="fr-FR" sz="2400" dirty="0">
                <a:latin typeface="Times New Roman" panose="02020603050405020304" pitchFamily="18" charset="0"/>
                <a:cs typeface="Times New Roman" panose="02020603050405020304" pitchFamily="18" charset="0"/>
              </a:rPr>
              <a:t>	La position charnière entre le Sahara et la méditerranée ;</a:t>
            </a:r>
          </a:p>
          <a:p>
            <a:pPr marL="0" lvl="0" indent="0" algn="just">
              <a:buNone/>
            </a:pPr>
            <a:r>
              <a:rPr lang="fr-FR" sz="2400" dirty="0">
                <a:latin typeface="Times New Roman" panose="02020603050405020304" pitchFamily="18" charset="0"/>
                <a:cs typeface="Times New Roman" panose="02020603050405020304" pitchFamily="18" charset="0"/>
              </a:rPr>
              <a:t>	L’altitude</a:t>
            </a:r>
          </a:p>
          <a:p>
            <a:pPr marL="0" lvl="0" indent="0" algn="just">
              <a:buNone/>
            </a:pPr>
            <a:r>
              <a:rPr lang="fr-FR" sz="2400" dirty="0">
                <a:latin typeface="Times New Roman" panose="02020603050405020304" pitchFamily="18" charset="0"/>
                <a:cs typeface="Times New Roman" panose="02020603050405020304" pitchFamily="18" charset="0"/>
              </a:rPr>
              <a:t>	La transformation des espaces jadis verdoyants en espaces bétonnés</a:t>
            </a:r>
            <a:r>
              <a:rPr lang="fr-FR" sz="2400" dirty="0" smtClean="0">
                <a:latin typeface="Times New Roman" panose="02020603050405020304" pitchFamily="18" charset="0"/>
                <a:cs typeface="Times New Roman" panose="02020603050405020304" pitchFamily="18" charset="0"/>
              </a:rPr>
              <a:t>.</a:t>
            </a:r>
          </a:p>
          <a:p>
            <a:pPr marL="0" indent="0" algn="just">
              <a:buNone/>
            </a:pPr>
            <a:r>
              <a:rPr lang="fr-FR" sz="2400" dirty="0">
                <a:latin typeface="Times New Roman" panose="02020603050405020304" pitchFamily="18" charset="0"/>
                <a:cs typeface="Times New Roman" panose="02020603050405020304" pitchFamily="18" charset="0"/>
              </a:rPr>
              <a:t>	</a:t>
            </a:r>
            <a:r>
              <a:rPr lang="fr-FR" sz="2400" dirty="0" smtClean="0">
                <a:latin typeface="Times New Roman" panose="02020603050405020304" pitchFamily="18" charset="0"/>
                <a:cs typeface="Times New Roman" panose="02020603050405020304" pitchFamily="18" charset="0"/>
              </a:rPr>
              <a:t>* Pour cela, une étude </a:t>
            </a:r>
            <a:r>
              <a:rPr lang="fr-FR" sz="2400" dirty="0">
                <a:latin typeface="Times New Roman" panose="02020603050405020304" pitchFamily="18" charset="0"/>
                <a:cs typeface="Times New Roman" panose="02020603050405020304" pitchFamily="18" charset="0"/>
              </a:rPr>
              <a:t>bioclimatique est menée pendant deux périodes (1918 – 1938) et (1992-2016).</a:t>
            </a:r>
          </a:p>
          <a:p>
            <a:pPr marL="0" indent="0" algn="just">
              <a:buNone/>
            </a:pPr>
            <a:r>
              <a:rPr lang="fr-FR" sz="2400" dirty="0"/>
              <a:t> </a:t>
            </a:r>
            <a:br>
              <a:rPr lang="fr-FR" sz="2400" dirty="0"/>
            </a:br>
            <a:endParaRPr lang="fr-FR" sz="2400" dirty="0">
              <a:latin typeface="Times New Roman" panose="02020603050405020304" pitchFamily="18" charset="0"/>
              <a:cs typeface="Times New Roman" panose="02020603050405020304" pitchFamily="18" charset="0"/>
            </a:endParaRPr>
          </a:p>
          <a:p>
            <a:pPr marL="0" lvl="0" indent="0" algn="just">
              <a:buNone/>
            </a:pPr>
            <a:endParaRPr lang="fr-FR" sz="2400"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2327765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3" y="189187"/>
            <a:ext cx="9270707" cy="5852176"/>
          </a:xfrm>
        </p:spPr>
        <p:txBody>
          <a:bodyPr/>
          <a:lstStyle/>
          <a:p>
            <a:pPr marL="0" indent="0" algn="just">
              <a:buNone/>
            </a:pPr>
            <a:r>
              <a:rPr lang="fr-FR" b="1" dirty="0" smtClean="0">
                <a:latin typeface="Times New Roman" panose="02020603050405020304" pitchFamily="18" charset="0"/>
                <a:cs typeface="Times New Roman" panose="02020603050405020304" pitchFamily="18" charset="0"/>
              </a:rPr>
              <a:t>	2-Méthodologie</a:t>
            </a:r>
            <a:r>
              <a:rPr lang="fr-FR" b="1" dirty="0">
                <a:latin typeface="Times New Roman" panose="02020603050405020304" pitchFamily="18" charset="0"/>
                <a:cs typeface="Times New Roman" panose="02020603050405020304" pitchFamily="18" charset="0"/>
              </a:rPr>
              <a:t> :</a:t>
            </a:r>
            <a:endParaRPr lang="fr-FR" dirty="0">
              <a:latin typeface="Times New Roman" panose="02020603050405020304" pitchFamily="18" charset="0"/>
              <a:cs typeface="Times New Roman" panose="02020603050405020304" pitchFamily="18" charset="0"/>
            </a:endParaRPr>
          </a:p>
          <a:p>
            <a:pPr algn="just"/>
            <a:r>
              <a:rPr lang="fr-FR" dirty="0">
                <a:latin typeface="Times New Roman" panose="02020603050405020304" pitchFamily="18" charset="0"/>
                <a:cs typeface="Times New Roman" panose="02020603050405020304" pitchFamily="18" charset="0"/>
              </a:rPr>
              <a:t>Le climat est un facteur déterminant de la zone d’étude de plus en plus fine. Pour mieux comprendre son action, il faut mettre en évidence les relations qui existent entre la végétation et les facteurs climatiques.</a:t>
            </a:r>
          </a:p>
          <a:p>
            <a:pPr algn="just"/>
            <a:r>
              <a:rPr lang="fr-FR" dirty="0" smtClean="0">
                <a:latin typeface="Times New Roman" panose="02020603050405020304" pitchFamily="18" charset="0"/>
                <a:cs typeface="Times New Roman" panose="02020603050405020304" pitchFamily="18" charset="0"/>
              </a:rPr>
              <a:t>Le </a:t>
            </a:r>
            <a:r>
              <a:rPr lang="fr-FR" dirty="0">
                <a:latin typeface="Times New Roman" panose="02020603050405020304" pitchFamily="18" charset="0"/>
                <a:cs typeface="Times New Roman" panose="02020603050405020304" pitchFamily="18" charset="0"/>
              </a:rPr>
              <a:t>but de cette analyse bioclimatique c’est de mettre en relief une étroite comparaison entre l’ancienne et la nouvelle période de la région d’étude mais aussi de préciser l’évolution de la végétation en fonction des gradients climatiques</a:t>
            </a:r>
            <a:r>
              <a:rPr lang="fr-FR" dirty="0" smtClean="0">
                <a:latin typeface="Times New Roman" panose="02020603050405020304" pitchFamily="18" charset="0"/>
                <a:cs typeface="Times New Roman" panose="02020603050405020304" pitchFamily="18" charset="0"/>
              </a:rPr>
              <a:t>.</a:t>
            </a:r>
          </a:p>
          <a:p>
            <a:pPr algn="just"/>
            <a:endParaRPr lang="fr-FR" dirty="0" smtClean="0">
              <a:latin typeface="Times New Roman" panose="02020603050405020304" pitchFamily="18" charset="0"/>
              <a:cs typeface="Times New Roman" panose="02020603050405020304" pitchFamily="18" charset="0"/>
            </a:endParaRPr>
          </a:p>
          <a:p>
            <a:pPr algn="just"/>
            <a:endParaRPr lang="fr-FR" dirty="0">
              <a:latin typeface="Times New Roman" panose="02020603050405020304" pitchFamily="18" charset="0"/>
              <a:cs typeface="Times New Roman" panose="02020603050405020304" pitchFamily="18" charset="0"/>
            </a:endParaRPr>
          </a:p>
          <a:p>
            <a:pPr marL="0" indent="0" algn="just">
              <a:buNone/>
            </a:pPr>
            <a:r>
              <a:rPr lang="fr-FR" b="1" dirty="0" smtClean="0">
                <a:solidFill>
                  <a:schemeClr val="tx1"/>
                </a:solidFill>
                <a:latin typeface="Times New Roman" panose="02020603050405020304" pitchFamily="18" charset="0"/>
                <a:cs typeface="Times New Roman" panose="02020603050405020304" pitchFamily="18" charset="0"/>
              </a:rPr>
              <a:t>	</a:t>
            </a:r>
            <a:r>
              <a:rPr lang="fr-FR" sz="2400" b="1" dirty="0" smtClean="0">
                <a:solidFill>
                  <a:schemeClr val="tx1"/>
                </a:solidFill>
                <a:latin typeface="Times New Roman" panose="02020603050405020304" pitchFamily="18" charset="0"/>
                <a:cs typeface="Times New Roman" panose="02020603050405020304" pitchFamily="18" charset="0"/>
              </a:rPr>
              <a:t> </a:t>
            </a:r>
          </a:p>
          <a:p>
            <a:pPr marL="0" indent="0" algn="just">
              <a:buNone/>
            </a:pPr>
            <a:endParaRPr lang="fr-FR" sz="2400" b="1" dirty="0">
              <a:solidFill>
                <a:schemeClr val="tx1"/>
              </a:solidFill>
              <a:latin typeface="Times New Roman" panose="02020603050405020304" pitchFamily="18" charset="0"/>
              <a:cs typeface="Times New Roman" panose="02020603050405020304" pitchFamily="18" charset="0"/>
            </a:endParaRPr>
          </a:p>
          <a:p>
            <a:pPr marL="0" indent="0" algn="just">
              <a:buNone/>
            </a:pPr>
            <a:endParaRPr lang="fr-FR" sz="2400" b="1"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fr-FR" sz="2400" b="1"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fr-FR" sz="2400" b="1" dirty="0" smtClean="0">
                <a:solidFill>
                  <a:schemeClr val="tx1"/>
                </a:solidFill>
                <a:latin typeface="Times New Roman" panose="02020603050405020304" pitchFamily="18" charset="0"/>
                <a:cs typeface="Times New Roman" panose="02020603050405020304" pitchFamily="18" charset="0"/>
              </a:rPr>
              <a:t>Tableau </a:t>
            </a:r>
            <a:r>
              <a:rPr lang="fr-FR" sz="2400" b="1" dirty="0">
                <a:solidFill>
                  <a:schemeClr val="tx1"/>
                </a:solidFill>
                <a:latin typeface="Times New Roman" panose="02020603050405020304" pitchFamily="18" charset="0"/>
                <a:cs typeface="Times New Roman" panose="02020603050405020304" pitchFamily="18" charset="0"/>
              </a:rPr>
              <a:t>01 : </a:t>
            </a:r>
            <a:r>
              <a:rPr lang="fr-FR" sz="2400" dirty="0">
                <a:solidFill>
                  <a:schemeClr val="tx1"/>
                </a:solidFill>
                <a:latin typeface="Times New Roman" panose="02020603050405020304" pitchFamily="18" charset="0"/>
                <a:cs typeface="Times New Roman" panose="02020603050405020304" pitchFamily="18" charset="0"/>
              </a:rPr>
              <a:t>Données géographiques des stations Météorologiques</a:t>
            </a:r>
            <a:endParaRPr lang="fr-FR" sz="2400" dirty="0">
              <a:latin typeface="Times New Roman" panose="02020603050405020304" pitchFamily="18" charset="0"/>
              <a:cs typeface="Times New Roman" panose="02020603050405020304" pitchFamily="18" charset="0"/>
            </a:endParaRPr>
          </a:p>
        </p:txBody>
      </p:sp>
      <p:graphicFrame>
        <p:nvGraphicFramePr>
          <p:cNvPr id="4" name="Tableau 3"/>
          <p:cNvGraphicFramePr>
            <a:graphicFrameLocks noGrp="1"/>
          </p:cNvGraphicFramePr>
          <p:nvPr>
            <p:extLst>
              <p:ext uri="{D42A27DB-BD31-4B8C-83A1-F6EECF244321}">
                <p14:modId xmlns:p14="http://schemas.microsoft.com/office/powerpoint/2010/main" xmlns="" val="1243004091"/>
              </p:ext>
            </p:extLst>
          </p:nvPr>
        </p:nvGraphicFramePr>
        <p:xfrm>
          <a:off x="1040526" y="2554014"/>
          <a:ext cx="8166535" cy="2743200"/>
        </p:xfrm>
        <a:graphic>
          <a:graphicData uri="http://schemas.openxmlformats.org/drawingml/2006/table">
            <a:tbl>
              <a:tblPr firstRow="1" firstCol="1" bandRow="1">
                <a:tableStyleId>{5C22544A-7EE6-4342-B048-85BDC9FD1C3A}</a:tableStyleId>
              </a:tblPr>
              <a:tblGrid>
                <a:gridCol w="1879189"/>
                <a:gridCol w="2095782"/>
                <a:gridCol w="2095782"/>
                <a:gridCol w="2095782"/>
              </a:tblGrid>
              <a:tr h="463506">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Stations</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Latitude</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a:effectLst/>
                          <a:latin typeface="Times New Roman" panose="02020603050405020304" pitchFamily="18" charset="0"/>
                          <a:cs typeface="Times New Roman" panose="02020603050405020304" pitchFamily="18" charset="0"/>
                        </a:rPr>
                        <a:t>Longitude</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a:effectLst/>
                          <a:latin typeface="Times New Roman" panose="02020603050405020304" pitchFamily="18" charset="0"/>
                          <a:cs typeface="Times New Roman" panose="02020603050405020304" pitchFamily="18" charset="0"/>
                        </a:rPr>
                        <a:t>Altitude</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63506">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Beni </a:t>
                      </a:r>
                      <a:r>
                        <a:rPr lang="fr-FR" sz="2400" dirty="0" err="1">
                          <a:effectLst/>
                          <a:latin typeface="Times New Roman" panose="02020603050405020304" pitchFamily="18" charset="0"/>
                          <a:cs typeface="Times New Roman" panose="02020603050405020304" pitchFamily="18" charset="0"/>
                        </a:rPr>
                        <a:t>Saf</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35°18’N</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a:effectLst/>
                          <a:latin typeface="Times New Roman" panose="02020603050405020304" pitchFamily="18" charset="0"/>
                          <a:cs typeface="Times New Roman" panose="02020603050405020304" pitchFamily="18" charset="0"/>
                        </a:rPr>
                        <a:t>01°21’W</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a:effectLst/>
                          <a:latin typeface="Times New Roman" panose="02020603050405020304" pitchFamily="18" charset="0"/>
                          <a:cs typeface="Times New Roman" panose="02020603050405020304" pitchFamily="18" charset="0"/>
                        </a:rPr>
                        <a:t>68m</a:t>
                      </a:r>
                      <a:endParaRPr lang="fr-FR" sz="24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63506">
                <a:tc>
                  <a:txBody>
                    <a:bodyPr/>
                    <a:lstStyle/>
                    <a:p>
                      <a:pPr algn="just">
                        <a:lnSpc>
                          <a:spcPct val="150000"/>
                        </a:lnSpc>
                        <a:spcAft>
                          <a:spcPts val="1000"/>
                        </a:spcAft>
                      </a:pPr>
                      <a:r>
                        <a:rPr lang="fr-FR" sz="2400" dirty="0" err="1" smtClean="0">
                          <a:effectLst/>
                          <a:latin typeface="Times New Roman" panose="02020603050405020304" pitchFamily="18" charset="0"/>
                          <a:cs typeface="Times New Roman" panose="02020603050405020304" pitchFamily="18" charset="0"/>
                        </a:rPr>
                        <a:t>Maghnia</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34°52’N</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smtClean="0">
                          <a:effectLst/>
                          <a:latin typeface="Times New Roman" panose="02020603050405020304" pitchFamily="18" charset="0"/>
                          <a:cs typeface="Times New Roman" panose="02020603050405020304" pitchFamily="18" charset="0"/>
                        </a:rPr>
                        <a:t>01°47’W</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smtClean="0">
                          <a:effectLst/>
                          <a:latin typeface="Times New Roman" panose="02020603050405020304" pitchFamily="18" charset="0"/>
                          <a:cs typeface="Times New Roman" panose="02020603050405020304" pitchFamily="18" charset="0"/>
                        </a:rPr>
                        <a:t>426m</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63506">
                <a:tc>
                  <a:txBody>
                    <a:bodyPr/>
                    <a:lstStyle/>
                    <a:p>
                      <a:pPr algn="just">
                        <a:lnSpc>
                          <a:spcPct val="150000"/>
                        </a:lnSpc>
                        <a:spcAft>
                          <a:spcPts val="1000"/>
                        </a:spcAft>
                      </a:pPr>
                      <a:r>
                        <a:rPr lang="fr-FR" sz="2400" dirty="0" err="1">
                          <a:effectLst/>
                          <a:latin typeface="Times New Roman" panose="02020603050405020304" pitchFamily="18" charset="0"/>
                          <a:cs typeface="Times New Roman" panose="02020603050405020304" pitchFamily="18" charset="0"/>
                        </a:rPr>
                        <a:t>Zenata</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35°01’N</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01°27’W</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a:effectLst/>
                          <a:latin typeface="Times New Roman" panose="02020603050405020304" pitchFamily="18" charset="0"/>
                          <a:cs typeface="Times New Roman" panose="02020603050405020304" pitchFamily="18" charset="0"/>
                        </a:rPr>
                        <a:t>249m</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r h="463506">
                <a:tc>
                  <a:txBody>
                    <a:bodyPr/>
                    <a:lstStyle/>
                    <a:p>
                      <a:pPr algn="just">
                        <a:lnSpc>
                          <a:spcPct val="150000"/>
                        </a:lnSpc>
                        <a:spcAft>
                          <a:spcPts val="1000"/>
                        </a:spcAft>
                      </a:pPr>
                      <a:r>
                        <a:rPr lang="fr-FR" sz="2400" dirty="0" err="1" smtClean="0">
                          <a:effectLst/>
                          <a:latin typeface="Times New Roman" panose="02020603050405020304" pitchFamily="18" charset="0"/>
                          <a:cs typeface="Times New Roman" panose="02020603050405020304" pitchFamily="18" charset="0"/>
                        </a:rPr>
                        <a:t>Ghazaouet</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smtClean="0">
                          <a:effectLst/>
                          <a:latin typeface="Times New Roman" panose="02020603050405020304" pitchFamily="18" charset="0"/>
                          <a:cs typeface="Times New Roman" panose="02020603050405020304" pitchFamily="18" charset="0"/>
                        </a:rPr>
                        <a:t>35°06’N</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smtClean="0">
                          <a:effectLst/>
                          <a:latin typeface="Times New Roman" panose="02020603050405020304" pitchFamily="18" charset="0"/>
                          <a:cs typeface="Times New Roman" panose="02020603050405020304" pitchFamily="18" charset="0"/>
                        </a:rPr>
                        <a:t>01°52’W</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gn="just">
                        <a:lnSpc>
                          <a:spcPct val="150000"/>
                        </a:lnSpc>
                        <a:spcAft>
                          <a:spcPts val="1000"/>
                        </a:spcAft>
                      </a:pPr>
                      <a:r>
                        <a:rPr lang="fr-FR" sz="2400" dirty="0" smtClean="0">
                          <a:effectLst/>
                          <a:latin typeface="Times New Roman" panose="02020603050405020304" pitchFamily="18" charset="0"/>
                          <a:cs typeface="Times New Roman" panose="02020603050405020304" pitchFamily="18" charset="0"/>
                        </a:rPr>
                        <a:t>4m</a:t>
                      </a:r>
                      <a:endParaRPr lang="fr-FR" sz="24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xmlns="" val="5723850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4211077567"/>
              </p:ext>
            </p:extLst>
          </p:nvPr>
        </p:nvGraphicFramePr>
        <p:xfrm>
          <a:off x="220714" y="958013"/>
          <a:ext cx="11792609" cy="5631975"/>
        </p:xfrm>
        <a:graphic>
          <a:graphicData uri="http://schemas.openxmlformats.org/drawingml/2006/table">
            <a:tbl>
              <a:tblPr firstRow="1" firstCol="1" bandRow="1">
                <a:tableStyleId>{5C22544A-7EE6-4342-B048-85BDC9FD1C3A}</a:tableStyleId>
              </a:tblPr>
              <a:tblGrid>
                <a:gridCol w="851711"/>
                <a:gridCol w="656655"/>
                <a:gridCol w="656655"/>
                <a:gridCol w="656655"/>
                <a:gridCol w="656655"/>
                <a:gridCol w="608112"/>
                <a:gridCol w="608112"/>
                <a:gridCol w="609878"/>
                <a:gridCol w="609878"/>
                <a:gridCol w="609878"/>
                <a:gridCol w="609878"/>
                <a:gridCol w="549862"/>
                <a:gridCol w="549862"/>
                <a:gridCol w="132529"/>
                <a:gridCol w="132529"/>
                <a:gridCol w="568395"/>
                <a:gridCol w="132529"/>
                <a:gridCol w="568395"/>
                <a:gridCol w="652243"/>
                <a:gridCol w="652243"/>
                <a:gridCol w="132529"/>
                <a:gridCol w="293713"/>
                <a:gridCol w="293713"/>
              </a:tblGrid>
              <a:tr h="1324232">
                <a:tc rowSpan="2">
                  <a:txBody>
                    <a:bodyPr/>
                    <a:lstStyle/>
                    <a:p>
                      <a:pPr marL="71755" marR="71755" algn="ctr">
                        <a:lnSpc>
                          <a:spcPct val="115000"/>
                        </a:lnSpc>
                        <a:spcAft>
                          <a:spcPts val="0"/>
                        </a:spcAft>
                      </a:pPr>
                      <a:r>
                        <a:rPr lang="fr-FR" sz="1000" dirty="0">
                          <a:effectLst/>
                          <a:latin typeface="Times New Roman" panose="02020603050405020304" pitchFamily="18" charset="0"/>
                          <a:cs typeface="Times New Roman" panose="02020603050405020304" pitchFamily="18" charset="0"/>
                        </a:rPr>
                        <a:t/>
                      </a:r>
                      <a:br>
                        <a:rPr lang="fr-FR" sz="1000" dirty="0">
                          <a:effectLst/>
                          <a:latin typeface="Times New Roman" panose="02020603050405020304" pitchFamily="18" charset="0"/>
                          <a:cs typeface="Times New Roman" panose="02020603050405020304" pitchFamily="18" charset="0"/>
                        </a:rPr>
                      </a:br>
                      <a:r>
                        <a:rPr lang="fr-FR" sz="1000" dirty="0">
                          <a:effectLst/>
                          <a:latin typeface="Times New Roman" panose="02020603050405020304" pitchFamily="18" charset="0"/>
                          <a:cs typeface="Times New Roman" panose="02020603050405020304" pitchFamily="18" charset="0"/>
                        </a:rPr>
                        <a:t>Stations</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vert="vert270" anchor="ctr"/>
                </a:tc>
                <a:tc gridSpan="13">
                  <a:txBody>
                    <a:bodyPr/>
                    <a:lstStyle/>
                    <a:p>
                      <a:pPr algn="ctr">
                        <a:lnSpc>
                          <a:spcPct val="115000"/>
                        </a:lnSpc>
                        <a:spcAft>
                          <a:spcPts val="0"/>
                        </a:spcAft>
                      </a:pPr>
                      <a:r>
                        <a:rPr lang="fr-FR" sz="1000" dirty="0">
                          <a:effectLst/>
                          <a:latin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fr-FR" sz="1000" dirty="0">
                          <a:effectLst/>
                          <a:latin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fr-FR" sz="1000" dirty="0">
                          <a:effectLst/>
                          <a:latin typeface="Times New Roman" panose="02020603050405020304" pitchFamily="18" charset="0"/>
                          <a:cs typeface="Times New Roman" panose="02020603050405020304" pitchFamily="18" charset="0"/>
                        </a:rPr>
                        <a:t>Moyennes mensuelles des précipitations et des Températures</a:t>
                      </a:r>
                      <a:endParaRPr lang="fr-FR" sz="1100" dirty="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fr-FR" sz="1000" dirty="0">
                          <a:effectLst/>
                          <a:latin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gridSpan="2">
                  <a:txBody>
                    <a:bodyPr/>
                    <a:lstStyle/>
                    <a:p>
                      <a:pPr algn="ctr">
                        <a:lnSpc>
                          <a:spcPct val="115000"/>
                        </a:lnSpc>
                        <a:spcAft>
                          <a:spcPts val="0"/>
                        </a:spcAft>
                      </a:pPr>
                      <a:r>
                        <a:rPr lang="fr-FR" sz="10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5">
                  <a:txBody>
                    <a:bodyPr/>
                    <a:lstStyle/>
                    <a:p>
                      <a:pPr algn="ctr">
                        <a:lnSpc>
                          <a:spcPct val="115000"/>
                        </a:lnSpc>
                        <a:spcAft>
                          <a:spcPts val="0"/>
                        </a:spcAft>
                      </a:pPr>
                      <a:r>
                        <a:rPr lang="fr-FR" sz="10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fr-FR" sz="1000">
                          <a:effectLst/>
                          <a:latin typeface="Times New Roman" panose="02020603050405020304" pitchFamily="18" charset="0"/>
                          <a:cs typeface="Times New Roman" panose="02020603050405020304" pitchFamily="18" charset="0"/>
                        </a:rPr>
                        <a:t>Régime saisonnier</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gridSpan="2">
                  <a:txBody>
                    <a:bodyPr/>
                    <a:lstStyle/>
                    <a:p>
                      <a:pPr marL="71755" marR="71755" algn="ctr">
                        <a:lnSpc>
                          <a:spcPct val="115000"/>
                        </a:lnSpc>
                        <a:spcAft>
                          <a:spcPts val="0"/>
                        </a:spcAft>
                      </a:pPr>
                      <a:r>
                        <a:rPr lang="fr-FR" sz="1000">
                          <a:effectLst/>
                          <a:latin typeface="Times New Roman" panose="02020603050405020304" pitchFamily="18" charset="0"/>
                          <a:cs typeface="Times New Roman" panose="02020603050405020304" pitchFamily="18" charset="0"/>
                        </a:rPr>
                        <a:t>Type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vert="vert270" anchor="ctr"/>
                </a:tc>
                <a:tc hMerge="1">
                  <a:txBody>
                    <a:bodyPr/>
                    <a:lstStyle/>
                    <a:p>
                      <a:endParaRPr lang="fr-FR"/>
                    </a:p>
                  </a:txBody>
                  <a:tcPr/>
                </a:tc>
              </a:tr>
              <a:tr h="452825">
                <a:tc vMerge="1">
                  <a:txBody>
                    <a:bodyPr/>
                    <a:lstStyle/>
                    <a:p>
                      <a:endParaRPr lang="fr-FR"/>
                    </a:p>
                  </a:txBody>
                  <a:tcP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J</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F</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M</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M</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J</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J</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S</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O</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N</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D</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H</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P</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A</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c>
                  <a:txBody>
                    <a:bodyPr/>
                    <a:lstStyle/>
                    <a:p>
                      <a:endParaRPr lang="fr-FR">
                        <a:latin typeface="Times New Roman" panose="02020603050405020304" pitchFamily="18" charset="0"/>
                        <a:cs typeface="Times New Roman" panose="02020603050405020304" pitchFamily="18" charset="0"/>
                      </a:endParaRPr>
                    </a:p>
                  </a:txBody>
                  <a:tcPr/>
                </a:tc>
                <a:tc>
                  <a:txBody>
                    <a:bodyPr/>
                    <a:lstStyle/>
                    <a:p>
                      <a:endParaRPr lang="fr-FR">
                        <a:latin typeface="Times New Roman" panose="02020603050405020304" pitchFamily="18" charset="0"/>
                        <a:cs typeface="Times New Roman" panose="02020603050405020304" pitchFamily="18" charset="0"/>
                      </a:endParaRPr>
                    </a:p>
                  </a:txBody>
                  <a:tcPr/>
                </a:tc>
              </a:tr>
              <a:tr h="402965">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Zenata (1913-1938)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P</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194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131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133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HAPE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r h="402965">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T</a:t>
                      </a:r>
                      <a:endParaRPr lang="fr-FR" sz="1100">
                        <a:effectLst/>
                        <a:latin typeface="Times New Roman" panose="02020603050405020304" pitchFamily="18" charset="0"/>
                        <a:cs typeface="Times New Roman" panose="02020603050405020304" pitchFamily="18" charset="0"/>
                      </a:endParaRPr>
                    </a:p>
                    <a:p>
                      <a:pP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9.9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10.5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21.5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r h="402965">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Béni Saf</a:t>
                      </a:r>
                      <a:endParaRPr lang="fr-FR" sz="1100">
                        <a:effectLst/>
                        <a:latin typeface="Times New Roman" panose="02020603050405020304" pitchFamily="18" charset="0"/>
                        <a:cs typeface="Times New Roman" panose="02020603050405020304" pitchFamily="18" charset="0"/>
                      </a:endParaRPr>
                    </a:p>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(1913-1938)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P</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57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157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91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111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HAPE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r h="598149">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T</a:t>
                      </a:r>
                      <a:endParaRPr lang="fr-FR" sz="1100">
                        <a:effectLst/>
                        <a:latin typeface="Times New Roman" panose="02020603050405020304" pitchFamily="18" charset="0"/>
                        <a:cs typeface="Times New Roman" panose="02020603050405020304" pitchFamily="18" charset="0"/>
                      </a:endParaRPr>
                    </a:p>
                    <a:p>
                      <a:pP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12.95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14.45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15.5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18.35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21.1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24.1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25.04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22.9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19.7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6.35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12.98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r h="598149">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Ghazaouet (1913-1938)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P</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65.77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49.89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51.03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44.22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35.05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13.34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1.13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1.13</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21.54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47.62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66.9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69.17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166.69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92.61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23.8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183.69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AHPE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r h="598149">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T</a:t>
                      </a:r>
                      <a:endParaRPr lang="fr-FR" sz="1100">
                        <a:effectLst/>
                        <a:latin typeface="Times New Roman" panose="02020603050405020304" pitchFamily="18" charset="0"/>
                        <a:cs typeface="Times New Roman" panose="02020603050405020304" pitchFamily="18" charset="0"/>
                      </a:endParaRPr>
                    </a:p>
                    <a:p>
                      <a:pP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11.45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11.85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15.05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17.4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20.6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33.4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24.25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22.15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18.7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15.2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12.35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r h="402965">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Maghnia (1913-1938)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P</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60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52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22</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35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49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58</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170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127</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106</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HPAE</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r h="448611">
                <a:tc>
                  <a:txBody>
                    <a:bodyPr/>
                    <a:lstStyle/>
                    <a:p>
                      <a:pPr algn="ct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fr-FR" sz="800">
                          <a:effectLst/>
                          <a:latin typeface="Times New Roman" panose="02020603050405020304" pitchFamily="18" charset="0"/>
                          <a:cs typeface="Times New Roman" panose="02020603050405020304" pitchFamily="18" charset="0"/>
                        </a:rPr>
                        <a:t>T</a:t>
                      </a:r>
                      <a:endParaRPr lang="fr-FR" sz="1100">
                        <a:effectLst/>
                        <a:latin typeface="Times New Roman" panose="02020603050405020304" pitchFamily="18" charset="0"/>
                        <a:cs typeface="Times New Roman" panose="02020603050405020304" pitchFamily="18" charset="0"/>
                      </a:endParaRPr>
                    </a:p>
                    <a:p>
                      <a:pP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9</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12.20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14.65</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18.10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21.70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25.90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26.40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22.91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18.11</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12.90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9.80</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gridSpan="2">
                  <a:txBody>
                    <a:bodyPr/>
                    <a:lstStyle/>
                    <a:p>
                      <a:pPr algn="r">
                        <a:lnSpc>
                          <a:spcPct val="115000"/>
                        </a:lnSpc>
                        <a:spcAft>
                          <a:spcPts val="0"/>
                        </a:spcAft>
                      </a:pPr>
                      <a:r>
                        <a:rPr lang="fr-FR" sz="800">
                          <a:effectLst/>
                          <a:latin typeface="Times New Roman" panose="02020603050405020304" pitchFamily="18" charset="0"/>
                          <a:cs typeface="Times New Roman" panose="02020603050405020304" pitchFamily="18" charset="0"/>
                        </a:rPr>
                        <a:t> </a:t>
                      </a:r>
                      <a:endParaRPr lang="fr-FR" sz="11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nchor="ctr"/>
                </a:tc>
                <a:tc hMerge="1">
                  <a:txBody>
                    <a:bodyPr/>
                    <a:lstStyle/>
                    <a:p>
                      <a:endParaRPr lang="fr-FR"/>
                    </a:p>
                  </a:txBody>
                  <a:tcPr/>
                </a:tc>
                <a:tc>
                  <a:txBody>
                    <a:bodyPr/>
                    <a:lstStyle/>
                    <a:p>
                      <a:pPr>
                        <a:lnSpc>
                          <a:spcPct val="115000"/>
                        </a:lnSpc>
                        <a:spcAft>
                          <a:spcPts val="1000"/>
                        </a:spcAft>
                      </a:pPr>
                      <a:r>
                        <a:rPr lang="fr-FR" sz="1100" dirty="0">
                          <a:effectLst/>
                          <a:latin typeface="Times New Roman" panose="02020603050405020304" pitchFamily="18" charset="0"/>
                          <a:cs typeface="Times New Roman" panose="02020603050405020304" pitchFamily="18" charset="0"/>
                        </a:rPr>
                        <a:t> </a:t>
                      </a:r>
                      <a:endParaRPr lang="fr-FR" sz="11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0" marR="0" marT="0" marB="0" anchor="ctr"/>
                </a:tc>
              </a:tr>
            </a:tbl>
          </a:graphicData>
        </a:graphic>
      </p:graphicFrame>
      <p:sp>
        <p:nvSpPr>
          <p:cNvPr id="5" name="Rectangle 4"/>
          <p:cNvSpPr/>
          <p:nvPr/>
        </p:nvSpPr>
        <p:spPr>
          <a:xfrm>
            <a:off x="394137" y="141890"/>
            <a:ext cx="10988565" cy="816121"/>
          </a:xfrm>
          <a:prstGeom prst="rect">
            <a:avLst/>
          </a:prstGeom>
        </p:spPr>
        <p:txBody>
          <a:bodyPr wrap="square">
            <a:spAutoFit/>
          </a:bodyPr>
          <a:lstStyle/>
          <a:p>
            <a:pPr algn="ctr">
              <a:lnSpc>
                <a:spcPct val="115000"/>
              </a:lnSpc>
              <a:spcAft>
                <a:spcPts val="1000"/>
              </a:spcAft>
            </a:pPr>
            <a:r>
              <a:rPr lang="fr-FR" b="1" dirty="0">
                <a:latin typeface="Times New Roman" panose="02020603050405020304" pitchFamily="18" charset="0"/>
                <a:ea typeface="Calibri" panose="020F0502020204030204" pitchFamily="34" charset="0"/>
                <a:cs typeface="Arial" panose="020B0604020202020204" pitchFamily="34" charset="0"/>
              </a:rPr>
              <a:t>Tableau 02 : </a:t>
            </a:r>
            <a:r>
              <a:rPr lang="fr-FR" dirty="0">
                <a:latin typeface="Times New Roman" panose="02020603050405020304" pitchFamily="18" charset="0"/>
                <a:ea typeface="Calibri" panose="020F0502020204030204" pitchFamily="34" charset="0"/>
                <a:cs typeface="Arial" panose="020B0604020202020204" pitchFamily="34" charset="0"/>
              </a:rPr>
              <a:t>Données climatiques des stations situées dans la zone d’étude pour l’ancienne période (1913-1938)</a:t>
            </a:r>
            <a:endParaRPr lang="fr-FR" dirty="0">
              <a:latin typeface="Calibri" panose="020F0502020204030204" pitchFamily="34" charset="0"/>
              <a:ea typeface="Calibri" panose="020F0502020204030204" pitchFamily="34" charset="0"/>
              <a:cs typeface="Arial" panose="020B0604020202020204" pitchFamily="34" charset="0"/>
            </a:endParaRPr>
          </a:p>
          <a:p>
            <a:pPr algn="ctr"/>
            <a:r>
              <a:rPr lang="fr-FR" dirty="0">
                <a:latin typeface="Times New Roman" panose="02020603050405020304" pitchFamily="18" charset="0"/>
                <a:ea typeface="Calibri" panose="020F0502020204030204" pitchFamily="34" charset="0"/>
              </a:rPr>
              <a:t>(Sources </a:t>
            </a:r>
            <a:r>
              <a:rPr lang="fr-FR" dirty="0" err="1">
                <a:latin typeface="Times New Roman" panose="02020603050405020304" pitchFamily="18" charset="0"/>
                <a:ea typeface="Calibri" panose="020F0502020204030204" pitchFamily="34" charset="0"/>
              </a:rPr>
              <a:t>Seltzer</a:t>
            </a:r>
            <a:r>
              <a:rPr lang="fr-FR" dirty="0">
                <a:latin typeface="Times New Roman" panose="02020603050405020304" pitchFamily="18" charset="0"/>
                <a:ea typeface="Calibri" panose="020F0502020204030204" pitchFamily="34" charset="0"/>
              </a:rPr>
              <a:t>, 1946)</a:t>
            </a:r>
            <a:endParaRPr lang="fr-FR" dirty="0"/>
          </a:p>
        </p:txBody>
      </p:sp>
    </p:spTree>
    <p:extLst>
      <p:ext uri="{BB962C8B-B14F-4D97-AF65-F5344CB8AC3E}">
        <p14:creationId xmlns:p14="http://schemas.microsoft.com/office/powerpoint/2010/main" xmlns="" val="1058702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p:cNvGraphicFramePr>
            <a:graphicFrameLocks noGrp="1"/>
          </p:cNvGraphicFramePr>
          <p:nvPr>
            <p:ph idx="1"/>
            <p:extLst>
              <p:ext uri="{D42A27DB-BD31-4B8C-83A1-F6EECF244321}">
                <p14:modId xmlns:p14="http://schemas.microsoft.com/office/powerpoint/2010/main" xmlns="" val="4230655675"/>
              </p:ext>
            </p:extLst>
          </p:nvPr>
        </p:nvGraphicFramePr>
        <p:xfrm>
          <a:off x="551797" y="1246536"/>
          <a:ext cx="9473743" cy="5406511"/>
        </p:xfrm>
        <a:graphic>
          <a:graphicData uri="http://schemas.openxmlformats.org/drawingml/2006/table">
            <a:tbl>
              <a:tblPr firstRow="1" firstCol="1" bandRow="1">
                <a:tableStyleId>{5C22544A-7EE6-4342-B048-85BDC9FD1C3A}</a:tableStyleId>
              </a:tblPr>
              <a:tblGrid>
                <a:gridCol w="872386"/>
                <a:gridCol w="463809"/>
                <a:gridCol w="463809"/>
                <a:gridCol w="463809"/>
                <a:gridCol w="463809"/>
                <a:gridCol w="463809"/>
                <a:gridCol w="463809"/>
                <a:gridCol w="463809"/>
                <a:gridCol w="463809"/>
                <a:gridCol w="463809"/>
                <a:gridCol w="463809"/>
                <a:gridCol w="463809"/>
                <a:gridCol w="463809"/>
                <a:gridCol w="528247"/>
                <a:gridCol w="528247"/>
                <a:gridCol w="463809"/>
                <a:gridCol w="528247"/>
                <a:gridCol w="528247"/>
                <a:gridCol w="458852"/>
              </a:tblGrid>
              <a:tr h="649120">
                <a:tc rowSpan="2">
                  <a:txBody>
                    <a:bodyPr/>
                    <a:lstStyle/>
                    <a:p>
                      <a:pPr marL="71755" marR="71755" algn="ctr">
                        <a:lnSpc>
                          <a:spcPct val="115000"/>
                        </a:lnSpc>
                        <a:spcAft>
                          <a:spcPts val="0"/>
                        </a:spcAft>
                      </a:pPr>
                      <a:r>
                        <a:rPr lang="fr-FR" sz="1000">
                          <a:effectLst/>
                        </a:rPr>
                        <a:t>Stations</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tc>
                <a:tc gridSpan="12">
                  <a:txBody>
                    <a:bodyPr/>
                    <a:lstStyle/>
                    <a:p>
                      <a:pPr algn="ctr">
                        <a:lnSpc>
                          <a:spcPct val="115000"/>
                        </a:lnSpc>
                        <a:spcAft>
                          <a:spcPts val="0"/>
                        </a:spcAft>
                      </a:pPr>
                      <a:r>
                        <a:rPr lang="fr-FR" sz="1000">
                          <a:effectLst/>
                        </a:rPr>
                        <a:t> </a:t>
                      </a:r>
                      <a:endParaRPr lang="fr-FR" sz="1100">
                        <a:effectLst/>
                      </a:endParaRPr>
                    </a:p>
                    <a:p>
                      <a:pPr algn="ctr">
                        <a:lnSpc>
                          <a:spcPct val="115000"/>
                        </a:lnSpc>
                        <a:spcAft>
                          <a:spcPts val="0"/>
                        </a:spcAft>
                      </a:pPr>
                      <a:r>
                        <a:rPr lang="fr-FR" sz="1000">
                          <a:effectLst/>
                        </a:rPr>
                        <a:t>Moyennes mensuelles des précipitations et des Températures</a:t>
                      </a:r>
                      <a:endParaRPr lang="fr-FR" sz="1100">
                        <a:effectLst/>
                      </a:endParaRPr>
                    </a:p>
                    <a:p>
                      <a:pPr algn="ctr">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gridSpan="4">
                  <a:txBody>
                    <a:bodyPr/>
                    <a:lstStyle/>
                    <a:p>
                      <a:pPr algn="ctr">
                        <a:lnSpc>
                          <a:spcPct val="115000"/>
                        </a:lnSpc>
                        <a:spcAft>
                          <a:spcPts val="0"/>
                        </a:spcAft>
                      </a:pPr>
                      <a:r>
                        <a:rPr lang="fr-FR" sz="1000">
                          <a:effectLst/>
                        </a:rPr>
                        <a:t> </a:t>
                      </a:r>
                      <a:endParaRPr lang="fr-FR" sz="1100">
                        <a:effectLst/>
                      </a:endParaRPr>
                    </a:p>
                    <a:p>
                      <a:pPr algn="ctr">
                        <a:lnSpc>
                          <a:spcPct val="115000"/>
                        </a:lnSpc>
                        <a:spcAft>
                          <a:spcPts val="0"/>
                        </a:spcAft>
                      </a:pPr>
                      <a:r>
                        <a:rPr lang="fr-FR" sz="1000">
                          <a:effectLst/>
                        </a:rPr>
                        <a:t>Régime saisonnier</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hMerge="1">
                  <a:txBody>
                    <a:bodyPr/>
                    <a:lstStyle/>
                    <a:p>
                      <a:endParaRPr lang="fr-FR"/>
                    </a:p>
                  </a:txBody>
                  <a:tcPr/>
                </a:tc>
                <a:tc hMerge="1">
                  <a:txBody>
                    <a:bodyPr/>
                    <a:lstStyle/>
                    <a:p>
                      <a:endParaRPr lang="fr-FR"/>
                    </a:p>
                  </a:txBody>
                  <a:tcPr/>
                </a:tc>
                <a:tc hMerge="1">
                  <a:txBody>
                    <a:bodyPr/>
                    <a:lstStyle/>
                    <a:p>
                      <a:endParaRPr lang="fr-FR"/>
                    </a:p>
                  </a:txBody>
                  <a:tcPr/>
                </a:tc>
                <a:tc rowSpan="2">
                  <a:txBody>
                    <a:bodyPr/>
                    <a:lstStyle/>
                    <a:p>
                      <a:pPr marL="71755" marR="71755" algn="ctr">
                        <a:lnSpc>
                          <a:spcPct val="115000"/>
                        </a:lnSpc>
                        <a:spcAft>
                          <a:spcPts val="0"/>
                        </a:spcAft>
                      </a:pPr>
                      <a:r>
                        <a:rPr lang="fr-FR" sz="1000">
                          <a:effectLst/>
                        </a:rPr>
                        <a:t>Type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vert="vert270" anchor="ctr"/>
                </a:tc>
              </a:tr>
              <a:tr h="1641615">
                <a:tc vMerge="1">
                  <a:txBody>
                    <a:bodyPr/>
                    <a:lstStyle/>
                    <a:p>
                      <a:endParaRPr lang="fr-FR"/>
                    </a:p>
                  </a:txBody>
                  <a:tcPr/>
                </a:tc>
                <a:tc>
                  <a:txBody>
                    <a:bodyPr/>
                    <a:lstStyle/>
                    <a:p>
                      <a:pPr algn="ct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ctr">
                        <a:lnSpc>
                          <a:spcPct val="115000"/>
                        </a:lnSpc>
                        <a:spcAft>
                          <a:spcPts val="0"/>
                        </a:spcAft>
                      </a:pPr>
                      <a:r>
                        <a:rPr lang="fr-FR" sz="800">
                          <a:effectLst/>
                        </a:rPr>
                        <a:t>J</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F</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M</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J</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J</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S</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O</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N</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D</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H</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P</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115000"/>
                        </a:lnSpc>
                        <a:spcAft>
                          <a:spcPts val="0"/>
                        </a:spcAft>
                      </a:pPr>
                      <a:r>
                        <a:rPr lang="fr-FR" sz="800">
                          <a:effectLst/>
                        </a:rPr>
                        <a:t>A</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vMerge="1">
                  <a:txBody>
                    <a:bodyPr/>
                    <a:lstStyle/>
                    <a:p>
                      <a:endParaRPr lang="fr-FR"/>
                    </a:p>
                  </a:txBody>
                  <a:tcPr/>
                </a:tc>
              </a:tr>
              <a:tr h="432747">
                <a:tc>
                  <a:txBody>
                    <a:bodyPr/>
                    <a:lstStyle/>
                    <a:p>
                      <a:pPr algn="ctr">
                        <a:lnSpc>
                          <a:spcPct val="115000"/>
                        </a:lnSpc>
                        <a:spcAft>
                          <a:spcPts val="0"/>
                        </a:spcAft>
                      </a:pPr>
                      <a:r>
                        <a:rPr lang="fr-FR" sz="1000">
                          <a:effectLst/>
                        </a:rPr>
                        <a:t>Zenata (1992-2016)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P</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38.24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33.2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29.88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28.6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23.72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4.28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0.84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16.24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26.08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41.32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36.76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108.2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82.2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9.12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83.64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HAPE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6197">
                <a:tc>
                  <a:txBody>
                    <a:bodyPr/>
                    <a:lstStyle/>
                    <a:p>
                      <a:pPr algn="ctr">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T</a:t>
                      </a:r>
                      <a:endParaRPr lang="fr-FR" sz="1100">
                        <a:effectLst/>
                      </a:endParaRPr>
                    </a:p>
                    <a:p>
                      <a:pP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11.45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12.06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14.01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16.06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19.32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23.01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26.33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26.93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23.6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20.37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15.49</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12.43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32747">
                <a:tc>
                  <a:txBody>
                    <a:bodyPr/>
                    <a:lstStyle/>
                    <a:p>
                      <a:pPr algn="ctr">
                        <a:lnSpc>
                          <a:spcPct val="115000"/>
                        </a:lnSpc>
                        <a:spcAft>
                          <a:spcPts val="0"/>
                        </a:spcAft>
                      </a:pPr>
                      <a:r>
                        <a:rPr lang="fr-FR" sz="1000">
                          <a:effectLst/>
                        </a:rPr>
                        <a:t>Béni Saf</a:t>
                      </a:r>
                      <a:endParaRPr lang="fr-FR" sz="1100">
                        <a:effectLst/>
                      </a:endParaRPr>
                    </a:p>
                    <a:p>
                      <a:pPr algn="ctr">
                        <a:lnSpc>
                          <a:spcPct val="115000"/>
                        </a:lnSpc>
                        <a:spcAft>
                          <a:spcPts val="0"/>
                        </a:spcAft>
                      </a:pPr>
                      <a:r>
                        <a:rPr lang="fr-FR" sz="1000">
                          <a:effectLst/>
                        </a:rPr>
                        <a:t>(1992-2016)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P</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44.52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36.28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41.37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18.24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16.77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11.72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2.52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17.72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32.04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59.96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36.52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117.32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90.61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31.01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109.72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HAPE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6197">
                <a:tc>
                  <a:txBody>
                    <a:bodyPr/>
                    <a:lstStyle/>
                    <a:p>
                      <a:pPr algn="ctr">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T</a:t>
                      </a:r>
                      <a:endParaRPr lang="fr-FR" sz="1100">
                        <a:effectLst/>
                      </a:endParaRPr>
                    </a:p>
                    <a:p>
                      <a:pP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13.57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13.81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15.18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16.93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19.52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22.67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25.40</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26.17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23.78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20.85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16.96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14.14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32747">
                <a:tc>
                  <a:txBody>
                    <a:bodyPr/>
                    <a:lstStyle/>
                    <a:p>
                      <a:pPr algn="ctr">
                        <a:lnSpc>
                          <a:spcPct val="115000"/>
                        </a:lnSpc>
                        <a:spcAft>
                          <a:spcPts val="0"/>
                        </a:spcAft>
                      </a:pPr>
                      <a:r>
                        <a:rPr lang="fr-FR" sz="1000">
                          <a:effectLst/>
                        </a:rPr>
                        <a:t>Ghazaouet (1992-2016)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P</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53.16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40.5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31.16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20.66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22.5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4.66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0.33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3.83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39.33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54.83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45.16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138.82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74.32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8.82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122.16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HAPE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6197">
                <a:tc>
                  <a:txBody>
                    <a:bodyPr/>
                    <a:lstStyle/>
                    <a:p>
                      <a:pPr algn="ctr">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T</a:t>
                      </a:r>
                      <a:endParaRPr lang="fr-FR" sz="1100">
                        <a:effectLst/>
                      </a:endParaRPr>
                    </a:p>
                    <a:p>
                      <a:pP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13.45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13.36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14.73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13.59</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19.14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22.27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25.16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25.98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23.47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20.67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16.78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14.1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432747">
                <a:tc>
                  <a:txBody>
                    <a:bodyPr/>
                    <a:lstStyle/>
                    <a:p>
                      <a:pPr algn="ctr">
                        <a:lnSpc>
                          <a:spcPct val="115000"/>
                        </a:lnSpc>
                        <a:spcAft>
                          <a:spcPts val="0"/>
                        </a:spcAft>
                      </a:pPr>
                      <a:r>
                        <a:rPr lang="fr-FR" sz="1000">
                          <a:effectLst/>
                        </a:rPr>
                        <a:t>Maghnia (1992-2016)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P</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29.96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28.85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30.84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25.15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23.89</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4.92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1.23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5.76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15.56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21.79</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35.66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31.99</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90.8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26.62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3.97</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24.33</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HPAE</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r h="346197">
                <a:tc>
                  <a:txBody>
                    <a:bodyPr/>
                    <a:lstStyle/>
                    <a:p>
                      <a:pPr>
                        <a:lnSpc>
                          <a:spcPct val="115000"/>
                        </a:lnSpc>
                        <a:spcAft>
                          <a:spcPts val="0"/>
                        </a:spcAft>
                      </a:pPr>
                      <a:r>
                        <a:rPr lang="fr-FR" sz="10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nSpc>
                          <a:spcPct val="115000"/>
                        </a:lnSpc>
                        <a:spcAft>
                          <a:spcPts val="0"/>
                        </a:spcAft>
                      </a:pPr>
                      <a:r>
                        <a:rPr lang="fr-FR" sz="800">
                          <a:effectLst/>
                        </a:rPr>
                        <a:t>T</a:t>
                      </a:r>
                      <a:endParaRPr lang="fr-FR" sz="1100">
                        <a:effectLst/>
                      </a:endParaRPr>
                    </a:p>
                    <a:p>
                      <a:pP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8.58</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8.96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11.26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13.90</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17.26</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21.32</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24.74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25.4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21.61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17.41</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12.64</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9.45</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a:effectLst/>
                        </a:rPr>
                        <a:t> </a:t>
                      </a:r>
                      <a:endParaRPr lang="fr-FR"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r">
                        <a:lnSpc>
                          <a:spcPct val="115000"/>
                        </a:lnSpc>
                        <a:spcAft>
                          <a:spcPts val="0"/>
                        </a:spcAft>
                      </a:pPr>
                      <a:r>
                        <a:rPr lang="fr-FR" sz="800" dirty="0">
                          <a:effectLst/>
                        </a:rPr>
                        <a:t> </a:t>
                      </a:r>
                      <a:endParaRPr lang="fr-FR"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r>
            </a:tbl>
          </a:graphicData>
        </a:graphic>
      </p:graphicFrame>
      <p:sp>
        <p:nvSpPr>
          <p:cNvPr id="5" name="Rectangle 4"/>
          <p:cNvSpPr/>
          <p:nvPr/>
        </p:nvSpPr>
        <p:spPr>
          <a:xfrm>
            <a:off x="-173421" y="0"/>
            <a:ext cx="10610193" cy="1570686"/>
          </a:xfrm>
          <a:prstGeom prst="rect">
            <a:avLst/>
          </a:prstGeom>
        </p:spPr>
        <p:txBody>
          <a:bodyPr wrap="square">
            <a:spAutoFit/>
          </a:bodyPr>
          <a:lstStyle/>
          <a:p>
            <a:pPr algn="ctr">
              <a:lnSpc>
                <a:spcPct val="115000"/>
              </a:lnSpc>
              <a:spcAft>
                <a:spcPts val="1000"/>
              </a:spcAft>
            </a:pPr>
            <a:r>
              <a:rPr lang="fr-FR" b="1" dirty="0">
                <a:latin typeface="Times New Roman" panose="02020603050405020304" pitchFamily="18" charset="0"/>
                <a:ea typeface="Calibri" panose="020F0502020204030204" pitchFamily="34" charset="0"/>
                <a:cs typeface="Arial" panose="020B0604020202020204" pitchFamily="34" charset="0"/>
              </a:rPr>
              <a:t>Tableau 03 : </a:t>
            </a:r>
            <a:r>
              <a:rPr lang="fr-FR" dirty="0">
                <a:latin typeface="Times New Roman" panose="02020603050405020304" pitchFamily="18" charset="0"/>
                <a:ea typeface="Calibri" panose="020F0502020204030204" pitchFamily="34" charset="0"/>
                <a:cs typeface="Arial" panose="020B0604020202020204" pitchFamily="34" charset="0"/>
              </a:rPr>
              <a:t>Données climatiques des stations situées dans la zone d’étude pour la nouvelle période (1992-2016)</a:t>
            </a:r>
            <a:endParaRPr lang="fr-FR" dirty="0">
              <a:latin typeface="Calibri" panose="020F0502020204030204" pitchFamily="34" charset="0"/>
              <a:ea typeface="Calibri" panose="020F0502020204030204" pitchFamily="34" charset="0"/>
              <a:cs typeface="Arial" panose="020B0604020202020204" pitchFamily="34" charset="0"/>
            </a:endParaRPr>
          </a:p>
          <a:p>
            <a:pPr algn="ctr">
              <a:lnSpc>
                <a:spcPct val="115000"/>
              </a:lnSpc>
              <a:spcAft>
                <a:spcPts val="1000"/>
              </a:spcAft>
            </a:pPr>
            <a:r>
              <a:rPr lang="fr-FR" dirty="0">
                <a:latin typeface="Times New Roman" panose="02020603050405020304" pitchFamily="18" charset="0"/>
                <a:ea typeface="Calibri" panose="020F0502020204030204" pitchFamily="34" charset="0"/>
                <a:cs typeface="Arial" panose="020B0604020202020204" pitchFamily="34" charset="0"/>
              </a:rPr>
              <a:t>(Sources O.N.M, 2016)</a:t>
            </a:r>
            <a:endParaRPr lang="fr-FR" dirty="0">
              <a:latin typeface="Calibri" panose="020F0502020204030204" pitchFamily="34" charset="0"/>
              <a:ea typeface="Calibri" panose="020F0502020204030204" pitchFamily="34" charset="0"/>
              <a:cs typeface="Arial" panose="020B0604020202020204" pitchFamily="34" charset="0"/>
            </a:endParaRPr>
          </a:p>
          <a:p>
            <a:r>
              <a:rPr lang="fr-FR" sz="2000" dirty="0">
                <a:latin typeface="Times New Roman" panose="02020603050405020304" pitchFamily="18" charset="0"/>
                <a:ea typeface="Calibri" panose="020F0502020204030204" pitchFamily="34" charset="0"/>
              </a:rPr>
              <a:t/>
            </a:r>
            <a:br>
              <a:rPr lang="fr-FR" sz="2000" dirty="0">
                <a:latin typeface="Times New Roman" panose="02020603050405020304" pitchFamily="18" charset="0"/>
                <a:ea typeface="Calibri" panose="020F0502020204030204" pitchFamily="34" charset="0"/>
              </a:rPr>
            </a:br>
            <a:endParaRPr lang="fr-FR" dirty="0"/>
          </a:p>
        </p:txBody>
      </p:sp>
    </p:spTree>
    <p:extLst>
      <p:ext uri="{BB962C8B-B14F-4D97-AF65-F5344CB8AC3E}">
        <p14:creationId xmlns:p14="http://schemas.microsoft.com/office/powerpoint/2010/main" xmlns="" val="2248346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77334" y="609600"/>
            <a:ext cx="8596668" cy="982717"/>
          </a:xfrm>
        </p:spPr>
        <p:txBody>
          <a:bodyPr>
            <a:normAutofit fontScale="90000"/>
          </a:bodyPr>
          <a:lstStyle/>
          <a:p>
            <a:pPr>
              <a:lnSpc>
                <a:spcPct val="150000"/>
              </a:lnSpc>
              <a:spcAft>
                <a:spcPts val="0"/>
              </a:spcAft>
            </a:pPr>
            <a:r>
              <a:rPr lang="fr-FR" b="1" dirty="0">
                <a:latin typeface="Times New Roman" panose="02020603050405020304" pitchFamily="18" charset="0"/>
                <a:ea typeface="Calibri" panose="020F0502020204030204" pitchFamily="34" charset="0"/>
                <a:cs typeface="Times New Roman" panose="02020603050405020304" pitchFamily="18" charset="0"/>
              </a:rPr>
              <a:t>3- Les facteurs climatiques :</a:t>
            </a:r>
            <a:r>
              <a:rPr lang="fr-FR" dirty="0">
                <a:latin typeface="Times New Roman" panose="02020603050405020304" pitchFamily="18" charset="0"/>
                <a:ea typeface="Calibri" panose="020F0502020204030204" pitchFamily="34" charset="0"/>
                <a:cs typeface="Times New Roman" panose="02020603050405020304" pitchFamily="18" charset="0"/>
              </a:rPr>
              <a:t/>
            </a:r>
            <a:br>
              <a:rPr lang="fr-FR" dirty="0">
                <a:latin typeface="Times New Roman" panose="02020603050405020304" pitchFamily="18" charset="0"/>
                <a:ea typeface="Calibri" panose="020F0502020204030204" pitchFamily="34" charset="0"/>
                <a:cs typeface="Times New Roman" panose="02020603050405020304" pitchFamily="18" charset="0"/>
              </a:rPr>
            </a:br>
            <a:r>
              <a:rPr lang="fr-FR" dirty="0">
                <a:latin typeface="Times New Roman" panose="02020603050405020304" pitchFamily="18" charset="0"/>
                <a:ea typeface="Calibri" panose="020F0502020204030204" pitchFamily="34" charset="0"/>
                <a:cs typeface="Times New Roman" panose="02020603050405020304" pitchFamily="18" charset="0"/>
              </a:rPr>
              <a:t> </a:t>
            </a:r>
            <a:endParaRPr lang="fr-FR" dirty="0"/>
          </a:p>
        </p:txBody>
      </p:sp>
      <p:sp>
        <p:nvSpPr>
          <p:cNvPr id="3" name="Espace réservé du contenu 2"/>
          <p:cNvSpPr>
            <a:spLocks noGrp="1"/>
          </p:cNvSpPr>
          <p:nvPr>
            <p:ph idx="1"/>
          </p:nvPr>
        </p:nvSpPr>
        <p:spPr>
          <a:xfrm>
            <a:off x="299545" y="1355834"/>
            <a:ext cx="10231821" cy="5344511"/>
          </a:xfrm>
        </p:spPr>
        <p:txBody>
          <a:bodyPr>
            <a:normAutofit lnSpcReduction="10000"/>
          </a:bodyPr>
          <a:lstStyle/>
          <a:p>
            <a:pPr indent="449580" algn="just">
              <a:lnSpc>
                <a:spcPct val="150000"/>
              </a:lnSpc>
            </a:pPr>
            <a:r>
              <a:rPr lang="fr-FR" dirty="0">
                <a:latin typeface="Times New Roman" panose="02020603050405020304" pitchFamily="18" charset="0"/>
                <a:ea typeface="Calibri" panose="020F0502020204030204" pitchFamily="34" charset="0"/>
                <a:cs typeface="Times New Roman" panose="02020603050405020304" pitchFamily="18" charset="0"/>
              </a:rPr>
              <a:t> La croissance des végétaux dépend de deux facteurs essentiels :</a:t>
            </a:r>
          </a:p>
          <a:p>
            <a:pPr marL="0" indent="0" algn="just">
              <a:lnSpc>
                <a:spcPct val="150000"/>
              </a:lnSpc>
              <a:buNone/>
            </a:pPr>
            <a:r>
              <a:rPr lang="fr-FR" dirty="0" smtClean="0">
                <a:latin typeface="Times New Roman" panose="02020603050405020304" pitchFamily="18" charset="0"/>
                <a:ea typeface="Calibri" panose="020F0502020204030204" pitchFamily="34" charset="0"/>
                <a:cs typeface="Times New Roman" panose="02020603050405020304" pitchFamily="18" charset="0"/>
              </a:rPr>
              <a:t>				- </a:t>
            </a:r>
            <a:r>
              <a:rPr lang="fr-FR" dirty="0">
                <a:latin typeface="Times New Roman" panose="02020603050405020304" pitchFamily="18" charset="0"/>
                <a:ea typeface="Calibri" panose="020F0502020204030204" pitchFamily="34" charset="0"/>
                <a:cs typeface="Times New Roman" panose="02020603050405020304" pitchFamily="18" charset="0"/>
              </a:rPr>
              <a:t>La </a:t>
            </a:r>
            <a:r>
              <a:rPr lang="fr-FR" dirty="0" smtClean="0">
                <a:latin typeface="Times New Roman" panose="02020603050405020304" pitchFamily="18" charset="0"/>
                <a:ea typeface="Calibri" panose="020F0502020204030204" pitchFamily="34" charset="0"/>
                <a:cs typeface="Times New Roman" panose="02020603050405020304" pitchFamily="18" charset="0"/>
              </a:rPr>
              <a:t>température</a:t>
            </a:r>
          </a:p>
          <a:p>
            <a:pPr marL="0" indent="0" algn="just">
              <a:lnSpc>
                <a:spcPct val="150000"/>
              </a:lnSpc>
              <a:buNone/>
            </a:pPr>
            <a:r>
              <a:rPr lang="fr-FR" dirty="0">
                <a:latin typeface="Times New Roman" panose="02020603050405020304" pitchFamily="18" charset="0"/>
                <a:ea typeface="Calibri" panose="020F0502020204030204" pitchFamily="34" charset="0"/>
                <a:cs typeface="Times New Roman" panose="02020603050405020304" pitchFamily="18" charset="0"/>
              </a:rPr>
              <a:t>	</a:t>
            </a:r>
            <a:r>
              <a:rPr lang="fr-FR" dirty="0" smtClean="0">
                <a:latin typeface="Times New Roman" panose="02020603050405020304" pitchFamily="18" charset="0"/>
                <a:ea typeface="Calibri" panose="020F0502020204030204" pitchFamily="34" charset="0"/>
                <a:cs typeface="Times New Roman" panose="02020603050405020304" pitchFamily="18" charset="0"/>
              </a:rPr>
              <a:t>			- </a:t>
            </a:r>
            <a:r>
              <a:rPr lang="fr-FR" dirty="0">
                <a:latin typeface="Times New Roman" panose="02020603050405020304" pitchFamily="18" charset="0"/>
                <a:ea typeface="Calibri" panose="020F0502020204030204" pitchFamily="34" charset="0"/>
                <a:cs typeface="Times New Roman" panose="02020603050405020304" pitchFamily="18" charset="0"/>
              </a:rPr>
              <a:t>Les </a:t>
            </a:r>
            <a:r>
              <a:rPr lang="fr-FR" dirty="0" smtClean="0">
                <a:latin typeface="Times New Roman" panose="02020603050405020304" pitchFamily="18" charset="0"/>
                <a:ea typeface="Calibri" panose="020F0502020204030204" pitchFamily="34" charset="0"/>
                <a:cs typeface="Times New Roman" panose="02020603050405020304" pitchFamily="18" charset="0"/>
              </a:rPr>
              <a:t>précipitations</a:t>
            </a:r>
          </a:p>
          <a:p>
            <a:pPr marL="0" indent="0" algn="just">
              <a:lnSpc>
                <a:spcPct val="150000"/>
              </a:lnSpc>
              <a:buNone/>
            </a:pPr>
            <a:r>
              <a:rPr lang="fr-FR" sz="2800" b="1" dirty="0">
                <a:solidFill>
                  <a:srgbClr val="FF0000"/>
                </a:solidFill>
                <a:latin typeface="Times New Roman" panose="02020603050405020304" pitchFamily="18" charset="0"/>
                <a:cs typeface="Times New Roman" panose="02020603050405020304" pitchFamily="18" charset="0"/>
              </a:rPr>
              <a:t>3-1- Les précipitations :</a:t>
            </a:r>
            <a:endParaRPr lang="fr-FR" sz="2800" dirty="0">
              <a:solidFill>
                <a:srgbClr val="FF0000"/>
              </a:solidFill>
              <a:latin typeface="Times New Roman" panose="02020603050405020304" pitchFamily="18" charset="0"/>
              <a:cs typeface="Times New Roman" panose="02020603050405020304" pitchFamily="18" charset="0"/>
            </a:endParaRPr>
          </a:p>
          <a:p>
            <a:r>
              <a:rPr lang="fr-FR" sz="2800" dirty="0">
                <a:latin typeface="Times New Roman" panose="02020603050405020304" pitchFamily="18" charset="0"/>
                <a:cs typeface="Times New Roman" panose="02020603050405020304" pitchFamily="18" charset="0"/>
              </a:rPr>
              <a:t>Les précipitations exercent une action prépondérante pour la définition de la sécheresse globale du climat (</a:t>
            </a:r>
            <a:r>
              <a:rPr lang="fr-FR" sz="2800" b="1" dirty="0">
                <a:latin typeface="Times New Roman" panose="02020603050405020304" pitchFamily="18" charset="0"/>
                <a:cs typeface="Times New Roman" panose="02020603050405020304" pitchFamily="18" charset="0"/>
              </a:rPr>
              <a:t>Le </a:t>
            </a:r>
            <a:r>
              <a:rPr lang="fr-FR" sz="2800" b="1" dirty="0" err="1">
                <a:latin typeface="Times New Roman" panose="02020603050405020304" pitchFamily="18" charset="0"/>
                <a:cs typeface="Times New Roman" panose="02020603050405020304" pitchFamily="18" charset="0"/>
              </a:rPr>
              <a:t>Houerou</a:t>
            </a:r>
            <a:r>
              <a:rPr lang="fr-FR" sz="2800" b="1" dirty="0">
                <a:latin typeface="Times New Roman" panose="02020603050405020304" pitchFamily="18" charset="0"/>
                <a:cs typeface="Times New Roman" panose="02020603050405020304" pitchFamily="18" charset="0"/>
              </a:rPr>
              <a:t> </a:t>
            </a:r>
            <a:r>
              <a:rPr lang="fr-FR" sz="2800" b="1" i="1" dirty="0">
                <a:latin typeface="Times New Roman" panose="02020603050405020304" pitchFamily="18" charset="0"/>
                <a:cs typeface="Times New Roman" panose="02020603050405020304" pitchFamily="18" charset="0"/>
              </a:rPr>
              <a:t>et al</a:t>
            </a:r>
            <a:r>
              <a:rPr lang="fr-FR" sz="2800" b="1" dirty="0">
                <a:latin typeface="Times New Roman" panose="02020603050405020304" pitchFamily="18" charset="0"/>
                <a:cs typeface="Times New Roman" panose="02020603050405020304" pitchFamily="18" charset="0"/>
              </a:rPr>
              <a:t>, 1977</a:t>
            </a:r>
            <a:r>
              <a:rPr lang="fr-FR" sz="2800" dirty="0">
                <a:latin typeface="Times New Roman" panose="02020603050405020304" pitchFamily="18" charset="0"/>
                <a:cs typeface="Times New Roman" panose="02020603050405020304" pitchFamily="18" charset="0"/>
              </a:rPr>
              <a:t>). </a:t>
            </a:r>
          </a:p>
          <a:p>
            <a:r>
              <a:rPr lang="fr-FR" sz="2800" dirty="0">
                <a:latin typeface="Times New Roman" panose="02020603050405020304" pitchFamily="18" charset="0"/>
                <a:cs typeface="Times New Roman" panose="02020603050405020304" pitchFamily="18" charset="0"/>
              </a:rPr>
              <a:t>	Les précipitations sont l’un des facteurs climatiques qui conditionnent le maintien et la répartition du tapis végétal. Elles jouent un rôle dans la dégradation du sol par le phénomène de l’érosion </a:t>
            </a:r>
            <a:r>
              <a:rPr lang="fr-FR" sz="2800" b="1" dirty="0" err="1">
                <a:latin typeface="Times New Roman" panose="02020603050405020304" pitchFamily="18" charset="0"/>
                <a:cs typeface="Times New Roman" panose="02020603050405020304" pitchFamily="18" charset="0"/>
              </a:rPr>
              <a:t>Djebaili</a:t>
            </a:r>
            <a:r>
              <a:rPr lang="fr-FR" sz="2800" b="1" dirty="0">
                <a:latin typeface="Times New Roman" panose="02020603050405020304" pitchFamily="18" charset="0"/>
                <a:cs typeface="Times New Roman" panose="02020603050405020304" pitchFamily="18" charset="0"/>
              </a:rPr>
              <a:t>, (1978).</a:t>
            </a:r>
            <a:endParaRPr lang="fr-FR" sz="2800" dirty="0">
              <a:latin typeface="Times New Roman" panose="02020603050405020304" pitchFamily="18" charset="0"/>
              <a:cs typeface="Times New Roman" panose="02020603050405020304" pitchFamily="18" charset="0"/>
            </a:endParaRPr>
          </a:p>
          <a:p>
            <a:pPr marL="0" indent="0" algn="just">
              <a:lnSpc>
                <a:spcPct val="150000"/>
              </a:lnSpc>
              <a:buNone/>
            </a:pPr>
            <a:endParaRPr lang="fr-FR" sz="2800" dirty="0">
              <a:latin typeface="Times New Roman" panose="02020603050405020304" pitchFamily="18" charset="0"/>
              <a:ea typeface="Calibri" panose="020F0502020204030204" pitchFamily="34" charset="0"/>
              <a:cs typeface="Times New Roman" panose="02020603050405020304" pitchFamily="18" charset="0"/>
            </a:endParaRPr>
          </a:p>
          <a:p>
            <a:endParaRPr lang="fr-FR" dirty="0"/>
          </a:p>
        </p:txBody>
      </p:sp>
    </p:spTree>
    <p:extLst>
      <p:ext uri="{BB962C8B-B14F-4D97-AF65-F5344CB8AC3E}">
        <p14:creationId xmlns:p14="http://schemas.microsoft.com/office/powerpoint/2010/main" xmlns="" val="2885044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2248" y="110359"/>
            <a:ext cx="10468304" cy="6558455"/>
          </a:xfrm>
        </p:spPr>
        <p:txBody>
          <a:bodyPr>
            <a:normAutofit/>
          </a:bodyPr>
          <a:lstStyle/>
          <a:p>
            <a:pPr algn="just"/>
            <a:r>
              <a:rPr lang="fr-FR" sz="2400" dirty="0">
                <a:latin typeface="Times New Roman" panose="02020603050405020304" pitchFamily="18" charset="0"/>
                <a:cs typeface="Times New Roman" panose="02020603050405020304" pitchFamily="18" charset="0"/>
              </a:rPr>
              <a:t>L’examen du régime des précipitations annuelles, nous conduit à une comparaison chronologique de deux périodes (1913-1938) et (1992-2016).</a:t>
            </a:r>
          </a:p>
          <a:p>
            <a:pPr algn="just"/>
            <a:r>
              <a:rPr lang="fr-FR" sz="2400" dirty="0">
                <a:latin typeface="Times New Roman" panose="02020603050405020304" pitchFamily="18" charset="0"/>
                <a:cs typeface="Times New Roman" panose="02020603050405020304" pitchFamily="18" charset="0"/>
              </a:rPr>
              <a:t>	D’après les tableaux </a:t>
            </a:r>
            <a:r>
              <a:rPr lang="fr-FR" sz="2400" dirty="0" smtClean="0">
                <a:latin typeface="Times New Roman" panose="02020603050405020304" pitchFamily="18" charset="0"/>
                <a:cs typeface="Times New Roman" panose="02020603050405020304" pitchFamily="18" charset="0"/>
              </a:rPr>
              <a:t>2et3, </a:t>
            </a:r>
            <a:r>
              <a:rPr lang="fr-FR" sz="2400" dirty="0">
                <a:latin typeface="Times New Roman" panose="02020603050405020304" pitchFamily="18" charset="0"/>
                <a:cs typeface="Times New Roman" panose="02020603050405020304" pitchFamily="18" charset="0"/>
              </a:rPr>
              <a:t>on remarque que les précipitations sont extrêmement variables d’une station à l’autre. La période la moins arrosée s’étale de Juin à Aout pour la majeure partie des stations et cela pour l’ancienne et la nouvelle période</a:t>
            </a:r>
          </a:p>
          <a:p>
            <a:pPr algn="just"/>
            <a:r>
              <a:rPr lang="fr-FR" sz="2400" dirty="0">
                <a:latin typeface="Times New Roman" panose="02020603050405020304" pitchFamily="18" charset="0"/>
                <a:cs typeface="Times New Roman" panose="02020603050405020304" pitchFamily="18" charset="0"/>
              </a:rPr>
              <a:t>Pour l’ancienne période (1913-1938), la station de Zenâta avait une moyenne de précipitation de 474 mm, 371 mm à </a:t>
            </a:r>
            <a:r>
              <a:rPr lang="fr-FR" sz="2400" dirty="0" err="1">
                <a:latin typeface="Times New Roman" panose="02020603050405020304" pitchFamily="18" charset="0"/>
                <a:cs typeface="Times New Roman" panose="02020603050405020304" pitchFamily="18" charset="0"/>
              </a:rPr>
              <a:t>BéniSaf</a:t>
            </a:r>
            <a:r>
              <a:rPr lang="fr-FR" sz="2400" dirty="0">
                <a:latin typeface="Times New Roman" panose="02020603050405020304" pitchFamily="18" charset="0"/>
                <a:cs typeface="Times New Roman" panose="02020603050405020304" pitchFamily="18" charset="0"/>
              </a:rPr>
              <a:t>, 466.79 mm à </a:t>
            </a:r>
            <a:r>
              <a:rPr lang="fr-FR" sz="2400" dirty="0" err="1">
                <a:latin typeface="Times New Roman" panose="02020603050405020304" pitchFamily="18" charset="0"/>
                <a:cs typeface="Times New Roman" panose="02020603050405020304" pitchFamily="18" charset="0"/>
              </a:rPr>
              <a:t>Ghazaouet</a:t>
            </a:r>
            <a:r>
              <a:rPr lang="fr-FR" sz="2400" dirty="0">
                <a:latin typeface="Times New Roman" panose="02020603050405020304" pitchFamily="18" charset="0"/>
                <a:cs typeface="Times New Roman" panose="02020603050405020304" pitchFamily="18" charset="0"/>
              </a:rPr>
              <a:t> et 418 mm pour la station de </a:t>
            </a:r>
            <a:r>
              <a:rPr lang="fr-FR" sz="2400" dirty="0" err="1">
                <a:latin typeface="Times New Roman" panose="02020603050405020304" pitchFamily="18" charset="0"/>
                <a:cs typeface="Times New Roman" panose="02020603050405020304" pitchFamily="18" charset="0"/>
              </a:rPr>
              <a:t>Maghnia</a:t>
            </a:r>
            <a:r>
              <a:rPr lang="fr-FR" sz="2400" dirty="0">
                <a:latin typeface="Times New Roman" panose="02020603050405020304" pitchFamily="18" charset="0"/>
                <a:cs typeface="Times New Roman" panose="02020603050405020304" pitchFamily="18" charset="0"/>
              </a:rPr>
              <a:t>. </a:t>
            </a:r>
          </a:p>
          <a:p>
            <a:pPr algn="just"/>
            <a:r>
              <a:rPr lang="fr-FR" sz="2400" dirty="0">
                <a:latin typeface="Times New Roman" panose="02020603050405020304" pitchFamily="18" charset="0"/>
                <a:cs typeface="Times New Roman" panose="02020603050405020304" pitchFamily="18" charset="0"/>
              </a:rPr>
              <a:t>	Pour la nouvelle période (1992-2016), la station de Zenâta avait une moyenne de précipitation de 283,16 mm, 348,66 mm à </a:t>
            </a:r>
            <a:r>
              <a:rPr lang="fr-FR" sz="2400" dirty="0" err="1">
                <a:latin typeface="Times New Roman" panose="02020603050405020304" pitchFamily="18" charset="0"/>
                <a:cs typeface="Times New Roman" panose="02020603050405020304" pitchFamily="18" charset="0"/>
              </a:rPr>
              <a:t>BéniSaf</a:t>
            </a:r>
            <a:r>
              <a:rPr lang="fr-FR" sz="2400" dirty="0">
                <a:latin typeface="Times New Roman" panose="02020603050405020304" pitchFamily="18" charset="0"/>
                <a:cs typeface="Times New Roman" panose="02020603050405020304" pitchFamily="18" charset="0"/>
              </a:rPr>
              <a:t>, 206,18 mm à </a:t>
            </a:r>
            <a:r>
              <a:rPr lang="fr-FR" sz="2400" dirty="0" err="1">
                <a:latin typeface="Times New Roman" panose="02020603050405020304" pitchFamily="18" charset="0"/>
                <a:cs typeface="Times New Roman" panose="02020603050405020304" pitchFamily="18" charset="0"/>
              </a:rPr>
              <a:t>Ghazaouet</a:t>
            </a:r>
            <a:r>
              <a:rPr lang="fr-FR" sz="2400" dirty="0">
                <a:latin typeface="Times New Roman" panose="02020603050405020304" pitchFamily="18" charset="0"/>
                <a:cs typeface="Times New Roman" panose="02020603050405020304" pitchFamily="18" charset="0"/>
              </a:rPr>
              <a:t> et 145 mm pour la station de </a:t>
            </a:r>
            <a:r>
              <a:rPr lang="fr-FR" sz="2400" dirty="0" err="1">
                <a:latin typeface="Times New Roman" panose="02020603050405020304" pitchFamily="18" charset="0"/>
                <a:cs typeface="Times New Roman" panose="02020603050405020304" pitchFamily="18" charset="0"/>
              </a:rPr>
              <a:t>Maghnia</a:t>
            </a:r>
            <a:r>
              <a:rPr lang="fr-FR" sz="2400" dirty="0">
                <a:latin typeface="Times New Roman" panose="02020603050405020304" pitchFamily="18" charset="0"/>
                <a:cs typeface="Times New Roman" panose="02020603050405020304" pitchFamily="18" charset="0"/>
              </a:rPr>
              <a:t>. Cela montre qu’il y’a une diminution de précipitation en allant vers le littoral</a:t>
            </a:r>
            <a:r>
              <a:rPr lang="fr-FR" sz="2400" dirty="0" smtClean="0">
                <a:latin typeface="Times New Roman" panose="02020603050405020304" pitchFamily="18" charset="0"/>
                <a:cs typeface="Times New Roman" panose="02020603050405020304" pitchFamily="18" charset="0"/>
              </a:rPr>
              <a:t>.</a:t>
            </a:r>
          </a:p>
          <a:p>
            <a:pPr algn="just"/>
            <a:r>
              <a:rPr lang="fr-FR" sz="2400" dirty="0">
                <a:latin typeface="Times New Roman" panose="02020603050405020304" pitchFamily="18" charset="0"/>
                <a:cs typeface="Times New Roman" panose="02020603050405020304" pitchFamily="18" charset="0"/>
              </a:rPr>
              <a:t>Nous remarquons aussi qu’il y’a une nette diminution de précipitation pour l’ensemble des stations entre l’ancienne période </a:t>
            </a:r>
            <a:r>
              <a:rPr lang="fr-FR" sz="2400" b="1" dirty="0">
                <a:latin typeface="Times New Roman" panose="02020603050405020304" pitchFamily="18" charset="0"/>
                <a:cs typeface="Times New Roman" panose="02020603050405020304" pitchFamily="18" charset="0"/>
              </a:rPr>
              <a:t>(1913-1938)</a:t>
            </a:r>
            <a:r>
              <a:rPr lang="fr-FR" sz="2400" dirty="0">
                <a:latin typeface="Times New Roman" panose="02020603050405020304" pitchFamily="18" charset="0"/>
                <a:cs typeface="Times New Roman" panose="02020603050405020304" pitchFamily="18" charset="0"/>
              </a:rPr>
              <a:t> et la nouvelle période </a:t>
            </a:r>
            <a:r>
              <a:rPr lang="fr-FR" sz="2400" b="1" dirty="0">
                <a:latin typeface="Times New Roman" panose="02020603050405020304" pitchFamily="18" charset="0"/>
                <a:cs typeface="Times New Roman" panose="02020603050405020304" pitchFamily="18" charset="0"/>
              </a:rPr>
              <a:t>(1992-2016).</a:t>
            </a:r>
            <a:endParaRPr lang="fr-FR" sz="2400" dirty="0">
              <a:latin typeface="Times New Roman" panose="02020603050405020304" pitchFamily="18" charset="0"/>
              <a:cs typeface="Times New Roman" panose="02020603050405020304" pitchFamily="18" charset="0"/>
            </a:endParaRPr>
          </a:p>
          <a:p>
            <a:pPr algn="just"/>
            <a:endParaRPr lang="fr-FR" sz="2400" dirty="0">
              <a:latin typeface="Times New Roman" panose="02020603050405020304" pitchFamily="18" charset="0"/>
              <a:cs typeface="Times New Roman" panose="02020603050405020304" pitchFamily="18" charset="0"/>
            </a:endParaRPr>
          </a:p>
          <a:p>
            <a:pPr algn="just"/>
            <a:endParaRPr lang="fr-FR"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530104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677334" y="173421"/>
            <a:ext cx="9980156" cy="6479627"/>
          </a:xfrm>
        </p:spPr>
        <p:txBody>
          <a:bodyPr>
            <a:normAutofit/>
          </a:bodyPr>
          <a:lstStyle/>
          <a:p>
            <a:pPr algn="just"/>
            <a:r>
              <a:rPr lang="fr-FR" sz="2800" b="1" dirty="0">
                <a:solidFill>
                  <a:srgbClr val="FF0000"/>
                </a:solidFill>
                <a:latin typeface="Times New Roman" panose="02020603050405020304" pitchFamily="18" charset="0"/>
                <a:cs typeface="Times New Roman" panose="02020603050405020304" pitchFamily="18" charset="0"/>
              </a:rPr>
              <a:t>3-1-2- Régime saisonnier : </a:t>
            </a:r>
            <a:endParaRPr lang="fr-FR" sz="2800" dirty="0">
              <a:solidFill>
                <a:srgbClr val="FF0000"/>
              </a:solidFill>
              <a:latin typeface="Times New Roman" panose="02020603050405020304" pitchFamily="18" charset="0"/>
              <a:cs typeface="Times New Roman" panose="02020603050405020304" pitchFamily="18" charset="0"/>
            </a:endParaRPr>
          </a:p>
          <a:p>
            <a:pPr marL="0" indent="0" algn="just">
              <a:buNone/>
            </a:pPr>
            <a:r>
              <a:rPr lang="fr-FR" sz="2800" b="1" dirty="0">
                <a:latin typeface="Times New Roman" panose="02020603050405020304" pitchFamily="18" charset="0"/>
                <a:cs typeface="Times New Roman" panose="02020603050405020304" pitchFamily="18" charset="0"/>
              </a:rPr>
              <a:t>	</a:t>
            </a:r>
            <a:r>
              <a:rPr lang="fr-FR" sz="2800" b="1" dirty="0" err="1">
                <a:latin typeface="Times New Roman" panose="02020603050405020304" pitchFamily="18" charset="0"/>
                <a:cs typeface="Times New Roman" panose="02020603050405020304" pitchFamily="18" charset="0"/>
              </a:rPr>
              <a:t>Murest</a:t>
            </a:r>
            <a:r>
              <a:rPr lang="fr-FR" sz="2800" b="1" dirty="0">
                <a:latin typeface="Times New Roman" panose="02020603050405020304" pitchFamily="18" charset="0"/>
                <a:cs typeface="Times New Roman" panose="02020603050405020304" pitchFamily="18" charset="0"/>
              </a:rPr>
              <a:t> (1935)</a:t>
            </a:r>
            <a:r>
              <a:rPr lang="fr-FR" sz="2800" dirty="0">
                <a:latin typeface="Times New Roman" panose="02020603050405020304" pitchFamily="18" charset="0"/>
                <a:cs typeface="Times New Roman" panose="02020603050405020304" pitchFamily="18" charset="0"/>
              </a:rPr>
              <a:t> a défini la première notion du régime saisonnier, il a calculé la somme des précipitations par saison, prenant en considération que l’Automne est formé par les trois mois suivant : Septembre, Octobre, et a effectué le classement des saisons par ordre de pluviosité décroissante, signalant chaque saison par son initial (P : printemps, H : Hiver, E : été, A : automne).</a:t>
            </a:r>
          </a:p>
          <a:p>
            <a:pPr algn="just"/>
            <a:r>
              <a:rPr lang="fr-FR" sz="2800" dirty="0">
                <a:latin typeface="Times New Roman" panose="02020603050405020304" pitchFamily="18" charset="0"/>
                <a:cs typeface="Times New Roman" panose="02020603050405020304" pitchFamily="18" charset="0"/>
              </a:rPr>
              <a:t>            La répartition des saisons est :</a:t>
            </a:r>
          </a:p>
          <a:p>
            <a:pPr marL="0" lvl="0" indent="0" algn="just">
              <a:buNone/>
            </a:pPr>
            <a:r>
              <a:rPr lang="fr-FR" sz="2800" b="1" dirty="0" smtClean="0">
                <a:latin typeface="Times New Roman" panose="02020603050405020304" pitchFamily="18" charset="0"/>
                <a:cs typeface="Times New Roman" panose="02020603050405020304" pitchFamily="18" charset="0"/>
              </a:rPr>
              <a:t>	Hiver </a:t>
            </a:r>
            <a:r>
              <a:rPr lang="fr-FR" sz="2800" b="1" dirty="0">
                <a:latin typeface="Times New Roman" panose="02020603050405020304" pitchFamily="18" charset="0"/>
                <a:cs typeface="Times New Roman" panose="02020603050405020304" pitchFamily="18" charset="0"/>
              </a:rPr>
              <a:t>: </a:t>
            </a:r>
            <a:r>
              <a:rPr lang="fr-FR" sz="2800" dirty="0">
                <a:latin typeface="Times New Roman" panose="02020603050405020304" pitchFamily="18" charset="0"/>
                <a:cs typeface="Times New Roman" panose="02020603050405020304" pitchFamily="18" charset="0"/>
              </a:rPr>
              <a:t>Décembre, Janvier et Février.</a:t>
            </a:r>
          </a:p>
          <a:p>
            <a:pPr marL="0" lvl="0" indent="0" algn="just">
              <a:buNone/>
            </a:pPr>
            <a:r>
              <a:rPr lang="fr-FR" sz="2800" b="1" dirty="0" smtClean="0">
                <a:latin typeface="Times New Roman" panose="02020603050405020304" pitchFamily="18" charset="0"/>
                <a:cs typeface="Times New Roman" panose="02020603050405020304" pitchFamily="18" charset="0"/>
              </a:rPr>
              <a:t>	Printemps </a:t>
            </a:r>
            <a:r>
              <a:rPr lang="fr-FR" sz="2800" b="1" dirty="0">
                <a:latin typeface="Times New Roman" panose="02020603050405020304" pitchFamily="18" charset="0"/>
                <a:cs typeface="Times New Roman" panose="02020603050405020304" pitchFamily="18" charset="0"/>
              </a:rPr>
              <a:t>: </a:t>
            </a:r>
            <a:r>
              <a:rPr lang="fr-FR" sz="2800" dirty="0">
                <a:latin typeface="Times New Roman" panose="02020603050405020304" pitchFamily="18" charset="0"/>
                <a:cs typeface="Times New Roman" panose="02020603050405020304" pitchFamily="18" charset="0"/>
              </a:rPr>
              <a:t>Mars, Avril et Mai.</a:t>
            </a:r>
          </a:p>
          <a:p>
            <a:pPr marL="0" lvl="0" indent="0" algn="just">
              <a:buNone/>
            </a:pPr>
            <a:r>
              <a:rPr lang="fr-FR" sz="2800" b="1" dirty="0" smtClean="0">
                <a:latin typeface="Times New Roman" panose="02020603050405020304" pitchFamily="18" charset="0"/>
                <a:cs typeface="Times New Roman" panose="02020603050405020304" pitchFamily="18" charset="0"/>
              </a:rPr>
              <a:t>	Eté </a:t>
            </a:r>
            <a:r>
              <a:rPr lang="fr-FR" sz="2800" b="1" dirty="0">
                <a:latin typeface="Times New Roman" panose="02020603050405020304" pitchFamily="18" charset="0"/>
                <a:cs typeface="Times New Roman" panose="02020603050405020304" pitchFamily="18" charset="0"/>
              </a:rPr>
              <a:t>:</a:t>
            </a:r>
            <a:r>
              <a:rPr lang="fr-FR" sz="2800" dirty="0">
                <a:latin typeface="Times New Roman" panose="02020603050405020304" pitchFamily="18" charset="0"/>
                <a:cs typeface="Times New Roman" panose="02020603050405020304" pitchFamily="18" charset="0"/>
              </a:rPr>
              <a:t> Juin, Juillet et Aout.</a:t>
            </a:r>
          </a:p>
          <a:p>
            <a:pPr marL="0" lvl="0" indent="0" algn="just">
              <a:buNone/>
            </a:pPr>
            <a:r>
              <a:rPr lang="fr-FR" sz="2800" b="1" dirty="0" smtClean="0">
                <a:latin typeface="Times New Roman" panose="02020603050405020304" pitchFamily="18" charset="0"/>
                <a:cs typeface="Times New Roman" panose="02020603050405020304" pitchFamily="18" charset="0"/>
              </a:rPr>
              <a:t>	Automne </a:t>
            </a:r>
            <a:r>
              <a:rPr lang="fr-FR" sz="2800" dirty="0">
                <a:latin typeface="Times New Roman" panose="02020603050405020304" pitchFamily="18" charset="0"/>
                <a:cs typeface="Times New Roman" panose="02020603050405020304" pitchFamily="18" charset="0"/>
              </a:rPr>
              <a:t>: Septembre, Octobre et Novembre.</a:t>
            </a:r>
          </a:p>
          <a:p>
            <a:pPr algn="just"/>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478113067"/>
      </p:ext>
    </p:extLst>
  </p:cSld>
  <p:clrMapOvr>
    <a:masterClrMapping/>
  </p:clrMapOvr>
</p:sld>
</file>

<file path=ppt/theme/theme1.xml><?xml version="1.0" encoding="utf-8"?>
<a:theme xmlns:a="http://schemas.openxmlformats.org/drawingml/2006/main" name="Facette">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79</TotalTime>
  <Words>664</Words>
  <Application>Microsoft Office PowerPoint</Application>
  <PresentationFormat>Personnalisé</PresentationFormat>
  <Paragraphs>529</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Facette</vt:lpstr>
      <vt:lpstr>TD N°01: </vt:lpstr>
      <vt:lpstr>Introduction</vt:lpstr>
      <vt:lpstr>Diapositive 3</vt:lpstr>
      <vt:lpstr>Diapositive 4</vt:lpstr>
      <vt:lpstr>Diapositive 5</vt:lpstr>
      <vt:lpstr>Diapositive 6</vt:lpstr>
      <vt:lpstr>3- Les facteurs climatiques :  </vt:lpstr>
      <vt:lpstr>Diapositive 8</vt:lpstr>
      <vt:lpstr>Diapositive 9</vt:lpstr>
      <vt:lpstr>Diapositive 10</vt:lpstr>
      <vt:lpstr>Diapositive 11</vt:lpstr>
      <vt:lpstr>Diapositive 12</vt:lpstr>
      <vt:lpstr>Diapositive 13</vt:lpstr>
      <vt:lpstr>Diapositive 14</vt:lpstr>
      <vt:lpstr>Diapositive 15</vt:lpstr>
      <vt:lpstr>3-2 La température : </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 N°01:</dc:title>
  <dc:creator>BOUAYED</dc:creator>
  <cp:lastModifiedBy>msi</cp:lastModifiedBy>
  <cp:revision>9</cp:revision>
  <dcterms:created xsi:type="dcterms:W3CDTF">2020-03-14T16:11:50Z</dcterms:created>
  <dcterms:modified xsi:type="dcterms:W3CDTF">2020-03-14T17:36:05Z</dcterms:modified>
</cp:coreProperties>
</file>