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2" r:id="rId7"/>
    <p:sldId id="260" r:id="rId8"/>
    <p:sldId id="264" r:id="rId9"/>
    <p:sldId id="263" r:id="rId10"/>
    <p:sldId id="266" r:id="rId11"/>
    <p:sldId id="265" r:id="rId12"/>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lhachemi Fatima zahra" userId="72c47297-c012-4889-8b15-0f55b8d396ee" providerId="ADAL" clId="{8F3DE217-AD95-46BA-AAA7-664B66DCF7BC}"/>
    <pc:docChg chg="modSld">
      <pc:chgData name="Belhachemi Fatima zahra" userId="72c47297-c012-4889-8b15-0f55b8d396ee" providerId="ADAL" clId="{8F3DE217-AD95-46BA-AAA7-664B66DCF7BC}" dt="2025-12-20T22:08:14.333" v="1" actId="20577"/>
      <pc:docMkLst>
        <pc:docMk/>
      </pc:docMkLst>
      <pc:sldChg chg="modSp mod">
        <pc:chgData name="Belhachemi Fatima zahra" userId="72c47297-c012-4889-8b15-0f55b8d396ee" providerId="ADAL" clId="{8F3DE217-AD95-46BA-AAA7-664B66DCF7BC}" dt="2025-12-20T22:08:14.333" v="1" actId="20577"/>
        <pc:sldMkLst>
          <pc:docMk/>
          <pc:sldMk cId="3363985402" sldId="264"/>
        </pc:sldMkLst>
        <pc:spChg chg="mod">
          <ac:chgData name="Belhachemi Fatima zahra" userId="72c47297-c012-4889-8b15-0f55b8d396ee" providerId="ADAL" clId="{8F3DE217-AD95-46BA-AAA7-664B66DCF7BC}" dt="2025-12-20T22:08:14.333" v="1" actId="20577"/>
          <ac:spMkLst>
            <pc:docMk/>
            <pc:sldMk cId="3363985402" sldId="264"/>
            <ac:spMk id="3" creationId="{F66EBE5B-609F-38DA-2D5E-FDCECE2B5572}"/>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60E2886-55E4-7E7D-5700-E09BE4B66B68}"/>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8D507B47-8D03-E01D-75EC-62185607B9B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42243268-06FA-2EE5-B3A2-F8B4EC8520E6}"/>
              </a:ext>
            </a:extLst>
          </p:cNvPr>
          <p:cNvSpPr>
            <a:spLocks noGrp="1"/>
          </p:cNvSpPr>
          <p:nvPr>
            <p:ph type="dt" sz="half" idx="10"/>
          </p:nvPr>
        </p:nvSpPr>
        <p:spPr/>
        <p:txBody>
          <a:bodyPr/>
          <a:lstStyle/>
          <a:p>
            <a:fld id="{546D289C-FD29-4CD9-9799-F5A58ACE4F99}" type="datetimeFigureOut">
              <a:rPr lang="fr-FR" smtClean="0"/>
              <a:t>20/12/2025</a:t>
            </a:fld>
            <a:endParaRPr lang="fr-FR"/>
          </a:p>
        </p:txBody>
      </p:sp>
      <p:sp>
        <p:nvSpPr>
          <p:cNvPr id="5" name="Espace réservé du pied de page 4">
            <a:extLst>
              <a:ext uri="{FF2B5EF4-FFF2-40B4-BE49-F238E27FC236}">
                <a16:creationId xmlns:a16="http://schemas.microsoft.com/office/drawing/2014/main" id="{C233AAAC-B77A-982A-80EF-C53D36C87A48}"/>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B22FC20A-2AA3-E820-E640-A0ECD0A7F18C}"/>
              </a:ext>
            </a:extLst>
          </p:cNvPr>
          <p:cNvSpPr>
            <a:spLocks noGrp="1"/>
          </p:cNvSpPr>
          <p:nvPr>
            <p:ph type="sldNum" sz="quarter" idx="12"/>
          </p:nvPr>
        </p:nvSpPr>
        <p:spPr/>
        <p:txBody>
          <a:bodyPr/>
          <a:lstStyle/>
          <a:p>
            <a:fld id="{2123A707-02EF-45A1-A48A-990793B398DE}" type="slidenum">
              <a:rPr lang="fr-FR" smtClean="0"/>
              <a:t>‹N°›</a:t>
            </a:fld>
            <a:endParaRPr lang="fr-FR"/>
          </a:p>
        </p:txBody>
      </p:sp>
    </p:spTree>
    <p:extLst>
      <p:ext uri="{BB962C8B-B14F-4D97-AF65-F5344CB8AC3E}">
        <p14:creationId xmlns:p14="http://schemas.microsoft.com/office/powerpoint/2010/main" val="31273511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DBF1949-63F4-4B33-B215-F0800CBA9B55}"/>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99972F00-2BBE-852A-E533-97F6B7C1F504}"/>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4E0794C8-DBAB-6262-7287-963AFB9323F4}"/>
              </a:ext>
            </a:extLst>
          </p:cNvPr>
          <p:cNvSpPr>
            <a:spLocks noGrp="1"/>
          </p:cNvSpPr>
          <p:nvPr>
            <p:ph type="dt" sz="half" idx="10"/>
          </p:nvPr>
        </p:nvSpPr>
        <p:spPr/>
        <p:txBody>
          <a:bodyPr/>
          <a:lstStyle/>
          <a:p>
            <a:fld id="{546D289C-FD29-4CD9-9799-F5A58ACE4F99}" type="datetimeFigureOut">
              <a:rPr lang="fr-FR" smtClean="0"/>
              <a:t>20/12/2025</a:t>
            </a:fld>
            <a:endParaRPr lang="fr-FR"/>
          </a:p>
        </p:txBody>
      </p:sp>
      <p:sp>
        <p:nvSpPr>
          <p:cNvPr id="5" name="Espace réservé du pied de page 4">
            <a:extLst>
              <a:ext uri="{FF2B5EF4-FFF2-40B4-BE49-F238E27FC236}">
                <a16:creationId xmlns:a16="http://schemas.microsoft.com/office/drawing/2014/main" id="{29760ABD-561D-41FC-7131-81DC86A4C26A}"/>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7A599A8C-7209-2209-6D44-E43C4CBA4F9A}"/>
              </a:ext>
            </a:extLst>
          </p:cNvPr>
          <p:cNvSpPr>
            <a:spLocks noGrp="1"/>
          </p:cNvSpPr>
          <p:nvPr>
            <p:ph type="sldNum" sz="quarter" idx="12"/>
          </p:nvPr>
        </p:nvSpPr>
        <p:spPr/>
        <p:txBody>
          <a:bodyPr/>
          <a:lstStyle/>
          <a:p>
            <a:fld id="{2123A707-02EF-45A1-A48A-990793B398DE}" type="slidenum">
              <a:rPr lang="fr-FR" smtClean="0"/>
              <a:t>‹N°›</a:t>
            </a:fld>
            <a:endParaRPr lang="fr-FR"/>
          </a:p>
        </p:txBody>
      </p:sp>
    </p:spTree>
    <p:extLst>
      <p:ext uri="{BB962C8B-B14F-4D97-AF65-F5344CB8AC3E}">
        <p14:creationId xmlns:p14="http://schemas.microsoft.com/office/powerpoint/2010/main" val="12490931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0DB1E315-344E-A31A-AB9B-DB0D66B6C771}"/>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86AC7F54-2FB5-4FFF-B597-4897F50EB221}"/>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D38DBD84-E235-795E-E0C4-E07F5494101B}"/>
              </a:ext>
            </a:extLst>
          </p:cNvPr>
          <p:cNvSpPr>
            <a:spLocks noGrp="1"/>
          </p:cNvSpPr>
          <p:nvPr>
            <p:ph type="dt" sz="half" idx="10"/>
          </p:nvPr>
        </p:nvSpPr>
        <p:spPr/>
        <p:txBody>
          <a:bodyPr/>
          <a:lstStyle/>
          <a:p>
            <a:fld id="{546D289C-FD29-4CD9-9799-F5A58ACE4F99}" type="datetimeFigureOut">
              <a:rPr lang="fr-FR" smtClean="0"/>
              <a:t>20/12/2025</a:t>
            </a:fld>
            <a:endParaRPr lang="fr-FR"/>
          </a:p>
        </p:txBody>
      </p:sp>
      <p:sp>
        <p:nvSpPr>
          <p:cNvPr id="5" name="Espace réservé du pied de page 4">
            <a:extLst>
              <a:ext uri="{FF2B5EF4-FFF2-40B4-BE49-F238E27FC236}">
                <a16:creationId xmlns:a16="http://schemas.microsoft.com/office/drawing/2014/main" id="{D3ED4E55-7C88-F882-0180-ECC350177EB8}"/>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8349512F-910A-7A36-56B1-46116BA38E75}"/>
              </a:ext>
            </a:extLst>
          </p:cNvPr>
          <p:cNvSpPr>
            <a:spLocks noGrp="1"/>
          </p:cNvSpPr>
          <p:nvPr>
            <p:ph type="sldNum" sz="quarter" idx="12"/>
          </p:nvPr>
        </p:nvSpPr>
        <p:spPr/>
        <p:txBody>
          <a:bodyPr/>
          <a:lstStyle/>
          <a:p>
            <a:fld id="{2123A707-02EF-45A1-A48A-990793B398DE}" type="slidenum">
              <a:rPr lang="fr-FR" smtClean="0"/>
              <a:t>‹N°›</a:t>
            </a:fld>
            <a:endParaRPr lang="fr-FR"/>
          </a:p>
        </p:txBody>
      </p:sp>
    </p:spTree>
    <p:extLst>
      <p:ext uri="{BB962C8B-B14F-4D97-AF65-F5344CB8AC3E}">
        <p14:creationId xmlns:p14="http://schemas.microsoft.com/office/powerpoint/2010/main" val="4090491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234ADCF-8AA9-3137-11B3-E362E45614E3}"/>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45B5BF10-5853-9A6F-14C8-44FD11B07994}"/>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E46039A5-12DA-F623-7474-80425D2539EE}"/>
              </a:ext>
            </a:extLst>
          </p:cNvPr>
          <p:cNvSpPr>
            <a:spLocks noGrp="1"/>
          </p:cNvSpPr>
          <p:nvPr>
            <p:ph type="dt" sz="half" idx="10"/>
          </p:nvPr>
        </p:nvSpPr>
        <p:spPr/>
        <p:txBody>
          <a:bodyPr/>
          <a:lstStyle/>
          <a:p>
            <a:fld id="{546D289C-FD29-4CD9-9799-F5A58ACE4F99}" type="datetimeFigureOut">
              <a:rPr lang="fr-FR" smtClean="0"/>
              <a:t>20/12/2025</a:t>
            </a:fld>
            <a:endParaRPr lang="fr-FR"/>
          </a:p>
        </p:txBody>
      </p:sp>
      <p:sp>
        <p:nvSpPr>
          <p:cNvPr id="5" name="Espace réservé du pied de page 4">
            <a:extLst>
              <a:ext uri="{FF2B5EF4-FFF2-40B4-BE49-F238E27FC236}">
                <a16:creationId xmlns:a16="http://schemas.microsoft.com/office/drawing/2014/main" id="{6CA705E3-2962-FEF5-B7E4-48DB52E9D483}"/>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2CF4305B-FDB2-E43D-2DB2-8D54785B3733}"/>
              </a:ext>
            </a:extLst>
          </p:cNvPr>
          <p:cNvSpPr>
            <a:spLocks noGrp="1"/>
          </p:cNvSpPr>
          <p:nvPr>
            <p:ph type="sldNum" sz="quarter" idx="12"/>
          </p:nvPr>
        </p:nvSpPr>
        <p:spPr/>
        <p:txBody>
          <a:bodyPr/>
          <a:lstStyle/>
          <a:p>
            <a:fld id="{2123A707-02EF-45A1-A48A-990793B398DE}" type="slidenum">
              <a:rPr lang="fr-FR" smtClean="0"/>
              <a:t>‹N°›</a:t>
            </a:fld>
            <a:endParaRPr lang="fr-FR"/>
          </a:p>
        </p:txBody>
      </p:sp>
    </p:spTree>
    <p:extLst>
      <p:ext uri="{BB962C8B-B14F-4D97-AF65-F5344CB8AC3E}">
        <p14:creationId xmlns:p14="http://schemas.microsoft.com/office/powerpoint/2010/main" val="8337652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0657653-28C4-71AC-8134-739B3111B0C9}"/>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A3AB9776-D5E2-E950-8CED-2A9FFD065DB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3BA5E08A-2D0F-8A37-92B6-1338427ADEA8}"/>
              </a:ext>
            </a:extLst>
          </p:cNvPr>
          <p:cNvSpPr>
            <a:spLocks noGrp="1"/>
          </p:cNvSpPr>
          <p:nvPr>
            <p:ph type="dt" sz="half" idx="10"/>
          </p:nvPr>
        </p:nvSpPr>
        <p:spPr/>
        <p:txBody>
          <a:bodyPr/>
          <a:lstStyle/>
          <a:p>
            <a:fld id="{546D289C-FD29-4CD9-9799-F5A58ACE4F99}" type="datetimeFigureOut">
              <a:rPr lang="fr-FR" smtClean="0"/>
              <a:t>20/12/2025</a:t>
            </a:fld>
            <a:endParaRPr lang="fr-FR"/>
          </a:p>
        </p:txBody>
      </p:sp>
      <p:sp>
        <p:nvSpPr>
          <p:cNvPr id="5" name="Espace réservé du pied de page 4">
            <a:extLst>
              <a:ext uri="{FF2B5EF4-FFF2-40B4-BE49-F238E27FC236}">
                <a16:creationId xmlns:a16="http://schemas.microsoft.com/office/drawing/2014/main" id="{05764894-EF79-5AA0-C692-8AC3EAED2022}"/>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5DC482C4-608A-AFB6-C378-46009E897C1F}"/>
              </a:ext>
            </a:extLst>
          </p:cNvPr>
          <p:cNvSpPr>
            <a:spLocks noGrp="1"/>
          </p:cNvSpPr>
          <p:nvPr>
            <p:ph type="sldNum" sz="quarter" idx="12"/>
          </p:nvPr>
        </p:nvSpPr>
        <p:spPr/>
        <p:txBody>
          <a:bodyPr/>
          <a:lstStyle/>
          <a:p>
            <a:fld id="{2123A707-02EF-45A1-A48A-990793B398DE}" type="slidenum">
              <a:rPr lang="fr-FR" smtClean="0"/>
              <a:t>‹N°›</a:t>
            </a:fld>
            <a:endParaRPr lang="fr-FR"/>
          </a:p>
        </p:txBody>
      </p:sp>
    </p:spTree>
    <p:extLst>
      <p:ext uri="{BB962C8B-B14F-4D97-AF65-F5344CB8AC3E}">
        <p14:creationId xmlns:p14="http://schemas.microsoft.com/office/powerpoint/2010/main" val="24590101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6716E3C-113F-DDCA-F15C-BFDF35D38915}"/>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54A4F8B1-006A-A85E-CB4A-A1FD1E9D2A33}"/>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16550222-7980-C96F-312C-6D899AD3AEA9}"/>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61D97F41-B603-D4E8-F268-34770B66CF38}"/>
              </a:ext>
            </a:extLst>
          </p:cNvPr>
          <p:cNvSpPr>
            <a:spLocks noGrp="1"/>
          </p:cNvSpPr>
          <p:nvPr>
            <p:ph type="dt" sz="half" idx="10"/>
          </p:nvPr>
        </p:nvSpPr>
        <p:spPr/>
        <p:txBody>
          <a:bodyPr/>
          <a:lstStyle/>
          <a:p>
            <a:fld id="{546D289C-FD29-4CD9-9799-F5A58ACE4F99}" type="datetimeFigureOut">
              <a:rPr lang="fr-FR" smtClean="0"/>
              <a:t>20/12/2025</a:t>
            </a:fld>
            <a:endParaRPr lang="fr-FR"/>
          </a:p>
        </p:txBody>
      </p:sp>
      <p:sp>
        <p:nvSpPr>
          <p:cNvPr id="6" name="Espace réservé du pied de page 5">
            <a:extLst>
              <a:ext uri="{FF2B5EF4-FFF2-40B4-BE49-F238E27FC236}">
                <a16:creationId xmlns:a16="http://schemas.microsoft.com/office/drawing/2014/main" id="{234C7A5C-EC9D-B562-D9CD-03B8D84F8188}"/>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62BEDDCA-66C9-768A-224E-536669502E58}"/>
              </a:ext>
            </a:extLst>
          </p:cNvPr>
          <p:cNvSpPr>
            <a:spLocks noGrp="1"/>
          </p:cNvSpPr>
          <p:nvPr>
            <p:ph type="sldNum" sz="quarter" idx="12"/>
          </p:nvPr>
        </p:nvSpPr>
        <p:spPr/>
        <p:txBody>
          <a:bodyPr/>
          <a:lstStyle/>
          <a:p>
            <a:fld id="{2123A707-02EF-45A1-A48A-990793B398DE}" type="slidenum">
              <a:rPr lang="fr-FR" smtClean="0"/>
              <a:t>‹N°›</a:t>
            </a:fld>
            <a:endParaRPr lang="fr-FR"/>
          </a:p>
        </p:txBody>
      </p:sp>
    </p:spTree>
    <p:extLst>
      <p:ext uri="{BB962C8B-B14F-4D97-AF65-F5344CB8AC3E}">
        <p14:creationId xmlns:p14="http://schemas.microsoft.com/office/powerpoint/2010/main" val="2752355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DE081F9-D3CA-1528-7820-8AFAFB68BAD1}"/>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BD31C561-7EC5-64A4-54C4-B12E1928350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24660AD9-1071-B30D-C91C-1F297BB56202}"/>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A25658A7-CB89-7FC0-099D-1171457E969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A636E2C8-DDFC-7891-F06D-8BB64284B37A}"/>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F389EC88-B0BC-7959-20ED-68D8E05D5A6B}"/>
              </a:ext>
            </a:extLst>
          </p:cNvPr>
          <p:cNvSpPr>
            <a:spLocks noGrp="1"/>
          </p:cNvSpPr>
          <p:nvPr>
            <p:ph type="dt" sz="half" idx="10"/>
          </p:nvPr>
        </p:nvSpPr>
        <p:spPr/>
        <p:txBody>
          <a:bodyPr/>
          <a:lstStyle/>
          <a:p>
            <a:fld id="{546D289C-FD29-4CD9-9799-F5A58ACE4F99}" type="datetimeFigureOut">
              <a:rPr lang="fr-FR" smtClean="0"/>
              <a:t>20/12/2025</a:t>
            </a:fld>
            <a:endParaRPr lang="fr-FR"/>
          </a:p>
        </p:txBody>
      </p:sp>
      <p:sp>
        <p:nvSpPr>
          <p:cNvPr id="8" name="Espace réservé du pied de page 7">
            <a:extLst>
              <a:ext uri="{FF2B5EF4-FFF2-40B4-BE49-F238E27FC236}">
                <a16:creationId xmlns:a16="http://schemas.microsoft.com/office/drawing/2014/main" id="{69B9089D-F25A-9DFA-BE4D-672FBBDB1274}"/>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9FD526EB-6691-950C-210D-AE90128CAA39}"/>
              </a:ext>
            </a:extLst>
          </p:cNvPr>
          <p:cNvSpPr>
            <a:spLocks noGrp="1"/>
          </p:cNvSpPr>
          <p:nvPr>
            <p:ph type="sldNum" sz="quarter" idx="12"/>
          </p:nvPr>
        </p:nvSpPr>
        <p:spPr/>
        <p:txBody>
          <a:bodyPr/>
          <a:lstStyle/>
          <a:p>
            <a:fld id="{2123A707-02EF-45A1-A48A-990793B398DE}" type="slidenum">
              <a:rPr lang="fr-FR" smtClean="0"/>
              <a:t>‹N°›</a:t>
            </a:fld>
            <a:endParaRPr lang="fr-FR"/>
          </a:p>
        </p:txBody>
      </p:sp>
    </p:spTree>
    <p:extLst>
      <p:ext uri="{BB962C8B-B14F-4D97-AF65-F5344CB8AC3E}">
        <p14:creationId xmlns:p14="http://schemas.microsoft.com/office/powerpoint/2010/main" val="37738522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8CD80E9-B02A-7365-74B4-85ACC702212D}"/>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56C46225-6637-AF8A-506A-3FC614B763D7}"/>
              </a:ext>
            </a:extLst>
          </p:cNvPr>
          <p:cNvSpPr>
            <a:spLocks noGrp="1"/>
          </p:cNvSpPr>
          <p:nvPr>
            <p:ph type="dt" sz="half" idx="10"/>
          </p:nvPr>
        </p:nvSpPr>
        <p:spPr/>
        <p:txBody>
          <a:bodyPr/>
          <a:lstStyle/>
          <a:p>
            <a:fld id="{546D289C-FD29-4CD9-9799-F5A58ACE4F99}" type="datetimeFigureOut">
              <a:rPr lang="fr-FR" smtClean="0"/>
              <a:t>20/12/2025</a:t>
            </a:fld>
            <a:endParaRPr lang="fr-FR"/>
          </a:p>
        </p:txBody>
      </p:sp>
      <p:sp>
        <p:nvSpPr>
          <p:cNvPr id="4" name="Espace réservé du pied de page 3">
            <a:extLst>
              <a:ext uri="{FF2B5EF4-FFF2-40B4-BE49-F238E27FC236}">
                <a16:creationId xmlns:a16="http://schemas.microsoft.com/office/drawing/2014/main" id="{10782DE9-E3C8-EAD5-1D3E-9501B9FAF197}"/>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8C6B0D54-32D7-DD1F-03B7-3EBC1A926F6F}"/>
              </a:ext>
            </a:extLst>
          </p:cNvPr>
          <p:cNvSpPr>
            <a:spLocks noGrp="1"/>
          </p:cNvSpPr>
          <p:nvPr>
            <p:ph type="sldNum" sz="quarter" idx="12"/>
          </p:nvPr>
        </p:nvSpPr>
        <p:spPr/>
        <p:txBody>
          <a:bodyPr/>
          <a:lstStyle/>
          <a:p>
            <a:fld id="{2123A707-02EF-45A1-A48A-990793B398DE}" type="slidenum">
              <a:rPr lang="fr-FR" smtClean="0"/>
              <a:t>‹N°›</a:t>
            </a:fld>
            <a:endParaRPr lang="fr-FR"/>
          </a:p>
        </p:txBody>
      </p:sp>
    </p:spTree>
    <p:extLst>
      <p:ext uri="{BB962C8B-B14F-4D97-AF65-F5344CB8AC3E}">
        <p14:creationId xmlns:p14="http://schemas.microsoft.com/office/powerpoint/2010/main" val="38524714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E776E9FA-DAD5-E9F3-8474-DAA42AF3AC3F}"/>
              </a:ext>
            </a:extLst>
          </p:cNvPr>
          <p:cNvSpPr>
            <a:spLocks noGrp="1"/>
          </p:cNvSpPr>
          <p:nvPr>
            <p:ph type="dt" sz="half" idx="10"/>
          </p:nvPr>
        </p:nvSpPr>
        <p:spPr/>
        <p:txBody>
          <a:bodyPr/>
          <a:lstStyle/>
          <a:p>
            <a:fld id="{546D289C-FD29-4CD9-9799-F5A58ACE4F99}" type="datetimeFigureOut">
              <a:rPr lang="fr-FR" smtClean="0"/>
              <a:t>20/12/2025</a:t>
            </a:fld>
            <a:endParaRPr lang="fr-FR"/>
          </a:p>
        </p:txBody>
      </p:sp>
      <p:sp>
        <p:nvSpPr>
          <p:cNvPr id="3" name="Espace réservé du pied de page 2">
            <a:extLst>
              <a:ext uri="{FF2B5EF4-FFF2-40B4-BE49-F238E27FC236}">
                <a16:creationId xmlns:a16="http://schemas.microsoft.com/office/drawing/2014/main" id="{F7ECEECD-6D6E-983F-CE00-8A9C64FC05A5}"/>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C1B2289C-2D03-8854-4CD2-5729A6F97DB6}"/>
              </a:ext>
            </a:extLst>
          </p:cNvPr>
          <p:cNvSpPr>
            <a:spLocks noGrp="1"/>
          </p:cNvSpPr>
          <p:nvPr>
            <p:ph type="sldNum" sz="quarter" idx="12"/>
          </p:nvPr>
        </p:nvSpPr>
        <p:spPr/>
        <p:txBody>
          <a:bodyPr/>
          <a:lstStyle/>
          <a:p>
            <a:fld id="{2123A707-02EF-45A1-A48A-990793B398DE}" type="slidenum">
              <a:rPr lang="fr-FR" smtClean="0"/>
              <a:t>‹N°›</a:t>
            </a:fld>
            <a:endParaRPr lang="fr-FR"/>
          </a:p>
        </p:txBody>
      </p:sp>
    </p:spTree>
    <p:extLst>
      <p:ext uri="{BB962C8B-B14F-4D97-AF65-F5344CB8AC3E}">
        <p14:creationId xmlns:p14="http://schemas.microsoft.com/office/powerpoint/2010/main" val="19955655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99DE70A-1A88-8127-E084-8F3131F34DC8}"/>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D73DC6FB-AEEA-25CE-F263-063A4645150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A410FC74-E031-134C-B4F5-1463AAC33C8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73AFCBC8-977A-C22A-B8A4-5360905CCB06}"/>
              </a:ext>
            </a:extLst>
          </p:cNvPr>
          <p:cNvSpPr>
            <a:spLocks noGrp="1"/>
          </p:cNvSpPr>
          <p:nvPr>
            <p:ph type="dt" sz="half" idx="10"/>
          </p:nvPr>
        </p:nvSpPr>
        <p:spPr/>
        <p:txBody>
          <a:bodyPr/>
          <a:lstStyle/>
          <a:p>
            <a:fld id="{546D289C-FD29-4CD9-9799-F5A58ACE4F99}" type="datetimeFigureOut">
              <a:rPr lang="fr-FR" smtClean="0"/>
              <a:t>20/12/2025</a:t>
            </a:fld>
            <a:endParaRPr lang="fr-FR"/>
          </a:p>
        </p:txBody>
      </p:sp>
      <p:sp>
        <p:nvSpPr>
          <p:cNvPr id="6" name="Espace réservé du pied de page 5">
            <a:extLst>
              <a:ext uri="{FF2B5EF4-FFF2-40B4-BE49-F238E27FC236}">
                <a16:creationId xmlns:a16="http://schemas.microsoft.com/office/drawing/2014/main" id="{CE99D8D5-6271-05BE-6B38-45C384734124}"/>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EC3CD5D3-8262-8209-6EE9-9F5E364E30B7}"/>
              </a:ext>
            </a:extLst>
          </p:cNvPr>
          <p:cNvSpPr>
            <a:spLocks noGrp="1"/>
          </p:cNvSpPr>
          <p:nvPr>
            <p:ph type="sldNum" sz="quarter" idx="12"/>
          </p:nvPr>
        </p:nvSpPr>
        <p:spPr/>
        <p:txBody>
          <a:bodyPr/>
          <a:lstStyle/>
          <a:p>
            <a:fld id="{2123A707-02EF-45A1-A48A-990793B398DE}" type="slidenum">
              <a:rPr lang="fr-FR" smtClean="0"/>
              <a:t>‹N°›</a:t>
            </a:fld>
            <a:endParaRPr lang="fr-FR"/>
          </a:p>
        </p:txBody>
      </p:sp>
    </p:spTree>
    <p:extLst>
      <p:ext uri="{BB962C8B-B14F-4D97-AF65-F5344CB8AC3E}">
        <p14:creationId xmlns:p14="http://schemas.microsoft.com/office/powerpoint/2010/main" val="32330266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DD300B5-B23F-482B-DAC2-872A00B434C3}"/>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4F50EEF8-08FE-D2A5-5788-09053826369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F8880B5A-5FB8-3408-842F-8EDE7292BB3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DF07DA7A-9931-C8A8-B466-86A25EADF549}"/>
              </a:ext>
            </a:extLst>
          </p:cNvPr>
          <p:cNvSpPr>
            <a:spLocks noGrp="1"/>
          </p:cNvSpPr>
          <p:nvPr>
            <p:ph type="dt" sz="half" idx="10"/>
          </p:nvPr>
        </p:nvSpPr>
        <p:spPr/>
        <p:txBody>
          <a:bodyPr/>
          <a:lstStyle/>
          <a:p>
            <a:fld id="{546D289C-FD29-4CD9-9799-F5A58ACE4F99}" type="datetimeFigureOut">
              <a:rPr lang="fr-FR" smtClean="0"/>
              <a:t>20/12/2025</a:t>
            </a:fld>
            <a:endParaRPr lang="fr-FR"/>
          </a:p>
        </p:txBody>
      </p:sp>
      <p:sp>
        <p:nvSpPr>
          <p:cNvPr id="6" name="Espace réservé du pied de page 5">
            <a:extLst>
              <a:ext uri="{FF2B5EF4-FFF2-40B4-BE49-F238E27FC236}">
                <a16:creationId xmlns:a16="http://schemas.microsoft.com/office/drawing/2014/main" id="{3C32C932-0219-B14D-C877-500F3EB37F01}"/>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59486958-6332-555C-C60B-4B21603A0C85}"/>
              </a:ext>
            </a:extLst>
          </p:cNvPr>
          <p:cNvSpPr>
            <a:spLocks noGrp="1"/>
          </p:cNvSpPr>
          <p:nvPr>
            <p:ph type="sldNum" sz="quarter" idx="12"/>
          </p:nvPr>
        </p:nvSpPr>
        <p:spPr/>
        <p:txBody>
          <a:bodyPr/>
          <a:lstStyle/>
          <a:p>
            <a:fld id="{2123A707-02EF-45A1-A48A-990793B398DE}" type="slidenum">
              <a:rPr lang="fr-FR" smtClean="0"/>
              <a:t>‹N°›</a:t>
            </a:fld>
            <a:endParaRPr lang="fr-FR"/>
          </a:p>
        </p:txBody>
      </p:sp>
    </p:spTree>
    <p:extLst>
      <p:ext uri="{BB962C8B-B14F-4D97-AF65-F5344CB8AC3E}">
        <p14:creationId xmlns:p14="http://schemas.microsoft.com/office/powerpoint/2010/main" val="9303859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1E3ABA27-35D4-4D97-2CFC-7624D4F3A2B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4EEFA3F5-57DA-FE2A-4F51-E654E483973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5C714D7C-65A4-65D3-CBAF-F04EFD6AF83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46D289C-FD29-4CD9-9799-F5A58ACE4F99}" type="datetimeFigureOut">
              <a:rPr lang="fr-FR" smtClean="0"/>
              <a:t>20/12/2025</a:t>
            </a:fld>
            <a:endParaRPr lang="fr-FR"/>
          </a:p>
        </p:txBody>
      </p:sp>
      <p:sp>
        <p:nvSpPr>
          <p:cNvPr id="5" name="Espace réservé du pied de page 4">
            <a:extLst>
              <a:ext uri="{FF2B5EF4-FFF2-40B4-BE49-F238E27FC236}">
                <a16:creationId xmlns:a16="http://schemas.microsoft.com/office/drawing/2014/main" id="{E053F01D-B9A6-0D0D-0ECC-04A432EB176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7FB40EDF-2055-07EE-1EAB-6FDD86CBE2C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123A707-02EF-45A1-A48A-990793B398DE}" type="slidenum">
              <a:rPr lang="fr-FR" smtClean="0"/>
              <a:t>‹N°›</a:t>
            </a:fld>
            <a:endParaRPr lang="fr-FR"/>
          </a:p>
        </p:txBody>
      </p:sp>
    </p:spTree>
    <p:extLst>
      <p:ext uri="{BB962C8B-B14F-4D97-AF65-F5344CB8AC3E}">
        <p14:creationId xmlns:p14="http://schemas.microsoft.com/office/powerpoint/2010/main" val="42401356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a:extLst>
              <a:ext uri="{FF2B5EF4-FFF2-40B4-BE49-F238E27FC236}">
                <a16:creationId xmlns:a16="http://schemas.microsoft.com/office/drawing/2014/main" id="{72467294-A6ED-A66B-EFF3-BC294F28DF6B}"/>
              </a:ext>
            </a:extLst>
          </p:cNvPr>
          <p:cNvSpPr>
            <a:spLocks noGrp="1"/>
          </p:cNvSpPr>
          <p:nvPr>
            <p:ph type="subTitle" idx="1"/>
          </p:nvPr>
        </p:nvSpPr>
        <p:spPr>
          <a:xfrm>
            <a:off x="450167" y="3137803"/>
            <a:ext cx="11169748" cy="3122319"/>
          </a:xfrm>
        </p:spPr>
        <p:txBody>
          <a:bodyPr>
            <a:noAutofit/>
          </a:bodyPr>
          <a:lstStyle/>
          <a:p>
            <a:pPr algn="l"/>
            <a:r>
              <a:rPr lang="fr-FR" sz="4800" b="1" dirty="0">
                <a:solidFill>
                  <a:srgbClr val="0070C0"/>
                </a:solidFill>
              </a:rPr>
              <a:t>Introduction</a:t>
            </a:r>
          </a:p>
          <a:p>
            <a:pPr algn="l"/>
            <a:r>
              <a:rPr lang="fr-FR" sz="3200" dirty="0"/>
              <a:t>L’entreprise est un acteur essentiel du tissu économique. Elle transforme des ressources en biens ou services afin de satisfaire des besoins et créer de la valeur. Elle joue un rôle majeur dans la production, l’innovation, l’emploi et la croissance économique.</a:t>
            </a:r>
          </a:p>
        </p:txBody>
      </p:sp>
      <p:pic>
        <p:nvPicPr>
          <p:cNvPr id="1026" name="Picture 2" descr="‪L'entreprise : définition, rôle et caractéristiques des PME‬‏">
            <a:extLst>
              <a:ext uri="{FF2B5EF4-FFF2-40B4-BE49-F238E27FC236}">
                <a16:creationId xmlns:a16="http://schemas.microsoft.com/office/drawing/2014/main" id="{421947D0-5D1E-1A77-F475-CAEFFEB9B45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49083" y="361217"/>
            <a:ext cx="8407790" cy="247796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224502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7448438F-2812-6FA5-2FAB-EC4A30245073}"/>
              </a:ext>
            </a:extLst>
          </p:cNvPr>
          <p:cNvSpPr>
            <a:spLocks noGrp="1"/>
          </p:cNvSpPr>
          <p:nvPr>
            <p:ph idx="1"/>
          </p:nvPr>
        </p:nvSpPr>
        <p:spPr>
          <a:xfrm>
            <a:off x="436099" y="323558"/>
            <a:ext cx="10917702" cy="6105378"/>
          </a:xfrm>
        </p:spPr>
        <p:txBody>
          <a:bodyPr>
            <a:normAutofit fontScale="92500"/>
          </a:bodyPr>
          <a:lstStyle/>
          <a:p>
            <a:pPr>
              <a:lnSpc>
                <a:spcPct val="120000"/>
              </a:lnSpc>
              <a:buFont typeface="Wingdings" panose="05000000000000000000" pitchFamily="2" charset="2"/>
              <a:buChar char="ü"/>
            </a:pPr>
            <a:r>
              <a:rPr lang="fr-FR" sz="3200" b="1" dirty="0">
                <a:solidFill>
                  <a:srgbClr val="C00000"/>
                </a:solidFill>
              </a:rPr>
              <a:t>Finalité environnementale/ écologique</a:t>
            </a:r>
            <a:r>
              <a:rPr lang="fr-FR" sz="3200" b="1" dirty="0"/>
              <a:t>: </a:t>
            </a:r>
            <a:r>
              <a:rPr lang="fr-FR" sz="3200" dirty="0"/>
              <a:t>Face aux défis climatiques et à la raréfaction des ressources, l’entreprise se voit attribuer une mission environnementale consistant à adopter des pratiques responsables visant la protection de l’écosystème tel que:</a:t>
            </a:r>
            <a:endParaRPr lang="fr-FR" sz="3200" b="1" dirty="0"/>
          </a:p>
          <a:p>
            <a:pPr>
              <a:lnSpc>
                <a:spcPct val="120000"/>
              </a:lnSpc>
            </a:pPr>
            <a:r>
              <a:rPr lang="fr-FR" sz="3200" dirty="0"/>
              <a:t>réduire la pollution et les déchets</a:t>
            </a:r>
          </a:p>
          <a:p>
            <a:pPr>
              <a:lnSpc>
                <a:spcPct val="120000"/>
              </a:lnSpc>
            </a:pPr>
            <a:r>
              <a:rPr lang="fr-FR" sz="3200" dirty="0"/>
              <a:t>adopter une production durable moins consommatrice de ressources</a:t>
            </a:r>
          </a:p>
          <a:p>
            <a:pPr>
              <a:lnSpc>
                <a:spcPct val="120000"/>
              </a:lnSpc>
            </a:pPr>
            <a:r>
              <a:rPr lang="fr-FR" sz="3200" dirty="0"/>
              <a:t>préserver l’environnement à travers l’innovation verte</a:t>
            </a:r>
          </a:p>
          <a:p>
            <a:pPr>
              <a:lnSpc>
                <a:spcPct val="120000"/>
              </a:lnSpc>
            </a:pPr>
            <a:r>
              <a:rPr lang="fr-FR" sz="3200" dirty="0"/>
              <a:t>intégrer les principes du développement durable </a:t>
            </a:r>
            <a:r>
              <a:rPr lang="fr-FR" sz="3200" i="1" dirty="0"/>
              <a:t>(Elkington, 1997)</a:t>
            </a:r>
            <a:endParaRPr lang="fr-FR" sz="3200" dirty="0"/>
          </a:p>
          <a:p>
            <a:endParaRPr lang="fr-FR" dirty="0"/>
          </a:p>
        </p:txBody>
      </p:sp>
    </p:spTree>
    <p:extLst>
      <p:ext uri="{BB962C8B-B14F-4D97-AF65-F5344CB8AC3E}">
        <p14:creationId xmlns:p14="http://schemas.microsoft.com/office/powerpoint/2010/main" val="13700373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8E409C7-6703-D5F1-F74D-71B3634508AA}"/>
              </a:ext>
            </a:extLst>
          </p:cNvPr>
          <p:cNvSpPr>
            <a:spLocks noGrp="1"/>
          </p:cNvSpPr>
          <p:nvPr>
            <p:ph idx="1"/>
          </p:nvPr>
        </p:nvSpPr>
        <p:spPr>
          <a:xfrm>
            <a:off x="838200" y="365760"/>
            <a:ext cx="10515600" cy="5811203"/>
          </a:xfrm>
        </p:spPr>
        <p:txBody>
          <a:bodyPr>
            <a:normAutofit/>
          </a:bodyPr>
          <a:lstStyle/>
          <a:p>
            <a:pPr>
              <a:buFont typeface="Wingdings" panose="05000000000000000000" pitchFamily="2" charset="2"/>
              <a:buChar char="ü"/>
            </a:pPr>
            <a:r>
              <a:rPr lang="fr-FR" b="1" dirty="0">
                <a:solidFill>
                  <a:srgbClr val="C00000"/>
                </a:solidFill>
              </a:rPr>
              <a:t>Finalité d’innovation et de compétitivité: </a:t>
            </a:r>
          </a:p>
          <a:p>
            <a:pPr marL="0" indent="0">
              <a:buNone/>
            </a:pPr>
            <a:r>
              <a:rPr lang="fr-FR" dirty="0"/>
              <a:t>Innovation = moteur de croissance.</a:t>
            </a:r>
            <a:br>
              <a:rPr lang="fr-FR" dirty="0"/>
            </a:br>
            <a:r>
              <a:rPr lang="fr-FR" dirty="0"/>
              <a:t>Elle permet à l’entreprise de :</a:t>
            </a:r>
          </a:p>
          <a:p>
            <a:r>
              <a:rPr lang="fr-FR" dirty="0"/>
              <a:t>développer de nouveaux produits</a:t>
            </a:r>
          </a:p>
          <a:p>
            <a:r>
              <a:rPr lang="fr-FR" dirty="0"/>
              <a:t>améliorer la qualité et les processus</a:t>
            </a:r>
          </a:p>
          <a:p>
            <a:r>
              <a:rPr lang="fr-FR" dirty="0"/>
              <a:t>rester compétitive face aux concurrents</a:t>
            </a:r>
          </a:p>
          <a:p>
            <a:r>
              <a:rPr lang="fr-FR" dirty="0"/>
              <a:t>s’adapter aux changements technologiques</a:t>
            </a:r>
          </a:p>
          <a:p>
            <a:r>
              <a:rPr lang="fr-FR" dirty="0"/>
              <a:t>Une entreprise qui n’innove pas finit par disparaître.</a:t>
            </a:r>
          </a:p>
          <a:p>
            <a:pPr marL="0" indent="0">
              <a:buNone/>
            </a:pPr>
            <a:r>
              <a:rPr lang="fr-FR" i="1" dirty="0"/>
              <a:t>(Schumpeter, 1935)</a:t>
            </a:r>
            <a:endParaRPr lang="fr-FR" dirty="0"/>
          </a:p>
          <a:p>
            <a:endParaRPr lang="fr-FR" dirty="0"/>
          </a:p>
        </p:txBody>
      </p:sp>
    </p:spTree>
    <p:extLst>
      <p:ext uri="{BB962C8B-B14F-4D97-AF65-F5344CB8AC3E}">
        <p14:creationId xmlns:p14="http://schemas.microsoft.com/office/powerpoint/2010/main" val="11155501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D651CB9-8299-2F4B-E60B-8C5F8B5D7924}"/>
              </a:ext>
            </a:extLst>
          </p:cNvPr>
          <p:cNvSpPr>
            <a:spLocks noGrp="1"/>
          </p:cNvSpPr>
          <p:nvPr>
            <p:ph type="title"/>
          </p:nvPr>
        </p:nvSpPr>
        <p:spPr/>
        <p:txBody>
          <a:bodyPr>
            <a:normAutofit fontScale="90000"/>
          </a:bodyPr>
          <a:lstStyle/>
          <a:p>
            <a:r>
              <a:rPr lang="fr-FR" sz="4800" b="1" dirty="0">
                <a:solidFill>
                  <a:srgbClr val="0070C0"/>
                </a:solidFill>
              </a:rPr>
              <a:t>Définitions de l’Entreprise</a:t>
            </a:r>
            <a:br>
              <a:rPr lang="fr-FR" b="1" dirty="0"/>
            </a:br>
            <a:endParaRPr lang="fr-FR" dirty="0"/>
          </a:p>
        </p:txBody>
      </p:sp>
      <p:sp>
        <p:nvSpPr>
          <p:cNvPr id="3" name="Espace réservé du contenu 2">
            <a:extLst>
              <a:ext uri="{FF2B5EF4-FFF2-40B4-BE49-F238E27FC236}">
                <a16:creationId xmlns:a16="http://schemas.microsoft.com/office/drawing/2014/main" id="{C880B7EF-A65D-D816-B7F4-5B82030B5763}"/>
              </a:ext>
            </a:extLst>
          </p:cNvPr>
          <p:cNvSpPr>
            <a:spLocks noGrp="1"/>
          </p:cNvSpPr>
          <p:nvPr>
            <p:ph idx="1"/>
          </p:nvPr>
        </p:nvSpPr>
        <p:spPr/>
        <p:txBody>
          <a:bodyPr>
            <a:normAutofit lnSpcReduction="10000"/>
          </a:bodyPr>
          <a:lstStyle/>
          <a:p>
            <a:pPr marL="0" indent="0">
              <a:buNone/>
            </a:pPr>
            <a:r>
              <a:rPr lang="fr-FR" sz="4000" dirty="0"/>
              <a:t>L’entreprise est une organisation économique et juridique qui mobilise et combine des ressources humaines, matérielles, financières et immatérielles dans le but de produire des biens ou de fournir des services destinés à un marché donné.</a:t>
            </a:r>
            <a:r>
              <a:rPr lang="fr-FR" dirty="0"/>
              <a:t>  </a:t>
            </a:r>
            <a:r>
              <a:rPr lang="fr-FR" sz="3600" dirty="0"/>
              <a:t>Elle peut être une personne physique (comme un artisan ou un commerçant) ou une personne morale (une société)</a:t>
            </a:r>
          </a:p>
          <a:p>
            <a:endParaRPr lang="fr-FR" dirty="0"/>
          </a:p>
        </p:txBody>
      </p:sp>
    </p:spTree>
    <p:extLst>
      <p:ext uri="{BB962C8B-B14F-4D97-AF65-F5344CB8AC3E}">
        <p14:creationId xmlns:p14="http://schemas.microsoft.com/office/powerpoint/2010/main" val="2772450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BCCBD67-19A0-B69B-3835-96FCCA0A3E1B}"/>
              </a:ext>
            </a:extLst>
          </p:cNvPr>
          <p:cNvSpPr>
            <a:spLocks noGrp="1"/>
          </p:cNvSpPr>
          <p:nvPr>
            <p:ph type="title"/>
          </p:nvPr>
        </p:nvSpPr>
        <p:spPr/>
        <p:txBody>
          <a:bodyPr/>
          <a:lstStyle/>
          <a:p>
            <a:r>
              <a:rPr lang="fr-FR" b="1" dirty="0">
                <a:solidFill>
                  <a:srgbClr val="0070C0"/>
                </a:solidFill>
              </a:rPr>
              <a:t>Les Caractéristiques de l’Entreprise</a:t>
            </a:r>
            <a:br>
              <a:rPr lang="fr-FR" b="1" dirty="0"/>
            </a:br>
            <a:endParaRPr lang="fr-FR" dirty="0"/>
          </a:p>
        </p:txBody>
      </p:sp>
      <p:sp>
        <p:nvSpPr>
          <p:cNvPr id="3" name="Espace réservé du contenu 2">
            <a:extLst>
              <a:ext uri="{FF2B5EF4-FFF2-40B4-BE49-F238E27FC236}">
                <a16:creationId xmlns:a16="http://schemas.microsoft.com/office/drawing/2014/main" id="{7FFDF7FC-6CAE-36FF-FA72-81355E3FC882}"/>
              </a:ext>
            </a:extLst>
          </p:cNvPr>
          <p:cNvSpPr>
            <a:spLocks noGrp="1"/>
          </p:cNvSpPr>
          <p:nvPr>
            <p:ph idx="1"/>
          </p:nvPr>
        </p:nvSpPr>
        <p:spPr>
          <a:xfrm>
            <a:off x="838199" y="1589649"/>
            <a:ext cx="11147475" cy="4587314"/>
          </a:xfrm>
        </p:spPr>
        <p:txBody>
          <a:bodyPr>
            <a:normAutofit/>
          </a:bodyPr>
          <a:lstStyle/>
          <a:p>
            <a:pPr marL="0" indent="0">
              <a:buNone/>
            </a:pPr>
            <a:endParaRPr lang="fr-FR" dirty="0"/>
          </a:p>
          <a:p>
            <a:pPr marL="0" indent="0">
              <a:buNone/>
            </a:pPr>
            <a:r>
              <a:rPr lang="fr-FR" sz="4000" dirty="0"/>
              <a:t>✔</a:t>
            </a:r>
            <a:r>
              <a:rPr lang="fr-FR" dirty="0"/>
              <a:t> </a:t>
            </a:r>
            <a:r>
              <a:rPr lang="fr-FR" sz="4000" dirty="0"/>
              <a:t>Activité économique organisée</a:t>
            </a:r>
            <a:br>
              <a:rPr lang="fr-FR" sz="4000" dirty="0"/>
            </a:br>
            <a:r>
              <a:rPr lang="fr-FR" sz="4000" dirty="0"/>
              <a:t>✔ Recherche de création de valeur</a:t>
            </a:r>
            <a:br>
              <a:rPr lang="fr-FR" sz="4000" dirty="0"/>
            </a:br>
            <a:r>
              <a:rPr lang="fr-FR" sz="4000" dirty="0"/>
              <a:t>✔ Combinaison de ressources (H/F/M/immatérielles)</a:t>
            </a:r>
            <a:br>
              <a:rPr lang="fr-FR" sz="4000" dirty="0"/>
            </a:br>
            <a:r>
              <a:rPr lang="fr-FR" sz="4000" dirty="0"/>
              <a:t>✔ Relations multiples avec l’environnement externe</a:t>
            </a:r>
            <a:br>
              <a:rPr lang="fr-FR" sz="4000" dirty="0"/>
            </a:br>
            <a:r>
              <a:rPr lang="fr-FR" sz="4000" dirty="0"/>
              <a:t>✔ Prise de risque</a:t>
            </a:r>
          </a:p>
          <a:p>
            <a:endParaRPr lang="fr-FR" dirty="0"/>
          </a:p>
        </p:txBody>
      </p:sp>
    </p:spTree>
    <p:extLst>
      <p:ext uri="{BB962C8B-B14F-4D97-AF65-F5344CB8AC3E}">
        <p14:creationId xmlns:p14="http://schemas.microsoft.com/office/powerpoint/2010/main" val="9733525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6BF48CF-2C81-A64B-BF1E-09353CEAF57A}"/>
              </a:ext>
            </a:extLst>
          </p:cNvPr>
          <p:cNvSpPr>
            <a:spLocks noGrp="1"/>
          </p:cNvSpPr>
          <p:nvPr>
            <p:ph type="title"/>
          </p:nvPr>
        </p:nvSpPr>
        <p:spPr>
          <a:xfrm>
            <a:off x="838200" y="182880"/>
            <a:ext cx="10515600" cy="956602"/>
          </a:xfrm>
        </p:spPr>
        <p:txBody>
          <a:bodyPr>
            <a:normAutofit fontScale="90000"/>
          </a:bodyPr>
          <a:lstStyle/>
          <a:p>
            <a:r>
              <a:rPr lang="fr-FR" sz="4800" b="1" dirty="0">
                <a:solidFill>
                  <a:srgbClr val="0070C0"/>
                </a:solidFill>
              </a:rPr>
              <a:t>Les Types d’Entreprises</a:t>
            </a:r>
            <a:br>
              <a:rPr lang="fr-FR" b="1" dirty="0"/>
            </a:br>
            <a:endParaRPr lang="fr-FR" dirty="0"/>
          </a:p>
        </p:txBody>
      </p:sp>
      <p:sp>
        <p:nvSpPr>
          <p:cNvPr id="3" name="Espace réservé du contenu 2">
            <a:extLst>
              <a:ext uri="{FF2B5EF4-FFF2-40B4-BE49-F238E27FC236}">
                <a16:creationId xmlns:a16="http://schemas.microsoft.com/office/drawing/2014/main" id="{D8C50E1C-5BF7-C456-92AD-338E1F0ED530}"/>
              </a:ext>
            </a:extLst>
          </p:cNvPr>
          <p:cNvSpPr>
            <a:spLocks noGrp="1"/>
          </p:cNvSpPr>
          <p:nvPr>
            <p:ph idx="1"/>
          </p:nvPr>
        </p:nvSpPr>
        <p:spPr>
          <a:xfrm>
            <a:off x="295422" y="1026942"/>
            <a:ext cx="11896578" cy="5648178"/>
          </a:xfrm>
        </p:spPr>
        <p:txBody>
          <a:bodyPr>
            <a:normAutofit fontScale="25000" lnSpcReduction="20000"/>
          </a:bodyPr>
          <a:lstStyle/>
          <a:p>
            <a:r>
              <a:rPr lang="fr-FR" sz="11200" b="1" dirty="0">
                <a:solidFill>
                  <a:srgbClr val="FF0000"/>
                </a:solidFill>
              </a:rPr>
              <a:t>Selon la taille</a:t>
            </a:r>
            <a:endParaRPr lang="ar-DZ" sz="11200" b="1" dirty="0">
              <a:solidFill>
                <a:srgbClr val="FF0000"/>
              </a:solidFill>
            </a:endParaRPr>
          </a:p>
          <a:p>
            <a:pPr>
              <a:buFont typeface="Wingdings" panose="05000000000000000000" pitchFamily="2" charset="2"/>
              <a:buChar char="ü"/>
            </a:pPr>
            <a:r>
              <a:rPr lang="fr-FR" sz="11200" b="1" dirty="0"/>
              <a:t>Micro-entreprise</a:t>
            </a:r>
            <a:r>
              <a:rPr lang="fr-FR" sz="11200" dirty="0"/>
              <a:t>: Ce sont de très petites structures comptant </a:t>
            </a:r>
            <a:r>
              <a:rPr lang="fr-FR" sz="11200" b="1" dirty="0"/>
              <a:t>moins de 10 employés</a:t>
            </a:r>
            <a:r>
              <a:rPr lang="fr-FR" sz="11200" dirty="0"/>
              <a:t>. Elles disposent souvent de ressources limitées et fonctionnent avec une gestion flexible et informelle. Elles jouent un rôle important dans l’auto-emploi et l’économie locale. </a:t>
            </a:r>
            <a:r>
              <a:rPr lang="fr-FR" sz="11200" i="1" dirty="0"/>
              <a:t>(OCDE, 2005)</a:t>
            </a:r>
            <a:endParaRPr lang="fr-FR" sz="11200" dirty="0"/>
          </a:p>
          <a:p>
            <a:pPr marL="0" indent="0">
              <a:buNone/>
            </a:pPr>
            <a:r>
              <a:rPr lang="fr-FR" sz="11200" b="1" dirty="0"/>
              <a:t>✔ Petite entreprise: </a:t>
            </a:r>
            <a:r>
              <a:rPr lang="fr-FR" sz="11200" dirty="0"/>
              <a:t>Elle possède généralement </a:t>
            </a:r>
            <a:r>
              <a:rPr lang="fr-FR" sz="11200" b="1" dirty="0"/>
              <a:t>entre 10 et 49 salariés</a:t>
            </a:r>
            <a:r>
              <a:rPr lang="fr-FR" sz="11200" dirty="0"/>
              <a:t>. La gestion devient plus structurée, mais la proximité du dirigeant avec l’équipe reste forte. Ce type d’entreprise est souvent caractérisé par une grande agilité organisationnelle. </a:t>
            </a:r>
            <a:r>
              <a:rPr lang="fr-FR" sz="11200" i="1" dirty="0"/>
              <a:t>(Julien, 1997)</a:t>
            </a:r>
            <a:endParaRPr lang="fr-FR" sz="11200" dirty="0"/>
          </a:p>
          <a:p>
            <a:pPr marL="0" indent="0">
              <a:buNone/>
            </a:pPr>
            <a:r>
              <a:rPr lang="fr-FR" sz="11200" b="1" dirty="0"/>
              <a:t>✔ Moyenne entreprise: </a:t>
            </a:r>
            <a:r>
              <a:rPr lang="fr-FR" sz="11200" dirty="0"/>
              <a:t>Elle compte </a:t>
            </a:r>
            <a:r>
              <a:rPr lang="fr-FR" sz="11200" b="1" dirty="0"/>
              <a:t>entre 50 et 249 employés</a:t>
            </a:r>
            <a:r>
              <a:rPr lang="fr-FR" sz="11200" dirty="0"/>
              <a:t>. Son mode de gestion est plus formalisé, avec plusieurs services fonctionnels (finance, marketing, RH). Elle commence à investir dans la technologie et la stratégie de croissance. </a:t>
            </a:r>
            <a:r>
              <a:rPr lang="fr-FR" sz="11200" i="1" dirty="0"/>
              <a:t>(</a:t>
            </a:r>
            <a:r>
              <a:rPr lang="fr-FR" sz="11200" i="1" dirty="0" err="1"/>
              <a:t>European</a:t>
            </a:r>
            <a:r>
              <a:rPr lang="fr-FR" sz="11200" i="1" dirty="0"/>
              <a:t> Commission, 2003)</a:t>
            </a:r>
            <a:endParaRPr lang="fr-FR" sz="11200" dirty="0"/>
          </a:p>
          <a:p>
            <a:pPr marL="0" indent="0">
              <a:buNone/>
            </a:pPr>
            <a:r>
              <a:rPr lang="fr-FR" sz="11200" b="1" dirty="0"/>
              <a:t>✔ Grande entreprise: </a:t>
            </a:r>
            <a:r>
              <a:rPr lang="fr-FR" sz="11200" dirty="0"/>
              <a:t>Elle regroupe </a:t>
            </a:r>
            <a:r>
              <a:rPr lang="fr-FR" sz="11200" b="1" dirty="0"/>
              <a:t>250 salariés ou plus</a:t>
            </a:r>
            <a:r>
              <a:rPr lang="fr-FR" sz="11200" dirty="0"/>
              <a:t>. Elle dispose de ressources importantes, d’une structure hiérarchique complexe et opère souvent sur les marchés nationaux et internationaux. Son fonctionnement repose sur des stratégies long terme. </a:t>
            </a:r>
            <a:r>
              <a:rPr lang="fr-FR" sz="11200" i="1" dirty="0"/>
              <a:t>(Mintzberg, 1982)</a:t>
            </a:r>
            <a:endParaRPr lang="fr-FR" sz="11200" dirty="0"/>
          </a:p>
          <a:p>
            <a:endParaRPr lang="fr-FR" sz="3200" b="1" dirty="0"/>
          </a:p>
        </p:txBody>
      </p:sp>
    </p:spTree>
    <p:extLst>
      <p:ext uri="{BB962C8B-B14F-4D97-AF65-F5344CB8AC3E}">
        <p14:creationId xmlns:p14="http://schemas.microsoft.com/office/powerpoint/2010/main" val="15668763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89251C1C-1A8A-C624-A26A-123C78B2A897}"/>
              </a:ext>
            </a:extLst>
          </p:cNvPr>
          <p:cNvSpPr>
            <a:spLocks noGrp="1"/>
          </p:cNvSpPr>
          <p:nvPr>
            <p:ph idx="1"/>
          </p:nvPr>
        </p:nvSpPr>
        <p:spPr>
          <a:xfrm>
            <a:off x="478302" y="281354"/>
            <a:ext cx="11479236" cy="6203851"/>
          </a:xfrm>
        </p:spPr>
        <p:txBody>
          <a:bodyPr>
            <a:normAutofit fontScale="77500" lnSpcReduction="20000"/>
          </a:bodyPr>
          <a:lstStyle/>
          <a:p>
            <a:r>
              <a:rPr lang="fr-FR" sz="3800" b="1" dirty="0">
                <a:solidFill>
                  <a:srgbClr val="FF0000"/>
                </a:solidFill>
              </a:rPr>
              <a:t>Selon le secteur</a:t>
            </a:r>
          </a:p>
          <a:p>
            <a:pPr>
              <a:buFont typeface="Wingdings" panose="05000000000000000000" pitchFamily="2" charset="2"/>
              <a:buChar char="ü"/>
            </a:pPr>
            <a:r>
              <a:rPr lang="ar-DZ" sz="3800" b="1" dirty="0"/>
              <a:t> </a:t>
            </a:r>
            <a:r>
              <a:rPr lang="fr-FR" sz="3800" b="1" dirty="0"/>
              <a:t>Secteur primaire: </a:t>
            </a:r>
            <a:r>
              <a:rPr lang="fr-FR" sz="3800" dirty="0"/>
              <a:t>Il regroupe les activités d’</a:t>
            </a:r>
            <a:r>
              <a:rPr lang="fr-FR" sz="3800" b="1" dirty="0"/>
              <a:t>extraction et d’exploitation des ressources naturelles</a:t>
            </a:r>
            <a:r>
              <a:rPr lang="fr-FR" sz="3800" dirty="0"/>
              <a:t> : agriculture, pêche, mines, foresterie. Ces entreprises transforment directement les ressources naturelles en matières premières. </a:t>
            </a:r>
            <a:r>
              <a:rPr lang="fr-FR" sz="3800" i="1" dirty="0"/>
              <a:t>(Boyer &amp; </a:t>
            </a:r>
            <a:r>
              <a:rPr lang="fr-FR" sz="3800" i="1" dirty="0" err="1"/>
              <a:t>Saillard</a:t>
            </a:r>
            <a:r>
              <a:rPr lang="fr-FR" sz="3800" i="1" dirty="0"/>
              <a:t>, 2002)</a:t>
            </a:r>
            <a:endParaRPr lang="fr-FR" sz="3800" dirty="0"/>
          </a:p>
          <a:p>
            <a:pPr marL="0" indent="0">
              <a:buNone/>
            </a:pPr>
            <a:r>
              <a:rPr lang="fr-FR" sz="3800" b="1" dirty="0"/>
              <a:t>✔ Secteur secondaire: </a:t>
            </a:r>
            <a:r>
              <a:rPr lang="fr-FR" sz="3800" dirty="0"/>
              <a:t>Il concerne l’</a:t>
            </a:r>
            <a:r>
              <a:rPr lang="fr-FR" sz="3800" b="1" dirty="0"/>
              <a:t>industrie de transformation</a:t>
            </a:r>
            <a:r>
              <a:rPr lang="fr-FR" sz="3800" dirty="0"/>
              <a:t> : production manufacturière, construction, énergie. Les entreprises y transforment les matières premières en produits finis destinés à la consommation. </a:t>
            </a:r>
            <a:r>
              <a:rPr lang="fr-FR" sz="3800" i="1" dirty="0"/>
              <a:t>(Cohen, 2010)</a:t>
            </a:r>
            <a:endParaRPr lang="fr-FR" sz="3800" dirty="0"/>
          </a:p>
          <a:p>
            <a:pPr marL="0" indent="0">
              <a:buNone/>
            </a:pPr>
            <a:r>
              <a:rPr lang="fr-FR" sz="3800" b="1" dirty="0"/>
              <a:t>✔ Secteur tertiaire: </a:t>
            </a:r>
            <a:r>
              <a:rPr lang="fr-FR" sz="3800" dirty="0"/>
              <a:t>Il regroupe les </a:t>
            </a:r>
            <a:r>
              <a:rPr lang="fr-FR" sz="3800" b="1" dirty="0"/>
              <a:t>entreprises de services</a:t>
            </a:r>
            <a:r>
              <a:rPr lang="fr-FR" sz="3800" dirty="0"/>
              <a:t> : commerce, transport, éducation, tourisme, assurance, banque… L’activité repose sur l’offre de prestations immatérielles plutôt qu’une production matérielle. </a:t>
            </a:r>
            <a:r>
              <a:rPr lang="fr-FR" sz="3800" i="1" dirty="0"/>
              <a:t>(</a:t>
            </a:r>
            <a:r>
              <a:rPr lang="fr-FR" sz="3800" i="1" dirty="0" err="1"/>
              <a:t>Gadrey</a:t>
            </a:r>
            <a:r>
              <a:rPr lang="fr-FR" sz="3800" i="1" dirty="0"/>
              <a:t>, 2003)</a:t>
            </a:r>
            <a:endParaRPr lang="fr-FR" sz="3800" dirty="0"/>
          </a:p>
          <a:p>
            <a:pPr marL="0" indent="0">
              <a:buNone/>
            </a:pPr>
            <a:r>
              <a:rPr lang="fr-FR" sz="3800" b="1" dirty="0"/>
              <a:t>✔ Secteur quaternaire: </a:t>
            </a:r>
            <a:r>
              <a:rPr lang="fr-FR" sz="3800" dirty="0"/>
              <a:t>Il correspond aux </a:t>
            </a:r>
            <a:r>
              <a:rPr lang="fr-FR" sz="3800" b="1" dirty="0"/>
              <a:t>services à haute valeur ajoutée et au savoir</a:t>
            </a:r>
            <a:r>
              <a:rPr lang="fr-FR" sz="3800" dirty="0"/>
              <a:t> : technologies numériques, recherche scientifique, intelligence artificielle, data, communication. Il représente aujourd’hui un moteur central d’innovation. </a:t>
            </a:r>
            <a:r>
              <a:rPr lang="fr-FR" sz="3800" i="1" dirty="0"/>
              <a:t>(</a:t>
            </a:r>
            <a:r>
              <a:rPr lang="fr-FR" sz="3800" i="1" dirty="0" err="1"/>
              <a:t>Castells</a:t>
            </a:r>
            <a:r>
              <a:rPr lang="fr-FR" sz="3800" i="1" dirty="0"/>
              <a:t>, 1998)</a:t>
            </a:r>
            <a:endParaRPr lang="fr-FR" sz="3800" dirty="0"/>
          </a:p>
          <a:p>
            <a:endParaRPr lang="fr-FR" dirty="0"/>
          </a:p>
        </p:txBody>
      </p:sp>
    </p:spTree>
    <p:extLst>
      <p:ext uri="{BB962C8B-B14F-4D97-AF65-F5344CB8AC3E}">
        <p14:creationId xmlns:p14="http://schemas.microsoft.com/office/powerpoint/2010/main" val="36736395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FE3625D5-4BEB-2E96-328D-2A8AA27E1A3F}"/>
              </a:ext>
            </a:extLst>
          </p:cNvPr>
          <p:cNvSpPr>
            <a:spLocks noGrp="1"/>
          </p:cNvSpPr>
          <p:nvPr>
            <p:ph idx="1"/>
          </p:nvPr>
        </p:nvSpPr>
        <p:spPr>
          <a:xfrm>
            <a:off x="838200" y="253218"/>
            <a:ext cx="10515600" cy="6217920"/>
          </a:xfrm>
        </p:spPr>
        <p:txBody>
          <a:bodyPr>
            <a:normAutofit fontScale="92500" lnSpcReduction="20000"/>
          </a:bodyPr>
          <a:lstStyle/>
          <a:p>
            <a:r>
              <a:rPr lang="fr-FR" b="1" dirty="0">
                <a:solidFill>
                  <a:srgbClr val="FF0000"/>
                </a:solidFill>
              </a:rPr>
              <a:t>Selon la forme juridique </a:t>
            </a:r>
          </a:p>
          <a:p>
            <a:pPr marL="0" indent="0">
              <a:buNone/>
            </a:pPr>
            <a:r>
              <a:rPr lang="fr-FR" b="1" dirty="0"/>
              <a:t>Entreprise individuelle: </a:t>
            </a:r>
            <a:r>
              <a:rPr lang="fr-FR" dirty="0"/>
              <a:t>L’entreprise est détenue et gérée par une seule personne. Le propriétaire supporte seul les bénéfices, les risques et les dettes. Simple à créer mais responsabilité illimitée. </a:t>
            </a:r>
            <a:r>
              <a:rPr lang="fr-FR" i="1" dirty="0"/>
              <a:t>(</a:t>
            </a:r>
            <a:r>
              <a:rPr lang="fr-FR" i="1" dirty="0" err="1"/>
              <a:t>Kammoun</a:t>
            </a:r>
            <a:r>
              <a:rPr lang="fr-FR" i="1" dirty="0"/>
              <a:t>, 2014)</a:t>
            </a:r>
            <a:endParaRPr lang="fr-FR" dirty="0"/>
          </a:p>
          <a:p>
            <a:pPr marL="0" indent="0">
              <a:buNone/>
            </a:pPr>
            <a:r>
              <a:rPr lang="fr-FR" b="1" dirty="0"/>
              <a:t>✔ SARL (Société à Responsabilité Limitée): </a:t>
            </a:r>
            <a:r>
              <a:rPr lang="fr-FR" dirty="0"/>
              <a:t>Les associés sont responsables dans la limite de leurs apports. Forme adaptée aux PME grâce à sa flexibilité et sa protection juridique du patrimoine personnel. </a:t>
            </a:r>
            <a:r>
              <a:rPr lang="fr-FR" i="1" dirty="0"/>
              <a:t>(</a:t>
            </a:r>
            <a:r>
              <a:rPr lang="fr-FR" i="1" dirty="0" err="1"/>
              <a:t>Pallez</a:t>
            </a:r>
            <a:r>
              <a:rPr lang="fr-FR" i="1" dirty="0"/>
              <a:t>, 2012)</a:t>
            </a:r>
            <a:endParaRPr lang="fr-FR" dirty="0"/>
          </a:p>
          <a:p>
            <a:pPr marL="0" indent="0">
              <a:buNone/>
            </a:pPr>
            <a:r>
              <a:rPr lang="fr-FR" b="1" dirty="0"/>
              <a:t>✔ SPA (Société par Actions): </a:t>
            </a:r>
            <a:r>
              <a:rPr lang="fr-FR" dirty="0"/>
              <a:t>Le capital est divisé en actions, ce qui facilite la levée de fonds. Elle est adaptée aux grandes entreprises cherchant des investissements importants. </a:t>
            </a:r>
            <a:r>
              <a:rPr lang="fr-FR" i="1" dirty="0"/>
              <a:t>(Merle, 2010)</a:t>
            </a:r>
            <a:endParaRPr lang="fr-FR" dirty="0"/>
          </a:p>
          <a:p>
            <a:pPr marL="0" indent="0">
              <a:buNone/>
            </a:pPr>
            <a:r>
              <a:rPr lang="fr-FR" b="1" dirty="0"/>
              <a:t>✔ SNC (Société en Nom Collectif): </a:t>
            </a:r>
            <a:r>
              <a:rPr lang="fr-FR" dirty="0"/>
              <a:t>Les associés gèrent ensemble l’activité et sont indéfiniment responsables des dettes sur leurs biens personnels. Elle repose sur la confiance entre associés. </a:t>
            </a:r>
            <a:r>
              <a:rPr lang="fr-FR" i="1" dirty="0"/>
              <a:t>(Ben </a:t>
            </a:r>
            <a:r>
              <a:rPr lang="fr-FR" i="1" dirty="0" err="1"/>
              <a:t>Hassine</a:t>
            </a:r>
            <a:r>
              <a:rPr lang="fr-FR" i="1" dirty="0"/>
              <a:t>, 2015)</a:t>
            </a:r>
            <a:endParaRPr lang="fr-FR" dirty="0"/>
          </a:p>
          <a:p>
            <a:pPr marL="0" indent="0">
              <a:buNone/>
            </a:pPr>
            <a:r>
              <a:rPr lang="fr-FR" b="1" dirty="0"/>
              <a:t>✔ Coopérative: </a:t>
            </a:r>
            <a:r>
              <a:rPr lang="fr-FR" dirty="0"/>
              <a:t>Organisation appartenant conjointement à ses membres qui partagent les bénéfices de manière équitable. Elle repose sur la gestion démocratique et la solidarité économique. </a:t>
            </a:r>
            <a:r>
              <a:rPr lang="fr-FR" i="1" dirty="0"/>
              <a:t>(Laville, 2010)</a:t>
            </a:r>
            <a:endParaRPr lang="fr-FR" dirty="0"/>
          </a:p>
          <a:p>
            <a:pPr marL="0" indent="0">
              <a:buNone/>
            </a:pPr>
            <a:r>
              <a:rPr lang="fr-FR" b="1" dirty="0"/>
              <a:t>✔ EPE (Entreprise Publique Économique): </a:t>
            </a:r>
            <a:r>
              <a:rPr lang="fr-FR" dirty="0"/>
              <a:t>Entreprise appartenant à l’État et exploitée dans une logique économique. Elle vise la rentabilité</a:t>
            </a:r>
            <a:r>
              <a:rPr lang="ar-DZ" dirty="0"/>
              <a:t>. </a:t>
            </a:r>
            <a:r>
              <a:rPr lang="fr-FR" dirty="0"/>
              <a:t>(</a:t>
            </a:r>
            <a:r>
              <a:rPr lang="fr-FR" i="1" dirty="0" err="1"/>
              <a:t>Bouraoui</a:t>
            </a:r>
            <a:r>
              <a:rPr lang="fr-FR" i="1" dirty="0"/>
              <a:t>, 2013)</a:t>
            </a:r>
            <a:endParaRPr lang="fr-FR" dirty="0"/>
          </a:p>
          <a:p>
            <a:endParaRPr lang="fr-FR" dirty="0"/>
          </a:p>
        </p:txBody>
      </p:sp>
    </p:spTree>
    <p:extLst>
      <p:ext uri="{BB962C8B-B14F-4D97-AF65-F5344CB8AC3E}">
        <p14:creationId xmlns:p14="http://schemas.microsoft.com/office/powerpoint/2010/main" val="24482654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8BECD368-89D8-FF63-1E19-94A8FADA9CC9}"/>
              </a:ext>
            </a:extLst>
          </p:cNvPr>
          <p:cNvSpPr>
            <a:spLocks noGrp="1"/>
          </p:cNvSpPr>
          <p:nvPr>
            <p:ph idx="1"/>
          </p:nvPr>
        </p:nvSpPr>
        <p:spPr>
          <a:xfrm>
            <a:off x="838199" y="239152"/>
            <a:ext cx="11006797" cy="6274190"/>
          </a:xfrm>
        </p:spPr>
        <p:txBody>
          <a:bodyPr>
            <a:normAutofit fontScale="77500" lnSpcReduction="20000"/>
          </a:bodyPr>
          <a:lstStyle/>
          <a:p>
            <a:pPr marL="0" indent="0">
              <a:buNone/>
            </a:pPr>
            <a:r>
              <a:rPr lang="fr-FR" sz="8700" dirty="0">
                <a:solidFill>
                  <a:srgbClr val="0070C0"/>
                </a:solidFill>
              </a:rPr>
              <a:t>Les finalités de l’entreprise</a:t>
            </a:r>
            <a:endParaRPr lang="fr-FR" sz="8700" dirty="0"/>
          </a:p>
          <a:p>
            <a:pPr>
              <a:buFont typeface="Wingdings" panose="05000000000000000000" pitchFamily="2" charset="2"/>
              <a:buChar char="ü"/>
            </a:pPr>
            <a:r>
              <a:rPr lang="fr-FR" sz="5100" b="1" dirty="0">
                <a:solidFill>
                  <a:srgbClr val="C00000"/>
                </a:solidFill>
              </a:rPr>
              <a:t> Finalité économique: </a:t>
            </a:r>
            <a:r>
              <a:rPr lang="fr-FR" sz="5100" dirty="0"/>
              <a:t>C’est la finalité la plus classique. L’entreprise cherche à :</a:t>
            </a:r>
          </a:p>
          <a:p>
            <a:r>
              <a:rPr lang="fr-FR" sz="5100" dirty="0"/>
              <a:t>réaliser du profit</a:t>
            </a:r>
          </a:p>
          <a:p>
            <a:r>
              <a:rPr lang="fr-FR" sz="5100" dirty="0"/>
              <a:t>augmenter sa part de marché</a:t>
            </a:r>
          </a:p>
          <a:p>
            <a:r>
              <a:rPr lang="fr-FR" sz="5100" dirty="0"/>
              <a:t>assurer sa pérennité financière</a:t>
            </a:r>
          </a:p>
          <a:p>
            <a:r>
              <a:rPr lang="fr-FR" sz="5100" dirty="0"/>
              <a:t>améliorer la productivité</a:t>
            </a:r>
          </a:p>
          <a:p>
            <a:r>
              <a:rPr lang="fr-FR" sz="5100" dirty="0"/>
              <a:t>Une entreprise qui ne génère pas de profit ne peut ni investir, ni se développer, ni survivre dans un marché concurrentiel.</a:t>
            </a:r>
          </a:p>
          <a:p>
            <a:pPr marL="0" indent="0">
              <a:buNone/>
            </a:pPr>
            <a:r>
              <a:rPr lang="fr-FR" sz="5100" dirty="0"/>
              <a:t> </a:t>
            </a:r>
            <a:r>
              <a:rPr lang="fr-FR" sz="5100" i="1" dirty="0"/>
              <a:t>(Drucker, 1954)</a:t>
            </a:r>
            <a:endParaRPr lang="fr-FR" sz="5100" dirty="0"/>
          </a:p>
          <a:p>
            <a:pPr>
              <a:buFont typeface="Wingdings" panose="05000000000000000000" pitchFamily="2" charset="2"/>
              <a:buChar char="ü"/>
            </a:pPr>
            <a:endParaRPr lang="fr-FR" dirty="0"/>
          </a:p>
        </p:txBody>
      </p:sp>
    </p:spTree>
    <p:extLst>
      <p:ext uri="{BB962C8B-B14F-4D97-AF65-F5344CB8AC3E}">
        <p14:creationId xmlns:p14="http://schemas.microsoft.com/office/powerpoint/2010/main" val="20904291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F66EBE5B-609F-38DA-2D5E-FDCECE2B5572}"/>
              </a:ext>
            </a:extLst>
          </p:cNvPr>
          <p:cNvSpPr>
            <a:spLocks noGrp="1"/>
          </p:cNvSpPr>
          <p:nvPr>
            <p:ph idx="1"/>
          </p:nvPr>
        </p:nvSpPr>
        <p:spPr>
          <a:xfrm>
            <a:off x="464234" y="717452"/>
            <a:ext cx="10889566" cy="5459511"/>
          </a:xfrm>
        </p:spPr>
        <p:txBody>
          <a:bodyPr>
            <a:normAutofit/>
          </a:bodyPr>
          <a:lstStyle/>
          <a:p>
            <a:pPr>
              <a:buFont typeface="Wingdings" panose="05000000000000000000" pitchFamily="2" charset="2"/>
              <a:buChar char="ü"/>
            </a:pPr>
            <a:r>
              <a:rPr lang="fr-FR" b="1" dirty="0">
                <a:solidFill>
                  <a:srgbClr val="C00000"/>
                </a:solidFill>
              </a:rPr>
              <a:t>Finalité sociale: </a:t>
            </a:r>
            <a:r>
              <a:rPr lang="fr-FR" dirty="0"/>
              <a:t>La finalité sociale représente l’objectif qu’une entreprise se fixe pour contribuer au bien-être collectif au-delà de son propre intérêt économique. Elle se traduit par l’engagement de l’organisation dans des actions en faveur de la société telles que:</a:t>
            </a:r>
            <a:endParaRPr lang="ar-DZ" dirty="0">
              <a:solidFill>
                <a:srgbClr val="C00000"/>
              </a:solidFill>
            </a:endParaRPr>
          </a:p>
          <a:p>
            <a:r>
              <a:rPr lang="fr-FR" dirty="0"/>
              <a:t>création d’emplois</a:t>
            </a:r>
          </a:p>
          <a:p>
            <a:r>
              <a:rPr lang="fr-FR" dirty="0"/>
              <a:t>amélioration des conditions de travail</a:t>
            </a:r>
          </a:p>
          <a:p>
            <a:r>
              <a:rPr lang="fr-FR" dirty="0"/>
              <a:t>développement des compétences des employés</a:t>
            </a:r>
          </a:p>
          <a:p>
            <a:r>
              <a:rPr lang="fr-FR" dirty="0"/>
              <a:t>contribution à la stabilité sociale</a:t>
            </a:r>
          </a:p>
          <a:p>
            <a:pPr marL="0" indent="0">
              <a:buNone/>
            </a:pPr>
            <a:r>
              <a:rPr lang="fr-FR" dirty="0"/>
              <a:t> Cette finalité place l’humain au centre des décisions organisationnelles.</a:t>
            </a:r>
          </a:p>
          <a:p>
            <a:pPr marL="0" indent="0">
              <a:buNone/>
            </a:pPr>
            <a:r>
              <a:rPr lang="fr-FR" i="1" dirty="0"/>
              <a:t>(Perroux, 1960)</a:t>
            </a:r>
            <a:endParaRPr lang="fr-FR" dirty="0"/>
          </a:p>
          <a:p>
            <a:endParaRPr lang="fr-FR" dirty="0"/>
          </a:p>
        </p:txBody>
      </p:sp>
    </p:spTree>
    <p:extLst>
      <p:ext uri="{BB962C8B-B14F-4D97-AF65-F5344CB8AC3E}">
        <p14:creationId xmlns:p14="http://schemas.microsoft.com/office/powerpoint/2010/main" val="33639854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4479E96-B0B3-0E25-00E3-5C6633255B5B}"/>
              </a:ext>
            </a:extLst>
          </p:cNvPr>
          <p:cNvSpPr>
            <a:spLocks noGrp="1"/>
          </p:cNvSpPr>
          <p:nvPr>
            <p:ph idx="1"/>
          </p:nvPr>
        </p:nvSpPr>
        <p:spPr>
          <a:xfrm>
            <a:off x="323557" y="295422"/>
            <a:ext cx="11422965" cy="6246055"/>
          </a:xfrm>
        </p:spPr>
        <p:txBody>
          <a:bodyPr>
            <a:normAutofit fontScale="40000" lnSpcReduction="20000"/>
          </a:bodyPr>
          <a:lstStyle/>
          <a:p>
            <a:pPr>
              <a:lnSpc>
                <a:spcPct val="120000"/>
              </a:lnSpc>
              <a:buFont typeface="Wingdings" panose="05000000000000000000" pitchFamily="2" charset="2"/>
              <a:buChar char="ü"/>
            </a:pPr>
            <a:r>
              <a:rPr lang="fr-FR" sz="7400" dirty="0">
                <a:solidFill>
                  <a:srgbClr val="C00000"/>
                </a:solidFill>
              </a:rPr>
              <a:t> </a:t>
            </a:r>
            <a:r>
              <a:rPr lang="fr-FR" sz="7400" b="1" dirty="0">
                <a:solidFill>
                  <a:srgbClr val="C00000"/>
                </a:solidFill>
              </a:rPr>
              <a:t>Finalité sociétale</a:t>
            </a:r>
            <a:r>
              <a:rPr lang="fr-FR" sz="7400" b="1" dirty="0"/>
              <a:t>: </a:t>
            </a:r>
            <a:r>
              <a:rPr lang="fr-FR" sz="7400" dirty="0"/>
              <a:t>La finalité sociétale renvoie à la contribution de l’entreprise au bien-être collectif au-delà de ses frontières internes. Elle implique son engagement dans des actions profitables à la société dans son ensemble, notamment à travers :</a:t>
            </a:r>
          </a:p>
          <a:p>
            <a:pPr>
              <a:lnSpc>
                <a:spcPct val="120000"/>
              </a:lnSpc>
            </a:pPr>
            <a:r>
              <a:rPr lang="fr-FR" sz="7400" dirty="0"/>
              <a:t>la participation au développement social,</a:t>
            </a:r>
          </a:p>
          <a:p>
            <a:pPr>
              <a:lnSpc>
                <a:spcPct val="120000"/>
              </a:lnSpc>
            </a:pPr>
            <a:r>
              <a:rPr lang="fr-FR" sz="7400" dirty="0"/>
              <a:t>le soutien aux initiatives communautaires,</a:t>
            </a:r>
          </a:p>
          <a:p>
            <a:pPr>
              <a:lnSpc>
                <a:spcPct val="120000"/>
              </a:lnSpc>
            </a:pPr>
            <a:r>
              <a:rPr lang="fr-FR" sz="7400" dirty="0"/>
              <a:t>le respect des normes éthiques et des valeurs sociétales.</a:t>
            </a:r>
          </a:p>
          <a:p>
            <a:pPr>
              <a:lnSpc>
                <a:spcPct val="120000"/>
              </a:lnSpc>
            </a:pPr>
            <a:r>
              <a:rPr lang="fr-FR" sz="7400" dirty="0"/>
              <a:t>Cette finalité traduit la volonté de l’entreprise de s’intégrer dans son environnement social et d’assumer un rôle citoyen en répondant aux attentes de la communauté.</a:t>
            </a:r>
          </a:p>
          <a:p>
            <a:pPr marL="0" indent="0">
              <a:lnSpc>
                <a:spcPct val="120000"/>
              </a:lnSpc>
              <a:buNone/>
            </a:pPr>
            <a:r>
              <a:rPr lang="fr-FR" sz="7400" dirty="0"/>
              <a:t> </a:t>
            </a:r>
            <a:r>
              <a:rPr lang="fr-FR" sz="7400" i="1" dirty="0"/>
              <a:t>(Capron &amp; </a:t>
            </a:r>
            <a:r>
              <a:rPr lang="fr-FR" sz="7400" i="1" dirty="0" err="1"/>
              <a:t>Quairel-Lanoizelée</a:t>
            </a:r>
            <a:r>
              <a:rPr lang="fr-FR" sz="7400" i="1" dirty="0"/>
              <a:t>, 2007)</a:t>
            </a:r>
            <a:endParaRPr lang="fr-FR" sz="7400" dirty="0"/>
          </a:p>
          <a:p>
            <a:endParaRPr lang="fr-FR" dirty="0"/>
          </a:p>
        </p:txBody>
      </p:sp>
    </p:spTree>
    <p:extLst>
      <p:ext uri="{BB962C8B-B14F-4D97-AF65-F5344CB8AC3E}">
        <p14:creationId xmlns:p14="http://schemas.microsoft.com/office/powerpoint/2010/main" val="1585989603"/>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699</TotalTime>
  <Words>1083</Words>
  <Application>Microsoft Office PowerPoint</Application>
  <PresentationFormat>Grand écran</PresentationFormat>
  <Paragraphs>59</Paragraphs>
  <Slides>11</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11</vt:i4>
      </vt:variant>
    </vt:vector>
  </HeadingPairs>
  <TitlesOfParts>
    <vt:vector size="16" baseType="lpstr">
      <vt:lpstr>Arial</vt:lpstr>
      <vt:lpstr>Calibri</vt:lpstr>
      <vt:lpstr>Calibri Light</vt:lpstr>
      <vt:lpstr>Wingdings</vt:lpstr>
      <vt:lpstr>Thème Office</vt:lpstr>
      <vt:lpstr>Présentation PowerPoint</vt:lpstr>
      <vt:lpstr>Définitions de l’Entreprise </vt:lpstr>
      <vt:lpstr>Les Caractéristiques de l’Entreprise </vt:lpstr>
      <vt:lpstr>Les Types d’Entreprises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Belhachemi Fatima zahra</dc:creator>
  <cp:lastModifiedBy>Belhachemi Fatima zahra</cp:lastModifiedBy>
  <cp:revision>4</cp:revision>
  <dcterms:created xsi:type="dcterms:W3CDTF">2025-11-27T15:23:48Z</dcterms:created>
  <dcterms:modified xsi:type="dcterms:W3CDTF">2025-12-20T22:08:29Z</dcterms:modified>
</cp:coreProperties>
</file>