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58" r:id="rId4"/>
    <p:sldId id="259" r:id="rId5"/>
    <p:sldId id="260" r:id="rId6"/>
    <p:sldId id="261" r:id="rId7"/>
    <p:sldId id="262" r:id="rId8"/>
    <p:sldId id="263" r:id="rId9"/>
    <p:sldId id="265" r:id="rId10"/>
    <p:sldId id="266"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494" y="-14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A9E171-B703-493C-AF62-10EB587A1A81}" type="datetimeFigureOut">
              <a:rPr lang="fr-FR" smtClean="0"/>
              <a:pPr/>
              <a:t>21/03/2020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16AE9C-A97A-42C4-BAF9-89D5DDD13B56}" type="slidenum">
              <a:rPr lang="fr-FR" smtClean="0"/>
              <a:pPr/>
              <a:t>‹N°›</a:t>
            </a:fld>
            <a:endParaRPr lang="fr-FR"/>
          </a:p>
        </p:txBody>
      </p:sp>
    </p:spTree>
    <p:extLst>
      <p:ext uri="{BB962C8B-B14F-4D97-AF65-F5344CB8AC3E}">
        <p14:creationId xmlns="" xmlns:p14="http://schemas.microsoft.com/office/powerpoint/2010/main" val="3562857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Dans les états inflammatoires généralisés, les cytokines diminuent l’expression</a:t>
            </a:r>
          </a:p>
          <a:p>
            <a:r>
              <a:rPr lang="fr-FR" dirty="0" smtClean="0"/>
              <a:t>du substrat au récepteur insulinique-1 (IRS-1), ce qui empêche l’expression du</a:t>
            </a:r>
          </a:p>
          <a:p>
            <a:r>
              <a:rPr lang="fr-FR" dirty="0" smtClean="0"/>
              <a:t>transporteur du glucose (GLUT-4) et produit une insulinorésistance périphérique.</a:t>
            </a:r>
          </a:p>
          <a:p>
            <a:r>
              <a:rPr lang="fr-FR" dirty="0" smtClean="0"/>
              <a:t>Cependant, d’autres voies de signalisation qui stimulent la prolifération cellulaire</a:t>
            </a:r>
          </a:p>
          <a:p>
            <a:r>
              <a:rPr lang="fr-FR" dirty="0" smtClean="0"/>
              <a:t>et inhibent l’apoptose existent. L’</a:t>
            </a:r>
            <a:r>
              <a:rPr lang="fr-FR" dirty="0" err="1" smtClean="0"/>
              <a:t>hyperinsulinémie</a:t>
            </a:r>
            <a:r>
              <a:rPr lang="fr-FR" dirty="0" smtClean="0"/>
              <a:t> persistante en réponse à</a:t>
            </a:r>
          </a:p>
          <a:p>
            <a:r>
              <a:rPr lang="fr-FR" smtClean="0"/>
              <a:t>l’hyperglycémie conduit à des signaux exagérés et à un dysfonctionnement cellulaire</a:t>
            </a:r>
            <a:endParaRPr lang="fr-FR"/>
          </a:p>
        </p:txBody>
      </p:sp>
      <p:sp>
        <p:nvSpPr>
          <p:cNvPr id="4" name="Espace réservé du numéro de diapositive 3"/>
          <p:cNvSpPr>
            <a:spLocks noGrp="1"/>
          </p:cNvSpPr>
          <p:nvPr>
            <p:ph type="sldNum" sz="quarter" idx="10"/>
          </p:nvPr>
        </p:nvSpPr>
        <p:spPr/>
        <p:txBody>
          <a:bodyPr/>
          <a:lstStyle/>
          <a:p>
            <a:fld id="{3916AE9C-A97A-42C4-BAF9-89D5DDD13B56}" type="slidenum">
              <a:rPr lang="fr-FR" smtClean="0"/>
              <a:pPr/>
              <a:t>26</a:t>
            </a:fld>
            <a:endParaRPr lang="fr-FR"/>
          </a:p>
        </p:txBody>
      </p:sp>
    </p:spTree>
    <p:extLst>
      <p:ext uri="{BB962C8B-B14F-4D97-AF65-F5344CB8AC3E}">
        <p14:creationId xmlns="" xmlns:p14="http://schemas.microsoft.com/office/powerpoint/2010/main" val="929502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p:txBody>
          <a:bodyPr/>
          <a:lstStyle/>
          <a:p>
            <a:fld id="{889E603A-69CC-4691-A5E0-5A872437C64A}" type="datetimeFigureOut">
              <a:rPr lang="fr-FR" smtClean="0"/>
              <a:pPr/>
              <a:t>21/03/2020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7114778-FD76-4BAB-9BD6-13679BE8BB2F}" type="slidenum">
              <a:rPr lang="fr-FR" smtClean="0"/>
              <a:pPr/>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89E603A-69CC-4691-A5E0-5A872437C64A}"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114778-FD76-4BAB-9BD6-13679BE8BB2F}"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37114778-FD76-4BAB-9BD6-13679BE8BB2F}" type="slidenum">
              <a:rPr lang="fr-FR" smtClean="0"/>
              <a:pPr/>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89E603A-69CC-4691-A5E0-5A872437C64A}"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fld id="{889E603A-69CC-4691-A5E0-5A872437C64A}"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37114778-FD76-4BAB-9BD6-13679BE8BB2F}" type="slidenum">
              <a:rPr lang="fr-FR" smtClean="0"/>
              <a:pPr/>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889E603A-69CC-4691-A5E0-5A872437C64A}" type="datetimeFigureOut">
              <a:rPr lang="fr-FR" smtClean="0"/>
              <a:pPr/>
              <a:t>21/03/2020</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7114778-FD76-4BAB-9BD6-13679BE8BB2F}" type="slidenum">
              <a:rPr lang="fr-FR" smtClean="0"/>
              <a:pPr/>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889E603A-69CC-4691-A5E0-5A872437C64A}" type="datetimeFigureOut">
              <a:rPr lang="fr-FR" smtClean="0"/>
              <a:pPr/>
              <a:t>21/03/2020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114778-FD76-4BAB-9BD6-13679BE8BB2F}" type="slidenum">
              <a:rPr lang="fr-FR" smtClean="0"/>
              <a:pPr/>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fld id="{889E603A-69CC-4691-A5E0-5A872437C64A}" type="datetimeFigureOut">
              <a:rPr lang="fr-FR" smtClean="0"/>
              <a:pPr/>
              <a:t>21/03/2020</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37114778-FD76-4BAB-9BD6-13679BE8BB2F}" type="slidenum">
              <a:rPr lang="fr-FR" smtClean="0"/>
              <a:pPr/>
              <a:t>‹N°›</a:t>
            </a:fld>
            <a:endParaRPr lang="fr-FR"/>
          </a:p>
        </p:txBody>
      </p:sp>
      <p:sp>
        <p:nvSpPr>
          <p:cNvPr id="23" name="Titre 22"/>
          <p:cNvSpPr>
            <a:spLocks noGrp="1"/>
          </p:cNvSpPr>
          <p:nvPr>
            <p:ph type="title"/>
          </p:nvPr>
        </p:nvSpPr>
        <p:spPr/>
        <p:txBody>
          <a:bodyPr rtlCol="0" anchor="b" anchorCtr="0"/>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889E603A-69CC-4691-A5E0-5A872437C64A}" type="datetimeFigureOut">
              <a:rPr lang="fr-FR" smtClean="0"/>
              <a:pPr/>
              <a:t>21/03/2020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37114778-FD76-4BAB-9BD6-13679BE8BB2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889E603A-69CC-4691-A5E0-5A872437C64A}" type="datetimeFigureOut">
              <a:rPr lang="fr-FR" smtClean="0"/>
              <a:pPr/>
              <a:t>21/03/2020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7114778-FD76-4BAB-9BD6-13679BE8BB2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7114778-FD76-4BAB-9BD6-13679BE8BB2F}" type="slidenum">
              <a:rPr lang="fr-FR" smtClean="0"/>
              <a:pPr/>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889E603A-69CC-4691-A5E0-5A872437C64A}" type="datetimeFigureOut">
              <a:rPr lang="fr-FR" smtClean="0"/>
              <a:pPr/>
              <a:t>21/03/2020</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37114778-FD76-4BAB-9BD6-13679BE8BB2F}" type="slidenum">
              <a:rPr lang="fr-FR" smtClean="0"/>
              <a:pPr/>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889E603A-69CC-4691-A5E0-5A872437C64A}" type="datetimeFigureOut">
              <a:rPr lang="fr-FR" smtClean="0"/>
              <a:pPr/>
              <a:t>21/03/2020</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89E603A-69CC-4691-A5E0-5A872437C64A}" type="datetimeFigureOut">
              <a:rPr lang="fr-FR" smtClean="0"/>
              <a:pPr/>
              <a:t>21/03/2020</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7114778-FD76-4BAB-9BD6-13679BE8BB2F}" type="slidenum">
              <a:rPr lang="fr-FR" smtClean="0"/>
              <a:pPr/>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fr-FR" dirty="0" smtClean="0"/>
              <a:t>Dr </a:t>
            </a:r>
            <a:r>
              <a:rPr lang="fr-FR" dirty="0" err="1" smtClean="0"/>
              <a:t>ghalem</a:t>
            </a:r>
            <a:r>
              <a:rPr lang="fr-FR" dirty="0" smtClean="0"/>
              <a:t> </a:t>
            </a:r>
            <a:r>
              <a:rPr lang="fr-FR" dirty="0" err="1" smtClean="0"/>
              <a:t>meriem</a:t>
            </a:r>
            <a:endParaRPr lang="fr-FR" dirty="0"/>
          </a:p>
        </p:txBody>
      </p:sp>
      <p:sp>
        <p:nvSpPr>
          <p:cNvPr id="2" name="Titre 1"/>
          <p:cNvSpPr>
            <a:spLocks noGrp="1"/>
          </p:cNvSpPr>
          <p:nvPr>
            <p:ph type="ctrTitle"/>
          </p:nvPr>
        </p:nvSpPr>
        <p:spPr>
          <a:xfrm>
            <a:off x="179512" y="1244352"/>
            <a:ext cx="8568952" cy="1752600"/>
          </a:xfrm>
        </p:spPr>
        <p:txBody>
          <a:bodyPr>
            <a:noAutofit/>
          </a:bodyPr>
          <a:lstStyle/>
          <a:p>
            <a:r>
              <a:rPr lang="fr-FR" sz="3600" b="1" dirty="0" smtClean="0">
                <a:latin typeface="Times New Roman" pitchFamily="18" charset="0"/>
                <a:cs typeface="Times New Roman" pitchFamily="18" charset="0"/>
              </a:rPr>
              <a:t>Fonction </a:t>
            </a:r>
            <a:r>
              <a:rPr lang="fr-FR" sz="3600" b="1" dirty="0">
                <a:latin typeface="Times New Roman" pitchFamily="18" charset="0"/>
                <a:cs typeface="Times New Roman" pitchFamily="18" charset="0"/>
              </a:rPr>
              <a:t>immunitaire et état nutritionnel </a:t>
            </a:r>
            <a:r>
              <a:rPr lang="fr-FR" sz="3600" b="1" dirty="0" smtClean="0">
                <a:latin typeface="Times New Roman" pitchFamily="18" charset="0"/>
                <a:cs typeface="Times New Roman" pitchFamily="18" charset="0"/>
              </a:rPr>
              <a:t>,</a:t>
            </a:r>
            <a:br>
              <a:rPr lang="fr-FR" sz="3600" b="1" dirty="0" smtClean="0">
                <a:latin typeface="Times New Roman" pitchFamily="18" charset="0"/>
                <a:cs typeface="Times New Roman" pitchFamily="18" charset="0"/>
              </a:rPr>
            </a:br>
            <a:r>
              <a:rPr lang="fr-FR" sz="3600" b="1" dirty="0">
                <a:latin typeface="Times New Roman" pitchFamily="18" charset="0"/>
                <a:cs typeface="Times New Roman" pitchFamily="18" charset="0"/>
              </a:rPr>
              <a:t>Conséquences de la malnutrition sur l’immunité </a:t>
            </a:r>
            <a:r>
              <a:rPr lang="fr-FR" sz="3600" dirty="0">
                <a:latin typeface="Times New Roman" pitchFamily="18" charset="0"/>
                <a:cs typeface="Times New Roman" pitchFamily="18" charset="0"/>
              </a:rPr>
              <a:t/>
            </a:r>
            <a:br>
              <a:rPr lang="fr-FR" sz="3600" dirty="0">
                <a:latin typeface="Times New Roman" pitchFamily="18" charset="0"/>
                <a:cs typeface="Times New Roman" pitchFamily="18" charset="0"/>
              </a:rPr>
            </a:br>
            <a:endParaRPr lang="fr-FR" sz="3600" dirty="0">
              <a:latin typeface="Times New Roman" pitchFamily="18" charset="0"/>
              <a:cs typeface="Times New Roman" pitchFamily="18" charset="0"/>
            </a:endParaRPr>
          </a:p>
        </p:txBody>
      </p:sp>
    </p:spTree>
    <p:extLst>
      <p:ext uri="{BB962C8B-B14F-4D97-AF65-F5344CB8AC3E}">
        <p14:creationId xmlns="" xmlns:p14="http://schemas.microsoft.com/office/powerpoint/2010/main" val="3608730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620688"/>
            <a:ext cx="8496944" cy="4524315"/>
          </a:xfrm>
          <a:prstGeom prst="rect">
            <a:avLst/>
          </a:prstGeom>
        </p:spPr>
        <p:txBody>
          <a:bodyPr wrap="square">
            <a:spAutoFit/>
          </a:bodyPr>
          <a:lstStyle/>
          <a:p>
            <a:pPr algn="just">
              <a:lnSpc>
                <a:spcPct val="150000"/>
              </a:lnSpc>
            </a:pPr>
            <a:r>
              <a:rPr lang="fr-FR" sz="2400" dirty="0">
                <a:solidFill>
                  <a:srgbClr val="FF66FF"/>
                </a:solidFill>
                <a:latin typeface="Times New Roman" pitchFamily="18" charset="0"/>
                <a:cs typeface="Times New Roman" pitchFamily="18" charset="0"/>
              </a:rPr>
              <a:t>Statut en micronutriments</a:t>
            </a:r>
          </a:p>
          <a:p>
            <a:pPr algn="just">
              <a:lnSpc>
                <a:spcPct val="150000"/>
              </a:lnSpc>
            </a:pPr>
            <a:r>
              <a:rPr lang="fr-FR" sz="2400" dirty="0">
                <a:latin typeface="Times New Roman" pitchFamily="18" charset="0"/>
                <a:cs typeface="Times New Roman" pitchFamily="18" charset="0"/>
              </a:rPr>
              <a:t>Le déficit immunitaire associé à la dénutrition n’est pas la conséquence de la seule carence protéique. De nombreux déficits y participent, parmi lesquels la baisse des stocks cellulaires en vitamines, minéraux et métaux lourds de l’organisme.</a:t>
            </a:r>
          </a:p>
          <a:p>
            <a:pPr algn="just">
              <a:lnSpc>
                <a:spcPct val="150000"/>
              </a:lnSpc>
            </a:pPr>
            <a:r>
              <a:rPr lang="fr-FR" sz="2400" dirty="0">
                <a:latin typeface="Times New Roman" pitchFamily="18" charset="0"/>
                <a:cs typeface="Times New Roman" pitchFamily="18" charset="0"/>
              </a:rPr>
              <a:t> </a:t>
            </a:r>
          </a:p>
          <a:p>
            <a:pPr algn="just">
              <a:lnSpc>
                <a:spcPct val="150000"/>
              </a:lnSpc>
            </a:pPr>
            <a:r>
              <a:rPr lang="fr-FR" sz="2400" dirty="0">
                <a:latin typeface="Times New Roman" pitchFamily="18" charset="0"/>
                <a:cs typeface="Times New Roman" pitchFamily="18" charset="0"/>
              </a:rPr>
              <a:t>Les vitamines A, C et E ont des propriétés </a:t>
            </a:r>
            <a:r>
              <a:rPr lang="fr-FR" sz="2400" dirty="0" err="1">
                <a:latin typeface="Times New Roman" pitchFamily="18" charset="0"/>
                <a:cs typeface="Times New Roman" pitchFamily="18" charset="0"/>
              </a:rPr>
              <a:t>anti-oxydantes</a:t>
            </a:r>
            <a:r>
              <a:rPr lang="fr-FR" sz="2400" dirty="0">
                <a:latin typeface="Times New Roman" pitchFamily="18" charset="0"/>
                <a:cs typeface="Times New Roman" pitchFamily="18" charset="0"/>
              </a:rPr>
              <a:t>, qui seraient impliquées dans la qualité de la réponse immunitaire.</a:t>
            </a:r>
          </a:p>
        </p:txBody>
      </p:sp>
    </p:spTree>
    <p:extLst>
      <p:ext uri="{BB962C8B-B14F-4D97-AF65-F5344CB8AC3E}">
        <p14:creationId xmlns="" xmlns:p14="http://schemas.microsoft.com/office/powerpoint/2010/main" val="816669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4344" y="404664"/>
            <a:ext cx="8784976" cy="5632311"/>
          </a:xfrm>
          <a:prstGeom prst="rect">
            <a:avLst/>
          </a:prstGeom>
        </p:spPr>
        <p:txBody>
          <a:bodyPr wrap="square">
            <a:spAutoFit/>
          </a:bodyPr>
          <a:lstStyle/>
          <a:p>
            <a:pPr algn="ctr"/>
            <a:r>
              <a:rPr lang="fr-FR" sz="3600" dirty="0">
                <a:solidFill>
                  <a:srgbClr val="FF0000"/>
                </a:solidFill>
                <a:latin typeface="Times New Roman" pitchFamily="18" charset="0"/>
                <a:cs typeface="Times New Roman" pitchFamily="18" charset="0"/>
              </a:rPr>
              <a:t>Leptine</a:t>
            </a:r>
          </a:p>
          <a:p>
            <a:pPr algn="just">
              <a:lnSpc>
                <a:spcPct val="150000"/>
              </a:lnSpc>
            </a:pPr>
            <a:r>
              <a:rPr lang="fr-FR" sz="2400" dirty="0">
                <a:latin typeface="Times New Roman" pitchFamily="18" charset="0"/>
                <a:cs typeface="Times New Roman" pitchFamily="18" charset="0"/>
              </a:rPr>
              <a:t>Les récepteurs de la leptine sont présents sur beaucoup de leucocytes : lymphocytes, monocytes et neutrophiles.</a:t>
            </a:r>
          </a:p>
          <a:p>
            <a:pPr algn="just">
              <a:lnSpc>
                <a:spcPct val="150000"/>
              </a:lnSpc>
            </a:pPr>
            <a:r>
              <a:rPr lang="fr-FR" sz="2400" dirty="0">
                <a:latin typeface="Times New Roman" pitchFamily="18" charset="0"/>
                <a:cs typeface="Times New Roman" pitchFamily="18" charset="0"/>
              </a:rPr>
              <a:t>La leptine a beaucoup d’influence sur l’immunité acquise : elle oriente par exemple le </a:t>
            </a:r>
            <a:r>
              <a:rPr lang="fr-FR" sz="2400" dirty="0" smtClean="0">
                <a:latin typeface="Times New Roman" pitchFamily="18" charset="0"/>
                <a:cs typeface="Times New Roman" pitchFamily="18" charset="0"/>
              </a:rPr>
              <a:t>système immunitaire </a:t>
            </a:r>
            <a:r>
              <a:rPr lang="fr-FR" sz="2400" dirty="0">
                <a:latin typeface="Times New Roman" pitchFamily="18" charset="0"/>
                <a:cs typeface="Times New Roman" pitchFamily="18" charset="0"/>
              </a:rPr>
              <a:t>vers une réponse de type Th1 en augmentant la sécrétion d’ IFN-g et de TNF-a et </a:t>
            </a:r>
            <a:r>
              <a:rPr lang="fr-FR" sz="2400" dirty="0" smtClean="0">
                <a:latin typeface="Times New Roman" pitchFamily="18" charset="0"/>
                <a:cs typeface="Times New Roman" pitchFamily="18" charset="0"/>
              </a:rPr>
              <a:t>en supprimant </a:t>
            </a:r>
            <a:r>
              <a:rPr lang="fr-FR" sz="2400" dirty="0">
                <a:latin typeface="Times New Roman" pitchFamily="18" charset="0"/>
                <a:cs typeface="Times New Roman" pitchFamily="18" charset="0"/>
              </a:rPr>
              <a:t>la réponse Th2 par les lymphocytes. </a:t>
            </a:r>
            <a:endParaRPr lang="fr-FR" sz="2400" dirty="0" smtClean="0">
              <a:latin typeface="Times New Roman" pitchFamily="18" charset="0"/>
              <a:cs typeface="Times New Roman" pitchFamily="18" charset="0"/>
            </a:endParaRPr>
          </a:p>
          <a:p>
            <a:pPr algn="just">
              <a:lnSpc>
                <a:spcPct val="150000"/>
              </a:lnSpc>
            </a:pPr>
            <a:r>
              <a:rPr lang="fr-FR" sz="2400" dirty="0" smtClean="0">
                <a:latin typeface="Times New Roman" pitchFamily="18" charset="0"/>
                <a:cs typeface="Times New Roman" pitchFamily="18" charset="0"/>
              </a:rPr>
              <a:t>La </a:t>
            </a:r>
            <a:r>
              <a:rPr lang="fr-FR" sz="2400" dirty="0">
                <a:latin typeface="Times New Roman" pitchFamily="18" charset="0"/>
                <a:cs typeface="Times New Roman" pitchFamily="18" charset="0"/>
              </a:rPr>
              <a:t>leptine stimule la production, la maturation et </a:t>
            </a:r>
            <a:r>
              <a:rPr lang="fr-FR" sz="2400" dirty="0" smtClean="0">
                <a:latin typeface="Times New Roman" pitchFamily="18" charset="0"/>
                <a:cs typeface="Times New Roman" pitchFamily="18" charset="0"/>
              </a:rPr>
              <a:t>la survie </a:t>
            </a:r>
            <a:r>
              <a:rPr lang="fr-FR" sz="2400" dirty="0">
                <a:latin typeface="Times New Roman" pitchFamily="18" charset="0"/>
                <a:cs typeface="Times New Roman" pitchFamily="18" charset="0"/>
              </a:rPr>
              <a:t>des cellules T du thymus et elle augmente la prolifération des cellules T naïves et leur </a:t>
            </a:r>
            <a:r>
              <a:rPr lang="fr-FR" sz="2400" dirty="0" smtClean="0">
                <a:latin typeface="Times New Roman" pitchFamily="18" charset="0"/>
                <a:cs typeface="Times New Roman" pitchFamily="18" charset="0"/>
              </a:rPr>
              <a:t>sécrétion d’IL-2</a:t>
            </a:r>
            <a:r>
              <a:rPr lang="fr-FR" sz="2400" dirty="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4581586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124744"/>
            <a:ext cx="8136904" cy="3892861"/>
          </a:xfrm>
          <a:prstGeom prst="rect">
            <a:avLst/>
          </a:prstGeom>
        </p:spPr>
        <p:txBody>
          <a:bodyPr wrap="square">
            <a:spAutoFit/>
          </a:bodyPr>
          <a:lstStyle/>
          <a:p>
            <a:pPr algn="just">
              <a:lnSpc>
                <a:spcPct val="150000"/>
              </a:lnSpc>
            </a:pPr>
            <a:r>
              <a:rPr lang="fr-FR" sz="2800" dirty="0">
                <a:latin typeface="Times New Roman" pitchFamily="18" charset="0"/>
                <a:cs typeface="Times New Roman" pitchFamily="18" charset="0"/>
              </a:rPr>
              <a:t>Donc, lors de privation de nourriture ou au cours d’une période de perte de poids prolongée, l’absence de sécrétion de leptine contribue probablement à induire un état immunosuppresseur, qui peut être corrigé soit par l’administration de leptine, soit par une augmentation de la masse grasse </a:t>
            </a:r>
            <a:r>
              <a:rPr lang="fr-FR" sz="2800" i="1" dirty="0">
                <a:solidFill>
                  <a:srgbClr val="FF0000"/>
                </a:solidFill>
                <a:latin typeface="Times New Roman" pitchFamily="18" charset="0"/>
                <a:cs typeface="Times New Roman" pitchFamily="18" charset="0"/>
              </a:rPr>
              <a:t>(</a:t>
            </a:r>
            <a:r>
              <a:rPr lang="fr-FR" sz="2800" i="1" dirty="0" err="1">
                <a:solidFill>
                  <a:srgbClr val="FF0000"/>
                </a:solidFill>
                <a:latin typeface="Times New Roman" pitchFamily="18" charset="0"/>
                <a:cs typeface="Times New Roman" pitchFamily="18" charset="0"/>
              </a:rPr>
              <a:t>Meyers</a:t>
            </a:r>
            <a:r>
              <a:rPr lang="fr-FR" sz="2800" i="1" dirty="0">
                <a:solidFill>
                  <a:srgbClr val="FF0000"/>
                </a:solidFill>
                <a:latin typeface="Times New Roman" pitchFamily="18" charset="0"/>
                <a:cs typeface="Times New Roman" pitchFamily="18" charset="0"/>
              </a:rPr>
              <a:t> et </a:t>
            </a:r>
            <a:r>
              <a:rPr lang="fr-FR" sz="2800" i="1" dirty="0" err="1">
                <a:solidFill>
                  <a:srgbClr val="FF0000"/>
                </a:solidFill>
                <a:latin typeface="Times New Roman" pitchFamily="18" charset="0"/>
                <a:cs typeface="Times New Roman" pitchFamily="18" charset="0"/>
              </a:rPr>
              <a:t>coll</a:t>
            </a:r>
            <a:r>
              <a:rPr lang="fr-FR" sz="2800" i="1" dirty="0">
                <a:solidFill>
                  <a:srgbClr val="FF0000"/>
                </a:solidFill>
                <a:latin typeface="Times New Roman" pitchFamily="18" charset="0"/>
                <a:cs typeface="Times New Roman" pitchFamily="18" charset="0"/>
              </a:rPr>
              <a:t>, 2005).</a:t>
            </a:r>
          </a:p>
        </p:txBody>
      </p:sp>
    </p:spTree>
    <p:extLst>
      <p:ext uri="{BB962C8B-B14F-4D97-AF65-F5344CB8AC3E}">
        <p14:creationId xmlns="" xmlns:p14="http://schemas.microsoft.com/office/powerpoint/2010/main" val="13879341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1124744"/>
            <a:ext cx="8208912" cy="4616648"/>
          </a:xfrm>
          <a:prstGeom prst="rect">
            <a:avLst/>
          </a:prstGeom>
        </p:spPr>
        <p:txBody>
          <a:bodyPr wrap="square">
            <a:spAutoFit/>
          </a:bodyPr>
          <a:lstStyle/>
          <a:p>
            <a:pPr algn="just">
              <a:lnSpc>
                <a:spcPct val="150000"/>
              </a:lnSpc>
            </a:pPr>
            <a:r>
              <a:rPr lang="fr-FR" sz="2800" dirty="0">
                <a:latin typeface="Times New Roman" pitchFamily="18" charset="0"/>
                <a:cs typeface="Times New Roman" pitchFamily="18" charset="0"/>
              </a:rPr>
              <a:t>Dans les espèces étudiées, l’obésité entraîne une réduction de la réponse lymphocytaire à la stimulation</a:t>
            </a:r>
            <a:r>
              <a:rPr lang="fr-FR" sz="2800" dirty="0" smtClean="0">
                <a:latin typeface="Times New Roman" pitchFamily="18" charset="0"/>
                <a:cs typeface="Times New Roman" pitchFamily="18" charset="0"/>
              </a:rPr>
              <a:t>; la </a:t>
            </a:r>
            <a:r>
              <a:rPr lang="fr-FR" sz="2800" dirty="0">
                <a:latin typeface="Times New Roman" pitchFamily="18" charset="0"/>
                <a:cs typeface="Times New Roman" pitchFamily="18" charset="0"/>
              </a:rPr>
              <a:t>normalisation de la réponse est observée suite à une perte de poids. Une réduction de la </a:t>
            </a:r>
            <a:r>
              <a:rPr lang="fr-FR" sz="2800" dirty="0" smtClean="0">
                <a:latin typeface="Times New Roman" pitchFamily="18" charset="0"/>
                <a:cs typeface="Times New Roman" pitchFamily="18" charset="0"/>
              </a:rPr>
              <a:t>fonction des </a:t>
            </a:r>
            <a:r>
              <a:rPr lang="fr-FR" sz="2800" dirty="0">
                <a:latin typeface="Times New Roman" pitchFamily="18" charset="0"/>
                <a:cs typeface="Times New Roman" pitchFamily="18" charset="0"/>
              </a:rPr>
              <a:t>cellules NK, une modification du rapport lymphocytaire CD8 : CD4 et une réduction </a:t>
            </a:r>
            <a:r>
              <a:rPr lang="fr-FR" sz="2800" dirty="0" smtClean="0">
                <a:latin typeface="Times New Roman" pitchFamily="18" charset="0"/>
                <a:cs typeface="Times New Roman" pitchFamily="18" charset="0"/>
              </a:rPr>
              <a:t>de l’explosion oxydative </a:t>
            </a:r>
            <a:r>
              <a:rPr lang="fr-FR" sz="2800" dirty="0">
                <a:latin typeface="Times New Roman" pitchFamily="18" charset="0"/>
                <a:cs typeface="Times New Roman" pitchFamily="18" charset="0"/>
              </a:rPr>
              <a:t>sont décrites chez l’homme et chez les rongeurs obèses.</a:t>
            </a:r>
          </a:p>
        </p:txBody>
      </p:sp>
    </p:spTree>
    <p:extLst>
      <p:ext uri="{BB962C8B-B14F-4D97-AF65-F5344CB8AC3E}">
        <p14:creationId xmlns="" xmlns:p14="http://schemas.microsoft.com/office/powerpoint/2010/main" val="34380839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4624"/>
            <a:ext cx="8784976" cy="6555641"/>
          </a:xfrm>
          <a:prstGeom prst="rect">
            <a:avLst/>
          </a:prstGeom>
        </p:spPr>
        <p:txBody>
          <a:bodyPr wrap="square">
            <a:spAutoFit/>
          </a:bodyPr>
          <a:lstStyle/>
          <a:p>
            <a:pPr algn="just">
              <a:lnSpc>
                <a:spcPct val="150000"/>
              </a:lnSpc>
            </a:pPr>
            <a:r>
              <a:rPr lang="fr-FR" sz="2800" dirty="0">
                <a:latin typeface="Times New Roman" pitchFamily="18" charset="0"/>
                <a:cs typeface="Times New Roman" pitchFamily="18" charset="0"/>
              </a:rPr>
              <a:t>L’obésité est de plus en plus reconnue comme un état associé à une </a:t>
            </a:r>
            <a:r>
              <a:rPr lang="fr-FR" sz="2800" dirty="0" smtClean="0">
                <a:latin typeface="Times New Roman" pitchFamily="18" charset="0"/>
                <a:cs typeface="Times New Roman" pitchFamily="18" charset="0"/>
              </a:rPr>
              <a:t>inflammation </a:t>
            </a:r>
            <a:r>
              <a:rPr lang="fr-FR" sz="2800" dirty="0">
                <a:latin typeface="Times New Roman" pitchFamily="18" charset="0"/>
                <a:cs typeface="Times New Roman" pitchFamily="18" charset="0"/>
              </a:rPr>
              <a:t>chronique. Elle </a:t>
            </a:r>
            <a:r>
              <a:rPr lang="fr-FR" sz="2800" dirty="0" smtClean="0">
                <a:latin typeface="Times New Roman" pitchFamily="18" charset="0"/>
                <a:cs typeface="Times New Roman" pitchFamily="18" charset="0"/>
              </a:rPr>
              <a:t>est en </a:t>
            </a:r>
            <a:r>
              <a:rPr lang="fr-FR" sz="2800" dirty="0">
                <a:latin typeface="Times New Roman" pitchFamily="18" charset="0"/>
                <a:cs typeface="Times New Roman" pitchFamily="18" charset="0"/>
              </a:rPr>
              <a:t>effet caractérisée par une augmentation des concentrations en cytokines inflammatoires </a:t>
            </a:r>
            <a:r>
              <a:rPr lang="fr-FR" sz="2800" dirty="0" smtClean="0">
                <a:latin typeface="Times New Roman" pitchFamily="18" charset="0"/>
                <a:cs typeface="Times New Roman" pitchFamily="18" charset="0"/>
              </a:rPr>
              <a:t>circulantes et </a:t>
            </a:r>
            <a:r>
              <a:rPr lang="fr-FR" sz="2800" dirty="0">
                <a:latin typeface="Times New Roman" pitchFamily="18" charset="0"/>
                <a:cs typeface="Times New Roman" pitchFamily="18" charset="0"/>
              </a:rPr>
              <a:t>une augmentation de la production des protéines de la phase aiguë </a:t>
            </a:r>
            <a:r>
              <a:rPr lang="fr-FR" sz="2800" i="1" dirty="0">
                <a:solidFill>
                  <a:srgbClr val="FF0000"/>
                </a:solidFill>
                <a:latin typeface="Times New Roman" pitchFamily="18" charset="0"/>
                <a:cs typeface="Times New Roman" pitchFamily="18" charset="0"/>
              </a:rPr>
              <a:t>(</a:t>
            </a:r>
            <a:r>
              <a:rPr lang="fr-FR" sz="2800" i="1" dirty="0" err="1">
                <a:solidFill>
                  <a:srgbClr val="FF0000"/>
                </a:solidFill>
                <a:latin typeface="Times New Roman" pitchFamily="18" charset="0"/>
                <a:cs typeface="Times New Roman" pitchFamily="18" charset="0"/>
              </a:rPr>
              <a:t>Tilg</a:t>
            </a:r>
            <a:r>
              <a:rPr lang="fr-FR" sz="2800" i="1" dirty="0">
                <a:solidFill>
                  <a:srgbClr val="FF0000"/>
                </a:solidFill>
                <a:latin typeface="Times New Roman" pitchFamily="18" charset="0"/>
                <a:cs typeface="Times New Roman" pitchFamily="18" charset="0"/>
              </a:rPr>
              <a:t> et </a:t>
            </a:r>
            <a:r>
              <a:rPr lang="fr-FR" sz="2800" i="1" dirty="0" err="1">
                <a:solidFill>
                  <a:srgbClr val="FF0000"/>
                </a:solidFill>
                <a:latin typeface="Times New Roman" pitchFamily="18" charset="0"/>
                <a:cs typeface="Times New Roman" pitchFamily="18" charset="0"/>
              </a:rPr>
              <a:t>Moschen</a:t>
            </a:r>
            <a:r>
              <a:rPr lang="fr-FR" sz="2800" i="1" dirty="0">
                <a:solidFill>
                  <a:srgbClr val="FF0000"/>
                </a:solidFill>
                <a:latin typeface="Times New Roman" pitchFamily="18" charset="0"/>
                <a:cs typeface="Times New Roman" pitchFamily="18" charset="0"/>
              </a:rPr>
              <a:t>, 2006)</a:t>
            </a:r>
            <a:r>
              <a:rPr lang="fr-FR" sz="2800" dirty="0">
                <a:latin typeface="Times New Roman" pitchFamily="18" charset="0"/>
                <a:cs typeface="Times New Roman" pitchFamily="18" charset="0"/>
              </a:rPr>
              <a:t>. Les </a:t>
            </a:r>
            <a:r>
              <a:rPr lang="fr-FR" sz="2800" dirty="0" smtClean="0">
                <a:latin typeface="Times New Roman" pitchFamily="18" charset="0"/>
                <a:cs typeface="Times New Roman" pitchFamily="18" charset="0"/>
              </a:rPr>
              <a:t>cytokines inflammatoires </a:t>
            </a:r>
            <a:r>
              <a:rPr lang="fr-FR" sz="2800" dirty="0">
                <a:latin typeface="Times New Roman" pitchFamily="18" charset="0"/>
                <a:cs typeface="Times New Roman" pitchFamily="18" charset="0"/>
              </a:rPr>
              <a:t>sont produites par les macrophages activés dans le tissu adipeux en excès, </a:t>
            </a:r>
            <a:r>
              <a:rPr lang="fr-FR" sz="2800" dirty="0" smtClean="0">
                <a:latin typeface="Times New Roman" pitchFamily="18" charset="0"/>
                <a:cs typeface="Times New Roman" pitchFamily="18" charset="0"/>
              </a:rPr>
              <a:t>mais également </a:t>
            </a:r>
            <a:r>
              <a:rPr lang="fr-FR" sz="2800" dirty="0">
                <a:latin typeface="Times New Roman" pitchFamily="18" charset="0"/>
                <a:cs typeface="Times New Roman" pitchFamily="18" charset="0"/>
              </a:rPr>
              <a:t>par les adipocytes eux-mêmes. Le stade d’inflammation </a:t>
            </a:r>
            <a:r>
              <a:rPr lang="fr-FR" sz="2800" dirty="0" err="1">
                <a:latin typeface="Times New Roman" pitchFamily="18" charset="0"/>
                <a:cs typeface="Times New Roman" pitchFamily="18" charset="0"/>
              </a:rPr>
              <a:t>subclinique</a:t>
            </a:r>
            <a:r>
              <a:rPr lang="fr-FR" sz="2800" dirty="0">
                <a:latin typeface="Times New Roman" pitchFamily="18" charset="0"/>
                <a:cs typeface="Times New Roman" pitchFamily="18" charset="0"/>
              </a:rPr>
              <a:t> contribue à </a:t>
            </a:r>
            <a:r>
              <a:rPr lang="fr-FR" sz="2800" dirty="0" smtClean="0">
                <a:latin typeface="Times New Roman" pitchFamily="18" charset="0"/>
                <a:cs typeface="Times New Roman" pitchFamily="18" charset="0"/>
              </a:rPr>
              <a:t>l’insulinorésistance périphérique </a:t>
            </a:r>
            <a:r>
              <a:rPr lang="fr-FR" sz="2800" dirty="0">
                <a:latin typeface="Times New Roman" pitchFamily="18" charset="0"/>
                <a:cs typeface="Times New Roman" pitchFamily="18" charset="0"/>
              </a:rPr>
              <a:t>chez l’homme</a:t>
            </a:r>
          </a:p>
        </p:txBody>
      </p:sp>
    </p:spTree>
    <p:extLst>
      <p:ext uri="{BB962C8B-B14F-4D97-AF65-F5344CB8AC3E}">
        <p14:creationId xmlns="" xmlns:p14="http://schemas.microsoft.com/office/powerpoint/2010/main" val="3327473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673513"/>
            <a:ext cx="7848872" cy="1323439"/>
          </a:xfrm>
          <a:prstGeom prst="rect">
            <a:avLst/>
          </a:prstGeom>
        </p:spPr>
        <p:txBody>
          <a:bodyPr wrap="square">
            <a:spAutoFit/>
          </a:bodyPr>
          <a:lstStyle/>
          <a:p>
            <a:pPr algn="ctr"/>
            <a:r>
              <a:rPr lang="fr-FR" sz="4000" dirty="0">
                <a:solidFill>
                  <a:srgbClr val="FF0000"/>
                </a:solidFill>
                <a:latin typeface="Times New Roman" pitchFamily="18" charset="0"/>
                <a:cs typeface="Times New Roman" pitchFamily="18" charset="0"/>
              </a:rPr>
              <a:t>Impact des réponses </a:t>
            </a:r>
            <a:r>
              <a:rPr lang="fr-FR" sz="4000" dirty="0" smtClean="0">
                <a:solidFill>
                  <a:srgbClr val="FF0000"/>
                </a:solidFill>
                <a:latin typeface="Times New Roman" pitchFamily="18" charset="0"/>
                <a:cs typeface="Times New Roman" pitchFamily="18" charset="0"/>
              </a:rPr>
              <a:t>immunitaires sur </a:t>
            </a:r>
            <a:r>
              <a:rPr lang="fr-FR" sz="4000" dirty="0">
                <a:solidFill>
                  <a:srgbClr val="FF0000"/>
                </a:solidFill>
                <a:latin typeface="Times New Roman" pitchFamily="18" charset="0"/>
                <a:cs typeface="Times New Roman" pitchFamily="18" charset="0"/>
              </a:rPr>
              <a:t>le statut nutritionnel</a:t>
            </a:r>
          </a:p>
        </p:txBody>
      </p:sp>
    </p:spTree>
    <p:extLst>
      <p:ext uri="{BB962C8B-B14F-4D97-AF65-F5344CB8AC3E}">
        <p14:creationId xmlns="" xmlns:p14="http://schemas.microsoft.com/office/powerpoint/2010/main" val="5020315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97346"/>
            <a:ext cx="8352928" cy="5816977"/>
          </a:xfrm>
          <a:prstGeom prst="rect">
            <a:avLst/>
          </a:prstGeom>
        </p:spPr>
        <p:txBody>
          <a:bodyPr wrap="square">
            <a:spAutoFit/>
          </a:bodyPr>
          <a:lstStyle/>
          <a:p>
            <a:pPr algn="ctr"/>
            <a:r>
              <a:rPr lang="fr-FR" sz="3600" b="1" dirty="0">
                <a:solidFill>
                  <a:srgbClr val="FF0000"/>
                </a:solidFill>
                <a:latin typeface="Times New Roman" pitchFamily="18" charset="0"/>
                <a:cs typeface="Times New Roman" pitchFamily="18" charset="0"/>
              </a:rPr>
              <a:t>Anorexie</a:t>
            </a:r>
          </a:p>
          <a:p>
            <a:pPr algn="just">
              <a:lnSpc>
                <a:spcPct val="150000"/>
              </a:lnSpc>
            </a:pPr>
            <a:r>
              <a:rPr lang="fr-FR" sz="2800" dirty="0">
                <a:latin typeface="Times New Roman" pitchFamily="18" charset="0"/>
                <a:cs typeface="Times New Roman" pitchFamily="18" charset="0"/>
              </a:rPr>
              <a:t>Dans presque toutes les maladies inflammatoires sévères</a:t>
            </a:r>
            <a:r>
              <a:rPr lang="fr-FR" sz="2800" dirty="0" smtClean="0">
                <a:latin typeface="Times New Roman" pitchFamily="18" charset="0"/>
                <a:cs typeface="Times New Roman" pitchFamily="18" charset="0"/>
              </a:rPr>
              <a:t>, la </a:t>
            </a:r>
            <a:r>
              <a:rPr lang="fr-FR" sz="2800" dirty="0">
                <a:latin typeface="Times New Roman" pitchFamily="18" charset="0"/>
                <a:cs typeface="Times New Roman" pitchFamily="18" charset="0"/>
              </a:rPr>
              <a:t>prise alimentaire est perturbée : cela va d’une </a:t>
            </a:r>
            <a:r>
              <a:rPr lang="fr-FR" sz="2800" dirty="0" smtClean="0">
                <a:latin typeface="Times New Roman" pitchFamily="18" charset="0"/>
                <a:cs typeface="Times New Roman" pitchFamily="18" charset="0"/>
              </a:rPr>
              <a:t>simple diminution </a:t>
            </a:r>
            <a:r>
              <a:rPr lang="fr-FR" sz="2800" dirty="0">
                <a:latin typeface="Times New Roman" pitchFamily="18" charset="0"/>
                <a:cs typeface="Times New Roman" pitchFamily="18" charset="0"/>
              </a:rPr>
              <a:t>de l’appétit jusqu’à l’anorexie complète. </a:t>
            </a:r>
            <a:r>
              <a:rPr lang="fr-FR" sz="2800" dirty="0" smtClean="0">
                <a:latin typeface="Times New Roman" pitchFamily="18" charset="0"/>
                <a:cs typeface="Times New Roman" pitchFamily="18" charset="0"/>
              </a:rPr>
              <a:t>Cette perte </a:t>
            </a:r>
            <a:r>
              <a:rPr lang="fr-FR" sz="2800" dirty="0">
                <a:latin typeface="Times New Roman" pitchFamily="18" charset="0"/>
                <a:cs typeface="Times New Roman" pitchFamily="18" charset="0"/>
              </a:rPr>
              <a:t>d’appétit est considérée comme une </a:t>
            </a:r>
            <a:r>
              <a:rPr lang="fr-FR" sz="2800" dirty="0" smtClean="0">
                <a:latin typeface="Times New Roman" pitchFamily="18" charset="0"/>
                <a:cs typeface="Times New Roman" pitchFamily="18" charset="0"/>
              </a:rPr>
              <a:t>manifestation de </a:t>
            </a:r>
            <a:r>
              <a:rPr lang="fr-FR" sz="2800" dirty="0">
                <a:latin typeface="Times New Roman" pitchFamily="18" charset="0"/>
                <a:cs typeface="Times New Roman" pitchFamily="18" charset="0"/>
              </a:rPr>
              <a:t>l’inflammation aiguë. Les cytokines inflammatoires</a:t>
            </a:r>
            <a:r>
              <a:rPr lang="fr-FR" sz="2800" dirty="0" smtClean="0">
                <a:latin typeface="Times New Roman" pitchFamily="18" charset="0"/>
                <a:cs typeface="Times New Roman" pitchFamily="18" charset="0"/>
              </a:rPr>
              <a:t>, notamment </a:t>
            </a:r>
            <a:r>
              <a:rPr lang="fr-FR" sz="2800" dirty="0">
                <a:latin typeface="Times New Roman" pitchFamily="18" charset="0"/>
                <a:cs typeface="Times New Roman" pitchFamily="18" charset="0"/>
              </a:rPr>
              <a:t>l’IL-1, l’IL-6 et le TNF-a, sont </a:t>
            </a:r>
            <a:r>
              <a:rPr lang="fr-FR" sz="2800" dirty="0" smtClean="0">
                <a:latin typeface="Times New Roman" pitchFamily="18" charset="0"/>
                <a:cs typeface="Times New Roman" pitchFamily="18" charset="0"/>
              </a:rPr>
              <a:t>d’importants médiateurs </a:t>
            </a:r>
            <a:r>
              <a:rPr lang="fr-FR" sz="2800" dirty="0">
                <a:latin typeface="Times New Roman" pitchFamily="18" charset="0"/>
                <a:cs typeface="Times New Roman" pitchFamily="18" charset="0"/>
              </a:rPr>
              <a:t>de diminution de la prise alimentaire </a:t>
            </a:r>
            <a:r>
              <a:rPr lang="fr-FR" sz="2800" i="1" dirty="0">
                <a:latin typeface="Times New Roman" pitchFamily="18" charset="0"/>
                <a:cs typeface="Times New Roman" pitchFamily="18" charset="0"/>
              </a:rPr>
              <a:t>(Langhans</a:t>
            </a:r>
            <a:r>
              <a:rPr lang="fr-FR" sz="2800" i="1" dirty="0" smtClean="0">
                <a:latin typeface="Times New Roman" pitchFamily="18" charset="0"/>
                <a:cs typeface="Times New Roman" pitchFamily="18" charset="0"/>
              </a:rPr>
              <a:t>, 2000</a:t>
            </a:r>
            <a:r>
              <a:rPr lang="fr-FR" sz="2800" i="1" dirty="0">
                <a:latin typeface="Times New Roman" pitchFamily="18" charset="0"/>
                <a:cs typeface="Times New Roman" pitchFamily="18" charset="0"/>
              </a:rPr>
              <a:t>)</a:t>
            </a:r>
            <a:r>
              <a:rPr lang="fr-FR" sz="2800" dirty="0">
                <a:latin typeface="Times New Roman" pitchFamily="18" charset="0"/>
                <a:cs typeface="Times New Roman" pitchFamily="18" charset="0"/>
              </a:rPr>
              <a:t>. </a:t>
            </a:r>
          </a:p>
        </p:txBody>
      </p:sp>
    </p:spTree>
    <p:extLst>
      <p:ext uri="{BB962C8B-B14F-4D97-AF65-F5344CB8AC3E}">
        <p14:creationId xmlns="" xmlns:p14="http://schemas.microsoft.com/office/powerpoint/2010/main" val="33396256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980728"/>
            <a:ext cx="8208912" cy="3785652"/>
          </a:xfrm>
          <a:prstGeom prst="rect">
            <a:avLst/>
          </a:prstGeom>
        </p:spPr>
        <p:txBody>
          <a:bodyPr wrap="square">
            <a:spAutoFit/>
          </a:bodyPr>
          <a:lstStyle/>
          <a:p>
            <a:pPr algn="just">
              <a:lnSpc>
                <a:spcPct val="150000"/>
              </a:lnSpc>
            </a:pPr>
            <a:r>
              <a:rPr lang="fr-FR" sz="3200" dirty="0">
                <a:latin typeface="Times New Roman" pitchFamily="18" charset="0"/>
                <a:cs typeface="Times New Roman" pitchFamily="18" charset="0"/>
              </a:rPr>
              <a:t>Les cytokines agissent sur les noyaux centraux (hypothalamus) ou sur les nerfs périphériques qui produisent ensuite des signaux ascendants à travers des voies sensorielles afférentes jusqu’aux centres de la faim,</a:t>
            </a:r>
          </a:p>
        </p:txBody>
      </p:sp>
    </p:spTree>
    <p:extLst>
      <p:ext uri="{BB962C8B-B14F-4D97-AF65-F5344CB8AC3E}">
        <p14:creationId xmlns="" xmlns:p14="http://schemas.microsoft.com/office/powerpoint/2010/main" val="32025837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11560" y="548680"/>
            <a:ext cx="8037988" cy="55271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0410175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305342"/>
            <a:ext cx="8568952" cy="5011949"/>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La réponse inflammatoire aiguë à une blessure ou une infection est associée à une perturbation du </a:t>
            </a:r>
            <a:r>
              <a:rPr lang="fr-FR" sz="2400" dirty="0" smtClean="0">
                <a:latin typeface="Times New Roman" pitchFamily="18" charset="0"/>
                <a:cs typeface="Times New Roman" pitchFamily="18" charset="0"/>
              </a:rPr>
              <a:t>métabolisme de </a:t>
            </a:r>
            <a:r>
              <a:rPr lang="fr-FR" sz="2400" dirty="0">
                <a:latin typeface="Times New Roman" pitchFamily="18" charset="0"/>
                <a:cs typeface="Times New Roman" pitchFamily="18" charset="0"/>
              </a:rPr>
              <a:t>beaucoup d’oligo-éléments, en particulier le fer, le zinc et le cuivre. La chute du fer et </a:t>
            </a:r>
            <a:r>
              <a:rPr lang="fr-FR" sz="2400" dirty="0" smtClean="0">
                <a:latin typeface="Times New Roman" pitchFamily="18" charset="0"/>
                <a:cs typeface="Times New Roman" pitchFamily="18" charset="0"/>
              </a:rPr>
              <a:t>du zinc </a:t>
            </a:r>
            <a:r>
              <a:rPr lang="fr-FR" sz="2400" dirty="0">
                <a:latin typeface="Times New Roman" pitchFamily="18" charset="0"/>
                <a:cs typeface="Times New Roman" pitchFamily="18" charset="0"/>
              </a:rPr>
              <a:t>et l’élévation du cuivre sériques sont causées par des modifications de la concentration en </a:t>
            </a:r>
            <a:r>
              <a:rPr lang="fr-FR" sz="2400" dirty="0" smtClean="0">
                <a:latin typeface="Times New Roman" pitchFamily="18" charset="0"/>
                <a:cs typeface="Times New Roman" pitchFamily="18" charset="0"/>
              </a:rPr>
              <a:t>protéines de </a:t>
            </a:r>
            <a:r>
              <a:rPr lang="fr-FR" sz="2400" dirty="0">
                <a:latin typeface="Times New Roman" pitchFamily="18" charset="0"/>
                <a:cs typeface="Times New Roman" pitchFamily="18" charset="0"/>
              </a:rPr>
              <a:t>certains tissus spécifiques contrôlées par les cytokines, en particulier l’IL-1, le TNF-a, et </a:t>
            </a:r>
            <a:r>
              <a:rPr lang="fr-FR" sz="2400" dirty="0" smtClean="0">
                <a:latin typeface="Times New Roman" pitchFamily="18" charset="0"/>
                <a:cs typeface="Times New Roman" pitchFamily="18" charset="0"/>
              </a:rPr>
              <a:t>l’IL- 6</a:t>
            </a:r>
            <a:r>
              <a:rPr lang="fr-FR" sz="2400" dirty="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algn="just">
              <a:lnSpc>
                <a:spcPct val="150000"/>
              </a:lnSpc>
            </a:pPr>
            <a:r>
              <a:rPr lang="fr-FR" sz="2400" dirty="0" smtClean="0">
                <a:latin typeface="Times New Roman" pitchFamily="18" charset="0"/>
                <a:cs typeface="Times New Roman" pitchFamily="18" charset="0"/>
              </a:rPr>
              <a:t>Ces </a:t>
            </a:r>
            <a:r>
              <a:rPr lang="fr-FR" sz="2400" dirty="0">
                <a:latin typeface="Times New Roman" pitchFamily="18" charset="0"/>
                <a:cs typeface="Times New Roman" pitchFamily="18" charset="0"/>
              </a:rPr>
              <a:t>effets sont des aspects de la phase de réponse aiguë précoce considérés comme bénéfiques.</a:t>
            </a:r>
          </a:p>
        </p:txBody>
      </p:sp>
      <p:sp>
        <p:nvSpPr>
          <p:cNvPr id="3" name="Rectangle 2"/>
          <p:cNvSpPr/>
          <p:nvPr/>
        </p:nvSpPr>
        <p:spPr>
          <a:xfrm>
            <a:off x="1547664" y="476672"/>
            <a:ext cx="5112568" cy="461665"/>
          </a:xfrm>
          <a:prstGeom prst="rect">
            <a:avLst/>
          </a:prstGeom>
        </p:spPr>
        <p:txBody>
          <a:bodyPr wrap="square">
            <a:spAutoFit/>
          </a:bodyPr>
          <a:lstStyle/>
          <a:p>
            <a:pPr algn="ctr"/>
            <a:r>
              <a:rPr lang="fr-FR" sz="2400" dirty="0">
                <a:solidFill>
                  <a:srgbClr val="FF0000"/>
                </a:solidFill>
                <a:latin typeface="Times New Roman" pitchFamily="18" charset="0"/>
                <a:cs typeface="Times New Roman" pitchFamily="18" charset="0"/>
              </a:rPr>
              <a:t>La réponse inflammatoire aiguë </a:t>
            </a:r>
          </a:p>
        </p:txBody>
      </p:sp>
    </p:spTree>
    <p:extLst>
      <p:ext uri="{BB962C8B-B14F-4D97-AF65-F5344CB8AC3E}">
        <p14:creationId xmlns="" xmlns:p14="http://schemas.microsoft.com/office/powerpoint/2010/main" val="2475358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76672"/>
            <a:ext cx="8784976" cy="5262979"/>
          </a:xfrm>
          <a:prstGeom prst="rect">
            <a:avLst/>
          </a:prstGeom>
        </p:spPr>
        <p:txBody>
          <a:bodyPr wrap="square">
            <a:spAutoFit/>
          </a:bodyPr>
          <a:lstStyle/>
          <a:p>
            <a:pPr algn="just">
              <a:lnSpc>
                <a:spcPct val="150000"/>
              </a:lnSpc>
            </a:pPr>
            <a:r>
              <a:rPr lang="fr-FR" sz="2800" dirty="0">
                <a:latin typeface="Times New Roman" pitchFamily="18" charset="0"/>
                <a:cs typeface="Times New Roman" pitchFamily="18" charset="0"/>
              </a:rPr>
              <a:t>Des carences en protéines, en acides gras essentiels, en métallo-enzymes, en facteurs vitaminiques et en éléments antioxydants diminuent les fonctions immunitaires. Mais certains excès alimentaires (apport lipidique total, type des acides gras, métaux lourds, vitamines) aussi. </a:t>
            </a:r>
            <a:endParaRPr lang="fr-FR" sz="2800" dirty="0" smtClean="0">
              <a:latin typeface="Times New Roman" pitchFamily="18" charset="0"/>
              <a:cs typeface="Times New Roman" pitchFamily="18" charset="0"/>
            </a:endParaRPr>
          </a:p>
          <a:p>
            <a:pPr algn="just">
              <a:lnSpc>
                <a:spcPct val="150000"/>
              </a:lnSpc>
            </a:pPr>
            <a:r>
              <a:rPr lang="fr-FR" sz="2800" dirty="0" smtClean="0">
                <a:latin typeface="Times New Roman" pitchFamily="18" charset="0"/>
                <a:cs typeface="Times New Roman" pitchFamily="18" charset="0"/>
              </a:rPr>
              <a:t>La  </a:t>
            </a:r>
            <a:r>
              <a:rPr lang="fr-FR" sz="2800" dirty="0">
                <a:latin typeface="Times New Roman" pitchFamily="18" charset="0"/>
                <a:cs typeface="Times New Roman" pitchFamily="18" charset="0"/>
              </a:rPr>
              <a:t>dénutrition et </a:t>
            </a:r>
            <a:r>
              <a:rPr lang="fr-FR" sz="2800" dirty="0" smtClean="0">
                <a:latin typeface="Times New Roman" pitchFamily="18" charset="0"/>
                <a:cs typeface="Times New Roman" pitchFamily="18" charset="0"/>
              </a:rPr>
              <a:t>l’obésité </a:t>
            </a:r>
            <a:r>
              <a:rPr lang="fr-FR" sz="2800" dirty="0">
                <a:latin typeface="Times New Roman" pitchFamily="18" charset="0"/>
                <a:cs typeface="Times New Roman" pitchFamily="18" charset="0"/>
              </a:rPr>
              <a:t>altèrent l’une et l’autre la réponse immunitaire qui, quant à elle, déclenche une réaction inflammatoire </a:t>
            </a:r>
            <a:r>
              <a:rPr lang="fr-FR" sz="2800" dirty="0" err="1">
                <a:latin typeface="Times New Roman" pitchFamily="18" charset="0"/>
                <a:cs typeface="Times New Roman" pitchFamily="18" charset="0"/>
              </a:rPr>
              <a:t>altèrant</a:t>
            </a:r>
            <a:r>
              <a:rPr lang="fr-FR" sz="2800" dirty="0">
                <a:latin typeface="Times New Roman" pitchFamily="18" charset="0"/>
                <a:cs typeface="Times New Roman" pitchFamily="18" charset="0"/>
              </a:rPr>
              <a:t> l’état nutritionnel.</a:t>
            </a:r>
          </a:p>
        </p:txBody>
      </p:sp>
    </p:spTree>
    <p:extLst>
      <p:ext uri="{BB962C8B-B14F-4D97-AF65-F5344CB8AC3E}">
        <p14:creationId xmlns="" xmlns:p14="http://schemas.microsoft.com/office/powerpoint/2010/main" val="38846724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57961"/>
            <a:ext cx="8280920" cy="5913157"/>
          </a:xfrm>
          <a:prstGeom prst="rect">
            <a:avLst/>
          </a:prstGeom>
        </p:spPr>
        <p:txBody>
          <a:bodyPr wrap="square">
            <a:spAutoFit/>
          </a:bodyPr>
          <a:lstStyle/>
          <a:p>
            <a:pPr algn="just">
              <a:lnSpc>
                <a:spcPct val="150000"/>
              </a:lnSpc>
            </a:pPr>
            <a:r>
              <a:rPr lang="fr-FR" sz="3200" dirty="0">
                <a:latin typeface="Times New Roman" pitchFamily="18" charset="0"/>
                <a:cs typeface="Times New Roman" pitchFamily="18" charset="0"/>
              </a:rPr>
              <a:t>En plus de la diminution du zinc, du fer et de l’albumine sériques, une diminution de la transferrine</a:t>
            </a:r>
            <a:r>
              <a:rPr lang="fr-FR" sz="3200" dirty="0" smtClean="0">
                <a:latin typeface="Times New Roman" pitchFamily="18" charset="0"/>
                <a:cs typeface="Times New Roman" pitchFamily="18" charset="0"/>
              </a:rPr>
              <a:t>, de </a:t>
            </a:r>
            <a:r>
              <a:rPr lang="fr-FR" sz="3200" dirty="0">
                <a:latin typeface="Times New Roman" pitchFamily="18" charset="0"/>
                <a:cs typeface="Times New Roman" pitchFamily="18" charset="0"/>
              </a:rPr>
              <a:t>la cortisol-</a:t>
            </a:r>
            <a:r>
              <a:rPr lang="fr-FR" sz="3200" dirty="0" err="1">
                <a:latin typeface="Times New Roman" pitchFamily="18" charset="0"/>
                <a:cs typeface="Times New Roman" pitchFamily="18" charset="0"/>
              </a:rPr>
              <a:t>binding</a:t>
            </a:r>
            <a:r>
              <a:rPr lang="fr-FR" sz="3200" dirty="0">
                <a:latin typeface="Times New Roman" pitchFamily="18" charset="0"/>
                <a:cs typeface="Times New Roman" pitchFamily="18" charset="0"/>
              </a:rPr>
              <a:t> globuline, de la </a:t>
            </a:r>
            <a:r>
              <a:rPr lang="fr-FR" sz="3200" dirty="0" err="1">
                <a:latin typeface="Times New Roman" pitchFamily="18" charset="0"/>
                <a:cs typeface="Times New Roman" pitchFamily="18" charset="0"/>
              </a:rPr>
              <a:t>transthyrétine</a:t>
            </a:r>
            <a:r>
              <a:rPr lang="fr-FR" sz="3200" dirty="0">
                <a:latin typeface="Times New Roman" pitchFamily="18" charset="0"/>
                <a:cs typeface="Times New Roman" pitchFamily="18" charset="0"/>
              </a:rPr>
              <a:t> (TTR), et de la </a:t>
            </a:r>
            <a:r>
              <a:rPr lang="fr-FR" sz="3200" dirty="0" err="1">
                <a:latin typeface="Times New Roman" pitchFamily="18" charset="0"/>
                <a:cs typeface="Times New Roman" pitchFamily="18" charset="0"/>
              </a:rPr>
              <a:t>retinol-binding</a:t>
            </a:r>
            <a:r>
              <a:rPr lang="fr-FR" sz="3200" dirty="0">
                <a:latin typeface="Times New Roman" pitchFamily="18" charset="0"/>
                <a:cs typeface="Times New Roman" pitchFamily="18" charset="0"/>
              </a:rPr>
              <a:t> </a:t>
            </a:r>
            <a:r>
              <a:rPr lang="fr-FR" sz="3200" dirty="0" err="1">
                <a:latin typeface="Times New Roman" pitchFamily="18" charset="0"/>
                <a:cs typeface="Times New Roman" pitchFamily="18" charset="0"/>
              </a:rPr>
              <a:t>protein</a:t>
            </a:r>
            <a:r>
              <a:rPr lang="fr-FR" sz="3200" dirty="0">
                <a:latin typeface="Times New Roman" pitchFamily="18" charset="0"/>
                <a:cs typeface="Times New Roman" pitchFamily="18" charset="0"/>
              </a:rPr>
              <a:t> est décrite. </a:t>
            </a:r>
            <a:r>
              <a:rPr lang="fr-FR" sz="3200" dirty="0" smtClean="0">
                <a:latin typeface="Times New Roman" pitchFamily="18" charset="0"/>
                <a:cs typeface="Times New Roman" pitchFamily="18" charset="0"/>
              </a:rPr>
              <a:t>Lors d’infection </a:t>
            </a:r>
            <a:r>
              <a:rPr lang="fr-FR" sz="3200" dirty="0">
                <a:latin typeface="Times New Roman" pitchFamily="18" charset="0"/>
                <a:cs typeface="Times New Roman" pitchFamily="18" charset="0"/>
              </a:rPr>
              <a:t>chronique et d’état inflammatoire, le métabolisme de la vitamine A est perturbé, ce </a:t>
            </a:r>
            <a:r>
              <a:rPr lang="fr-FR" sz="3200" dirty="0" smtClean="0">
                <a:latin typeface="Times New Roman" pitchFamily="18" charset="0"/>
                <a:cs typeface="Times New Roman" pitchFamily="18" charset="0"/>
              </a:rPr>
              <a:t>qui aggrave </a:t>
            </a:r>
            <a:r>
              <a:rPr lang="fr-FR" sz="3200" dirty="0">
                <a:latin typeface="Times New Roman" pitchFamily="18" charset="0"/>
                <a:cs typeface="Times New Roman" pitchFamily="18" charset="0"/>
              </a:rPr>
              <a:t>la carence en vitamine A</a:t>
            </a:r>
          </a:p>
        </p:txBody>
      </p:sp>
    </p:spTree>
    <p:extLst>
      <p:ext uri="{BB962C8B-B14F-4D97-AF65-F5344CB8AC3E}">
        <p14:creationId xmlns="" xmlns:p14="http://schemas.microsoft.com/office/powerpoint/2010/main" val="25161014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75224" y="404664"/>
            <a:ext cx="1579278" cy="523220"/>
          </a:xfrm>
          <a:prstGeom prst="rect">
            <a:avLst/>
          </a:prstGeom>
        </p:spPr>
        <p:txBody>
          <a:bodyPr wrap="none">
            <a:spAutoFit/>
          </a:bodyPr>
          <a:lstStyle/>
          <a:p>
            <a:r>
              <a:rPr lang="fr-FR" sz="2800" b="1" dirty="0">
                <a:solidFill>
                  <a:srgbClr val="FF0000"/>
                </a:solidFill>
                <a:latin typeface="Times New Roman" pitchFamily="18" charset="0"/>
                <a:cs typeface="Times New Roman" pitchFamily="18" charset="0"/>
              </a:rPr>
              <a:t>Cachexie</a:t>
            </a:r>
          </a:p>
        </p:txBody>
      </p:sp>
      <p:sp>
        <p:nvSpPr>
          <p:cNvPr id="3" name="Rectangle 2"/>
          <p:cNvSpPr/>
          <p:nvPr/>
        </p:nvSpPr>
        <p:spPr>
          <a:xfrm>
            <a:off x="539552" y="1124744"/>
            <a:ext cx="8136904" cy="4524315"/>
          </a:xfrm>
          <a:prstGeom prst="rect">
            <a:avLst/>
          </a:prstGeom>
        </p:spPr>
        <p:txBody>
          <a:bodyPr wrap="square">
            <a:spAutoFit/>
          </a:bodyPr>
          <a:lstStyle/>
          <a:p>
            <a:pPr algn="just">
              <a:lnSpc>
                <a:spcPct val="150000"/>
              </a:lnSpc>
            </a:pPr>
            <a:r>
              <a:rPr lang="fr-FR" sz="3200" dirty="0">
                <a:latin typeface="Times New Roman" pitchFamily="18" charset="0"/>
                <a:cs typeface="Times New Roman" pitchFamily="18" charset="0"/>
              </a:rPr>
              <a:t>Les réponses inflammatoires sévères induisent également une pléiade de modifications </a:t>
            </a:r>
            <a:r>
              <a:rPr lang="fr-FR" sz="3200" dirty="0" smtClean="0">
                <a:latin typeface="Times New Roman" pitchFamily="18" charset="0"/>
                <a:cs typeface="Times New Roman" pitchFamily="18" charset="0"/>
              </a:rPr>
              <a:t>métaboliques qui </a:t>
            </a:r>
            <a:r>
              <a:rPr lang="fr-FR" sz="3200" dirty="0">
                <a:latin typeface="Times New Roman" pitchFamily="18" charset="0"/>
                <a:cs typeface="Times New Roman" pitchFamily="18" charset="0"/>
              </a:rPr>
              <a:t>accélèrent la lipolyse et le </a:t>
            </a:r>
            <a:r>
              <a:rPr lang="fr-FR" sz="3200" dirty="0" smtClean="0">
                <a:latin typeface="Times New Roman" pitchFamily="18" charset="0"/>
                <a:cs typeface="Times New Roman" pitchFamily="18" charset="0"/>
              </a:rPr>
              <a:t>catabolisme musculaire</a:t>
            </a:r>
            <a:r>
              <a:rPr lang="fr-FR" sz="3200" dirty="0">
                <a:latin typeface="Times New Roman" pitchFamily="18" charset="0"/>
                <a:cs typeface="Times New Roman" pitchFamily="18" charset="0"/>
              </a:rPr>
              <a:t>, produisant des déchets qui ne peuvent </a:t>
            </a:r>
            <a:r>
              <a:rPr lang="fr-FR" sz="3200" dirty="0" smtClean="0">
                <a:latin typeface="Times New Roman" pitchFamily="18" charset="0"/>
                <a:cs typeface="Times New Roman" pitchFamily="18" charset="0"/>
              </a:rPr>
              <a:t>s’expliquer par </a:t>
            </a:r>
            <a:r>
              <a:rPr lang="fr-FR" sz="3200" dirty="0">
                <a:latin typeface="Times New Roman" pitchFamily="18" charset="0"/>
                <a:cs typeface="Times New Roman" pitchFamily="18" charset="0"/>
              </a:rPr>
              <a:t>la seule diminution de prise </a:t>
            </a:r>
            <a:r>
              <a:rPr lang="fr-FR" sz="3200" dirty="0" smtClean="0">
                <a:latin typeface="Times New Roman" pitchFamily="18" charset="0"/>
                <a:cs typeface="Times New Roman" pitchFamily="18" charset="0"/>
              </a:rPr>
              <a:t>alimentaire.</a:t>
            </a:r>
            <a:endParaRPr lang="fr-FR"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2426025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712968" cy="5909310"/>
          </a:xfrm>
          <a:prstGeom prst="rect">
            <a:avLst/>
          </a:prstGeom>
        </p:spPr>
        <p:txBody>
          <a:bodyPr wrap="square">
            <a:spAutoFit/>
          </a:bodyPr>
          <a:lstStyle/>
          <a:p>
            <a:pPr algn="just">
              <a:lnSpc>
                <a:spcPct val="150000"/>
              </a:lnSpc>
            </a:pPr>
            <a:r>
              <a:rPr lang="fr-FR" sz="2800" dirty="0">
                <a:latin typeface="Times New Roman" pitchFamily="18" charset="0"/>
                <a:cs typeface="Times New Roman" pitchFamily="18" charset="0"/>
              </a:rPr>
              <a:t>A la différence d’une simple </a:t>
            </a:r>
            <a:r>
              <a:rPr lang="fr-FR" sz="2800" dirty="0" smtClean="0">
                <a:latin typeface="Times New Roman" pitchFamily="18" charset="0"/>
                <a:cs typeface="Times New Roman" pitchFamily="18" charset="0"/>
              </a:rPr>
              <a:t>privation de </a:t>
            </a:r>
            <a:r>
              <a:rPr lang="fr-FR" sz="2800" dirty="0">
                <a:latin typeface="Times New Roman" pitchFamily="18" charset="0"/>
                <a:cs typeface="Times New Roman" pitchFamily="18" charset="0"/>
              </a:rPr>
              <a:t>nourriture, lors de cachexie, l’alimentation assistée ne </a:t>
            </a:r>
            <a:r>
              <a:rPr lang="fr-FR" sz="2800" dirty="0" smtClean="0">
                <a:latin typeface="Times New Roman" pitchFamily="18" charset="0"/>
                <a:cs typeface="Times New Roman" pitchFamily="18" charset="0"/>
              </a:rPr>
              <a:t>permet pas </a:t>
            </a:r>
            <a:r>
              <a:rPr lang="fr-FR" sz="2800" dirty="0">
                <a:latin typeface="Times New Roman" pitchFamily="18" charset="0"/>
                <a:cs typeface="Times New Roman" pitchFamily="18" charset="0"/>
              </a:rPr>
              <a:t>de freiner la perte de masse maigre, seule la </a:t>
            </a:r>
            <a:r>
              <a:rPr lang="fr-FR" sz="2800" dirty="0" smtClean="0">
                <a:latin typeface="Times New Roman" pitchFamily="18" charset="0"/>
                <a:cs typeface="Times New Roman" pitchFamily="18" charset="0"/>
              </a:rPr>
              <a:t>masse grasse </a:t>
            </a:r>
            <a:r>
              <a:rPr lang="fr-FR" sz="2800" dirty="0">
                <a:latin typeface="Times New Roman" pitchFamily="18" charset="0"/>
                <a:cs typeface="Times New Roman" pitchFamily="18" charset="0"/>
              </a:rPr>
              <a:t>augmente. La cachexie est observée lors de septicémie</a:t>
            </a:r>
            <a:r>
              <a:rPr lang="fr-FR" sz="2800" dirty="0" smtClean="0">
                <a:latin typeface="Times New Roman" pitchFamily="18" charset="0"/>
                <a:cs typeface="Times New Roman" pitchFamily="18" charset="0"/>
              </a:rPr>
              <a:t>, de </a:t>
            </a:r>
            <a:r>
              <a:rPr lang="fr-FR" sz="2800" dirty="0">
                <a:latin typeface="Times New Roman" pitchFamily="18" charset="0"/>
                <a:cs typeface="Times New Roman" pitchFamily="18" charset="0"/>
              </a:rPr>
              <a:t>maladies inflammatoires non septiques, de cancer ou </a:t>
            </a:r>
            <a:r>
              <a:rPr lang="fr-FR" sz="2800" dirty="0" smtClean="0">
                <a:latin typeface="Times New Roman" pitchFamily="18" charset="0"/>
                <a:cs typeface="Times New Roman" pitchFamily="18" charset="0"/>
              </a:rPr>
              <a:t>d’insuffisance cardiaque</a:t>
            </a:r>
            <a:r>
              <a:rPr lang="fr-FR" sz="2800" dirty="0">
                <a:latin typeface="Times New Roman" pitchFamily="18" charset="0"/>
                <a:cs typeface="Times New Roman" pitchFamily="18" charset="0"/>
              </a:rPr>
              <a:t>. La cachexie est la cause de 30 à 80 % </a:t>
            </a:r>
            <a:r>
              <a:rPr lang="fr-FR" sz="2800" dirty="0" smtClean="0">
                <a:latin typeface="Times New Roman" pitchFamily="18" charset="0"/>
                <a:cs typeface="Times New Roman" pitchFamily="18" charset="0"/>
              </a:rPr>
              <a:t>des décès </a:t>
            </a:r>
            <a:r>
              <a:rPr lang="fr-FR" sz="2800" dirty="0">
                <a:latin typeface="Times New Roman" pitchFamily="18" charset="0"/>
                <a:cs typeface="Times New Roman" pitchFamily="18" charset="0"/>
              </a:rPr>
              <a:t>liées au cancer chez l’homme (insuffisance diaphragmatique</a:t>
            </a:r>
            <a:r>
              <a:rPr lang="fr-FR" sz="2800" dirty="0" smtClean="0">
                <a:latin typeface="Times New Roman" pitchFamily="18" charset="0"/>
                <a:cs typeface="Times New Roman" pitchFamily="18" charset="0"/>
              </a:rPr>
              <a:t>, </a:t>
            </a:r>
            <a:r>
              <a:rPr lang="fr-FR" sz="2800" dirty="0" err="1" smtClean="0">
                <a:latin typeface="Times New Roman" pitchFamily="18" charset="0"/>
                <a:cs typeface="Times New Roman" pitchFamily="18" charset="0"/>
              </a:rPr>
              <a:t>oedème</a:t>
            </a:r>
            <a:r>
              <a:rPr lang="fr-FR" sz="2800" dirty="0">
                <a:latin typeface="Times New Roman" pitchFamily="18" charset="0"/>
                <a:cs typeface="Times New Roman" pitchFamily="18" charset="0"/>
              </a:rPr>
              <a:t>, immunosuppression) </a:t>
            </a:r>
            <a:r>
              <a:rPr lang="fr-FR" sz="2800" i="1" dirty="0">
                <a:solidFill>
                  <a:srgbClr val="FF0000"/>
                </a:solidFill>
                <a:latin typeface="Times New Roman" pitchFamily="18" charset="0"/>
                <a:cs typeface="Times New Roman" pitchFamily="18" charset="0"/>
              </a:rPr>
              <a:t>(</a:t>
            </a:r>
            <a:r>
              <a:rPr lang="fr-FR" sz="2800" i="1" dirty="0" err="1">
                <a:solidFill>
                  <a:srgbClr val="FF0000"/>
                </a:solidFill>
                <a:latin typeface="Times New Roman" pitchFamily="18" charset="0"/>
                <a:cs typeface="Times New Roman" pitchFamily="18" charset="0"/>
              </a:rPr>
              <a:t>Kotler</a:t>
            </a:r>
            <a:r>
              <a:rPr lang="fr-FR" sz="2800" i="1" dirty="0">
                <a:solidFill>
                  <a:srgbClr val="FF0000"/>
                </a:solidFill>
                <a:latin typeface="Times New Roman" pitchFamily="18" charset="0"/>
                <a:cs typeface="Times New Roman" pitchFamily="18" charset="0"/>
              </a:rPr>
              <a:t>, 2000).</a:t>
            </a:r>
          </a:p>
        </p:txBody>
      </p:sp>
    </p:spTree>
    <p:extLst>
      <p:ext uri="{BB962C8B-B14F-4D97-AF65-F5344CB8AC3E}">
        <p14:creationId xmlns="" xmlns:p14="http://schemas.microsoft.com/office/powerpoint/2010/main" val="7944328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980728"/>
            <a:ext cx="8208912" cy="4435830"/>
          </a:xfrm>
          <a:prstGeom prst="rect">
            <a:avLst/>
          </a:prstGeom>
        </p:spPr>
        <p:txBody>
          <a:bodyPr wrap="square">
            <a:spAutoFit/>
          </a:bodyPr>
          <a:lstStyle/>
          <a:p>
            <a:pPr algn="just">
              <a:lnSpc>
                <a:spcPct val="150000"/>
              </a:lnSpc>
            </a:pPr>
            <a:r>
              <a:rPr lang="fr-FR" sz="3200" dirty="0">
                <a:latin typeface="Times New Roman" pitchFamily="18" charset="0"/>
                <a:cs typeface="Times New Roman" pitchFamily="18" charset="0"/>
              </a:rPr>
              <a:t>Les cytokines inflammatoires, en particulier l’ IL-6, le TNF-a</a:t>
            </a:r>
            <a:r>
              <a:rPr lang="fr-FR" sz="3200" dirty="0" smtClean="0">
                <a:latin typeface="Times New Roman" pitchFamily="18" charset="0"/>
                <a:cs typeface="Times New Roman" pitchFamily="18" charset="0"/>
              </a:rPr>
              <a:t>, et </a:t>
            </a:r>
            <a:r>
              <a:rPr lang="fr-FR" sz="3200" dirty="0">
                <a:latin typeface="Times New Roman" pitchFamily="18" charset="0"/>
                <a:cs typeface="Times New Roman" pitchFamily="18" charset="0"/>
              </a:rPr>
              <a:t>l’IL-1 sont en grande partie responsables des ces perturbations</a:t>
            </a:r>
            <a:r>
              <a:rPr lang="fr-FR" sz="3200" dirty="0" smtClean="0">
                <a:latin typeface="Times New Roman" pitchFamily="18" charset="0"/>
                <a:cs typeface="Times New Roman" pitchFamily="18" charset="0"/>
              </a:rPr>
              <a:t>, par </a:t>
            </a:r>
            <a:r>
              <a:rPr lang="fr-FR" sz="3200" dirty="0">
                <a:latin typeface="Times New Roman" pitchFamily="18" charset="0"/>
                <a:cs typeface="Times New Roman" pitchFamily="18" charset="0"/>
              </a:rPr>
              <a:t>l’intermédiaire d’effets locaux sur le site de l’inflammation</a:t>
            </a:r>
            <a:r>
              <a:rPr lang="fr-FR" sz="3200" dirty="0" smtClean="0">
                <a:latin typeface="Times New Roman" pitchFamily="18" charset="0"/>
                <a:cs typeface="Times New Roman" pitchFamily="18" charset="0"/>
              </a:rPr>
              <a:t>, mais </a:t>
            </a:r>
            <a:r>
              <a:rPr lang="fr-FR" sz="3200" dirty="0">
                <a:latin typeface="Times New Roman" pitchFamily="18" charset="0"/>
                <a:cs typeface="Times New Roman" pitchFamily="18" charset="0"/>
              </a:rPr>
              <a:t>également via leurs effets endocriniens (IL-6).</a:t>
            </a:r>
          </a:p>
        </p:txBody>
      </p:sp>
    </p:spTree>
    <p:extLst>
      <p:ext uri="{BB962C8B-B14F-4D97-AF65-F5344CB8AC3E}">
        <p14:creationId xmlns="" xmlns:p14="http://schemas.microsoft.com/office/powerpoint/2010/main" val="5478241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404664"/>
            <a:ext cx="6696744" cy="461665"/>
          </a:xfrm>
          <a:prstGeom prst="rect">
            <a:avLst/>
          </a:prstGeom>
        </p:spPr>
        <p:txBody>
          <a:bodyPr wrap="square">
            <a:spAutoFit/>
          </a:bodyPr>
          <a:lstStyle/>
          <a:p>
            <a:r>
              <a:rPr lang="fr-FR" sz="2400" dirty="0">
                <a:solidFill>
                  <a:srgbClr val="FF0000"/>
                </a:solidFill>
                <a:latin typeface="Times New Roman" pitchFamily="18" charset="0"/>
                <a:cs typeface="Times New Roman" pitchFamily="18" charset="0"/>
              </a:rPr>
              <a:t>Risques liés à la suralimentation et à l’hyperglycémie</a:t>
            </a:r>
          </a:p>
        </p:txBody>
      </p:sp>
      <p:sp>
        <p:nvSpPr>
          <p:cNvPr id="3" name="Rectangle 2"/>
          <p:cNvSpPr/>
          <p:nvPr/>
        </p:nvSpPr>
        <p:spPr>
          <a:xfrm>
            <a:off x="395536" y="1059280"/>
            <a:ext cx="8352928" cy="5078313"/>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Toute maladie aiguë grave peut provoquer :</a:t>
            </a:r>
          </a:p>
          <a:p>
            <a:pPr algn="just">
              <a:lnSpc>
                <a:spcPct val="150000"/>
              </a:lnSpc>
            </a:pPr>
            <a:r>
              <a:rPr lang="fr-FR" sz="2400" dirty="0">
                <a:latin typeface="Times New Roman" pitchFamily="18" charset="0"/>
                <a:cs typeface="Times New Roman" pitchFamily="18" charset="0"/>
              </a:rPr>
              <a:t>- une hyperglycémie</a:t>
            </a:r>
          </a:p>
          <a:p>
            <a:pPr algn="just">
              <a:lnSpc>
                <a:spcPct val="150000"/>
              </a:lnSpc>
            </a:pPr>
            <a:r>
              <a:rPr lang="fr-FR" sz="2400" dirty="0">
                <a:latin typeface="Times New Roman" pitchFamily="18" charset="0"/>
                <a:cs typeface="Times New Roman" pitchFamily="18" charset="0"/>
              </a:rPr>
              <a:t>- une insulinorésistance</a:t>
            </a:r>
          </a:p>
          <a:p>
            <a:pPr marL="342900" indent="-342900" algn="just">
              <a:lnSpc>
                <a:spcPct val="150000"/>
              </a:lnSpc>
              <a:buFontTx/>
              <a:buChar char="-"/>
            </a:pPr>
            <a:r>
              <a:rPr lang="fr-FR" sz="2400" dirty="0" smtClean="0">
                <a:latin typeface="Times New Roman" pitchFamily="18" charset="0"/>
                <a:cs typeface="Times New Roman" pitchFamily="18" charset="0"/>
              </a:rPr>
              <a:t>une </a:t>
            </a:r>
            <a:r>
              <a:rPr lang="fr-FR" sz="2400" dirty="0">
                <a:latin typeface="Times New Roman" pitchFamily="18" charset="0"/>
                <a:cs typeface="Times New Roman" pitchFamily="18" charset="0"/>
              </a:rPr>
              <a:t>augmentation de la production de glucose hépatique</a:t>
            </a:r>
            <a:r>
              <a:rPr lang="fr-FR" sz="2400" dirty="0" smtClean="0">
                <a:latin typeface="Times New Roman" pitchFamily="18" charset="0"/>
                <a:cs typeface="Times New Roman" pitchFamily="18" charset="0"/>
              </a:rPr>
              <a:t>.</a:t>
            </a:r>
          </a:p>
          <a:p>
            <a:pPr algn="just">
              <a:lnSpc>
                <a:spcPct val="150000"/>
              </a:lnSpc>
            </a:pPr>
            <a:endParaRPr lang="fr-FR" sz="2400" dirty="0">
              <a:latin typeface="Times New Roman" pitchFamily="18" charset="0"/>
              <a:cs typeface="Times New Roman" pitchFamily="18" charset="0"/>
            </a:endParaRPr>
          </a:p>
          <a:p>
            <a:pPr algn="just">
              <a:lnSpc>
                <a:spcPct val="150000"/>
              </a:lnSpc>
            </a:pPr>
            <a:r>
              <a:rPr lang="fr-FR" sz="2400" dirty="0">
                <a:latin typeface="Times New Roman" pitchFamily="18" charset="0"/>
                <a:cs typeface="Times New Roman" pitchFamily="18" charset="0"/>
              </a:rPr>
              <a:t>Cela s’appelle le “diabète de stress”. Cette insulinorésistance et cette </a:t>
            </a:r>
            <a:r>
              <a:rPr lang="fr-FR" sz="2400" dirty="0" smtClean="0">
                <a:latin typeface="Times New Roman" pitchFamily="18" charset="0"/>
                <a:cs typeface="Times New Roman" pitchFamily="18" charset="0"/>
              </a:rPr>
              <a:t>hyperglycémie </a:t>
            </a:r>
            <a:r>
              <a:rPr lang="fr-FR" sz="2400" dirty="0">
                <a:latin typeface="Times New Roman" pitchFamily="18" charset="0"/>
                <a:cs typeface="Times New Roman" pitchFamily="18" charset="0"/>
              </a:rPr>
              <a:t>étaient </a:t>
            </a:r>
            <a:r>
              <a:rPr lang="fr-FR" sz="2400" dirty="0" smtClean="0">
                <a:latin typeface="Times New Roman" pitchFamily="18" charset="0"/>
                <a:cs typeface="Times New Roman" pitchFamily="18" charset="0"/>
              </a:rPr>
              <a:t>autrefois considérées </a:t>
            </a:r>
            <a:r>
              <a:rPr lang="fr-FR" sz="2400" dirty="0">
                <a:latin typeface="Times New Roman" pitchFamily="18" charset="0"/>
                <a:cs typeface="Times New Roman" pitchFamily="18" charset="0"/>
              </a:rPr>
              <a:t>comme des réponses adaptatives tendant à encourager la captation du glucose par les </a:t>
            </a:r>
            <a:r>
              <a:rPr lang="fr-FR" sz="2400" dirty="0" smtClean="0">
                <a:latin typeface="Times New Roman" pitchFamily="18" charset="0"/>
                <a:cs typeface="Times New Roman" pitchFamily="18" charset="0"/>
              </a:rPr>
              <a:t>tissus essentiels </a:t>
            </a:r>
            <a:r>
              <a:rPr lang="fr-FR" sz="2400" dirty="0">
                <a:latin typeface="Times New Roman" pitchFamily="18" charset="0"/>
                <a:cs typeface="Times New Roman" pitchFamily="18" charset="0"/>
              </a:rPr>
              <a:t>plutôt que par les muscles.</a:t>
            </a:r>
          </a:p>
        </p:txBody>
      </p:sp>
    </p:spTree>
    <p:extLst>
      <p:ext uri="{BB962C8B-B14F-4D97-AF65-F5344CB8AC3E}">
        <p14:creationId xmlns="" xmlns:p14="http://schemas.microsoft.com/office/powerpoint/2010/main" val="5432219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692696"/>
            <a:ext cx="7920880" cy="5262979"/>
          </a:xfrm>
          <a:prstGeom prst="rect">
            <a:avLst/>
          </a:prstGeom>
        </p:spPr>
        <p:txBody>
          <a:bodyPr wrap="square">
            <a:spAutoFit/>
          </a:bodyPr>
          <a:lstStyle/>
          <a:p>
            <a:pPr algn="just">
              <a:lnSpc>
                <a:spcPct val="150000"/>
              </a:lnSpc>
            </a:pPr>
            <a:r>
              <a:rPr lang="fr-FR" sz="2800" dirty="0">
                <a:latin typeface="Times New Roman" pitchFamily="18" charset="0"/>
                <a:cs typeface="Times New Roman" pitchFamily="18" charset="0"/>
              </a:rPr>
              <a:t>L’hyperglycémie n’est normalement pas toxique sur </a:t>
            </a:r>
            <a:r>
              <a:rPr lang="fr-FR" sz="2800" dirty="0" smtClean="0">
                <a:latin typeface="Times New Roman" pitchFamily="18" charset="0"/>
                <a:cs typeface="Times New Roman" pitchFamily="18" charset="0"/>
              </a:rPr>
              <a:t>le court </a:t>
            </a:r>
            <a:r>
              <a:rPr lang="fr-FR" sz="2800" dirty="0">
                <a:latin typeface="Times New Roman" pitchFamily="18" charset="0"/>
                <a:cs typeface="Times New Roman" pitchFamily="18" charset="0"/>
              </a:rPr>
              <a:t>terme. Normalement, les cellules sont </a:t>
            </a:r>
            <a:r>
              <a:rPr lang="fr-FR" sz="2800" dirty="0" smtClean="0">
                <a:latin typeface="Times New Roman" pitchFamily="18" charset="0"/>
                <a:cs typeface="Times New Roman" pitchFamily="18" charset="0"/>
              </a:rPr>
              <a:t>relativement protégées </a:t>
            </a:r>
            <a:r>
              <a:rPr lang="fr-FR" sz="2800" dirty="0">
                <a:latin typeface="Times New Roman" pitchFamily="18" charset="0"/>
                <a:cs typeface="Times New Roman" pitchFamily="18" charset="0"/>
              </a:rPr>
              <a:t>de l’hyperglycémie par une </a:t>
            </a:r>
            <a:r>
              <a:rPr lang="fr-FR" sz="2800" dirty="0" smtClean="0">
                <a:latin typeface="Times New Roman" pitchFamily="18" charset="0"/>
                <a:cs typeface="Times New Roman" pitchFamily="18" charset="0"/>
              </a:rPr>
              <a:t>régulation à </a:t>
            </a:r>
            <a:r>
              <a:rPr lang="fr-FR" sz="2800" dirty="0">
                <a:latin typeface="Times New Roman" pitchFamily="18" charset="0"/>
                <a:cs typeface="Times New Roman" pitchFamily="18" charset="0"/>
              </a:rPr>
              <a:t>la baisse des transporteurs du glucose. Cependant</a:t>
            </a:r>
            <a:r>
              <a:rPr lang="fr-FR" sz="2800" dirty="0" smtClean="0">
                <a:latin typeface="Times New Roman" pitchFamily="18" charset="0"/>
                <a:cs typeface="Times New Roman" pitchFamily="18" charset="0"/>
              </a:rPr>
              <a:t>, bien </a:t>
            </a:r>
            <a:r>
              <a:rPr lang="fr-FR" sz="2800" dirty="0">
                <a:latin typeface="Times New Roman" pitchFamily="18" charset="0"/>
                <a:cs typeface="Times New Roman" pitchFamily="18" charset="0"/>
              </a:rPr>
              <a:t>que l’insuline sécrétée dans les états </a:t>
            </a:r>
            <a:r>
              <a:rPr lang="fr-FR" sz="2800" dirty="0" smtClean="0">
                <a:latin typeface="Times New Roman" pitchFamily="18" charset="0"/>
                <a:cs typeface="Times New Roman" pitchFamily="18" charset="0"/>
              </a:rPr>
              <a:t>inflammatoires n’entraîne </a:t>
            </a:r>
            <a:r>
              <a:rPr lang="fr-FR" sz="2800" dirty="0">
                <a:latin typeface="Times New Roman" pitchFamily="18" charset="0"/>
                <a:cs typeface="Times New Roman" pitchFamily="18" charset="0"/>
              </a:rPr>
              <a:t>pas de diminution du glucose sanguin</a:t>
            </a:r>
            <a:r>
              <a:rPr lang="fr-FR" sz="2800" dirty="0" smtClean="0">
                <a:latin typeface="Times New Roman" pitchFamily="18" charset="0"/>
                <a:cs typeface="Times New Roman" pitchFamily="18" charset="0"/>
              </a:rPr>
              <a:t>, il </a:t>
            </a:r>
            <a:r>
              <a:rPr lang="fr-FR" sz="2800" dirty="0">
                <a:latin typeface="Times New Roman" pitchFamily="18" charset="0"/>
                <a:cs typeface="Times New Roman" pitchFamily="18" charset="0"/>
              </a:rPr>
              <a:t>conduit à d’autres signaux au sein des </a:t>
            </a:r>
            <a:r>
              <a:rPr lang="fr-FR" sz="2800" dirty="0" smtClean="0">
                <a:latin typeface="Times New Roman" pitchFamily="18" charset="0"/>
                <a:cs typeface="Times New Roman" pitchFamily="18" charset="0"/>
              </a:rPr>
              <a:t>cellules.</a:t>
            </a:r>
            <a:endParaRPr lang="fr-FR"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39023231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403648" y="705903"/>
            <a:ext cx="6048671" cy="469845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547664" y="705903"/>
            <a:ext cx="1152128" cy="41884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2531108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640960" cy="4616648"/>
          </a:xfrm>
          <a:prstGeom prst="rect">
            <a:avLst/>
          </a:prstGeom>
        </p:spPr>
        <p:txBody>
          <a:bodyPr wrap="square">
            <a:spAutoFit/>
          </a:bodyPr>
          <a:lstStyle/>
          <a:p>
            <a:pPr algn="just" fontAlgn="base">
              <a:lnSpc>
                <a:spcPct val="150000"/>
              </a:lnSpc>
            </a:pPr>
            <a:r>
              <a:rPr lang="fr-FR" sz="2800" b="1" dirty="0">
                <a:latin typeface="Times New Roman" pitchFamily="18" charset="0"/>
                <a:cs typeface="Times New Roman" pitchFamily="18" charset="0"/>
              </a:rPr>
              <a:t> - Dénutritions</a:t>
            </a:r>
            <a:endParaRPr lang="fr-FR" sz="2800" dirty="0">
              <a:latin typeface="Times New Roman" pitchFamily="18" charset="0"/>
              <a:cs typeface="Times New Roman" pitchFamily="18" charset="0"/>
            </a:endParaRPr>
          </a:p>
          <a:p>
            <a:pPr algn="just" fontAlgn="base">
              <a:lnSpc>
                <a:spcPct val="150000"/>
              </a:lnSpc>
            </a:pPr>
            <a:r>
              <a:rPr lang="fr-FR" sz="2800" dirty="0">
                <a:latin typeface="Times New Roman" pitchFamily="18" charset="0"/>
                <a:cs typeface="Times New Roman" pitchFamily="18" charset="0"/>
              </a:rPr>
              <a:t>Il existe deux types de dénutrition :</a:t>
            </a:r>
          </a:p>
          <a:p>
            <a:pPr fontAlgn="base">
              <a:lnSpc>
                <a:spcPct val="150000"/>
              </a:lnSpc>
            </a:pPr>
            <a:r>
              <a:rPr lang="fr-FR" sz="2800" dirty="0">
                <a:latin typeface="Times New Roman" pitchFamily="18" charset="0"/>
                <a:cs typeface="Times New Roman" pitchFamily="18" charset="0"/>
              </a:rPr>
              <a:t>- </a:t>
            </a:r>
            <a:r>
              <a:rPr lang="fr-FR" sz="2800" dirty="0">
                <a:solidFill>
                  <a:srgbClr val="FF0000"/>
                </a:solidFill>
                <a:latin typeface="Times New Roman" pitchFamily="18" charset="0"/>
                <a:cs typeface="Times New Roman" pitchFamily="18" charset="0"/>
              </a:rPr>
              <a:t>la dénutrition protéique</a:t>
            </a:r>
            <a:r>
              <a:rPr lang="fr-FR" sz="2800" dirty="0">
                <a:latin typeface="Times New Roman" pitchFamily="18" charset="0"/>
                <a:cs typeface="Times New Roman" pitchFamily="18" charset="0"/>
              </a:rPr>
              <a:t> : la carence protéique prédomine, en particulier en cas de syndrome inflammatoire et d’</a:t>
            </a:r>
            <a:r>
              <a:rPr lang="fr-FR" sz="2800" dirty="0" err="1">
                <a:latin typeface="Times New Roman" pitchFamily="18" charset="0"/>
                <a:cs typeface="Times New Roman" pitchFamily="18" charset="0"/>
              </a:rPr>
              <a:t>hypercatabolisme</a:t>
            </a:r>
            <a:r>
              <a:rPr lang="fr-FR" sz="2800" dirty="0">
                <a:latin typeface="Times New Roman" pitchFamily="18" charset="0"/>
                <a:cs typeface="Times New Roman" pitchFamily="18" charset="0"/>
              </a:rPr>
              <a:t> </a:t>
            </a:r>
            <a:r>
              <a:rPr lang="fr-FR" sz="2800" dirty="0" smtClean="0">
                <a:latin typeface="Times New Roman" pitchFamily="18" charset="0"/>
                <a:cs typeface="Times New Roman" pitchFamily="18" charset="0"/>
              </a:rPr>
              <a:t>protéique.</a:t>
            </a:r>
            <a:r>
              <a:rPr lang="fr-FR" sz="2800" dirty="0">
                <a:latin typeface="Times New Roman" pitchFamily="18" charset="0"/>
                <a:cs typeface="Times New Roman" pitchFamily="18" charset="0"/>
              </a:rPr>
              <a:t> </a:t>
            </a:r>
            <a:br>
              <a:rPr lang="fr-FR" sz="2800" dirty="0">
                <a:latin typeface="Times New Roman" pitchFamily="18" charset="0"/>
                <a:cs typeface="Times New Roman" pitchFamily="18" charset="0"/>
              </a:rPr>
            </a:br>
            <a:r>
              <a:rPr lang="fr-FR" sz="2800" dirty="0">
                <a:latin typeface="Times New Roman" pitchFamily="18" charset="0"/>
                <a:cs typeface="Times New Roman" pitchFamily="18" charset="0"/>
              </a:rPr>
              <a:t>- </a:t>
            </a:r>
            <a:r>
              <a:rPr lang="fr-FR" sz="2800" dirty="0">
                <a:solidFill>
                  <a:srgbClr val="FF0000"/>
                </a:solidFill>
                <a:latin typeface="Times New Roman" pitchFamily="18" charset="0"/>
                <a:cs typeface="Times New Roman" pitchFamily="18" charset="0"/>
              </a:rPr>
              <a:t>le marasme</a:t>
            </a:r>
            <a:r>
              <a:rPr lang="fr-FR" sz="2800" dirty="0">
                <a:latin typeface="Times New Roman" pitchFamily="18" charset="0"/>
                <a:cs typeface="Times New Roman" pitchFamily="18" charset="0"/>
              </a:rPr>
              <a:t> : la carence d’apport est énergétique, et le catabolisme protéique est, au contraire, réduit (adaptation).</a:t>
            </a:r>
          </a:p>
        </p:txBody>
      </p:sp>
    </p:spTree>
    <p:extLst>
      <p:ext uri="{BB962C8B-B14F-4D97-AF65-F5344CB8AC3E}">
        <p14:creationId xmlns="" xmlns:p14="http://schemas.microsoft.com/office/powerpoint/2010/main" val="2417927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75280"/>
            <a:ext cx="8496944" cy="3416320"/>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Dans les dénutritions, il y a une diminution des fonctions immunitaires. Les infections, </a:t>
            </a:r>
            <a:r>
              <a:rPr lang="fr-FR" sz="2400" dirty="0" smtClean="0">
                <a:latin typeface="Times New Roman" pitchFamily="18" charset="0"/>
                <a:cs typeface="Times New Roman" pitchFamily="18" charset="0"/>
              </a:rPr>
              <a:t>les  </a:t>
            </a:r>
            <a:r>
              <a:rPr lang="fr-FR" sz="2400" dirty="0">
                <a:latin typeface="Times New Roman" pitchFamily="18" charset="0"/>
                <a:cs typeface="Times New Roman" pitchFamily="18" charset="0"/>
              </a:rPr>
              <a:t>plus fréquentes et plus graves </a:t>
            </a:r>
            <a:r>
              <a:rPr lang="fr-FR" sz="2400" dirty="0" smtClean="0">
                <a:latin typeface="Times New Roman" pitchFamily="18" charset="0"/>
                <a:cs typeface="Times New Roman" pitchFamily="18" charset="0"/>
              </a:rPr>
              <a:t>(</a:t>
            </a:r>
            <a:r>
              <a:rPr lang="fr-FR" sz="2400" i="1" dirty="0" err="1" smtClean="0">
                <a:latin typeface="Times New Roman" pitchFamily="18" charset="0"/>
                <a:cs typeface="Times New Roman" pitchFamily="18" charset="0"/>
              </a:rPr>
              <a:t>pneumococystis</a:t>
            </a:r>
            <a:r>
              <a:rPr lang="fr-FR" sz="2400" i="1" dirty="0" smtClean="0">
                <a:latin typeface="Times New Roman" pitchFamily="18" charset="0"/>
                <a:cs typeface="Times New Roman" pitchFamily="18" charset="0"/>
              </a:rPr>
              <a:t> </a:t>
            </a:r>
            <a:r>
              <a:rPr lang="fr-FR" sz="2400" i="1" dirty="0" err="1">
                <a:latin typeface="Times New Roman" pitchFamily="18" charset="0"/>
                <a:cs typeface="Times New Roman" pitchFamily="18" charset="0"/>
              </a:rPr>
              <a:t>carinii</a:t>
            </a:r>
            <a:r>
              <a:rPr lang="fr-FR" sz="2400" dirty="0">
                <a:latin typeface="Times New Roman" pitchFamily="18" charset="0"/>
                <a:cs typeface="Times New Roman" pitchFamily="18" charset="0"/>
              </a:rPr>
              <a:t>, mycobactéries atypiques, mycoses, infections virales (CMV, Herpès…). Le risque de mortalité s’accroît</a:t>
            </a:r>
            <a:r>
              <a:rPr lang="fr-FR" sz="2400" dirty="0" smtClean="0">
                <a:latin typeface="Times New Roman" pitchFamily="18" charset="0"/>
                <a:cs typeface="Times New Roman" pitchFamily="18" charset="0"/>
              </a:rPr>
              <a:t>.</a:t>
            </a:r>
          </a:p>
          <a:p>
            <a:pPr algn="just">
              <a:lnSpc>
                <a:spcPct val="150000"/>
              </a:lnSpc>
            </a:pPr>
            <a:endParaRPr lang="fr-FR" sz="2400" dirty="0">
              <a:latin typeface="Times New Roman" pitchFamily="18" charset="0"/>
              <a:cs typeface="Times New Roman" pitchFamily="18" charset="0"/>
            </a:endParaRPr>
          </a:p>
        </p:txBody>
      </p:sp>
      <p:sp>
        <p:nvSpPr>
          <p:cNvPr id="3" name="Rectangle 2"/>
          <p:cNvSpPr/>
          <p:nvPr/>
        </p:nvSpPr>
        <p:spPr>
          <a:xfrm>
            <a:off x="467544" y="3284984"/>
            <a:ext cx="8352928" cy="2795958"/>
          </a:xfrm>
          <a:prstGeom prst="rect">
            <a:avLst/>
          </a:prstGeom>
        </p:spPr>
        <p:txBody>
          <a:bodyPr wrap="square">
            <a:spAutoFit/>
          </a:bodyPr>
          <a:lstStyle/>
          <a:p>
            <a:pPr algn="just" fontAlgn="base">
              <a:lnSpc>
                <a:spcPct val="150000"/>
              </a:lnSpc>
            </a:pPr>
            <a:r>
              <a:rPr lang="fr-FR" sz="2400" dirty="0">
                <a:latin typeface="Times New Roman" pitchFamily="18" charset="0"/>
                <a:cs typeface="Times New Roman" pitchFamily="18" charset="0"/>
              </a:rPr>
              <a:t>Ceci est surtout vrai en cas de dénutrition protéique, où l’on observe une diminution du volume et de la fonction de tous les organes lymphoïdes, à commencer par le thymus. Ce déficit touche aussi les organes “de défense” y compris ceux ouverts sur le milieu extérieur, la peau, le poumon, le tube digestif.</a:t>
            </a:r>
          </a:p>
        </p:txBody>
      </p:sp>
    </p:spTree>
    <p:extLst>
      <p:ext uri="{BB962C8B-B14F-4D97-AF65-F5344CB8AC3E}">
        <p14:creationId xmlns="" xmlns:p14="http://schemas.microsoft.com/office/powerpoint/2010/main" val="4025290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223017"/>
            <a:ext cx="8064896" cy="3539430"/>
          </a:xfrm>
          <a:prstGeom prst="rect">
            <a:avLst/>
          </a:prstGeom>
        </p:spPr>
        <p:txBody>
          <a:bodyPr wrap="square">
            <a:spAutoFit/>
          </a:bodyPr>
          <a:lstStyle/>
          <a:p>
            <a:pPr algn="just" fontAlgn="base"/>
            <a:r>
              <a:rPr lang="fr-FR" sz="2800" dirty="0">
                <a:latin typeface="Times New Roman" pitchFamily="18" charset="0"/>
                <a:cs typeface="Times New Roman" pitchFamily="18" charset="0"/>
              </a:rPr>
              <a:t> </a:t>
            </a:r>
          </a:p>
          <a:p>
            <a:pPr algn="just" fontAlgn="base"/>
            <a:r>
              <a:rPr lang="fr-FR" sz="2800" dirty="0">
                <a:latin typeface="Times New Roman" pitchFamily="18" charset="0"/>
                <a:cs typeface="Times New Roman" pitchFamily="18" charset="0"/>
              </a:rPr>
              <a:t>Ce déficit concerne :</a:t>
            </a:r>
          </a:p>
          <a:p>
            <a:pPr algn="just" fontAlgn="base"/>
            <a:r>
              <a:rPr lang="fr-FR" sz="2800" dirty="0">
                <a:latin typeface="Times New Roman" pitchFamily="18" charset="0"/>
                <a:cs typeface="Times New Roman" pitchFamily="18" charset="0"/>
              </a:rPr>
              <a:t> </a:t>
            </a:r>
          </a:p>
          <a:p>
            <a:pPr marL="457200" indent="-457200" algn="just" fontAlgn="base">
              <a:buFont typeface="Arial" pitchFamily="34" charset="0"/>
              <a:buChar char="•"/>
            </a:pPr>
            <a:r>
              <a:rPr lang="fr-FR" sz="2800" dirty="0">
                <a:solidFill>
                  <a:srgbClr val="FF66FF"/>
                </a:solidFill>
                <a:latin typeface="Times New Roman" pitchFamily="18" charset="0"/>
                <a:cs typeface="Times New Roman" pitchFamily="18" charset="0"/>
              </a:rPr>
              <a:t>L’immunité cellulaire</a:t>
            </a:r>
            <a:r>
              <a:rPr lang="fr-FR" sz="2800" dirty="0">
                <a:latin typeface="Times New Roman" pitchFamily="18" charset="0"/>
                <a:cs typeface="Times New Roman" pitchFamily="18" charset="0"/>
              </a:rPr>
              <a:t> : lors d’une application de 6 à 10 antigènes (type “</a:t>
            </a:r>
            <a:r>
              <a:rPr lang="fr-FR" sz="2800" dirty="0" err="1">
                <a:latin typeface="Times New Roman" pitchFamily="18" charset="0"/>
                <a:cs typeface="Times New Roman" pitchFamily="18" charset="0"/>
              </a:rPr>
              <a:t>Multitests</a:t>
            </a:r>
            <a:r>
              <a:rPr lang="fr-FR" sz="2800" dirty="0">
                <a:latin typeface="Times New Roman" pitchFamily="18" charset="0"/>
                <a:cs typeface="Times New Roman" pitchFamily="18" charset="0"/>
              </a:rPr>
              <a:t> Mérieux”), le nombre et la taille des nodules indurés diminuent</a:t>
            </a:r>
            <a:r>
              <a:rPr lang="fr-FR" sz="2800" dirty="0" smtClean="0">
                <a:latin typeface="Times New Roman" pitchFamily="18" charset="0"/>
                <a:cs typeface="Times New Roman" pitchFamily="18" charset="0"/>
              </a:rPr>
              <a:t>.</a:t>
            </a:r>
          </a:p>
          <a:p>
            <a:pPr marL="457200" indent="-457200" algn="just" fontAlgn="base">
              <a:buFont typeface="Arial" pitchFamily="34" charset="0"/>
              <a:buChar char="•"/>
            </a:pPr>
            <a:endParaRPr lang="fr-FR" sz="2800" dirty="0" smtClean="0">
              <a:latin typeface="Times New Roman" pitchFamily="18" charset="0"/>
              <a:cs typeface="Times New Roman" pitchFamily="18" charset="0"/>
            </a:endParaRPr>
          </a:p>
          <a:p>
            <a:pPr algn="just" fontAlgn="base"/>
            <a:endParaRPr lang="fr-FR" sz="2800" dirty="0">
              <a:latin typeface="Times New Roman" pitchFamily="18" charset="0"/>
              <a:cs typeface="Times New Roman" pitchFamily="18" charset="0"/>
            </a:endParaRPr>
          </a:p>
        </p:txBody>
      </p:sp>
      <p:sp>
        <p:nvSpPr>
          <p:cNvPr id="3" name="Rectangle 2"/>
          <p:cNvSpPr/>
          <p:nvPr/>
        </p:nvSpPr>
        <p:spPr>
          <a:xfrm>
            <a:off x="323528" y="3286725"/>
            <a:ext cx="8496944" cy="2031325"/>
          </a:xfrm>
          <a:prstGeom prst="rect">
            <a:avLst/>
          </a:prstGeom>
        </p:spPr>
        <p:txBody>
          <a:bodyPr wrap="square">
            <a:spAutoFit/>
          </a:bodyPr>
          <a:lstStyle/>
          <a:p>
            <a:pPr marL="457200" indent="-457200">
              <a:lnSpc>
                <a:spcPct val="150000"/>
              </a:lnSpc>
              <a:buFont typeface="Arial" pitchFamily="34" charset="0"/>
              <a:buChar char="•"/>
            </a:pPr>
            <a:r>
              <a:rPr lang="fr-FR" sz="2800" dirty="0">
                <a:solidFill>
                  <a:srgbClr val="FF66FF"/>
                </a:solidFill>
                <a:latin typeface="Times New Roman" pitchFamily="18" charset="0"/>
                <a:cs typeface="Times New Roman" pitchFamily="18" charset="0"/>
              </a:rPr>
              <a:t>Les populations lymphocytaires</a:t>
            </a:r>
            <a:r>
              <a:rPr lang="fr-FR" sz="2800" dirty="0">
                <a:latin typeface="Times New Roman" pitchFamily="18" charset="0"/>
                <a:cs typeface="Times New Roman" pitchFamily="18" charset="0"/>
              </a:rPr>
              <a:t> : en cas de dénutrition protéique, la taille des populations de lymphocytes se réduit, surtout celle des CD4.</a:t>
            </a:r>
          </a:p>
        </p:txBody>
      </p:sp>
    </p:spTree>
    <p:extLst>
      <p:ext uri="{BB962C8B-B14F-4D97-AF65-F5344CB8AC3E}">
        <p14:creationId xmlns="" xmlns:p14="http://schemas.microsoft.com/office/powerpoint/2010/main" val="23289648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764704"/>
            <a:ext cx="8424936" cy="3970318"/>
          </a:xfrm>
          <a:prstGeom prst="rect">
            <a:avLst/>
          </a:prstGeom>
        </p:spPr>
        <p:txBody>
          <a:bodyPr wrap="square">
            <a:spAutoFit/>
          </a:bodyPr>
          <a:lstStyle/>
          <a:p>
            <a:pPr marL="342900" indent="-342900" algn="just">
              <a:lnSpc>
                <a:spcPct val="150000"/>
              </a:lnSpc>
              <a:buFont typeface="Arial" pitchFamily="34" charset="0"/>
              <a:buChar char="•"/>
            </a:pPr>
            <a:r>
              <a:rPr lang="fr-FR" sz="2800" dirty="0">
                <a:solidFill>
                  <a:srgbClr val="FF66FF"/>
                </a:solidFill>
                <a:latin typeface="Times New Roman" pitchFamily="18" charset="0"/>
                <a:cs typeface="Times New Roman" pitchFamily="18" charset="0"/>
              </a:rPr>
              <a:t>Le fonctionnement des cellules T “</a:t>
            </a:r>
            <a:r>
              <a:rPr lang="fr-FR" sz="2800" dirty="0" err="1">
                <a:solidFill>
                  <a:srgbClr val="FF66FF"/>
                </a:solidFill>
                <a:latin typeface="Times New Roman" pitchFamily="18" charset="0"/>
                <a:cs typeface="Times New Roman" pitchFamily="18" charset="0"/>
              </a:rPr>
              <a:t>helpers</a:t>
            </a:r>
            <a:r>
              <a:rPr lang="fr-FR" sz="2800" dirty="0">
                <a:solidFill>
                  <a:srgbClr val="FF66FF"/>
                </a:solidFill>
                <a:latin typeface="Times New Roman" pitchFamily="18" charset="0"/>
                <a:cs typeface="Times New Roman" pitchFamily="18" charset="0"/>
              </a:rPr>
              <a:t>” </a:t>
            </a:r>
            <a:r>
              <a:rPr lang="fr-FR" sz="2800" dirty="0">
                <a:latin typeface="Times New Roman" pitchFamily="18" charset="0"/>
                <a:cs typeface="Times New Roman" pitchFamily="18" charset="0"/>
              </a:rPr>
              <a:t>est affecté. La stimulation antigénique induit une moindre prolifération lymphocytaire. La maturation des lymphocytes est réduite. Ces altérations sont moins nettes dans le marasme, où les CD8 sont plus touchés que les CD4.</a:t>
            </a:r>
          </a:p>
        </p:txBody>
      </p:sp>
    </p:spTree>
    <p:extLst>
      <p:ext uri="{BB962C8B-B14F-4D97-AF65-F5344CB8AC3E}">
        <p14:creationId xmlns="" xmlns:p14="http://schemas.microsoft.com/office/powerpoint/2010/main" val="40077790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496944" cy="4616648"/>
          </a:xfrm>
          <a:prstGeom prst="rect">
            <a:avLst/>
          </a:prstGeom>
        </p:spPr>
        <p:txBody>
          <a:bodyPr wrap="square">
            <a:spAutoFit/>
          </a:bodyPr>
          <a:lstStyle/>
          <a:p>
            <a:pPr marL="285750" indent="-285750" algn="just">
              <a:lnSpc>
                <a:spcPct val="150000"/>
              </a:lnSpc>
              <a:buFont typeface="Arial" pitchFamily="34" charset="0"/>
              <a:buChar char="•"/>
            </a:pPr>
            <a:r>
              <a:rPr lang="fr-FR" sz="2800" dirty="0">
                <a:solidFill>
                  <a:srgbClr val="FF66FF"/>
                </a:solidFill>
                <a:latin typeface="Times New Roman" pitchFamily="18" charset="0"/>
                <a:cs typeface="Times New Roman" pitchFamily="18" charset="0"/>
              </a:rPr>
              <a:t>La production d’anticorps</a:t>
            </a:r>
            <a:r>
              <a:rPr lang="fr-FR" sz="2800" dirty="0">
                <a:latin typeface="Times New Roman" pitchFamily="18" charset="0"/>
                <a:cs typeface="Times New Roman" pitchFamily="18" charset="0"/>
              </a:rPr>
              <a:t> : dans la dénutrition protéique, la sécrétion plasmatique des </a:t>
            </a:r>
            <a:r>
              <a:rPr lang="fr-FR" sz="2800" dirty="0" err="1">
                <a:latin typeface="Times New Roman" pitchFamily="18" charset="0"/>
                <a:cs typeface="Times New Roman" pitchFamily="18" charset="0"/>
              </a:rPr>
              <a:t>immunoglobines</a:t>
            </a:r>
            <a:r>
              <a:rPr lang="fr-FR" sz="2800" dirty="0">
                <a:latin typeface="Times New Roman" pitchFamily="18" charset="0"/>
                <a:cs typeface="Times New Roman" pitchFamily="18" charset="0"/>
              </a:rPr>
              <a:t> peut augmenter du fait des infections intercurrentes. A l’inverse, il y a baisse de la sécrétion des </a:t>
            </a:r>
            <a:r>
              <a:rPr lang="fr-FR" sz="2800" dirty="0" err="1">
                <a:latin typeface="Times New Roman" pitchFamily="18" charset="0"/>
                <a:cs typeface="Times New Roman" pitchFamily="18" charset="0"/>
              </a:rPr>
              <a:t>IgA</a:t>
            </a:r>
            <a:r>
              <a:rPr lang="fr-FR" sz="2800" dirty="0">
                <a:latin typeface="Times New Roman" pitchFamily="18" charset="0"/>
                <a:cs typeface="Times New Roman" pitchFamily="18" charset="0"/>
              </a:rPr>
              <a:t> sécrétoires (tube digestif et poumons). Dans le marasme, les concentrations plasmatiques </a:t>
            </a:r>
            <a:r>
              <a:rPr lang="fr-FR" sz="2800" dirty="0" err="1">
                <a:latin typeface="Times New Roman" pitchFamily="18" charset="0"/>
                <a:cs typeface="Times New Roman" pitchFamily="18" charset="0"/>
              </a:rPr>
              <a:t>d’IgG</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d’IgM</a:t>
            </a:r>
            <a:r>
              <a:rPr lang="fr-FR" sz="2800" dirty="0">
                <a:latin typeface="Times New Roman" pitchFamily="18" charset="0"/>
                <a:cs typeface="Times New Roman" pitchFamily="18" charset="0"/>
              </a:rPr>
              <a:t> et </a:t>
            </a:r>
            <a:r>
              <a:rPr lang="fr-FR" sz="2800" dirty="0" err="1">
                <a:latin typeface="Times New Roman" pitchFamily="18" charset="0"/>
                <a:cs typeface="Times New Roman" pitchFamily="18" charset="0"/>
              </a:rPr>
              <a:t>d’IgA</a:t>
            </a:r>
            <a:r>
              <a:rPr lang="fr-FR" sz="2800" dirty="0">
                <a:latin typeface="Times New Roman" pitchFamily="18" charset="0"/>
                <a:cs typeface="Times New Roman" pitchFamily="18" charset="0"/>
              </a:rPr>
              <a:t> </a:t>
            </a:r>
            <a:r>
              <a:rPr lang="fr-FR" sz="2800">
                <a:latin typeface="Times New Roman" pitchFamily="18" charset="0"/>
                <a:cs typeface="Times New Roman" pitchFamily="18" charset="0"/>
              </a:rPr>
              <a:t>sont </a:t>
            </a:r>
            <a:r>
              <a:rPr lang="fr-FR" sz="2800" smtClean="0">
                <a:latin typeface="Times New Roman" pitchFamily="18" charset="0"/>
                <a:cs typeface="Times New Roman" pitchFamily="18" charset="0"/>
              </a:rPr>
              <a:t>baisses</a:t>
            </a:r>
            <a:r>
              <a:rPr lang="fr-FR" sz="2800" dirty="0">
                <a:latin typeface="Times New Roman" pitchFamily="18" charset="0"/>
                <a:cs typeface="Times New Roman" pitchFamily="18" charset="0"/>
              </a:rPr>
              <a:t>.</a:t>
            </a:r>
          </a:p>
        </p:txBody>
      </p:sp>
    </p:spTree>
    <p:extLst>
      <p:ext uri="{BB962C8B-B14F-4D97-AF65-F5344CB8AC3E}">
        <p14:creationId xmlns="" xmlns:p14="http://schemas.microsoft.com/office/powerpoint/2010/main" val="1545725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0277"/>
            <a:ext cx="8712968" cy="5262979"/>
          </a:xfrm>
          <a:prstGeom prst="rect">
            <a:avLst/>
          </a:prstGeom>
        </p:spPr>
        <p:txBody>
          <a:bodyPr wrap="square">
            <a:spAutoFit/>
          </a:bodyPr>
          <a:lstStyle/>
          <a:p>
            <a:pPr marL="342900" indent="-342900" fontAlgn="base">
              <a:lnSpc>
                <a:spcPct val="150000"/>
              </a:lnSpc>
              <a:buFont typeface="Arial" pitchFamily="34" charset="0"/>
              <a:buChar char="•"/>
            </a:pPr>
            <a:r>
              <a:rPr lang="fr-FR" sz="3200" dirty="0">
                <a:solidFill>
                  <a:srgbClr val="FF66FF"/>
                </a:solidFill>
                <a:latin typeface="Times New Roman" pitchFamily="18" charset="0"/>
                <a:cs typeface="Times New Roman" pitchFamily="18" charset="0"/>
              </a:rPr>
              <a:t>Les cellules phagocytaires</a:t>
            </a:r>
            <a:r>
              <a:rPr lang="fr-FR" sz="3200" dirty="0">
                <a:latin typeface="Times New Roman" pitchFamily="18" charset="0"/>
                <a:cs typeface="Times New Roman" pitchFamily="18" charset="0"/>
              </a:rPr>
              <a:t> : les fonctions des polynucléaires et des macrophages sont altérées dans la dénutrition protéique.</a:t>
            </a:r>
          </a:p>
          <a:p>
            <a:pPr marL="342900" indent="-342900" fontAlgn="base">
              <a:lnSpc>
                <a:spcPct val="150000"/>
              </a:lnSpc>
              <a:buFont typeface="Arial" pitchFamily="34" charset="0"/>
              <a:buChar char="•"/>
            </a:pPr>
            <a:r>
              <a:rPr lang="fr-FR" sz="3200" dirty="0">
                <a:solidFill>
                  <a:srgbClr val="FF66FF"/>
                </a:solidFill>
                <a:latin typeface="Times New Roman" pitchFamily="18" charset="0"/>
                <a:cs typeface="Times New Roman" pitchFamily="18" charset="0"/>
              </a:rPr>
              <a:t>Le complément</a:t>
            </a:r>
            <a:r>
              <a:rPr lang="fr-FR" sz="3200" dirty="0">
                <a:latin typeface="Times New Roman" pitchFamily="18" charset="0"/>
                <a:cs typeface="Times New Roman" pitchFamily="18" charset="0"/>
              </a:rPr>
              <a:t> : dans la dénutrition protéique, la sécrétion des facteurs du complément est réduite, notamment la fraction C3. Ceci s’aggrave lorsqu’une infection accroît les besoins.</a:t>
            </a:r>
          </a:p>
        </p:txBody>
      </p:sp>
    </p:spTree>
    <p:extLst>
      <p:ext uri="{BB962C8B-B14F-4D97-AF65-F5344CB8AC3E}">
        <p14:creationId xmlns="" xmlns:p14="http://schemas.microsoft.com/office/powerpoint/2010/main" val="22338778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60648"/>
            <a:ext cx="8136904" cy="6119945"/>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L’obésité et le diabète non insulino-dépendant s’accompagnent d’une augmentation du risque infectieux, notamment postopératoire. Il y a chez l’obèse une diminution du nombre et de l’activité des lymphocytes T, de la prolifération lymphocytaire et des réactions d’immunité retardée . On observe aussi une réduction de la production d’anticorps et de l’activité des cellules T tueuses (“</a:t>
            </a:r>
            <a:r>
              <a:rPr lang="fr-FR" sz="2400" dirty="0" err="1">
                <a:latin typeface="Times New Roman" pitchFamily="18" charset="0"/>
                <a:cs typeface="Times New Roman" pitchFamily="18" charset="0"/>
              </a:rPr>
              <a:t>natural</a:t>
            </a:r>
            <a:r>
              <a:rPr lang="fr-FR" sz="2400" dirty="0">
                <a:latin typeface="Times New Roman" pitchFamily="18" charset="0"/>
                <a:cs typeface="Times New Roman" pitchFamily="18" charset="0"/>
              </a:rPr>
              <a:t> killers”). Ces altérations pourraient être en rapport avec un excès d’apport en certains </a:t>
            </a:r>
            <a:r>
              <a:rPr lang="fr-FR" sz="2400" dirty="0" err="1">
                <a:latin typeface="Times New Roman" pitchFamily="18" charset="0"/>
                <a:cs typeface="Times New Roman" pitchFamily="18" charset="0"/>
              </a:rPr>
              <a:t>micro-nutriments</a:t>
            </a:r>
            <a:r>
              <a:rPr lang="fr-FR" sz="2400" dirty="0">
                <a:latin typeface="Times New Roman" pitchFamily="18" charset="0"/>
                <a:cs typeface="Times New Roman" pitchFamily="18" charset="0"/>
              </a:rPr>
              <a:t> (zinc et fer), avec certaines hypertriglycéridémies, mais aussi avec certains déficits engendrés par des régimes trop restrictifs trop souvent répétés.</a:t>
            </a:r>
          </a:p>
        </p:txBody>
      </p:sp>
    </p:spTree>
    <p:extLst>
      <p:ext uri="{BB962C8B-B14F-4D97-AF65-F5344CB8AC3E}">
        <p14:creationId xmlns="" xmlns:p14="http://schemas.microsoft.com/office/powerpoint/2010/main" val="36994187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1118</TotalTime>
  <Words>1317</Words>
  <Application>Microsoft Office PowerPoint</Application>
  <PresentationFormat>Affichage à l'écran (4:3)</PresentationFormat>
  <Paragraphs>57</Paragraphs>
  <Slides>26</Slides>
  <Notes>1</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Civil</vt:lpstr>
      <vt:lpstr>Fonction immunitaire et état nutritionnel , Conséquences de la malnutrition sur l’immunité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Fonction immunitaire et état nutritionnel</dc:title>
  <dc:creator>Mes Documents</dc:creator>
  <cp:lastModifiedBy>Toshiba</cp:lastModifiedBy>
  <cp:revision>39</cp:revision>
  <dcterms:created xsi:type="dcterms:W3CDTF">2016-10-27T21:34:02Z</dcterms:created>
  <dcterms:modified xsi:type="dcterms:W3CDTF">2020-03-21T16:55:50Z</dcterms:modified>
</cp:coreProperties>
</file>