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Override PartName="/ppt/diagrams/quickStyle1.xml" ContentType="application/vnd.openxmlformats-officedocument.drawingml.diagramStyl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slides/slide8.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0"/>
  </p:notesMasterIdLst>
  <p:sldIdLst>
    <p:sldId id="256" r:id="rId2"/>
    <p:sldId id="257" r:id="rId3"/>
    <p:sldId id="258" r:id="rId4"/>
    <p:sldId id="279" r:id="rId5"/>
    <p:sldId id="259" r:id="rId6"/>
    <p:sldId id="282" r:id="rId7"/>
    <p:sldId id="280" r:id="rId8"/>
    <p:sldId id="260" r:id="rId9"/>
    <p:sldId id="281" r:id="rId10"/>
    <p:sldId id="261" r:id="rId11"/>
    <p:sldId id="285" r:id="rId12"/>
    <p:sldId id="286" r:id="rId13"/>
    <p:sldId id="283" r:id="rId14"/>
    <p:sldId id="262" r:id="rId15"/>
    <p:sldId id="284" r:id="rId16"/>
    <p:sldId id="263" r:id="rId17"/>
    <p:sldId id="287" r:id="rId18"/>
    <p:sldId id="264" r:id="rId19"/>
    <p:sldId id="265" r:id="rId20"/>
    <p:sldId id="288" r:id="rId21"/>
    <p:sldId id="266" r:id="rId22"/>
    <p:sldId id="289" r:id="rId23"/>
    <p:sldId id="267" r:id="rId24"/>
    <p:sldId id="268" r:id="rId25"/>
    <p:sldId id="269" r:id="rId26"/>
    <p:sldId id="270" r:id="rId27"/>
    <p:sldId id="290" r:id="rId28"/>
    <p:sldId id="271" r:id="rId29"/>
    <p:sldId id="272" r:id="rId30"/>
    <p:sldId id="273" r:id="rId31"/>
    <p:sldId id="274" r:id="rId32"/>
    <p:sldId id="275" r:id="rId33"/>
    <p:sldId id="276" r:id="rId34"/>
    <p:sldId id="277" r:id="rId35"/>
    <p:sldId id="278" r:id="rId36"/>
    <p:sldId id="293" r:id="rId37"/>
    <p:sldId id="294" r:id="rId38"/>
    <p:sldId id="292" r:id="rId39"/>
    <p:sldId id="295" r:id="rId40"/>
    <p:sldId id="301" r:id="rId41"/>
    <p:sldId id="302" r:id="rId42"/>
    <p:sldId id="303" r:id="rId43"/>
    <p:sldId id="304" r:id="rId44"/>
    <p:sldId id="296" r:id="rId45"/>
    <p:sldId id="297" r:id="rId46"/>
    <p:sldId id="298" r:id="rId47"/>
    <p:sldId id="299" r:id="rId48"/>
    <p:sldId id="300"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LI ABDESSAMAD" initials="AA" lastIdx="1" clrIdx="0">
    <p:extLst>
      <p:ext uri="{19B8F6BF-5375-455C-9EA6-DF929625EA0E}">
        <p15:presenceInfo xmlns:p15="http://schemas.microsoft.com/office/powerpoint/2012/main" xmlns="" userId="ALILI ABDESSAMA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013" autoAdjust="0"/>
    <p:restoredTop sz="94609" autoAdjust="0"/>
  </p:normalViewPr>
  <p:slideViewPr>
    <p:cSldViewPr snapToGrid="0">
      <p:cViewPr varScale="1">
        <p:scale>
          <a:sx n="73" d="100"/>
          <a:sy n="73" d="100"/>
        </p:scale>
        <p:origin x="-366" y="-102"/>
      </p:cViewPr>
      <p:guideLst>
        <p:guide orient="horz" pos="2160"/>
        <p:guide pos="3840"/>
      </p:guideLst>
    </p:cSldViewPr>
  </p:slideViewPr>
  <p:outlineViewPr>
    <p:cViewPr>
      <p:scale>
        <a:sx n="33" d="100"/>
        <a:sy n="33" d="100"/>
      </p:scale>
      <p:origin x="0" y="-3822"/>
    </p:cViewPr>
  </p:outlineViewPr>
  <p:notesTextViewPr>
    <p:cViewPr>
      <p:scale>
        <a:sx n="1" d="1"/>
        <a:sy n="1" d="1"/>
      </p:scale>
      <p:origin x="0" y="0"/>
    </p:cViewPr>
  </p:notesTextViewPr>
  <p:sorterViewPr>
    <p:cViewPr>
      <p:scale>
        <a:sx n="100" d="100"/>
        <a:sy n="100" d="100"/>
      </p:scale>
      <p:origin x="0" y="-226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D36FD1-9E09-4BDA-99D8-134E91F1C141}" type="doc">
      <dgm:prSet loTypeId="urn:microsoft.com/office/officeart/2005/8/layout/hierarchy1" loCatId="hierarchy" qsTypeId="urn:microsoft.com/office/officeart/2005/8/quickstyle/simple2" qsCatId="simple" csTypeId="urn:microsoft.com/office/officeart/2005/8/colors/accent0_3" csCatId="mainScheme"/>
      <dgm:spPr/>
      <dgm:t>
        <a:bodyPr/>
        <a:lstStyle/>
        <a:p>
          <a:endParaRPr lang="en-US"/>
        </a:p>
      </dgm:t>
    </dgm:pt>
    <dgm:pt modelId="{1107EF02-4D89-44E8-A500-F1938C96E563}">
      <dgm:prSet/>
      <dgm:spPr/>
      <dgm:t>
        <a:bodyPr/>
        <a:lstStyle/>
        <a:p>
          <a:r>
            <a:rPr lang="fr-FR" i="1"/>
            <a:t>le projet d’aménagement de l’espace n’est qu’une traduction spatiale de l’organisation sociale, qui, selon Raymond Ledrut, a cessé, dans la société moderne, d’être une activité                 « instinctive » pour devenir plus « rationaliste » et permettre aux groupes humains de dominer les formes spatiales de leur existence collective., le projet d’architecture</a:t>
          </a:r>
          <a:endParaRPr lang="en-US"/>
        </a:p>
      </dgm:t>
    </dgm:pt>
    <dgm:pt modelId="{6E08A15D-9B5D-4FFF-A9C2-FBCD12EED8C3}" type="parTrans" cxnId="{5AB38F49-8FA1-45B3-AB89-1203E70117B9}">
      <dgm:prSet/>
      <dgm:spPr/>
      <dgm:t>
        <a:bodyPr/>
        <a:lstStyle/>
        <a:p>
          <a:endParaRPr lang="en-US"/>
        </a:p>
      </dgm:t>
    </dgm:pt>
    <dgm:pt modelId="{88B9A240-3567-476D-8046-4507117210D3}" type="sibTrans" cxnId="{5AB38F49-8FA1-45B3-AB89-1203E70117B9}">
      <dgm:prSet/>
      <dgm:spPr/>
      <dgm:t>
        <a:bodyPr/>
        <a:lstStyle/>
        <a:p>
          <a:endParaRPr lang="en-US"/>
        </a:p>
      </dgm:t>
    </dgm:pt>
    <dgm:pt modelId="{4A0C06A2-1E40-4232-A59B-5AC355604083}">
      <dgm:prSet/>
      <dgm:spPr/>
      <dgm:t>
        <a:bodyPr/>
        <a:lstStyle/>
        <a:p>
          <a:r>
            <a:rPr lang="fr-FR" i="1"/>
            <a:t>De même, Le projet d’architecture revêt donc un caractère éminemment social dans le sens où il propose les formes et aspects du vivre-ensemble et que son modèle est d’être réalisé, donc « habité ».</a:t>
          </a:r>
          <a:endParaRPr lang="en-US"/>
        </a:p>
      </dgm:t>
    </dgm:pt>
    <dgm:pt modelId="{368E57F3-250B-4CEB-8419-624B637A6800}" type="parTrans" cxnId="{44E009CF-B543-4523-A399-54BDD047F65E}">
      <dgm:prSet/>
      <dgm:spPr/>
      <dgm:t>
        <a:bodyPr/>
        <a:lstStyle/>
        <a:p>
          <a:endParaRPr lang="en-US"/>
        </a:p>
      </dgm:t>
    </dgm:pt>
    <dgm:pt modelId="{3A72DB5F-5236-45D7-9667-82EE52951DAF}" type="sibTrans" cxnId="{44E009CF-B543-4523-A399-54BDD047F65E}">
      <dgm:prSet/>
      <dgm:spPr/>
      <dgm:t>
        <a:bodyPr/>
        <a:lstStyle/>
        <a:p>
          <a:endParaRPr lang="en-US"/>
        </a:p>
      </dgm:t>
    </dgm:pt>
    <dgm:pt modelId="{D8C40A16-7DD4-491A-906C-3F9DC88D3591}" type="pres">
      <dgm:prSet presAssocID="{1AD36FD1-9E09-4BDA-99D8-134E91F1C141}" presName="hierChild1" presStyleCnt="0">
        <dgm:presLayoutVars>
          <dgm:chPref val="1"/>
          <dgm:dir/>
          <dgm:animOne val="branch"/>
          <dgm:animLvl val="lvl"/>
          <dgm:resizeHandles/>
        </dgm:presLayoutVars>
      </dgm:prSet>
      <dgm:spPr/>
      <dgm:t>
        <a:bodyPr/>
        <a:lstStyle/>
        <a:p>
          <a:endParaRPr lang="fr-FR"/>
        </a:p>
      </dgm:t>
    </dgm:pt>
    <dgm:pt modelId="{5BDEB151-B95C-4CED-AC4C-A9D3BC921678}" type="pres">
      <dgm:prSet presAssocID="{1107EF02-4D89-44E8-A500-F1938C96E563}" presName="hierRoot1" presStyleCnt="0"/>
      <dgm:spPr/>
    </dgm:pt>
    <dgm:pt modelId="{380E5B61-ECA3-4E3A-AF25-41FBEA5CB6D8}" type="pres">
      <dgm:prSet presAssocID="{1107EF02-4D89-44E8-A500-F1938C96E563}" presName="composite" presStyleCnt="0"/>
      <dgm:spPr/>
    </dgm:pt>
    <dgm:pt modelId="{8E54B2E6-15BD-4844-BAE5-6F69154E7BA6}" type="pres">
      <dgm:prSet presAssocID="{1107EF02-4D89-44E8-A500-F1938C96E563}" presName="background" presStyleLbl="node0" presStyleIdx="0" presStyleCnt="2"/>
      <dgm:spPr/>
    </dgm:pt>
    <dgm:pt modelId="{FE53A622-A676-4B71-B100-F6F9719950B9}" type="pres">
      <dgm:prSet presAssocID="{1107EF02-4D89-44E8-A500-F1938C96E563}" presName="text" presStyleLbl="fgAcc0" presStyleIdx="0" presStyleCnt="2">
        <dgm:presLayoutVars>
          <dgm:chPref val="3"/>
        </dgm:presLayoutVars>
      </dgm:prSet>
      <dgm:spPr/>
      <dgm:t>
        <a:bodyPr/>
        <a:lstStyle/>
        <a:p>
          <a:endParaRPr lang="fr-FR"/>
        </a:p>
      </dgm:t>
    </dgm:pt>
    <dgm:pt modelId="{59B72D20-1F03-4BEE-A2E4-AB429C7F4117}" type="pres">
      <dgm:prSet presAssocID="{1107EF02-4D89-44E8-A500-F1938C96E563}" presName="hierChild2" presStyleCnt="0"/>
      <dgm:spPr/>
    </dgm:pt>
    <dgm:pt modelId="{D515BE6A-2660-41AB-86CB-5DF27A6881E8}" type="pres">
      <dgm:prSet presAssocID="{4A0C06A2-1E40-4232-A59B-5AC355604083}" presName="hierRoot1" presStyleCnt="0"/>
      <dgm:spPr/>
    </dgm:pt>
    <dgm:pt modelId="{15C5A871-CEA8-42D4-AA4C-211083DDD760}" type="pres">
      <dgm:prSet presAssocID="{4A0C06A2-1E40-4232-A59B-5AC355604083}" presName="composite" presStyleCnt="0"/>
      <dgm:spPr/>
    </dgm:pt>
    <dgm:pt modelId="{32A0F7CD-45C4-4C2F-A090-89778BFDF010}" type="pres">
      <dgm:prSet presAssocID="{4A0C06A2-1E40-4232-A59B-5AC355604083}" presName="background" presStyleLbl="node0" presStyleIdx="1" presStyleCnt="2"/>
      <dgm:spPr/>
    </dgm:pt>
    <dgm:pt modelId="{88BAF0DB-A99C-48EA-BCC1-1B57D49F5A8D}" type="pres">
      <dgm:prSet presAssocID="{4A0C06A2-1E40-4232-A59B-5AC355604083}" presName="text" presStyleLbl="fgAcc0" presStyleIdx="1" presStyleCnt="2">
        <dgm:presLayoutVars>
          <dgm:chPref val="3"/>
        </dgm:presLayoutVars>
      </dgm:prSet>
      <dgm:spPr/>
      <dgm:t>
        <a:bodyPr/>
        <a:lstStyle/>
        <a:p>
          <a:endParaRPr lang="fr-FR"/>
        </a:p>
      </dgm:t>
    </dgm:pt>
    <dgm:pt modelId="{1784BC07-2BAA-4C63-9C4A-99A68BD400AE}" type="pres">
      <dgm:prSet presAssocID="{4A0C06A2-1E40-4232-A59B-5AC355604083}" presName="hierChild2" presStyleCnt="0"/>
      <dgm:spPr/>
    </dgm:pt>
  </dgm:ptLst>
  <dgm:cxnLst>
    <dgm:cxn modelId="{5AB38F49-8FA1-45B3-AB89-1203E70117B9}" srcId="{1AD36FD1-9E09-4BDA-99D8-134E91F1C141}" destId="{1107EF02-4D89-44E8-A500-F1938C96E563}" srcOrd="0" destOrd="0" parTransId="{6E08A15D-9B5D-4FFF-A9C2-FBCD12EED8C3}" sibTransId="{88B9A240-3567-476D-8046-4507117210D3}"/>
    <dgm:cxn modelId="{44E009CF-B543-4523-A399-54BDD047F65E}" srcId="{1AD36FD1-9E09-4BDA-99D8-134E91F1C141}" destId="{4A0C06A2-1E40-4232-A59B-5AC355604083}" srcOrd="1" destOrd="0" parTransId="{368E57F3-250B-4CEB-8419-624B637A6800}" sibTransId="{3A72DB5F-5236-45D7-9667-82EE52951DAF}"/>
    <dgm:cxn modelId="{CB9F14B1-6E2F-428B-B298-62CD63FA8C52}" type="presOf" srcId="{1107EF02-4D89-44E8-A500-F1938C96E563}" destId="{FE53A622-A676-4B71-B100-F6F9719950B9}" srcOrd="0" destOrd="0" presId="urn:microsoft.com/office/officeart/2005/8/layout/hierarchy1"/>
    <dgm:cxn modelId="{7001D701-56BE-49B8-873B-00BC6433956B}" type="presOf" srcId="{1AD36FD1-9E09-4BDA-99D8-134E91F1C141}" destId="{D8C40A16-7DD4-491A-906C-3F9DC88D3591}" srcOrd="0" destOrd="0" presId="urn:microsoft.com/office/officeart/2005/8/layout/hierarchy1"/>
    <dgm:cxn modelId="{70854874-2A12-4167-809A-4DE1D0263679}" type="presOf" srcId="{4A0C06A2-1E40-4232-A59B-5AC355604083}" destId="{88BAF0DB-A99C-48EA-BCC1-1B57D49F5A8D}" srcOrd="0" destOrd="0" presId="urn:microsoft.com/office/officeart/2005/8/layout/hierarchy1"/>
    <dgm:cxn modelId="{E60D142B-E0F8-42E5-BFE8-C69B224DE970}" type="presParOf" srcId="{D8C40A16-7DD4-491A-906C-3F9DC88D3591}" destId="{5BDEB151-B95C-4CED-AC4C-A9D3BC921678}" srcOrd="0" destOrd="0" presId="urn:microsoft.com/office/officeart/2005/8/layout/hierarchy1"/>
    <dgm:cxn modelId="{E79844A5-1544-4E7F-BDFF-C8AE1585FBE8}" type="presParOf" srcId="{5BDEB151-B95C-4CED-AC4C-A9D3BC921678}" destId="{380E5B61-ECA3-4E3A-AF25-41FBEA5CB6D8}" srcOrd="0" destOrd="0" presId="urn:microsoft.com/office/officeart/2005/8/layout/hierarchy1"/>
    <dgm:cxn modelId="{1586143D-D66B-42A4-901B-539327D19C41}" type="presParOf" srcId="{380E5B61-ECA3-4E3A-AF25-41FBEA5CB6D8}" destId="{8E54B2E6-15BD-4844-BAE5-6F69154E7BA6}" srcOrd="0" destOrd="0" presId="urn:microsoft.com/office/officeart/2005/8/layout/hierarchy1"/>
    <dgm:cxn modelId="{07874308-BCD1-4D5D-BC0A-DF26614A457C}" type="presParOf" srcId="{380E5B61-ECA3-4E3A-AF25-41FBEA5CB6D8}" destId="{FE53A622-A676-4B71-B100-F6F9719950B9}" srcOrd="1" destOrd="0" presId="urn:microsoft.com/office/officeart/2005/8/layout/hierarchy1"/>
    <dgm:cxn modelId="{18859FB1-D3BF-4199-8B04-11351C507220}" type="presParOf" srcId="{5BDEB151-B95C-4CED-AC4C-A9D3BC921678}" destId="{59B72D20-1F03-4BEE-A2E4-AB429C7F4117}" srcOrd="1" destOrd="0" presId="urn:microsoft.com/office/officeart/2005/8/layout/hierarchy1"/>
    <dgm:cxn modelId="{AF955C84-CB98-4C87-8AA8-1287667CD35B}" type="presParOf" srcId="{D8C40A16-7DD4-491A-906C-3F9DC88D3591}" destId="{D515BE6A-2660-41AB-86CB-5DF27A6881E8}" srcOrd="1" destOrd="0" presId="urn:microsoft.com/office/officeart/2005/8/layout/hierarchy1"/>
    <dgm:cxn modelId="{D76F7743-BECF-4C84-9EFC-6F93A522358D}" type="presParOf" srcId="{D515BE6A-2660-41AB-86CB-5DF27A6881E8}" destId="{15C5A871-CEA8-42D4-AA4C-211083DDD760}" srcOrd="0" destOrd="0" presId="urn:microsoft.com/office/officeart/2005/8/layout/hierarchy1"/>
    <dgm:cxn modelId="{12EED37D-CD3D-4205-B379-7FFF4F770BA1}" type="presParOf" srcId="{15C5A871-CEA8-42D4-AA4C-211083DDD760}" destId="{32A0F7CD-45C4-4C2F-A090-89778BFDF010}" srcOrd="0" destOrd="0" presId="urn:microsoft.com/office/officeart/2005/8/layout/hierarchy1"/>
    <dgm:cxn modelId="{134ACA16-07DC-4323-85DE-8C3BECB9E9F8}" type="presParOf" srcId="{15C5A871-CEA8-42D4-AA4C-211083DDD760}" destId="{88BAF0DB-A99C-48EA-BCC1-1B57D49F5A8D}" srcOrd="1" destOrd="0" presId="urn:microsoft.com/office/officeart/2005/8/layout/hierarchy1"/>
    <dgm:cxn modelId="{1620277D-B272-4A6F-AAFF-7984877729F6}" type="presParOf" srcId="{D515BE6A-2660-41AB-86CB-5DF27A6881E8}" destId="{1784BC07-2BAA-4C63-9C4A-99A68BD400AE}"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688964-DBEB-4A05-9246-945241E58D84}"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E99BB847-72F6-482E-A814-5E73200E87CD}">
      <dgm:prSet/>
      <dgm:spPr/>
      <dgm:t>
        <a:bodyPr/>
        <a:lstStyle/>
        <a:p>
          <a:r>
            <a:rPr lang="fr-FR"/>
            <a:t>Cela veut dire très clairement que l’architecte, connaissant ces pratiques, part de ces pratiques pour composer le plan de son logement. Le rapport avec l’usager-habitant, base de l’inscription des pratiques dans l’espace du plan devient ainsi, fondamental ; l’usager n’est plus considéré comme être « de besoin » mais comme être « de pratiques ». Les besoins n’étant que l’expression physiologique, donc réduite, de ces pratiques</a:t>
          </a:r>
          <a:r>
            <a:rPr lang="fr-FR" b="1"/>
            <a:t>.</a:t>
          </a:r>
          <a:endParaRPr lang="en-US"/>
        </a:p>
      </dgm:t>
    </dgm:pt>
    <dgm:pt modelId="{7192E0C5-0280-4E3C-ABE6-EDA495818180}" type="parTrans" cxnId="{D8BC0C6B-8A3E-4A99-ADFC-7C94AD77B636}">
      <dgm:prSet/>
      <dgm:spPr/>
      <dgm:t>
        <a:bodyPr/>
        <a:lstStyle/>
        <a:p>
          <a:endParaRPr lang="en-US"/>
        </a:p>
      </dgm:t>
    </dgm:pt>
    <dgm:pt modelId="{8B17E488-9C5D-4D77-A0B5-9D44C5542F19}" type="sibTrans" cxnId="{D8BC0C6B-8A3E-4A99-ADFC-7C94AD77B636}">
      <dgm:prSet/>
      <dgm:spPr/>
      <dgm:t>
        <a:bodyPr/>
        <a:lstStyle/>
        <a:p>
          <a:endParaRPr lang="en-US"/>
        </a:p>
      </dgm:t>
    </dgm:pt>
    <dgm:pt modelId="{344F61BA-358A-4F07-B986-7AFBF33ABF9A}">
      <dgm:prSet/>
      <dgm:spPr/>
      <dgm:t>
        <a:bodyPr/>
        <a:lstStyle/>
        <a:p>
          <a:r>
            <a:rPr lang="fr-FR" dirty="0"/>
            <a:t>L’architecte est, dans le domaine du logement, celui qui, à partir de la connaissance des pratiques, interprète ces pratiques dans un espace de représentation. C'est-à-dire que sa tâche est immense et périlleuse, car il ne s’agit pas de reproduire des modèles « spontanés » qui, du reste n’existe pas ou plus, mais d’interpréter dans l’espace des pratiques virtuelles.</a:t>
          </a:r>
          <a:endParaRPr lang="en-US" dirty="0"/>
        </a:p>
      </dgm:t>
    </dgm:pt>
    <dgm:pt modelId="{6046B30E-16F4-4091-9D76-5A484A7F484E}" type="parTrans" cxnId="{3ADE23CC-6825-47C9-B004-DFEA1572E9E1}">
      <dgm:prSet/>
      <dgm:spPr/>
      <dgm:t>
        <a:bodyPr/>
        <a:lstStyle/>
        <a:p>
          <a:endParaRPr lang="en-US"/>
        </a:p>
      </dgm:t>
    </dgm:pt>
    <dgm:pt modelId="{F614C8CB-07BC-422B-ACB8-20347B3B1CA6}" type="sibTrans" cxnId="{3ADE23CC-6825-47C9-B004-DFEA1572E9E1}">
      <dgm:prSet/>
      <dgm:spPr/>
      <dgm:t>
        <a:bodyPr/>
        <a:lstStyle/>
        <a:p>
          <a:endParaRPr lang="en-US"/>
        </a:p>
      </dgm:t>
    </dgm:pt>
    <dgm:pt modelId="{00ECD061-3118-4BAE-89E1-3A36C6E31275}" type="pres">
      <dgm:prSet presAssocID="{79688964-DBEB-4A05-9246-945241E58D84}" presName="hierChild1" presStyleCnt="0">
        <dgm:presLayoutVars>
          <dgm:chPref val="1"/>
          <dgm:dir/>
          <dgm:animOne val="branch"/>
          <dgm:animLvl val="lvl"/>
          <dgm:resizeHandles/>
        </dgm:presLayoutVars>
      </dgm:prSet>
      <dgm:spPr/>
      <dgm:t>
        <a:bodyPr/>
        <a:lstStyle/>
        <a:p>
          <a:endParaRPr lang="fr-FR"/>
        </a:p>
      </dgm:t>
    </dgm:pt>
    <dgm:pt modelId="{E42F29C2-8E17-49BB-9FA0-956B1543F648}" type="pres">
      <dgm:prSet presAssocID="{E99BB847-72F6-482E-A814-5E73200E87CD}" presName="hierRoot1" presStyleCnt="0"/>
      <dgm:spPr/>
    </dgm:pt>
    <dgm:pt modelId="{A14B5839-A73B-473E-946F-2C7993F81AA7}" type="pres">
      <dgm:prSet presAssocID="{E99BB847-72F6-482E-A814-5E73200E87CD}" presName="composite" presStyleCnt="0"/>
      <dgm:spPr/>
    </dgm:pt>
    <dgm:pt modelId="{196A8C82-58AC-4383-A160-AEA50612D6A7}" type="pres">
      <dgm:prSet presAssocID="{E99BB847-72F6-482E-A814-5E73200E87CD}" presName="background" presStyleLbl="node0" presStyleIdx="0" presStyleCnt="2"/>
      <dgm:spPr/>
    </dgm:pt>
    <dgm:pt modelId="{1FA80380-B833-495B-8A57-AFF04C675DCB}" type="pres">
      <dgm:prSet presAssocID="{E99BB847-72F6-482E-A814-5E73200E87CD}" presName="text" presStyleLbl="fgAcc0" presStyleIdx="0" presStyleCnt="2">
        <dgm:presLayoutVars>
          <dgm:chPref val="3"/>
        </dgm:presLayoutVars>
      </dgm:prSet>
      <dgm:spPr/>
      <dgm:t>
        <a:bodyPr/>
        <a:lstStyle/>
        <a:p>
          <a:endParaRPr lang="fr-FR"/>
        </a:p>
      </dgm:t>
    </dgm:pt>
    <dgm:pt modelId="{5D367616-B9A5-48C8-BC70-2C998D3440D3}" type="pres">
      <dgm:prSet presAssocID="{E99BB847-72F6-482E-A814-5E73200E87CD}" presName="hierChild2" presStyleCnt="0"/>
      <dgm:spPr/>
    </dgm:pt>
    <dgm:pt modelId="{C9BFF618-43D6-41F5-B0D5-FDE032566CA2}" type="pres">
      <dgm:prSet presAssocID="{344F61BA-358A-4F07-B986-7AFBF33ABF9A}" presName="hierRoot1" presStyleCnt="0"/>
      <dgm:spPr/>
    </dgm:pt>
    <dgm:pt modelId="{16138CF6-4E97-4386-B67B-861F6280A575}" type="pres">
      <dgm:prSet presAssocID="{344F61BA-358A-4F07-B986-7AFBF33ABF9A}" presName="composite" presStyleCnt="0"/>
      <dgm:spPr/>
    </dgm:pt>
    <dgm:pt modelId="{DDD884C7-A7B8-4E93-A723-45900EB08B82}" type="pres">
      <dgm:prSet presAssocID="{344F61BA-358A-4F07-B986-7AFBF33ABF9A}" presName="background" presStyleLbl="node0" presStyleIdx="1" presStyleCnt="2"/>
      <dgm:spPr/>
    </dgm:pt>
    <dgm:pt modelId="{D413C227-1503-40F9-8631-DFF1D128E07F}" type="pres">
      <dgm:prSet presAssocID="{344F61BA-358A-4F07-B986-7AFBF33ABF9A}" presName="text" presStyleLbl="fgAcc0" presStyleIdx="1" presStyleCnt="2">
        <dgm:presLayoutVars>
          <dgm:chPref val="3"/>
        </dgm:presLayoutVars>
      </dgm:prSet>
      <dgm:spPr/>
      <dgm:t>
        <a:bodyPr/>
        <a:lstStyle/>
        <a:p>
          <a:endParaRPr lang="fr-FR"/>
        </a:p>
      </dgm:t>
    </dgm:pt>
    <dgm:pt modelId="{EF1D3FEE-7E12-4323-9FD9-0EA4587B68C1}" type="pres">
      <dgm:prSet presAssocID="{344F61BA-358A-4F07-B986-7AFBF33ABF9A}" presName="hierChild2" presStyleCnt="0"/>
      <dgm:spPr/>
    </dgm:pt>
  </dgm:ptLst>
  <dgm:cxnLst>
    <dgm:cxn modelId="{B3497F11-2701-4651-A385-9AC033A00485}" type="presOf" srcId="{344F61BA-358A-4F07-B986-7AFBF33ABF9A}" destId="{D413C227-1503-40F9-8631-DFF1D128E07F}" srcOrd="0" destOrd="0" presId="urn:microsoft.com/office/officeart/2005/8/layout/hierarchy1"/>
    <dgm:cxn modelId="{994075D5-15EC-4378-9372-E6E8B3FD9374}" type="presOf" srcId="{79688964-DBEB-4A05-9246-945241E58D84}" destId="{00ECD061-3118-4BAE-89E1-3A36C6E31275}" srcOrd="0" destOrd="0" presId="urn:microsoft.com/office/officeart/2005/8/layout/hierarchy1"/>
    <dgm:cxn modelId="{D8BC0C6B-8A3E-4A99-ADFC-7C94AD77B636}" srcId="{79688964-DBEB-4A05-9246-945241E58D84}" destId="{E99BB847-72F6-482E-A814-5E73200E87CD}" srcOrd="0" destOrd="0" parTransId="{7192E0C5-0280-4E3C-ABE6-EDA495818180}" sibTransId="{8B17E488-9C5D-4D77-A0B5-9D44C5542F19}"/>
    <dgm:cxn modelId="{3ADE23CC-6825-47C9-B004-DFEA1572E9E1}" srcId="{79688964-DBEB-4A05-9246-945241E58D84}" destId="{344F61BA-358A-4F07-B986-7AFBF33ABF9A}" srcOrd="1" destOrd="0" parTransId="{6046B30E-16F4-4091-9D76-5A484A7F484E}" sibTransId="{F614C8CB-07BC-422B-ACB8-20347B3B1CA6}"/>
    <dgm:cxn modelId="{18BFED48-1734-4221-B245-1D8F76EB9530}" type="presOf" srcId="{E99BB847-72F6-482E-A814-5E73200E87CD}" destId="{1FA80380-B833-495B-8A57-AFF04C675DCB}" srcOrd="0" destOrd="0" presId="urn:microsoft.com/office/officeart/2005/8/layout/hierarchy1"/>
    <dgm:cxn modelId="{B7B1D01D-C0D7-42CE-9B04-DFC3A04747F5}" type="presParOf" srcId="{00ECD061-3118-4BAE-89E1-3A36C6E31275}" destId="{E42F29C2-8E17-49BB-9FA0-956B1543F648}" srcOrd="0" destOrd="0" presId="urn:microsoft.com/office/officeart/2005/8/layout/hierarchy1"/>
    <dgm:cxn modelId="{1F164CDA-A8B4-4FD8-A4D7-FFAFD838A5DA}" type="presParOf" srcId="{E42F29C2-8E17-49BB-9FA0-956B1543F648}" destId="{A14B5839-A73B-473E-946F-2C7993F81AA7}" srcOrd="0" destOrd="0" presId="urn:microsoft.com/office/officeart/2005/8/layout/hierarchy1"/>
    <dgm:cxn modelId="{5DE0F1A0-3A69-45D2-8BB4-D980D414B165}" type="presParOf" srcId="{A14B5839-A73B-473E-946F-2C7993F81AA7}" destId="{196A8C82-58AC-4383-A160-AEA50612D6A7}" srcOrd="0" destOrd="0" presId="urn:microsoft.com/office/officeart/2005/8/layout/hierarchy1"/>
    <dgm:cxn modelId="{B55496BE-40DE-419B-96CD-1A0461D51584}" type="presParOf" srcId="{A14B5839-A73B-473E-946F-2C7993F81AA7}" destId="{1FA80380-B833-495B-8A57-AFF04C675DCB}" srcOrd="1" destOrd="0" presId="urn:microsoft.com/office/officeart/2005/8/layout/hierarchy1"/>
    <dgm:cxn modelId="{559B2939-12B0-442D-AE4D-5DBDB18D0D00}" type="presParOf" srcId="{E42F29C2-8E17-49BB-9FA0-956B1543F648}" destId="{5D367616-B9A5-48C8-BC70-2C998D3440D3}" srcOrd="1" destOrd="0" presId="urn:microsoft.com/office/officeart/2005/8/layout/hierarchy1"/>
    <dgm:cxn modelId="{B586FFA7-0A09-40E0-8B93-944ED1559951}" type="presParOf" srcId="{00ECD061-3118-4BAE-89E1-3A36C6E31275}" destId="{C9BFF618-43D6-41F5-B0D5-FDE032566CA2}" srcOrd="1" destOrd="0" presId="urn:microsoft.com/office/officeart/2005/8/layout/hierarchy1"/>
    <dgm:cxn modelId="{FC74BFFC-70CF-4757-BF82-C6ACB20A820F}" type="presParOf" srcId="{C9BFF618-43D6-41F5-B0D5-FDE032566CA2}" destId="{16138CF6-4E97-4386-B67B-861F6280A575}" srcOrd="0" destOrd="0" presId="urn:microsoft.com/office/officeart/2005/8/layout/hierarchy1"/>
    <dgm:cxn modelId="{CB804A2C-092D-4300-8C0C-BEB51DB9DB8E}" type="presParOf" srcId="{16138CF6-4E97-4386-B67B-861F6280A575}" destId="{DDD884C7-A7B8-4E93-A723-45900EB08B82}" srcOrd="0" destOrd="0" presId="urn:microsoft.com/office/officeart/2005/8/layout/hierarchy1"/>
    <dgm:cxn modelId="{BBDD1F09-26E4-42CA-87D7-54837BD5C2F8}" type="presParOf" srcId="{16138CF6-4E97-4386-B67B-861F6280A575}" destId="{D413C227-1503-40F9-8631-DFF1D128E07F}" srcOrd="1" destOrd="0" presId="urn:microsoft.com/office/officeart/2005/8/layout/hierarchy1"/>
    <dgm:cxn modelId="{455F37C2-EFE3-4DEB-93E3-054AD4F4B944}" type="presParOf" srcId="{C9BFF618-43D6-41F5-B0D5-FDE032566CA2}" destId="{EF1D3FEE-7E12-4323-9FD9-0EA4587B68C1}" srcOrd="1" destOrd="0" presId="urn:microsoft.com/office/officeart/2005/8/layout/hierarchy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54B2E6-15BD-4844-BAE5-6F69154E7BA6}">
      <dsp:nvSpPr>
        <dsp:cNvPr id="0" name=""/>
        <dsp:cNvSpPr/>
      </dsp:nvSpPr>
      <dsp:spPr>
        <a:xfrm>
          <a:off x="1320" y="90693"/>
          <a:ext cx="4636181" cy="2943975"/>
        </a:xfrm>
        <a:prstGeom prst="roundRect">
          <a:avLst>
            <a:gd name="adj" fmla="val 10000"/>
          </a:avLst>
        </a:prstGeom>
        <a:solidFill>
          <a:schemeClr val="dk2">
            <a:hueOff val="0"/>
            <a:satOff val="0"/>
            <a:lumOff val="0"/>
            <a:alphaOff val="0"/>
          </a:schemeClr>
        </a:solidFill>
        <a:ln w="28575"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FE53A622-A676-4B71-B100-F6F9719950B9}">
      <dsp:nvSpPr>
        <dsp:cNvPr id="0" name=""/>
        <dsp:cNvSpPr/>
      </dsp:nvSpPr>
      <dsp:spPr>
        <a:xfrm>
          <a:off x="516452" y="580068"/>
          <a:ext cx="4636181" cy="2943975"/>
        </a:xfrm>
        <a:prstGeom prst="roundRect">
          <a:avLst>
            <a:gd name="adj" fmla="val 10000"/>
          </a:avLst>
        </a:prstGeom>
        <a:solidFill>
          <a:schemeClr val="lt2">
            <a:alpha val="90000"/>
            <a:hueOff val="0"/>
            <a:satOff val="0"/>
            <a:lumOff val="0"/>
            <a:alphaOff val="0"/>
          </a:schemeClr>
        </a:solidFill>
        <a:ln w="1587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i="1" kern="1200"/>
            <a:t>le projet d’aménagement de l’espace n’est qu’une traduction spatiale de l’organisation sociale, qui, selon Raymond Ledrut, a cessé, dans la société moderne, d’être une activité                 « instinctive » pour devenir plus « rationaliste » et permettre aux groupes humains de dominer les formes spatiales de leur existence collective., le projet d’architecture</a:t>
          </a:r>
          <a:endParaRPr lang="en-US" sz="1800" kern="1200"/>
        </a:p>
      </dsp:txBody>
      <dsp:txXfrm>
        <a:off x="602678" y="666294"/>
        <a:ext cx="4463729" cy="2771523"/>
      </dsp:txXfrm>
    </dsp:sp>
    <dsp:sp modelId="{32A0F7CD-45C4-4C2F-A090-89778BFDF010}">
      <dsp:nvSpPr>
        <dsp:cNvPr id="0" name=""/>
        <dsp:cNvSpPr/>
      </dsp:nvSpPr>
      <dsp:spPr>
        <a:xfrm>
          <a:off x="5667765" y="90693"/>
          <a:ext cx="4636181" cy="2943975"/>
        </a:xfrm>
        <a:prstGeom prst="roundRect">
          <a:avLst>
            <a:gd name="adj" fmla="val 10000"/>
          </a:avLst>
        </a:prstGeom>
        <a:solidFill>
          <a:schemeClr val="dk2">
            <a:hueOff val="0"/>
            <a:satOff val="0"/>
            <a:lumOff val="0"/>
            <a:alphaOff val="0"/>
          </a:schemeClr>
        </a:solidFill>
        <a:ln w="28575"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88BAF0DB-A99C-48EA-BCC1-1B57D49F5A8D}">
      <dsp:nvSpPr>
        <dsp:cNvPr id="0" name=""/>
        <dsp:cNvSpPr/>
      </dsp:nvSpPr>
      <dsp:spPr>
        <a:xfrm>
          <a:off x="6182896" y="580068"/>
          <a:ext cx="4636181" cy="2943975"/>
        </a:xfrm>
        <a:prstGeom prst="roundRect">
          <a:avLst>
            <a:gd name="adj" fmla="val 10000"/>
          </a:avLst>
        </a:prstGeom>
        <a:solidFill>
          <a:schemeClr val="lt2">
            <a:alpha val="90000"/>
            <a:hueOff val="0"/>
            <a:satOff val="0"/>
            <a:lumOff val="0"/>
            <a:alphaOff val="0"/>
          </a:schemeClr>
        </a:solidFill>
        <a:ln w="1587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i="1" kern="1200"/>
            <a:t>De même, Le projet d’architecture revêt donc un caractère éminemment social dans le sens où il propose les formes et aspects du vivre-ensemble et que son modèle est d’être réalisé, donc « habité ».</a:t>
          </a:r>
          <a:endParaRPr lang="en-US" sz="1800" kern="1200"/>
        </a:p>
      </dsp:txBody>
      <dsp:txXfrm>
        <a:off x="6269122" y="666294"/>
        <a:ext cx="4463729" cy="27715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A8C82-58AC-4383-A160-AEA50612D6A7}">
      <dsp:nvSpPr>
        <dsp:cNvPr id="0" name=""/>
        <dsp:cNvSpPr/>
      </dsp:nvSpPr>
      <dsp:spPr>
        <a:xfrm>
          <a:off x="804" y="741930"/>
          <a:ext cx="2824936" cy="1793834"/>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A80380-B833-495B-8A57-AFF04C675DCB}">
      <dsp:nvSpPr>
        <dsp:cNvPr id="0" name=""/>
        <dsp:cNvSpPr/>
      </dsp:nvSpPr>
      <dsp:spPr>
        <a:xfrm>
          <a:off x="314686" y="1040118"/>
          <a:ext cx="2824936" cy="1793834"/>
        </a:xfrm>
        <a:prstGeom prst="roundRect">
          <a:avLst>
            <a:gd name="adj" fmla="val 10000"/>
          </a:avLst>
        </a:prstGeom>
        <a:solidFill>
          <a:schemeClr val="lt2">
            <a:alpha val="90000"/>
            <a:hueOff val="0"/>
            <a:satOff val="0"/>
            <a:lumOff val="0"/>
            <a:alphaOff val="0"/>
          </a:schemeClr>
        </a:solidFill>
        <a:ln w="1587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a:t>Cela veut dire très clairement que l’architecte, connaissant ces pratiques, part de ces pratiques pour composer le plan de son logement. Le rapport avec l’usager-habitant, base de l’inscription des pratiques dans l’espace du plan devient ainsi, fondamental ; l’usager n’est plus considéré comme être « de besoin » mais comme être « de pratiques ». Les besoins n’étant que l’expression physiologique, donc réduite, de ces pratiques</a:t>
          </a:r>
          <a:r>
            <a:rPr lang="fr-FR" sz="1000" b="1" kern="1200"/>
            <a:t>.</a:t>
          </a:r>
          <a:endParaRPr lang="en-US" sz="1000" kern="1200"/>
        </a:p>
      </dsp:txBody>
      <dsp:txXfrm>
        <a:off x="367226" y="1092658"/>
        <a:ext cx="2719856" cy="1688754"/>
      </dsp:txXfrm>
    </dsp:sp>
    <dsp:sp modelId="{DDD884C7-A7B8-4E93-A723-45900EB08B82}">
      <dsp:nvSpPr>
        <dsp:cNvPr id="0" name=""/>
        <dsp:cNvSpPr/>
      </dsp:nvSpPr>
      <dsp:spPr>
        <a:xfrm>
          <a:off x="3453505" y="741930"/>
          <a:ext cx="2824936" cy="1793834"/>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13C227-1503-40F9-8631-DFF1D128E07F}">
      <dsp:nvSpPr>
        <dsp:cNvPr id="0" name=""/>
        <dsp:cNvSpPr/>
      </dsp:nvSpPr>
      <dsp:spPr>
        <a:xfrm>
          <a:off x="3767387" y="1040118"/>
          <a:ext cx="2824936" cy="1793834"/>
        </a:xfrm>
        <a:prstGeom prst="roundRect">
          <a:avLst>
            <a:gd name="adj" fmla="val 10000"/>
          </a:avLst>
        </a:prstGeom>
        <a:solidFill>
          <a:schemeClr val="lt2">
            <a:alpha val="90000"/>
            <a:hueOff val="0"/>
            <a:satOff val="0"/>
            <a:lumOff val="0"/>
            <a:alphaOff val="0"/>
          </a:schemeClr>
        </a:solidFill>
        <a:ln w="1587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t>L’architecte est, dans le domaine du logement, celui qui, à partir de la connaissance des pratiques, interprète ces pratiques dans un espace de représentation. C'est-à-dire que sa tâche est immense et périlleuse, car il ne s’agit pas de reproduire des modèles « spontanés » qui, du reste n’existe pas ou plus, mais d’interpréter dans l’espace des pratiques virtuelles.</a:t>
          </a:r>
          <a:endParaRPr lang="en-US" sz="1000" kern="1200" dirty="0"/>
        </a:p>
      </dsp:txBody>
      <dsp:txXfrm>
        <a:off x="3819927" y="1092658"/>
        <a:ext cx="2719856" cy="168875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86A21D-BA27-49C6-84C8-F5ACB6197DC1}" type="datetimeFigureOut">
              <a:rPr lang="fr-FR" smtClean="0"/>
              <a:pPr/>
              <a:t>17/03/2020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E81A1-4AC8-4985-8F7D-383AC4DE56E0}" type="slidenum">
              <a:rPr lang="fr-FR" smtClean="0"/>
              <a:pPr/>
              <a:t>‹N°›</a:t>
            </a:fld>
            <a:endParaRPr lang="fr-FR"/>
          </a:p>
        </p:txBody>
      </p:sp>
    </p:spTree>
    <p:extLst>
      <p:ext uri="{BB962C8B-B14F-4D97-AF65-F5344CB8AC3E}">
        <p14:creationId xmlns:p14="http://schemas.microsoft.com/office/powerpoint/2010/main" xmlns="" val="3976315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FBE81A1-4AC8-4985-8F7D-383AC4DE56E0}" type="slidenum">
              <a:rPr lang="fr-FR" smtClean="0"/>
              <a:pPr/>
              <a:t>10</a:t>
            </a:fld>
            <a:endParaRPr lang="fr-FR"/>
          </a:p>
        </p:txBody>
      </p:sp>
    </p:spTree>
    <p:extLst>
      <p:ext uri="{BB962C8B-B14F-4D97-AF65-F5344CB8AC3E}">
        <p14:creationId xmlns:p14="http://schemas.microsoft.com/office/powerpoint/2010/main" xmlns="" val="3268347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Date Placeholder 2"/>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fr-FR"/>
              <a:t>Modifiez le style du titre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3/17/2020</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BD5E712-B970-490B-B082-508FB9F3D994}"/>
              </a:ext>
            </a:extLst>
          </p:cNvPr>
          <p:cNvSpPr>
            <a:spLocks noGrp="1"/>
          </p:cNvSpPr>
          <p:nvPr>
            <p:ph type="ctrTitle"/>
          </p:nvPr>
        </p:nvSpPr>
        <p:spPr/>
        <p:txBody>
          <a:bodyPr/>
          <a:lstStyle/>
          <a:p>
            <a:r>
              <a:rPr lang="fr-FR" dirty="0"/>
              <a:t>La notion de limite et d’orientation</a:t>
            </a:r>
          </a:p>
        </p:txBody>
      </p:sp>
      <p:sp>
        <p:nvSpPr>
          <p:cNvPr id="3" name="Sous-titre 2">
            <a:extLst>
              <a:ext uri="{FF2B5EF4-FFF2-40B4-BE49-F238E27FC236}">
                <a16:creationId xmlns:a16="http://schemas.microsoft.com/office/drawing/2014/main" xmlns="" id="{815D28CC-66A7-448D-962B-63B4BA002E6B}"/>
              </a:ext>
            </a:extLst>
          </p:cNvPr>
          <p:cNvSpPr>
            <a:spLocks noGrp="1"/>
          </p:cNvSpPr>
          <p:nvPr>
            <p:ph type="subTitle" idx="1"/>
          </p:nvPr>
        </p:nvSpPr>
        <p:spPr/>
        <p:txBody>
          <a:bodyPr>
            <a:normAutofit/>
          </a:bodyPr>
          <a:lstStyle/>
          <a:p>
            <a:r>
              <a:rPr lang="fr-FR" sz="3200" dirty="0">
                <a:solidFill>
                  <a:schemeClr val="accent3">
                    <a:lumMod val="60000"/>
                    <a:lumOff val="40000"/>
                  </a:schemeClr>
                </a:solidFill>
              </a:rPr>
              <a:t>Intérieur et extérieur</a:t>
            </a:r>
          </a:p>
        </p:txBody>
      </p:sp>
    </p:spTree>
    <p:extLst>
      <p:ext uri="{BB962C8B-B14F-4D97-AF65-F5344CB8AC3E}">
        <p14:creationId xmlns:p14="http://schemas.microsoft.com/office/powerpoint/2010/main" xmlns="" val="3515164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7509B08A-C1EC-478C-86AF-60ADE06D9B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414798DB-35F6-46F8-AF61-1BA3A047CF45}"/>
              </a:ext>
            </a:extLst>
          </p:cNvPr>
          <p:cNvSpPr>
            <a:spLocks noGrp="1"/>
          </p:cNvSpPr>
          <p:nvPr>
            <p:ph type="title"/>
          </p:nvPr>
        </p:nvSpPr>
        <p:spPr>
          <a:xfrm>
            <a:off x="640290" y="685800"/>
            <a:ext cx="4818656" cy="4603749"/>
          </a:xfrm>
        </p:spPr>
        <p:txBody>
          <a:bodyPr>
            <a:normAutofit/>
          </a:bodyPr>
          <a:lstStyle/>
          <a:p>
            <a:pPr algn="r">
              <a:lnSpc>
                <a:spcPct val="90000"/>
              </a:lnSpc>
            </a:pPr>
            <a:r>
              <a:rPr lang="fr-FR" sz="5200" b="1" i="1" dirty="0"/>
              <a:t>L</a:t>
            </a:r>
            <a:r>
              <a:rPr lang="fr-FR" sz="5200" dirty="0"/>
              <a:t>’</a:t>
            </a:r>
            <a:r>
              <a:rPr lang="fr-FR" sz="5200" b="1" i="1" dirty="0"/>
              <a:t>habitat comme relation à l</a:t>
            </a:r>
            <a:r>
              <a:rPr lang="fr-FR" sz="5200" dirty="0"/>
              <a:t>’</a:t>
            </a:r>
            <a:r>
              <a:rPr lang="fr-FR" sz="5200" b="1" i="1" dirty="0"/>
              <a:t>autre : rencontrer, participer</a:t>
            </a:r>
            <a:endParaRPr lang="fr-FR" sz="5200" dirty="0"/>
          </a:p>
        </p:txBody>
      </p:sp>
      <p:sp>
        <p:nvSpPr>
          <p:cNvPr id="10" name="Rectangle 9">
            <a:extLst>
              <a:ext uri="{FF2B5EF4-FFF2-40B4-BE49-F238E27FC236}">
                <a16:creationId xmlns:a16="http://schemas.microsoft.com/office/drawing/2014/main" xmlns="" id="{221CC330-4259-4C32-BF8B-5FE13FFABB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xmlns="" id="{2512A119-3CC0-48D6-9FD9-F919542457B5}"/>
              </a:ext>
            </a:extLst>
          </p:cNvPr>
          <p:cNvSpPr>
            <a:spLocks noGrp="1"/>
          </p:cNvSpPr>
          <p:nvPr>
            <p:ph idx="1"/>
          </p:nvPr>
        </p:nvSpPr>
        <p:spPr>
          <a:xfrm>
            <a:off x="6625651" y="685800"/>
            <a:ext cx="4878959" cy="4603750"/>
          </a:xfrm>
        </p:spPr>
        <p:txBody>
          <a:bodyPr>
            <a:normAutofit/>
          </a:bodyPr>
          <a:lstStyle/>
          <a:p>
            <a:r>
              <a:rPr lang="fr-FR" i="1" dirty="0">
                <a:solidFill>
                  <a:schemeClr val="tx1"/>
                </a:solidFill>
              </a:rPr>
              <a:t>autour du logement la relation à autrui que ce soit à l’échelle du logement lui-même (cohabitation) ou à celle d’un ensemble de logements (voisinage) ou proximité. Les formes du logement – et plus largement de l’habitat – ont toujours dépendu des modèles de relation sociale propres à une société</a:t>
            </a:r>
          </a:p>
        </p:txBody>
      </p:sp>
    </p:spTree>
    <p:extLst>
      <p:ext uri="{BB962C8B-B14F-4D97-AF65-F5344CB8AC3E}">
        <p14:creationId xmlns:p14="http://schemas.microsoft.com/office/powerpoint/2010/main" xmlns="" val="1849825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xmlns="" id="{0B468729-9918-4FC1-A635-AA72D7641426}"/>
              </a:ext>
            </a:extLst>
          </p:cNvPr>
          <p:cNvPicPr>
            <a:picLocks noChangeAspect="1"/>
          </p:cNvPicPr>
          <p:nvPr/>
        </p:nvPicPr>
        <p:blipFill rotWithShape="1">
          <a:blip r:embed="rId2"/>
          <a:srcRect l="7670" r="16173" b="1"/>
          <a:stretch/>
        </p:blipFill>
        <p:spPr>
          <a:xfrm>
            <a:off x="5419264" y="3265080"/>
            <a:ext cx="6129269" cy="3592925"/>
          </a:xfrm>
          <a:prstGeom prst="rect">
            <a:avLst/>
          </a:prstGeom>
        </p:spPr>
      </p:pic>
      <p:pic>
        <p:nvPicPr>
          <p:cNvPr id="9" name="Image 8">
            <a:extLst>
              <a:ext uri="{FF2B5EF4-FFF2-40B4-BE49-F238E27FC236}">
                <a16:creationId xmlns:a16="http://schemas.microsoft.com/office/drawing/2014/main" xmlns="" id="{8F6FF27C-45BF-4CF1-9EC7-581CB485F601}"/>
              </a:ext>
            </a:extLst>
          </p:cNvPr>
          <p:cNvPicPr>
            <a:picLocks noChangeAspect="1"/>
          </p:cNvPicPr>
          <p:nvPr/>
        </p:nvPicPr>
        <p:blipFill rotWithShape="1">
          <a:blip r:embed="rId3"/>
          <a:srcRect t="2588" r="-2" b="11372"/>
          <a:stretch/>
        </p:blipFill>
        <p:spPr>
          <a:xfrm>
            <a:off x="643467" y="-5"/>
            <a:ext cx="6082711" cy="3920044"/>
          </a:xfrm>
          <a:custGeom>
            <a:avLst/>
            <a:gdLst>
              <a:gd name="connsiteX0" fmla="*/ 0 w 6082711"/>
              <a:gd name="connsiteY0" fmla="*/ 0 h 3920044"/>
              <a:gd name="connsiteX1" fmla="*/ 6082711 w 6082711"/>
              <a:gd name="connsiteY1" fmla="*/ 0 h 3920044"/>
              <a:gd name="connsiteX2" fmla="*/ 6082711 w 6082711"/>
              <a:gd name="connsiteY2" fmla="*/ 3103225 h 3920044"/>
              <a:gd name="connsiteX3" fmla="*/ 4614930 w 6082711"/>
              <a:gd name="connsiteY3" fmla="*/ 3103225 h 3920044"/>
              <a:gd name="connsiteX4" fmla="*/ 4614930 w 6082711"/>
              <a:gd name="connsiteY4" fmla="*/ 3920044 h 3920044"/>
              <a:gd name="connsiteX5" fmla="*/ 0 w 6082711"/>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14" name="Rectangle 13">
            <a:extLst>
              <a:ext uri="{FF2B5EF4-FFF2-40B4-BE49-F238E27FC236}">
                <a16:creationId xmlns:a16="http://schemas.microsoft.com/office/drawing/2014/main" xmlns="" id="{749FA6A2-2239-4EF2-9EB3-B1DC295FE1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468" y="4080063"/>
            <a:ext cx="4614930" cy="2156145"/>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929390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xmlns="" id="{0B468729-9918-4FC1-A635-AA72D7641426}"/>
              </a:ext>
            </a:extLst>
          </p:cNvPr>
          <p:cNvPicPr>
            <a:picLocks noChangeAspect="1"/>
          </p:cNvPicPr>
          <p:nvPr/>
        </p:nvPicPr>
        <p:blipFill rotWithShape="1">
          <a:blip r:embed="rId2"/>
          <a:srcRect l="7670" r="16173" b="1"/>
          <a:stretch/>
        </p:blipFill>
        <p:spPr>
          <a:xfrm>
            <a:off x="580113" y="321733"/>
            <a:ext cx="3870879" cy="2269066"/>
          </a:xfrm>
          <a:prstGeom prst="rect">
            <a:avLst/>
          </a:prstGeom>
        </p:spPr>
      </p:pic>
      <p:sp>
        <p:nvSpPr>
          <p:cNvPr id="23" name="Rectangle 13">
            <a:extLst>
              <a:ext uri="{FF2B5EF4-FFF2-40B4-BE49-F238E27FC236}">
                <a16:creationId xmlns:a16="http://schemas.microsoft.com/office/drawing/2014/main" xmlns="" id="{94E1CBB2-207D-4AB2-9FE1-BB3DFB5F50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28347" y="-1"/>
            <a:ext cx="2981737" cy="2590799"/>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xmlns="" id="{6EF22771-BBAF-4734-9681-348295DE293B}"/>
              </a:ext>
            </a:extLst>
          </p:cNvPr>
          <p:cNvPicPr>
            <a:picLocks noChangeAspect="1"/>
          </p:cNvPicPr>
          <p:nvPr/>
        </p:nvPicPr>
        <p:blipFill>
          <a:blip r:embed="rId3"/>
          <a:stretch>
            <a:fillRect/>
          </a:stretch>
        </p:blipFill>
        <p:spPr>
          <a:xfrm>
            <a:off x="3581399" y="3466789"/>
            <a:ext cx="4128685" cy="2464572"/>
          </a:xfrm>
          <a:prstGeom prst="rect">
            <a:avLst/>
          </a:prstGeom>
        </p:spPr>
      </p:pic>
      <p:pic>
        <p:nvPicPr>
          <p:cNvPr id="9" name="Image 8">
            <a:extLst>
              <a:ext uri="{FF2B5EF4-FFF2-40B4-BE49-F238E27FC236}">
                <a16:creationId xmlns:a16="http://schemas.microsoft.com/office/drawing/2014/main" xmlns="" id="{8F6FF27C-45BF-4CF1-9EC7-581CB485F601}"/>
              </a:ext>
            </a:extLst>
          </p:cNvPr>
          <p:cNvPicPr>
            <a:picLocks noChangeAspect="1"/>
          </p:cNvPicPr>
          <p:nvPr/>
        </p:nvPicPr>
        <p:blipFill rotWithShape="1">
          <a:blip r:embed="rId4"/>
          <a:srcRect t="2588" r="-2" b="11372"/>
          <a:stretch/>
        </p:blipFill>
        <p:spPr>
          <a:xfrm>
            <a:off x="8175686" y="1255480"/>
            <a:ext cx="3244943" cy="2091225"/>
          </a:xfrm>
          <a:prstGeom prst="rect">
            <a:avLst/>
          </a:prstGeom>
        </p:spPr>
      </p:pic>
      <p:sp>
        <p:nvSpPr>
          <p:cNvPr id="24" name="Rectangle 15">
            <a:extLst>
              <a:ext uri="{FF2B5EF4-FFF2-40B4-BE49-F238E27FC236}">
                <a16:creationId xmlns:a16="http://schemas.microsoft.com/office/drawing/2014/main" xmlns="" id="{7B7C8768-C0E6-4BF8-9262-74D6456290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97165"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7">
            <a:extLst>
              <a:ext uri="{FF2B5EF4-FFF2-40B4-BE49-F238E27FC236}">
                <a16:creationId xmlns:a16="http://schemas.microsoft.com/office/drawing/2014/main" xmlns="" id="{B063FAF9-ACC5-4257-A431-AB2FCFD5CE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752928"/>
            <a:ext cx="79552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9">
            <a:extLst>
              <a:ext uri="{FF2B5EF4-FFF2-40B4-BE49-F238E27FC236}">
                <a16:creationId xmlns:a16="http://schemas.microsoft.com/office/drawing/2014/main" xmlns="" id="{B3842A57-5543-489A-8D76-ECB59F25A1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006496"/>
            <a:ext cx="3380433" cy="385150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6B5AB787-5A1E-418D-8980-5F3361C655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985760" y="4508919"/>
            <a:ext cx="420624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250540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0" name="Group 8">
            <a:extLst>
              <a:ext uri="{FF2B5EF4-FFF2-40B4-BE49-F238E27FC236}">
                <a16:creationId xmlns:a16="http://schemas.microsoft.com/office/drawing/2014/main" xmlns="" id="{2103B461-323C-4912-BFFD-C3758266208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0" name="Straight Connector 9">
              <a:extLst>
                <a:ext uri="{FF2B5EF4-FFF2-40B4-BE49-F238E27FC236}">
                  <a16:creationId xmlns:a16="http://schemas.microsoft.com/office/drawing/2014/main" xmlns="" id="{FBC21318-F4F4-4524-95D1-6B7FE0A788A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D9FFA8E5-974F-409E-89C6-E185BD90933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384E2B1-7008-45EE-9F2E-FEF3A089780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xmlns="" id="{D4563410-7FE9-4955-89C6-0FB9326CD3A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xmlns="" id="{3AD14C0E-D5DF-4BDC-BD92-642CFF18018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1" name="Rectangle 15">
            <a:extLst>
              <a:ext uri="{FF2B5EF4-FFF2-40B4-BE49-F238E27FC236}">
                <a16:creationId xmlns:a16="http://schemas.microsoft.com/office/drawing/2014/main" xmlns="" id="{391F240E-99C9-4C6A-BD0A-15F9E69F33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2" name="Rectangle 17">
            <a:extLst>
              <a:ext uri="{FF2B5EF4-FFF2-40B4-BE49-F238E27FC236}">
                <a16:creationId xmlns:a16="http://schemas.microsoft.com/office/drawing/2014/main" xmlns="" id="{9C8424AD-EE61-4FBC-ABA0-36E67508F2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w="22225"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xmlns="" id="{9E059564-4301-4D48-AC1B-E740EDF904B5}"/>
              </a:ext>
            </a:extLst>
          </p:cNvPr>
          <p:cNvPicPr>
            <a:picLocks noChangeAspect="1"/>
          </p:cNvPicPr>
          <p:nvPr/>
        </p:nvPicPr>
        <p:blipFill>
          <a:blip r:embed="rId2"/>
          <a:stretch>
            <a:fillRect/>
          </a:stretch>
        </p:blipFill>
        <p:spPr>
          <a:xfrm>
            <a:off x="4335450" y="954829"/>
            <a:ext cx="3521100" cy="4948342"/>
          </a:xfrm>
          <a:prstGeom prst="rect">
            <a:avLst/>
          </a:prstGeom>
        </p:spPr>
      </p:pic>
    </p:spTree>
    <p:extLst>
      <p:ext uri="{BB962C8B-B14F-4D97-AF65-F5344CB8AC3E}">
        <p14:creationId xmlns:p14="http://schemas.microsoft.com/office/powerpoint/2010/main" xmlns="" val="3750708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7509B08A-C1EC-478C-86AF-60ADE06D9B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851E2888-554E-4700-91EA-A759E2667E11}"/>
              </a:ext>
            </a:extLst>
          </p:cNvPr>
          <p:cNvSpPr>
            <a:spLocks noGrp="1"/>
          </p:cNvSpPr>
          <p:nvPr>
            <p:ph type="title"/>
          </p:nvPr>
        </p:nvSpPr>
        <p:spPr>
          <a:xfrm>
            <a:off x="640290" y="685800"/>
            <a:ext cx="4818656" cy="4603749"/>
          </a:xfrm>
        </p:spPr>
        <p:txBody>
          <a:bodyPr>
            <a:normAutofit/>
          </a:bodyPr>
          <a:lstStyle/>
          <a:p>
            <a:pPr algn="r"/>
            <a:r>
              <a:rPr lang="fr-FR" sz="5200" b="1"/>
              <a:t>Habitat et modèle culturel</a:t>
            </a:r>
            <a:endParaRPr lang="fr-FR" sz="5200"/>
          </a:p>
        </p:txBody>
      </p:sp>
      <p:sp>
        <p:nvSpPr>
          <p:cNvPr id="10" name="Rectangle 9">
            <a:extLst>
              <a:ext uri="{FF2B5EF4-FFF2-40B4-BE49-F238E27FC236}">
                <a16:creationId xmlns:a16="http://schemas.microsoft.com/office/drawing/2014/main" xmlns="" id="{221CC330-4259-4C32-BF8B-5FE13FFABB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xmlns="" id="{C6F30F28-AE28-4588-99E3-52766E417B7A}"/>
              </a:ext>
            </a:extLst>
          </p:cNvPr>
          <p:cNvSpPr>
            <a:spLocks noGrp="1"/>
          </p:cNvSpPr>
          <p:nvPr>
            <p:ph idx="1"/>
          </p:nvPr>
        </p:nvSpPr>
        <p:spPr>
          <a:xfrm>
            <a:off x="6625651" y="685800"/>
            <a:ext cx="4878959" cy="4603750"/>
          </a:xfrm>
        </p:spPr>
        <p:txBody>
          <a:bodyPr>
            <a:normAutofit/>
          </a:bodyPr>
          <a:lstStyle/>
          <a:p>
            <a:pPr>
              <a:lnSpc>
                <a:spcPct val="90000"/>
              </a:lnSpc>
            </a:pPr>
            <a:r>
              <a:rPr lang="fr-FR" sz="1700" i="1">
                <a:solidFill>
                  <a:schemeClr val="tx1"/>
                </a:solidFill>
              </a:rPr>
              <a:t>Le logement n’est pas une « machine à habiter », comme le dit le Corbusier.</a:t>
            </a:r>
          </a:p>
          <a:p>
            <a:pPr>
              <a:lnSpc>
                <a:spcPct val="90000"/>
              </a:lnSpc>
            </a:pPr>
            <a:r>
              <a:rPr lang="fr-FR" sz="1700" i="1">
                <a:solidFill>
                  <a:schemeClr val="tx1"/>
                </a:solidFill>
              </a:rPr>
              <a:t>L’espace habité n’est donc ni neutre ni homogène, il possède des significations et des registres qui sont liées à l’ensemble de l’existence de l’habitant. Celui-ci s’approprie l’espace habité par un marquage en référence à des modèles transmis par l’éducation.</a:t>
            </a:r>
          </a:p>
          <a:p>
            <a:pPr>
              <a:lnSpc>
                <a:spcPct val="90000"/>
              </a:lnSpc>
            </a:pPr>
            <a:r>
              <a:rPr lang="fr-FR" sz="1700" i="1">
                <a:solidFill>
                  <a:schemeClr val="tx1"/>
                </a:solidFill>
              </a:rPr>
              <a:t>Ces modèles sont appelés « modèles culturels », ils sont propres à chaque nation et chaque établissement humain</a:t>
            </a:r>
          </a:p>
          <a:p>
            <a:pPr>
              <a:lnSpc>
                <a:spcPct val="90000"/>
              </a:lnSpc>
            </a:pPr>
            <a:r>
              <a:rPr lang="fr-FR" sz="1700" i="1">
                <a:solidFill>
                  <a:schemeClr val="tx1"/>
                </a:solidFill>
              </a:rPr>
              <a:t>« le modèle ou l’habitus, si l’on adopte la terminologie de Pierre Bourdieu est ce qui permet la mise en pratiques de stratégies et non ce qui les enferme dans des moules figés »</a:t>
            </a:r>
          </a:p>
        </p:txBody>
      </p:sp>
    </p:spTree>
    <p:extLst>
      <p:ext uri="{BB962C8B-B14F-4D97-AF65-F5344CB8AC3E}">
        <p14:creationId xmlns:p14="http://schemas.microsoft.com/office/powerpoint/2010/main" xmlns="" val="1986386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9">
            <a:extLst>
              <a:ext uri="{FF2B5EF4-FFF2-40B4-BE49-F238E27FC236}">
                <a16:creationId xmlns:a16="http://schemas.microsoft.com/office/drawing/2014/main" xmlns="" id="{BF6F3917-FAEF-4F5C-BE12-CF65574CE44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xmlns="" id="{9EFF6467-061A-4EB4-A666-8ED016C0C0E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EDA5CB9C-6466-4DB3-83C9-AE3B536A545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xmlns="" id="{4AA604B4-1AE4-48CB-981A-54CC4AE3C04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xmlns="" id="{65D1C11E-228A-44D3-B3E8-1364E7393DE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xmlns="" id="{F0FD3847-BF68-4ACE-83F8-1E7CC32B17C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2" name="Rectangle 16">
            <a:extLst>
              <a:ext uri="{FF2B5EF4-FFF2-40B4-BE49-F238E27FC236}">
                <a16:creationId xmlns:a16="http://schemas.microsoft.com/office/drawing/2014/main" xmlns="" id="{387AA259-1AE3-4910-A682-AB1250E75D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9E4C5EB2-3FA5-44DF-B40D-868E3D83D9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5458121" cy="5897880"/>
          </a:xfrm>
          <a:prstGeom prst="rect">
            <a:avLst/>
          </a:prstGeom>
          <a:solidFill>
            <a:srgbClr val="FFFFFF"/>
          </a:solid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xmlns="" id="{0E9B2BB3-FBBB-40C8-AC81-71FBFE45E1B7}"/>
              </a:ext>
            </a:extLst>
          </p:cNvPr>
          <p:cNvPicPr>
            <a:picLocks noChangeAspect="1"/>
          </p:cNvPicPr>
          <p:nvPr/>
        </p:nvPicPr>
        <p:blipFill>
          <a:blip r:embed="rId2"/>
          <a:stretch>
            <a:fillRect/>
          </a:stretch>
        </p:blipFill>
        <p:spPr>
          <a:xfrm>
            <a:off x="1120479" y="1752405"/>
            <a:ext cx="4171187" cy="3363019"/>
          </a:xfrm>
          <a:prstGeom prst="rect">
            <a:avLst/>
          </a:prstGeom>
        </p:spPr>
      </p:pic>
      <p:sp>
        <p:nvSpPr>
          <p:cNvPr id="21" name="Rectangle 20">
            <a:extLst>
              <a:ext uri="{FF2B5EF4-FFF2-40B4-BE49-F238E27FC236}">
                <a16:creationId xmlns:a16="http://schemas.microsoft.com/office/drawing/2014/main" xmlns="" id="{AEE6ED5F-8737-437A-8898-C1673C0A12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56866" y="508794"/>
            <a:ext cx="5458121" cy="5897880"/>
          </a:xfrm>
          <a:prstGeom prst="rect">
            <a:avLst/>
          </a:prstGeom>
          <a:solidFill>
            <a:srgbClr val="FFFFFF"/>
          </a:solid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xmlns="" id="{272EEF7E-8FAA-4D72-9BA8-89D1C1F4C1D0}"/>
              </a:ext>
            </a:extLst>
          </p:cNvPr>
          <p:cNvPicPr>
            <a:picLocks noChangeAspect="1"/>
          </p:cNvPicPr>
          <p:nvPr/>
        </p:nvPicPr>
        <p:blipFill>
          <a:blip r:embed="rId3"/>
          <a:stretch>
            <a:fillRect/>
          </a:stretch>
        </p:blipFill>
        <p:spPr>
          <a:xfrm>
            <a:off x="7170802" y="1123526"/>
            <a:ext cx="3619070" cy="4620777"/>
          </a:xfrm>
          <a:prstGeom prst="rect">
            <a:avLst/>
          </a:prstGeom>
        </p:spPr>
      </p:pic>
    </p:spTree>
    <p:extLst>
      <p:ext uri="{BB962C8B-B14F-4D97-AF65-F5344CB8AC3E}">
        <p14:creationId xmlns:p14="http://schemas.microsoft.com/office/powerpoint/2010/main" xmlns="" val="2697089950"/>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7509B08A-C1EC-478C-86AF-60ADE06D9B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DBF5ADC8-7411-47D5-B0E3-8BAF83F493DE}"/>
              </a:ext>
            </a:extLst>
          </p:cNvPr>
          <p:cNvSpPr>
            <a:spLocks noGrp="1"/>
          </p:cNvSpPr>
          <p:nvPr>
            <p:ph type="title"/>
          </p:nvPr>
        </p:nvSpPr>
        <p:spPr>
          <a:xfrm>
            <a:off x="640290" y="685800"/>
            <a:ext cx="4818656" cy="4603749"/>
          </a:xfrm>
        </p:spPr>
        <p:txBody>
          <a:bodyPr>
            <a:normAutofit/>
          </a:bodyPr>
          <a:lstStyle/>
          <a:p>
            <a:pPr algn="r"/>
            <a:r>
              <a:rPr lang="fr-FR" sz="5200" b="1"/>
              <a:t>Habitat et pratiques</a:t>
            </a:r>
            <a:endParaRPr lang="fr-FR" sz="5200"/>
          </a:p>
        </p:txBody>
      </p:sp>
      <p:sp>
        <p:nvSpPr>
          <p:cNvPr id="10" name="Rectangle 9">
            <a:extLst>
              <a:ext uri="{FF2B5EF4-FFF2-40B4-BE49-F238E27FC236}">
                <a16:creationId xmlns:a16="http://schemas.microsoft.com/office/drawing/2014/main" xmlns="" id="{221CC330-4259-4C32-BF8B-5FE13FFABB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xmlns="" id="{031B2CC4-11F9-4ED4-A5C8-31F06481092B}"/>
              </a:ext>
            </a:extLst>
          </p:cNvPr>
          <p:cNvSpPr>
            <a:spLocks noGrp="1"/>
          </p:cNvSpPr>
          <p:nvPr>
            <p:ph idx="1"/>
          </p:nvPr>
        </p:nvSpPr>
        <p:spPr>
          <a:xfrm>
            <a:off x="6625651" y="685800"/>
            <a:ext cx="4878959" cy="4603750"/>
          </a:xfrm>
        </p:spPr>
        <p:txBody>
          <a:bodyPr>
            <a:normAutofit/>
          </a:bodyPr>
          <a:lstStyle/>
          <a:p>
            <a:pPr>
              <a:lnSpc>
                <a:spcPct val="90000"/>
              </a:lnSpc>
            </a:pPr>
            <a:r>
              <a:rPr lang="fr-FR" sz="1600">
                <a:solidFill>
                  <a:schemeClr val="tx1"/>
                </a:solidFill>
              </a:rPr>
              <a:t>l’habitant organise le logement en se conformant à des modèles qui impliquent à la fois une pratique et une symbolique</a:t>
            </a:r>
          </a:p>
          <a:p>
            <a:pPr>
              <a:lnSpc>
                <a:spcPct val="90000"/>
              </a:lnSpc>
            </a:pPr>
            <a:r>
              <a:rPr lang="fr-FR" sz="1600">
                <a:solidFill>
                  <a:schemeClr val="tx1"/>
                </a:solidFill>
              </a:rPr>
              <a:t>Les modèles de ces pratiques et de cette symbolique de l’habitat concernent la sociabilité, l’organisation familiale, les rôles masculins/féminins, le propre et le sale, l’habitant, en se référant, à ces modèles il organise son espace suivant un certain nombre d’oppositions : privé/public, dehors/dedans, propre/sale, masculin/féminin, parents/enfants, montré/caché, etc.… qui caractérise, oriente et gouverne la pratique de l’espace.</a:t>
            </a:r>
          </a:p>
          <a:p>
            <a:pPr>
              <a:lnSpc>
                <a:spcPct val="90000"/>
              </a:lnSpc>
            </a:pPr>
            <a:r>
              <a:rPr lang="fr-FR" sz="1600">
                <a:solidFill>
                  <a:schemeClr val="tx1"/>
                </a:solidFill>
              </a:rPr>
              <a:t>Les qualités du logement, de ce point de vue, correspondent à l’inscription ou à non-inscription dans l’espace des pratiques dont nous avons parlées ci-dessus. Mais que signifie « inscrire des pratiques » ?</a:t>
            </a:r>
          </a:p>
        </p:txBody>
      </p:sp>
    </p:spTree>
    <p:extLst>
      <p:ext uri="{BB962C8B-B14F-4D97-AF65-F5344CB8AC3E}">
        <p14:creationId xmlns:p14="http://schemas.microsoft.com/office/powerpoint/2010/main" xmlns="" val="2046385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82FDE7CB-A0B9-4C48-80CE-B61F4F9E2F5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xmlns="" id="{A3258CC7-31A5-4656-A7C5-16CBDC97872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xmlns="" id="{8C3ADF9B-28A3-4312-A210-984E680D9FE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xmlns="" id="{51D75538-7D02-42CE-8091-38ED0178C24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81A61D5E-676C-44A0-8EF0-D68EBB55F88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BF19251D-8C13-48D6-8334-6FCBB4337C8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9" name="Rectangle 18">
            <a:extLst>
              <a:ext uri="{FF2B5EF4-FFF2-40B4-BE49-F238E27FC236}">
                <a16:creationId xmlns:a16="http://schemas.microsoft.com/office/drawing/2014/main" xmlns="" id="{C8C7AE78-B569-4E9C-8EA3-8D19B0A004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nip Diagonal Corner Rectangle 24">
            <a:extLst>
              <a:ext uri="{FF2B5EF4-FFF2-40B4-BE49-F238E27FC236}">
                <a16:creationId xmlns:a16="http://schemas.microsoft.com/office/drawing/2014/main" xmlns="" id="{CC070D07-FDFC-499A-8004-94AE18EF31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8229" y="620722"/>
            <a:ext cx="10935543" cy="5286838"/>
          </a:xfrm>
          <a:prstGeom prst="snip2DiagRect">
            <a:avLst>
              <a:gd name="adj1" fmla="val 10787"/>
              <a:gd name="adj2" fmla="val 0"/>
            </a:avLst>
          </a:prstGeom>
          <a:solidFill>
            <a:srgbClr val="FFFFFF"/>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xmlns="" id="{4EEE1D16-EB8A-4E5C-BE01-CC28DFCEA576}"/>
              </a:ext>
            </a:extLst>
          </p:cNvPr>
          <p:cNvPicPr>
            <a:picLocks noChangeAspect="1"/>
          </p:cNvPicPr>
          <p:nvPr/>
        </p:nvPicPr>
        <p:blipFill rotWithShape="1">
          <a:blip r:embed="rId2"/>
          <a:srcRect l="259" r="21043" b="-1"/>
          <a:stretch/>
        </p:blipFill>
        <p:spPr>
          <a:xfrm>
            <a:off x="789096" y="781589"/>
            <a:ext cx="5226470" cy="4955408"/>
          </a:xfrm>
          <a:custGeom>
            <a:avLst/>
            <a:gdLst>
              <a:gd name="connsiteX0" fmla="*/ 490693 w 5226470"/>
              <a:gd name="connsiteY0" fmla="*/ 0 h 4955408"/>
              <a:gd name="connsiteX1" fmla="*/ 5226470 w 5226470"/>
              <a:gd name="connsiteY1" fmla="*/ 0 h 4955408"/>
              <a:gd name="connsiteX2" fmla="*/ 5226470 w 5226470"/>
              <a:gd name="connsiteY2" fmla="*/ 4955408 h 4955408"/>
              <a:gd name="connsiteX3" fmla="*/ 0 w 5226470"/>
              <a:gd name="connsiteY3" fmla="*/ 4955408 h 4955408"/>
              <a:gd name="connsiteX4" fmla="*/ 0 w 5226470"/>
              <a:gd name="connsiteY4" fmla="*/ 481549 h 495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6470" h="4955408">
                <a:moveTo>
                  <a:pt x="490693" y="0"/>
                </a:moveTo>
                <a:lnTo>
                  <a:pt x="5226470" y="0"/>
                </a:lnTo>
                <a:lnTo>
                  <a:pt x="5226470" y="4955408"/>
                </a:lnTo>
                <a:lnTo>
                  <a:pt x="0" y="4955408"/>
                </a:lnTo>
                <a:lnTo>
                  <a:pt x="0" y="481549"/>
                </a:lnTo>
                <a:close/>
              </a:path>
            </a:pathLst>
          </a:custGeom>
        </p:spPr>
      </p:pic>
      <p:pic>
        <p:nvPicPr>
          <p:cNvPr id="5" name="Image 4">
            <a:extLst>
              <a:ext uri="{FF2B5EF4-FFF2-40B4-BE49-F238E27FC236}">
                <a16:creationId xmlns:a16="http://schemas.microsoft.com/office/drawing/2014/main" xmlns="" id="{F6B99F11-73BB-4310-9CAC-7B4C82B851C5}"/>
              </a:ext>
            </a:extLst>
          </p:cNvPr>
          <p:cNvPicPr>
            <a:picLocks noChangeAspect="1"/>
          </p:cNvPicPr>
          <p:nvPr/>
        </p:nvPicPr>
        <p:blipFill rotWithShape="1">
          <a:blip r:embed="rId3"/>
          <a:srcRect t="12885" r="-1" b="-1"/>
          <a:stretch/>
        </p:blipFill>
        <p:spPr>
          <a:xfrm>
            <a:off x="6176433" y="789546"/>
            <a:ext cx="5226470" cy="4955408"/>
          </a:xfrm>
          <a:custGeom>
            <a:avLst/>
            <a:gdLst>
              <a:gd name="connsiteX0" fmla="*/ 0 w 5226470"/>
              <a:gd name="connsiteY0" fmla="*/ 0 h 4955408"/>
              <a:gd name="connsiteX1" fmla="*/ 5226470 w 5226470"/>
              <a:gd name="connsiteY1" fmla="*/ 0 h 4955408"/>
              <a:gd name="connsiteX2" fmla="*/ 5226470 w 5226470"/>
              <a:gd name="connsiteY2" fmla="*/ 4485508 h 4955408"/>
              <a:gd name="connsiteX3" fmla="*/ 4747647 w 5226470"/>
              <a:gd name="connsiteY3" fmla="*/ 4955408 h 4955408"/>
              <a:gd name="connsiteX4" fmla="*/ 0 w 5226470"/>
              <a:gd name="connsiteY4" fmla="*/ 4955408 h 495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6470" h="4955408">
                <a:moveTo>
                  <a:pt x="0" y="0"/>
                </a:moveTo>
                <a:lnTo>
                  <a:pt x="5226470" y="0"/>
                </a:lnTo>
                <a:lnTo>
                  <a:pt x="5226470" y="4485508"/>
                </a:lnTo>
                <a:lnTo>
                  <a:pt x="4747647" y="4955408"/>
                </a:lnTo>
                <a:lnTo>
                  <a:pt x="0" y="4955408"/>
                </a:lnTo>
                <a:close/>
              </a:path>
            </a:pathLst>
          </a:custGeom>
        </p:spPr>
      </p:pic>
    </p:spTree>
    <p:extLst>
      <p:ext uri="{BB962C8B-B14F-4D97-AF65-F5344CB8AC3E}">
        <p14:creationId xmlns:p14="http://schemas.microsoft.com/office/powerpoint/2010/main" xmlns="" val="1517387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B3ECBC9-D332-4535-BF91-14E6DADFB5CA}"/>
              </a:ext>
            </a:extLst>
          </p:cNvPr>
          <p:cNvSpPr>
            <a:spLocks noGrp="1"/>
          </p:cNvSpPr>
          <p:nvPr>
            <p:ph type="title"/>
          </p:nvPr>
        </p:nvSpPr>
        <p:spPr>
          <a:xfrm>
            <a:off x="684212" y="4487332"/>
            <a:ext cx="8534400" cy="1507067"/>
          </a:xfrm>
        </p:spPr>
        <p:txBody>
          <a:bodyPr>
            <a:normAutofit/>
          </a:bodyPr>
          <a:lstStyle/>
          <a:p>
            <a:r>
              <a:rPr lang="fr-FR" b="1"/>
              <a:t>Habitat et pratiques</a:t>
            </a:r>
            <a:endParaRPr lang="fr-FR" dirty="0"/>
          </a:p>
        </p:txBody>
      </p:sp>
      <p:pic>
        <p:nvPicPr>
          <p:cNvPr id="6" name="Image 5">
            <a:extLst>
              <a:ext uri="{FF2B5EF4-FFF2-40B4-BE49-F238E27FC236}">
                <a16:creationId xmlns:a16="http://schemas.microsoft.com/office/drawing/2014/main" xmlns="" id="{BA1C2F9D-FE59-4226-8BFB-47B9F0FF4045}"/>
              </a:ext>
            </a:extLst>
          </p:cNvPr>
          <p:cNvPicPr>
            <a:picLocks noChangeAspect="1"/>
          </p:cNvPicPr>
          <p:nvPr/>
        </p:nvPicPr>
        <p:blipFill>
          <a:blip r:embed="rId2"/>
          <a:stretch>
            <a:fillRect/>
          </a:stretch>
        </p:blipFill>
        <p:spPr>
          <a:xfrm>
            <a:off x="791240" y="1457458"/>
            <a:ext cx="3185108" cy="2119544"/>
          </a:xfrm>
          <a:prstGeom prst="rect">
            <a:avLst/>
          </a:prstGeom>
          <a:effectLst>
            <a:innerShdw blurRad="57150" dist="38100" dir="14460000">
              <a:prstClr val="black">
                <a:alpha val="70000"/>
              </a:prstClr>
            </a:innerShdw>
          </a:effectLst>
        </p:spPr>
      </p:pic>
      <p:graphicFrame>
        <p:nvGraphicFramePr>
          <p:cNvPr id="5" name="Espace réservé du contenu 2">
            <a:extLst>
              <a:ext uri="{FF2B5EF4-FFF2-40B4-BE49-F238E27FC236}">
                <a16:creationId xmlns:a16="http://schemas.microsoft.com/office/drawing/2014/main" xmlns="" id="{478FAA60-1282-4BE2-91A6-45CE32D8879F}"/>
              </a:ext>
            </a:extLst>
          </p:cNvPr>
          <p:cNvGraphicFramePr>
            <a:graphicFrameLocks noGrp="1"/>
          </p:cNvGraphicFramePr>
          <p:nvPr>
            <p:ph idx="1"/>
            <p:extLst>
              <p:ext uri="{D42A27DB-BD31-4B8C-83A1-F6EECF244321}">
                <p14:modId xmlns:p14="http://schemas.microsoft.com/office/powerpoint/2010/main" xmlns="" val="2657715011"/>
              </p:ext>
            </p:extLst>
          </p:nvPr>
        </p:nvGraphicFramePr>
        <p:xfrm>
          <a:off x="4325696" y="733647"/>
          <a:ext cx="6593129" cy="35758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214518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xmlns="" id="{7509B08A-C1EC-478C-86AF-60ADE06D9B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3AC5204F-F2FC-4624-AC29-36285185CB53}"/>
              </a:ext>
            </a:extLst>
          </p:cNvPr>
          <p:cNvSpPr>
            <a:spLocks noGrp="1"/>
          </p:cNvSpPr>
          <p:nvPr>
            <p:ph type="title"/>
          </p:nvPr>
        </p:nvSpPr>
        <p:spPr>
          <a:xfrm>
            <a:off x="640290" y="685800"/>
            <a:ext cx="4818656" cy="4603749"/>
          </a:xfrm>
        </p:spPr>
        <p:txBody>
          <a:bodyPr>
            <a:normAutofit/>
          </a:bodyPr>
          <a:lstStyle/>
          <a:p>
            <a:pPr algn="r"/>
            <a:r>
              <a:rPr lang="fr-FR" sz="2900" b="1" i="1"/>
              <a:t>Habitat et opposition intériorité/extériorité</a:t>
            </a:r>
            <a:endParaRPr lang="fr-FR" sz="2900" i="1"/>
          </a:p>
        </p:txBody>
      </p:sp>
      <p:sp>
        <p:nvSpPr>
          <p:cNvPr id="13" name="Rectangle 9">
            <a:extLst>
              <a:ext uri="{FF2B5EF4-FFF2-40B4-BE49-F238E27FC236}">
                <a16:creationId xmlns:a16="http://schemas.microsoft.com/office/drawing/2014/main" xmlns="" id="{221CC330-4259-4C32-BF8B-5FE13FFABB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xmlns="" id="{5CE17803-1FB6-4322-8C28-54F1348924AC}"/>
              </a:ext>
            </a:extLst>
          </p:cNvPr>
          <p:cNvSpPr>
            <a:spLocks noGrp="1"/>
          </p:cNvSpPr>
          <p:nvPr>
            <p:ph idx="1"/>
          </p:nvPr>
        </p:nvSpPr>
        <p:spPr>
          <a:xfrm>
            <a:off x="6625651" y="685800"/>
            <a:ext cx="4878959" cy="4603750"/>
          </a:xfrm>
        </p:spPr>
        <p:txBody>
          <a:bodyPr>
            <a:normAutofit fontScale="92500" lnSpcReduction="20000"/>
          </a:bodyPr>
          <a:lstStyle/>
          <a:p>
            <a:r>
              <a:rPr lang="fr-FR" dirty="0">
                <a:solidFill>
                  <a:schemeClr val="tx1"/>
                </a:solidFill>
              </a:rPr>
              <a:t>Une première opposition apparaissant entre espace intérieur et espace extérieur (ou le « dedans » et le « dehors » est l’opposition privé/public. En effet l’intérieur du logement est l’espace privé des relations familiales, l’extérieur est l’espace d’interactions plutôt publiques. L’habitant met en action dans l’espace, à la fois des modèles culturels et un mode de vie qui ne sont pas séparables d’une relation intérieur – extérieur.</a:t>
            </a:r>
          </a:p>
          <a:p>
            <a:r>
              <a:rPr lang="fr-FR" dirty="0">
                <a:solidFill>
                  <a:schemeClr val="tx1"/>
                </a:solidFill>
              </a:rPr>
              <a:t>Donc il est un lieu privé servant à la fois de séparation et de passage, puisqu’il marque une nette transition entre l’espace public et l’espace domestique</a:t>
            </a:r>
          </a:p>
        </p:txBody>
      </p:sp>
    </p:spTree>
    <p:extLst>
      <p:ext uri="{BB962C8B-B14F-4D97-AF65-F5344CB8AC3E}">
        <p14:creationId xmlns:p14="http://schemas.microsoft.com/office/powerpoint/2010/main" xmlns="" val="2815881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F35B8DC-2974-41F6-8B4E-B8FB8A6094F0}"/>
              </a:ext>
            </a:extLst>
          </p:cNvPr>
          <p:cNvSpPr>
            <a:spLocks noGrp="1"/>
          </p:cNvSpPr>
          <p:nvPr>
            <p:ph type="title"/>
          </p:nvPr>
        </p:nvSpPr>
        <p:spPr/>
        <p:txBody>
          <a:bodyPr/>
          <a:lstStyle/>
          <a:p>
            <a:r>
              <a:rPr lang="fr-FR" dirty="0">
                <a:solidFill>
                  <a:schemeClr val="accent4">
                    <a:lumMod val="60000"/>
                    <a:lumOff val="40000"/>
                  </a:schemeClr>
                </a:solidFill>
              </a:rPr>
              <a:t>Introduction</a:t>
            </a:r>
            <a:r>
              <a:rPr lang="fr-FR" dirty="0"/>
              <a:t> </a:t>
            </a:r>
          </a:p>
        </p:txBody>
      </p:sp>
      <p:sp>
        <p:nvSpPr>
          <p:cNvPr id="3" name="Espace réservé du contenu 2">
            <a:extLst>
              <a:ext uri="{FF2B5EF4-FFF2-40B4-BE49-F238E27FC236}">
                <a16:creationId xmlns:a16="http://schemas.microsoft.com/office/drawing/2014/main" xmlns="" id="{51129E7A-DE33-4408-A93B-5B0E7B66E651}"/>
              </a:ext>
            </a:extLst>
          </p:cNvPr>
          <p:cNvSpPr>
            <a:spLocks noGrp="1"/>
          </p:cNvSpPr>
          <p:nvPr>
            <p:ph idx="1"/>
          </p:nvPr>
        </p:nvSpPr>
        <p:spPr>
          <a:xfrm>
            <a:off x="684211" y="685800"/>
            <a:ext cx="10977521" cy="3998934"/>
          </a:xfrm>
        </p:spPr>
        <p:txBody>
          <a:bodyPr>
            <a:normAutofit/>
          </a:bodyPr>
          <a:lstStyle/>
          <a:p>
            <a:pPr marL="0" indent="0" algn="just">
              <a:buNone/>
            </a:pPr>
            <a:r>
              <a:rPr lang="fr-FR" sz="2400" i="1" dirty="0"/>
              <a:t>« </a:t>
            </a:r>
            <a:r>
              <a:rPr lang="fr-FR" sz="3200" i="1" dirty="0">
                <a:solidFill>
                  <a:schemeClr val="tx2">
                    <a:lumMod val="40000"/>
                    <a:lumOff val="60000"/>
                  </a:schemeClr>
                </a:solidFill>
              </a:rPr>
              <a:t>L’habitat n’est pas un toit abri, foyers ou logis, mais un ensemble socialement organisé, il permet à l’homme de satisfaire ses besoins physiologiques, spirituels et affectifs, et le protège des éléments hostiles et étrangers il lui assure son épanouissement vital </a:t>
            </a:r>
            <a:r>
              <a:rPr lang="fr-FR" sz="2400" i="1" dirty="0"/>
              <a:t>». </a:t>
            </a:r>
            <a:r>
              <a:rPr lang="fr-FR" sz="2400" i="1" dirty="0">
                <a:solidFill>
                  <a:schemeClr val="accent4">
                    <a:lumMod val="60000"/>
                    <a:lumOff val="40000"/>
                  </a:schemeClr>
                </a:solidFill>
              </a:rPr>
              <a:t>Louis Khan</a:t>
            </a:r>
            <a:endParaRPr lang="fr-FR" sz="2400" dirty="0">
              <a:solidFill>
                <a:schemeClr val="accent4">
                  <a:lumMod val="60000"/>
                  <a:lumOff val="40000"/>
                </a:schemeClr>
              </a:solidFill>
            </a:endParaRPr>
          </a:p>
        </p:txBody>
      </p:sp>
    </p:spTree>
    <p:extLst>
      <p:ext uri="{BB962C8B-B14F-4D97-AF65-F5344CB8AC3E}">
        <p14:creationId xmlns:p14="http://schemas.microsoft.com/office/powerpoint/2010/main" xmlns="" val="2335931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7DF7EBA7-A606-4350-A0B9-F474EAA3C89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xmlns="" val="1684194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D0CD3A42-1942-4142-A602-B7867C27C91C}"/>
              </a:ext>
            </a:extLst>
          </p:cNvPr>
          <p:cNvSpPr>
            <a:spLocks noGrp="1"/>
          </p:cNvSpPr>
          <p:nvPr>
            <p:ph idx="1"/>
          </p:nvPr>
        </p:nvSpPr>
        <p:spPr>
          <a:xfrm>
            <a:off x="375781" y="685800"/>
            <a:ext cx="11511419" cy="3615267"/>
          </a:xfrm>
        </p:spPr>
        <p:txBody>
          <a:bodyPr>
            <a:normAutofit/>
          </a:bodyPr>
          <a:lstStyle/>
          <a:p>
            <a:pPr marL="0" indent="0" algn="just">
              <a:buNone/>
            </a:pPr>
            <a:r>
              <a:rPr lang="fr-FR" sz="2800" dirty="0">
                <a:solidFill>
                  <a:schemeClr val="tx1">
                    <a:lumMod val="95000"/>
                  </a:schemeClr>
                </a:solidFill>
              </a:rPr>
              <a:t>Entre ces deux espaces privés et public existe une zone intermédiaire floue, inquiétante qui représente :</a:t>
            </a:r>
          </a:p>
          <a:p>
            <a:pPr algn="just"/>
            <a:r>
              <a:rPr lang="fr-FR" sz="2800" dirty="0">
                <a:solidFill>
                  <a:schemeClr val="tx1">
                    <a:lumMod val="95000"/>
                  </a:schemeClr>
                </a:solidFill>
              </a:rPr>
              <a:t>Les espaces semi-publics : ce sont les abords immédiats de l’immeuble</a:t>
            </a:r>
          </a:p>
          <a:p>
            <a:pPr algn="just"/>
            <a:r>
              <a:rPr lang="fr-FR" sz="2800" dirty="0">
                <a:solidFill>
                  <a:schemeClr val="tx1">
                    <a:lumMod val="95000"/>
                  </a:schemeClr>
                </a:solidFill>
              </a:rPr>
              <a:t>Les espaces semi-privés : ce sont les espaces communs tels que le hall d’entrée, les coursives, la cage d’escaliers, etc.… qui n’appartiennent ni au « dedans » ni au « dehors ».</a:t>
            </a:r>
          </a:p>
        </p:txBody>
      </p:sp>
      <p:sp>
        <p:nvSpPr>
          <p:cNvPr id="4" name="Titre 1">
            <a:extLst>
              <a:ext uri="{FF2B5EF4-FFF2-40B4-BE49-F238E27FC236}">
                <a16:creationId xmlns:a16="http://schemas.microsoft.com/office/drawing/2014/main" xmlns="" id="{D744E744-2108-49D9-A643-692AC7A6D4B3}"/>
              </a:ext>
            </a:extLst>
          </p:cNvPr>
          <p:cNvSpPr>
            <a:spLocks noGrp="1"/>
          </p:cNvSpPr>
          <p:nvPr>
            <p:ph type="title"/>
          </p:nvPr>
        </p:nvSpPr>
        <p:spPr>
          <a:xfrm>
            <a:off x="684212" y="4487332"/>
            <a:ext cx="11202988" cy="1507067"/>
          </a:xfrm>
        </p:spPr>
        <p:txBody>
          <a:bodyPr/>
          <a:lstStyle/>
          <a:p>
            <a:r>
              <a:rPr lang="fr-FR" b="1" i="1" dirty="0">
                <a:solidFill>
                  <a:schemeClr val="accent6">
                    <a:lumMod val="20000"/>
                    <a:lumOff val="80000"/>
                  </a:schemeClr>
                </a:solidFill>
              </a:rPr>
              <a:t>Habitat et opposition intériorité/extériorité</a:t>
            </a:r>
            <a:endParaRPr lang="fr-FR" i="1" dirty="0">
              <a:solidFill>
                <a:schemeClr val="accent6">
                  <a:lumMod val="20000"/>
                  <a:lumOff val="80000"/>
                </a:schemeClr>
              </a:solidFill>
            </a:endParaRPr>
          </a:p>
        </p:txBody>
      </p:sp>
    </p:spTree>
    <p:extLst>
      <p:ext uri="{BB962C8B-B14F-4D97-AF65-F5344CB8AC3E}">
        <p14:creationId xmlns:p14="http://schemas.microsoft.com/office/powerpoint/2010/main" xmlns="" val="1044194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13">
            <a:extLst>
              <a:ext uri="{FF2B5EF4-FFF2-40B4-BE49-F238E27FC236}">
                <a16:creationId xmlns:a16="http://schemas.microsoft.com/office/drawing/2014/main" xmlns="" id="{BF6F3917-FAEF-4F5C-BE12-CF65574CE44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5" name="Straight Connector 14">
              <a:extLst>
                <a:ext uri="{FF2B5EF4-FFF2-40B4-BE49-F238E27FC236}">
                  <a16:creationId xmlns:a16="http://schemas.microsoft.com/office/drawing/2014/main" xmlns="" id="{9EFF6467-061A-4EB4-A666-8ED016C0C0E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EDA5CB9C-6466-4DB3-83C9-AE3B536A545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4AA604B4-1AE4-48CB-981A-54CC4AE3C04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65D1C11E-228A-44D3-B3E8-1364E7393DE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F0FD3847-BF68-4ACE-83F8-1E7CC32B17C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8" name="Rectangle 20">
            <a:extLst>
              <a:ext uri="{FF2B5EF4-FFF2-40B4-BE49-F238E27FC236}">
                <a16:creationId xmlns:a16="http://schemas.microsoft.com/office/drawing/2014/main" xmlns="" id="{83A57B52-5ED7-4ECA-8F61-63F3681793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useBgFill="1">
        <p:nvSpPr>
          <p:cNvPr id="29" name="Rectangle: Single Corner Snipped 22">
            <a:extLst>
              <a:ext uri="{FF2B5EF4-FFF2-40B4-BE49-F238E27FC236}">
                <a16:creationId xmlns:a16="http://schemas.microsoft.com/office/drawing/2014/main" xmlns="" id="{E07053B7-2F31-4798-84A3-AABC62602E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5"/>
            <a:ext cx="12188952" cy="5571071"/>
          </a:xfrm>
          <a:prstGeom prst="snip1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xmlns="" id="{5BB2BF56-1F0F-4EC5-9F1A-F995A6221EE0}"/>
              </a:ext>
            </a:extLst>
          </p:cNvPr>
          <p:cNvPicPr>
            <a:picLocks noChangeAspect="1"/>
          </p:cNvPicPr>
          <p:nvPr/>
        </p:nvPicPr>
        <p:blipFill>
          <a:blip r:embed="rId2"/>
          <a:stretch>
            <a:fillRect/>
          </a:stretch>
        </p:blipFill>
        <p:spPr>
          <a:xfrm>
            <a:off x="635179" y="1442783"/>
            <a:ext cx="4019117" cy="2685500"/>
          </a:xfrm>
          <a:prstGeom prst="rect">
            <a:avLst/>
          </a:prstGeom>
        </p:spPr>
      </p:pic>
      <p:cxnSp>
        <p:nvCxnSpPr>
          <p:cNvPr id="30" name="Straight Connector 24">
            <a:extLst>
              <a:ext uri="{FF2B5EF4-FFF2-40B4-BE49-F238E27FC236}">
                <a16:creationId xmlns:a16="http://schemas.microsoft.com/office/drawing/2014/main" xmlns="" id="{8449EA27-07D0-4621-8A23-E4A991834F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798423" y="1140823"/>
            <a:ext cx="0" cy="3230880"/>
          </a:xfrm>
          <a:prstGeom prst="line">
            <a:avLst/>
          </a:prstGeom>
          <a:ln>
            <a:solidFill>
              <a:schemeClr val="tx2">
                <a:alpha val="60000"/>
              </a:schemeClr>
            </a:solidFill>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xmlns="" id="{B4A761C1-293A-4950-BBA5-0CD4E54EC8E4}"/>
              </a:ext>
            </a:extLst>
          </p:cNvPr>
          <p:cNvPicPr>
            <a:picLocks noChangeAspect="1"/>
          </p:cNvPicPr>
          <p:nvPr/>
        </p:nvPicPr>
        <p:blipFill>
          <a:blip r:embed="rId3"/>
          <a:stretch>
            <a:fillRect/>
          </a:stretch>
        </p:blipFill>
        <p:spPr>
          <a:xfrm>
            <a:off x="5031897" y="643467"/>
            <a:ext cx="6437903" cy="4284132"/>
          </a:xfrm>
          <a:prstGeom prst="rect">
            <a:avLst/>
          </a:prstGeom>
        </p:spPr>
      </p:pic>
    </p:spTree>
    <p:extLst>
      <p:ext uri="{BB962C8B-B14F-4D97-AF65-F5344CB8AC3E}">
        <p14:creationId xmlns:p14="http://schemas.microsoft.com/office/powerpoint/2010/main" xmlns="" val="258219224"/>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26" name="Rectangle 17">
            <a:extLst>
              <a:ext uri="{FF2B5EF4-FFF2-40B4-BE49-F238E27FC236}">
                <a16:creationId xmlns:a16="http://schemas.microsoft.com/office/drawing/2014/main" xmlns="" id="{9ACA6826-032C-4799-B079-15DB2A6CBD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re 1">
            <a:extLst>
              <a:ext uri="{FF2B5EF4-FFF2-40B4-BE49-F238E27FC236}">
                <a16:creationId xmlns:a16="http://schemas.microsoft.com/office/drawing/2014/main" xmlns="" id="{33491EDD-A551-4596-A62A-4B539D922D30}"/>
              </a:ext>
            </a:extLst>
          </p:cNvPr>
          <p:cNvSpPr>
            <a:spLocks noGrp="1"/>
          </p:cNvSpPr>
          <p:nvPr>
            <p:ph type="title"/>
          </p:nvPr>
        </p:nvSpPr>
        <p:spPr>
          <a:xfrm>
            <a:off x="684212" y="4487332"/>
            <a:ext cx="8534400" cy="1507067"/>
          </a:xfrm>
        </p:spPr>
        <p:txBody>
          <a:bodyPr>
            <a:normAutofit/>
          </a:bodyPr>
          <a:lstStyle/>
          <a:p>
            <a:r>
              <a:rPr lang="fr-FR" b="1" i="1"/>
              <a:t>Habitat et opposition intériorité/extériorité</a:t>
            </a:r>
            <a:endParaRPr lang="fr-FR" i="1"/>
          </a:p>
        </p:txBody>
      </p:sp>
      <p:sp>
        <p:nvSpPr>
          <p:cNvPr id="3" name="Espace réservé du contenu 2">
            <a:extLst>
              <a:ext uri="{FF2B5EF4-FFF2-40B4-BE49-F238E27FC236}">
                <a16:creationId xmlns:a16="http://schemas.microsoft.com/office/drawing/2014/main" xmlns="" id="{C96EE6E1-2312-430A-AE51-FDA01A240D41}"/>
              </a:ext>
            </a:extLst>
          </p:cNvPr>
          <p:cNvSpPr>
            <a:spLocks noGrp="1"/>
          </p:cNvSpPr>
          <p:nvPr>
            <p:ph idx="1"/>
          </p:nvPr>
        </p:nvSpPr>
        <p:spPr>
          <a:xfrm>
            <a:off x="684212" y="685800"/>
            <a:ext cx="7201259" cy="3615267"/>
          </a:xfrm>
        </p:spPr>
        <p:txBody>
          <a:bodyPr>
            <a:normAutofit/>
          </a:bodyPr>
          <a:lstStyle/>
          <a:p>
            <a:r>
              <a:rPr lang="fr-FR"/>
              <a:t>ce qui sépare donc l’intérieur d’un extérieur, c’est une limite qui s’interpose entre un espace et un autre. Dans l’habitat individuel, la clôture du jardin séparé le dehors du dedans ; les différents types de clôture (du grillage au mur) renvoient au degré de sociabilité de l’habitant : du plus ouvert au plus fermé, et du public au privé.</a:t>
            </a:r>
          </a:p>
        </p:txBody>
      </p:sp>
      <p:pic>
        <p:nvPicPr>
          <p:cNvPr id="4" name="Image 3">
            <a:extLst>
              <a:ext uri="{FF2B5EF4-FFF2-40B4-BE49-F238E27FC236}">
                <a16:creationId xmlns:a16="http://schemas.microsoft.com/office/drawing/2014/main" xmlns="" id="{82743364-A714-46AF-B4C3-D41F2ACAB47E}"/>
              </a:ext>
            </a:extLst>
          </p:cNvPr>
          <p:cNvPicPr>
            <a:picLocks noChangeAspect="1"/>
          </p:cNvPicPr>
          <p:nvPr/>
        </p:nvPicPr>
        <p:blipFill>
          <a:blip r:embed="rId2"/>
          <a:stretch>
            <a:fillRect/>
          </a:stretch>
        </p:blipFill>
        <p:spPr>
          <a:xfrm>
            <a:off x="8319504" y="1421135"/>
            <a:ext cx="3185108" cy="2451040"/>
          </a:xfrm>
          <a:prstGeom prst="rect">
            <a:avLst/>
          </a:prstGeom>
          <a:effectLst>
            <a:innerShdw blurRad="57150" dist="38100" dir="14460000">
              <a:prstClr val="black">
                <a:alpha val="70000"/>
              </a:prstClr>
            </a:innerShdw>
          </a:effectLst>
        </p:spPr>
      </p:pic>
      <p:grpSp>
        <p:nvGrpSpPr>
          <p:cNvPr id="20" name="Group 19">
            <a:extLst>
              <a:ext uri="{FF2B5EF4-FFF2-40B4-BE49-F238E27FC236}">
                <a16:creationId xmlns:a16="http://schemas.microsoft.com/office/drawing/2014/main" xmlns="" id="{DD58A807-BD0E-4B1D-A523-2F20E7FE269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33837"/>
            <a:ext cx="2981858" cy="3208867"/>
            <a:chOff x="9206969" y="2963333"/>
            <a:chExt cx="2981858" cy="3208867"/>
          </a:xfrm>
        </p:grpSpPr>
        <p:cxnSp>
          <p:nvCxnSpPr>
            <p:cNvPr id="21" name="Straight Connector 20">
              <a:extLst>
                <a:ext uri="{FF2B5EF4-FFF2-40B4-BE49-F238E27FC236}">
                  <a16:creationId xmlns:a16="http://schemas.microsoft.com/office/drawing/2014/main" xmlns="" id="{AC82FD88-0436-4D5C-B5A2-7B90191949E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 id="{E2706DBD-9DBD-49D6-80EB-C896096D2F0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xmlns="" id="{251C7442-3F0F-49E3-9389-D6B4BAE14A8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xmlns="" id="{BA614368-43A5-4794-BA71-09F8585F9FC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xmlns="" id="{3F42B96B-0C70-40CB-A027-175F2A16571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2921095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8F4E830A-06F9-4EAA-9E65-110CF24217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xmlns="" id="{DD41BF17-D905-49F5-8BF8-8D993C465C32}"/>
              </a:ext>
            </a:extLst>
          </p:cNvPr>
          <p:cNvPicPr>
            <a:picLocks noChangeAspect="1"/>
          </p:cNvPicPr>
          <p:nvPr/>
        </p:nvPicPr>
        <p:blipFill rotWithShape="1">
          <a:blip r:embed="rId2">
            <a:alphaModFix amt="35000"/>
            <a:extLst/>
          </a:blip>
          <a:srcRect t="3759" b="2491"/>
          <a:stretch/>
        </p:blipFill>
        <p:spPr>
          <a:xfrm>
            <a:off x="3174" y="10"/>
            <a:ext cx="12192000" cy="6857990"/>
          </a:xfrm>
          <a:prstGeom prst="rect">
            <a:avLst/>
          </a:prstGeom>
        </p:spPr>
      </p:pic>
      <p:sp>
        <p:nvSpPr>
          <p:cNvPr id="4" name="Titre 1">
            <a:extLst>
              <a:ext uri="{FF2B5EF4-FFF2-40B4-BE49-F238E27FC236}">
                <a16:creationId xmlns:a16="http://schemas.microsoft.com/office/drawing/2014/main" xmlns="" id="{1D811D15-8E44-4FAC-83B6-B3A2E02137E3}"/>
              </a:ext>
            </a:extLst>
          </p:cNvPr>
          <p:cNvSpPr>
            <a:spLocks noGrp="1"/>
          </p:cNvSpPr>
          <p:nvPr>
            <p:ph type="title"/>
          </p:nvPr>
        </p:nvSpPr>
        <p:spPr>
          <a:xfrm>
            <a:off x="684212" y="4487332"/>
            <a:ext cx="8534400" cy="1507067"/>
          </a:xfrm>
        </p:spPr>
        <p:txBody>
          <a:bodyPr>
            <a:normAutofit/>
          </a:bodyPr>
          <a:lstStyle/>
          <a:p>
            <a:r>
              <a:rPr lang="fr-FR" b="1" i="1"/>
              <a:t>Habitat et opposition intériorité/extériorité</a:t>
            </a:r>
            <a:endParaRPr lang="fr-FR" i="1"/>
          </a:p>
        </p:txBody>
      </p:sp>
      <p:sp>
        <p:nvSpPr>
          <p:cNvPr id="3" name="Espace réservé du contenu 2">
            <a:extLst>
              <a:ext uri="{FF2B5EF4-FFF2-40B4-BE49-F238E27FC236}">
                <a16:creationId xmlns:a16="http://schemas.microsoft.com/office/drawing/2014/main" xmlns="" id="{7B092A66-600C-4188-8BE7-CC4234E97705}"/>
              </a:ext>
            </a:extLst>
          </p:cNvPr>
          <p:cNvSpPr>
            <a:spLocks noGrp="1"/>
          </p:cNvSpPr>
          <p:nvPr>
            <p:ph idx="1"/>
          </p:nvPr>
        </p:nvSpPr>
        <p:spPr>
          <a:xfrm>
            <a:off x="684212" y="685800"/>
            <a:ext cx="8534400" cy="3615267"/>
          </a:xfrm>
        </p:spPr>
        <p:txBody>
          <a:bodyPr>
            <a:normAutofit/>
          </a:bodyPr>
          <a:lstStyle/>
          <a:p>
            <a:pPr marL="0" indent="0">
              <a:buNone/>
            </a:pPr>
            <a:r>
              <a:rPr lang="fr-FR">
                <a:solidFill>
                  <a:schemeClr val="tx1"/>
                </a:solidFill>
              </a:rPr>
              <a:t>Dans l’immeuble collectif, l’espace de l’appartement est totalement fermé mais celui de l’immeuble ne l’est que partiellement, ce qui crée un sentiment d’incertitude, d’inquiétude, et la recherche dans le logement en copropriété d’une solution claire comme les fermetures automatiques dotées d’interphones.</a:t>
            </a:r>
          </a:p>
        </p:txBody>
      </p:sp>
    </p:spTree>
    <p:extLst>
      <p:ext uri="{BB962C8B-B14F-4D97-AF65-F5344CB8AC3E}">
        <p14:creationId xmlns:p14="http://schemas.microsoft.com/office/powerpoint/2010/main" xmlns="" val="439144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B9403C7F-76AE-4587-92A2-D4E41EBE68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1">
            <a:extLst>
              <a:ext uri="{FF2B5EF4-FFF2-40B4-BE49-F238E27FC236}">
                <a16:creationId xmlns:a16="http://schemas.microsoft.com/office/drawing/2014/main" xmlns="" id="{5F442FED-EF71-41C1-A9CA-63662255D90C}"/>
              </a:ext>
            </a:extLst>
          </p:cNvPr>
          <p:cNvSpPr>
            <a:spLocks noGrp="1"/>
          </p:cNvSpPr>
          <p:nvPr>
            <p:ph type="title"/>
          </p:nvPr>
        </p:nvSpPr>
        <p:spPr>
          <a:xfrm>
            <a:off x="3978579" y="4487332"/>
            <a:ext cx="5627158" cy="1507067"/>
          </a:xfrm>
        </p:spPr>
        <p:txBody>
          <a:bodyPr>
            <a:normAutofit/>
          </a:bodyPr>
          <a:lstStyle/>
          <a:p>
            <a:r>
              <a:rPr lang="fr-FR" b="1" i="1"/>
              <a:t>Habitat et opposition intériorité/extériorité</a:t>
            </a:r>
            <a:endParaRPr lang="fr-FR" i="1"/>
          </a:p>
        </p:txBody>
      </p:sp>
      <p:pic>
        <p:nvPicPr>
          <p:cNvPr id="5" name="Image 4">
            <a:extLst>
              <a:ext uri="{FF2B5EF4-FFF2-40B4-BE49-F238E27FC236}">
                <a16:creationId xmlns:a16="http://schemas.microsoft.com/office/drawing/2014/main" xmlns="" id="{521A59D0-6DEB-491A-9AC3-15BB53D6239C}"/>
              </a:ext>
            </a:extLst>
          </p:cNvPr>
          <p:cNvPicPr>
            <a:picLocks noChangeAspect="1"/>
          </p:cNvPicPr>
          <p:nvPr/>
        </p:nvPicPr>
        <p:blipFill rotWithShape="1">
          <a:blip r:embed="rId2"/>
          <a:srcRect l="40447" r="30701"/>
          <a:stretch/>
        </p:blipFill>
        <p:spPr>
          <a:xfrm>
            <a:off x="831" y="10"/>
            <a:ext cx="3502025" cy="6857990"/>
          </a:xfrm>
          <a:prstGeom prst="rect">
            <a:avLst/>
          </a:prstGeom>
          <a:effectLst>
            <a:innerShdw blurRad="57150" dist="38100" dir="14460000">
              <a:prstClr val="black">
                <a:alpha val="70000"/>
              </a:prstClr>
            </a:innerShdw>
          </a:effectLst>
        </p:spPr>
      </p:pic>
      <p:sp>
        <p:nvSpPr>
          <p:cNvPr id="3" name="Espace réservé du contenu 2">
            <a:extLst>
              <a:ext uri="{FF2B5EF4-FFF2-40B4-BE49-F238E27FC236}">
                <a16:creationId xmlns:a16="http://schemas.microsoft.com/office/drawing/2014/main" xmlns="" id="{66E74B97-197C-40F3-95EF-E7C71CA36E94}"/>
              </a:ext>
            </a:extLst>
          </p:cNvPr>
          <p:cNvSpPr>
            <a:spLocks noGrp="1"/>
          </p:cNvSpPr>
          <p:nvPr>
            <p:ph idx="1"/>
          </p:nvPr>
        </p:nvSpPr>
        <p:spPr>
          <a:xfrm>
            <a:off x="3884612" y="685800"/>
            <a:ext cx="6626072" cy="3615267"/>
          </a:xfrm>
        </p:spPr>
        <p:txBody>
          <a:bodyPr>
            <a:normAutofit/>
          </a:bodyPr>
          <a:lstStyle/>
          <a:p>
            <a:pPr marL="0" indent="0">
              <a:buNone/>
            </a:pPr>
            <a:r>
              <a:rPr lang="fr-FR"/>
              <a:t>Par ailleurs, il arrive que le caractère collectif de l’appropriation de ces espaces communs entraine un marquage tout à fait opposé à celui recherché à titre individuel : c’est le cas lorsque l’habitant considère les escaliers et le hall d’entrée comme partie de son espace, comme un élément de son habitat, alors que cet espace est en fait Sali et donc qualifié malgré lui par un signe (la saleté) qu’il rejette. Salir l’entrée, le seuil, la porte d’un habitat est considérée comme une insulte typique de voisinage.</a:t>
            </a:r>
          </a:p>
        </p:txBody>
      </p:sp>
      <p:grpSp>
        <p:nvGrpSpPr>
          <p:cNvPr id="12" name="Group 11">
            <a:extLst>
              <a:ext uri="{FF2B5EF4-FFF2-40B4-BE49-F238E27FC236}">
                <a16:creationId xmlns:a16="http://schemas.microsoft.com/office/drawing/2014/main" xmlns="" id="{D6C71778-3DDA-4748-AEBB-2A4B7501632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xmlns="" id="{BA1F5C7D-5183-424E-BD72-BBFC59C5A26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xmlns="" id="{B848F76E-D8DE-4826-901B-4E4090240E5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xmlns="" id="{FAE84420-E672-4A16-8384-42BDDC4A962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044D91EB-FA8D-4FD3-88F8-053F9962BD4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756B711F-46BD-4789-926C-CF2F01F71D6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1607972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7509B08A-C1EC-478C-86AF-60ADE06D9B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re 1">
            <a:extLst>
              <a:ext uri="{FF2B5EF4-FFF2-40B4-BE49-F238E27FC236}">
                <a16:creationId xmlns:a16="http://schemas.microsoft.com/office/drawing/2014/main" xmlns="" id="{44B87CD6-9520-4905-82D1-67A720178404}"/>
              </a:ext>
            </a:extLst>
          </p:cNvPr>
          <p:cNvSpPr>
            <a:spLocks noGrp="1"/>
          </p:cNvSpPr>
          <p:nvPr>
            <p:ph type="title"/>
          </p:nvPr>
        </p:nvSpPr>
        <p:spPr>
          <a:xfrm>
            <a:off x="640290" y="685800"/>
            <a:ext cx="4818656" cy="4603749"/>
          </a:xfrm>
        </p:spPr>
        <p:txBody>
          <a:bodyPr>
            <a:normAutofit/>
          </a:bodyPr>
          <a:lstStyle/>
          <a:p>
            <a:pPr algn="r"/>
            <a:r>
              <a:rPr lang="fr-FR" sz="2900" b="1" i="1"/>
              <a:t>Habitat et opposition intériorité/extériorité</a:t>
            </a:r>
            <a:endParaRPr lang="fr-FR" sz="2900" i="1"/>
          </a:p>
        </p:txBody>
      </p:sp>
      <p:sp>
        <p:nvSpPr>
          <p:cNvPr id="12" name="Rectangle 11">
            <a:extLst>
              <a:ext uri="{FF2B5EF4-FFF2-40B4-BE49-F238E27FC236}">
                <a16:creationId xmlns:a16="http://schemas.microsoft.com/office/drawing/2014/main" xmlns="" id="{221CC330-4259-4C32-BF8B-5FE13FFABB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xmlns="" id="{FD45F62B-ADDE-44F7-865D-967434591C54}"/>
              </a:ext>
            </a:extLst>
          </p:cNvPr>
          <p:cNvSpPr>
            <a:spLocks noGrp="1"/>
          </p:cNvSpPr>
          <p:nvPr>
            <p:ph idx="1"/>
          </p:nvPr>
        </p:nvSpPr>
        <p:spPr>
          <a:xfrm>
            <a:off x="6625651" y="685800"/>
            <a:ext cx="4878959" cy="4603750"/>
          </a:xfrm>
        </p:spPr>
        <p:txBody>
          <a:bodyPr>
            <a:normAutofit/>
          </a:bodyPr>
          <a:lstStyle/>
          <a:p>
            <a:r>
              <a:rPr lang="fr-FR">
                <a:solidFill>
                  <a:schemeClr val="tx1"/>
                </a:solidFill>
              </a:rPr>
              <a:t>Il semble bien que l’aménagement des espaces communs exprime la volonté de marquer des espaces qui, dans le collectif, restent totalement incontrôlés.</a:t>
            </a:r>
          </a:p>
          <a:p>
            <a:r>
              <a:rPr lang="fr-FR">
                <a:solidFill>
                  <a:schemeClr val="tx1"/>
                </a:solidFill>
              </a:rPr>
              <a:t>Par contre, une fois délimité, l’espace prend une autre dimension : celle du privé au sens propre du mot, et à ce moment-là, il est marqué par l’habitant.</a:t>
            </a:r>
          </a:p>
        </p:txBody>
      </p:sp>
    </p:spTree>
    <p:extLst>
      <p:ext uri="{BB962C8B-B14F-4D97-AF65-F5344CB8AC3E}">
        <p14:creationId xmlns:p14="http://schemas.microsoft.com/office/powerpoint/2010/main" xmlns="" val="2864741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1" name="Group 9">
            <a:extLst>
              <a:ext uri="{FF2B5EF4-FFF2-40B4-BE49-F238E27FC236}">
                <a16:creationId xmlns:a16="http://schemas.microsoft.com/office/drawing/2014/main" xmlns="" id="{12D8CD66-6E34-4232-868C-F61EC84AFC0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xmlns="" id="{BA1EDB24-D25E-4498-9742-07355DA2B19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0E5C3020-0F81-4919-9D1F-B6ED9A83536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xmlns="" id="{83ECD783-8E88-4D10-99BD-C579F0CA2AD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xmlns="" id="{29EDE005-2618-4634-B693-DAB7F601385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xmlns="" id="{C4252634-CD2F-416D-80D4-1C184472B07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5" name="Image 4">
            <a:extLst>
              <a:ext uri="{FF2B5EF4-FFF2-40B4-BE49-F238E27FC236}">
                <a16:creationId xmlns:a16="http://schemas.microsoft.com/office/drawing/2014/main" xmlns="" id="{7CA3E577-ADDE-437F-A9E2-C686B2C526F6}"/>
              </a:ext>
            </a:extLst>
          </p:cNvPr>
          <p:cNvPicPr>
            <a:picLocks noChangeAspect="1"/>
          </p:cNvPicPr>
          <p:nvPr/>
        </p:nvPicPr>
        <p:blipFill rotWithShape="1">
          <a:blip r:embed="rId2"/>
          <a:srcRect t="18954" b="14280"/>
          <a:stretch/>
        </p:blipFill>
        <p:spPr>
          <a:xfrm>
            <a:off x="20" y="10"/>
            <a:ext cx="12191980" cy="6857990"/>
          </a:xfrm>
          <a:prstGeom prst="rect">
            <a:avLst/>
          </a:prstGeom>
        </p:spPr>
      </p:pic>
    </p:spTree>
    <p:extLst>
      <p:ext uri="{BB962C8B-B14F-4D97-AF65-F5344CB8AC3E}">
        <p14:creationId xmlns:p14="http://schemas.microsoft.com/office/powerpoint/2010/main" xmlns="" val="5338515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xmlns="" id="{781BBDC9-2DC6-4959-AC3D-49A5DCB05D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xmlns="" id="{8CE069C0-5241-4ECF-A45A-BAEA218C7DB1}"/>
              </a:ext>
            </a:extLst>
          </p:cNvPr>
          <p:cNvSpPr>
            <a:spLocks noGrp="1"/>
          </p:cNvSpPr>
          <p:nvPr>
            <p:ph idx="1"/>
          </p:nvPr>
        </p:nvSpPr>
        <p:spPr>
          <a:xfrm>
            <a:off x="684212" y="685800"/>
            <a:ext cx="4754563" cy="5410200"/>
          </a:xfrm>
        </p:spPr>
        <p:txBody>
          <a:bodyPr>
            <a:normAutofit/>
          </a:bodyPr>
          <a:lstStyle/>
          <a:p>
            <a:pPr marL="0" indent="0">
              <a:lnSpc>
                <a:spcPct val="90000"/>
              </a:lnSpc>
              <a:buNone/>
            </a:pPr>
            <a:r>
              <a:rPr lang="fr-FR" sz="1700" b="1">
                <a:solidFill>
                  <a:schemeClr val="tx1"/>
                </a:solidFill>
              </a:rPr>
              <a:t>a) Logement et intimité</a:t>
            </a:r>
          </a:p>
          <a:p>
            <a:pPr marL="0" indent="0">
              <a:lnSpc>
                <a:spcPct val="90000"/>
              </a:lnSpc>
              <a:buNone/>
            </a:pPr>
            <a:r>
              <a:rPr lang="fr-FR" sz="1700">
                <a:solidFill>
                  <a:schemeClr val="tx1"/>
                </a:solidFill>
              </a:rPr>
              <a:t>L’analyse des entretiens met en évidence le fait que l’habitant s’approprie l’espace de son logement selon un axe principal : du moins intime au plus intime, qui est la principale opposition dans l’organisation des espaces intérieurs du logement propre au modèle culturel inhérent à une société donnée.</a:t>
            </a:r>
          </a:p>
          <a:p>
            <a:pPr marL="0" indent="0">
              <a:lnSpc>
                <a:spcPct val="90000"/>
              </a:lnSpc>
              <a:buNone/>
            </a:pPr>
            <a:r>
              <a:rPr lang="fr-FR" sz="1700">
                <a:solidFill>
                  <a:schemeClr val="tx1"/>
                </a:solidFill>
              </a:rPr>
              <a:t>Il semble donc, que l’habitant différencie et ordonne les espaces intérieurs de son logement en se basant, dans un premier temps sur l’intimité. En effet, cette intimité doit être protégée, surtout par rapport au voisinage, et ne peut pas être exposée au-delà de l’espace de l’appartement. Les aspects les plus anodins de la vie familiale finissent parfois par prendre figure mythique tant qu’ ils sont cachés aux yeux des autres.</a:t>
            </a:r>
          </a:p>
        </p:txBody>
      </p:sp>
      <p:sp>
        <p:nvSpPr>
          <p:cNvPr id="20" name="Rectangle 9">
            <a:extLst>
              <a:ext uri="{FF2B5EF4-FFF2-40B4-BE49-F238E27FC236}">
                <a16:creationId xmlns:a16="http://schemas.microsoft.com/office/drawing/2014/main" xmlns="" id="{08452CCF-4A27-488A-AAF4-424933CFC9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5999" y="0"/>
            <a:ext cx="4657345" cy="6858000"/>
          </a:xfrm>
          <a:prstGeom prst="rect">
            <a:avLst/>
          </a:prstGeom>
          <a:solidFill>
            <a:schemeClr val="bg2">
              <a:lumMod val="75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4788C0AE-8367-4DB5-A3C0-16C4D15D01AC}"/>
              </a:ext>
            </a:extLst>
          </p:cNvPr>
          <p:cNvSpPr>
            <a:spLocks noGrp="1"/>
          </p:cNvSpPr>
          <p:nvPr>
            <p:ph type="title"/>
          </p:nvPr>
        </p:nvSpPr>
        <p:spPr>
          <a:xfrm>
            <a:off x="6662057" y="685800"/>
            <a:ext cx="3592286" cy="5308599"/>
          </a:xfrm>
        </p:spPr>
        <p:txBody>
          <a:bodyPr>
            <a:normAutofit/>
          </a:bodyPr>
          <a:lstStyle/>
          <a:p>
            <a:r>
              <a:rPr lang="fr-FR" sz="3200" b="1"/>
              <a:t>Appropriation de l’espace intérieur du logement</a:t>
            </a:r>
            <a:endParaRPr lang="fr-FR" sz="3200"/>
          </a:p>
        </p:txBody>
      </p:sp>
      <p:sp>
        <p:nvSpPr>
          <p:cNvPr id="12" name="Rectangle 11">
            <a:extLst>
              <a:ext uri="{FF2B5EF4-FFF2-40B4-BE49-F238E27FC236}">
                <a16:creationId xmlns:a16="http://schemas.microsoft.com/office/drawing/2014/main" xmlns="" id="{4B74BB55-8517-4CFE-9389-81D0E6F81F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753344" y="0"/>
            <a:ext cx="1438656" cy="6858000"/>
          </a:xfrm>
          <a:prstGeom prst="rect">
            <a:avLst/>
          </a:prstGeom>
          <a:solidFill>
            <a:schemeClr val="bg2">
              <a:lumMod val="50000"/>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grpSp>
        <p:nvGrpSpPr>
          <p:cNvPr id="14" name="Group 13">
            <a:extLst>
              <a:ext uri="{FF2B5EF4-FFF2-40B4-BE49-F238E27FC236}">
                <a16:creationId xmlns:a16="http://schemas.microsoft.com/office/drawing/2014/main" xmlns="" id="{543190CD-45FC-4DE0-B596-17D4DE53E97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769288" y="3770390"/>
            <a:ext cx="1419541" cy="1660354"/>
            <a:chOff x="10292292" y="2963333"/>
            <a:chExt cx="1896535" cy="2218267"/>
          </a:xfrm>
        </p:grpSpPr>
        <p:cxnSp>
          <p:nvCxnSpPr>
            <p:cNvPr id="15" name="Straight Connector 14">
              <a:extLst>
                <a:ext uri="{FF2B5EF4-FFF2-40B4-BE49-F238E27FC236}">
                  <a16:creationId xmlns:a16="http://schemas.microsoft.com/office/drawing/2014/main" xmlns="" id="{3BD4334C-2554-4361-8CFF-394E624CF4A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alpha val="70000"/>
                </a:srgb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9FC3CBA7-AF68-4075-BAC7-623C34B4F4F7}"/>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H="1">
              <a:off x="10292292" y="3190344"/>
              <a:ext cx="1896535" cy="1896533"/>
            </a:xfrm>
            <a:prstGeom prst="line">
              <a:avLst/>
            </a:prstGeom>
            <a:ln w="9525">
              <a:solidFill>
                <a:srgbClr val="FFFFFF">
                  <a:alpha val="70000"/>
                </a:srgb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CA6C7307-1C78-4C8A-BF3D-FA420F177AE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alpha val="70000"/>
                </a:srgb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44CD1F94-6C7C-4E8F-9336-E312E9F5C74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alpha val="70000"/>
                </a:srgb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A5B11C2A-D791-46E1-B954-1184FB08022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alpha val="70000"/>
                </a:srgb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2357970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90FE681-1E05-478A-89DC-5F7AB37CFD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1">
            <a:extLst>
              <a:ext uri="{FF2B5EF4-FFF2-40B4-BE49-F238E27FC236}">
                <a16:creationId xmlns:a16="http://schemas.microsoft.com/office/drawing/2014/main" xmlns="" id="{D870EE8A-E3D4-4E71-B375-97F04BDAB42E}"/>
              </a:ext>
            </a:extLst>
          </p:cNvPr>
          <p:cNvSpPr>
            <a:spLocks noGrp="1"/>
          </p:cNvSpPr>
          <p:nvPr>
            <p:ph type="title"/>
          </p:nvPr>
        </p:nvSpPr>
        <p:spPr>
          <a:xfrm>
            <a:off x="684212" y="685799"/>
            <a:ext cx="3747111" cy="4892040"/>
          </a:xfrm>
        </p:spPr>
        <p:txBody>
          <a:bodyPr>
            <a:normAutofit/>
          </a:bodyPr>
          <a:lstStyle/>
          <a:p>
            <a:pPr algn="r"/>
            <a:r>
              <a:rPr lang="fr-FR" b="1"/>
              <a:t>Appropriation de l’espace intérieur du logement</a:t>
            </a:r>
            <a:endParaRPr lang="fr-FR"/>
          </a:p>
        </p:txBody>
      </p:sp>
      <p:cxnSp>
        <p:nvCxnSpPr>
          <p:cNvPr id="11" name="Straight Connector 10">
            <a:extLst>
              <a:ext uri="{FF2B5EF4-FFF2-40B4-BE49-F238E27FC236}">
                <a16:creationId xmlns:a16="http://schemas.microsoft.com/office/drawing/2014/main" xmlns="" id="{2E2F21DC-5F0E-42CF-B89C-C1E25E175CB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xmlns="" id="{CA4EC302-E947-40CC-9694-12E00695E753}"/>
              </a:ext>
            </a:extLst>
          </p:cNvPr>
          <p:cNvSpPr>
            <a:spLocks noGrp="1"/>
          </p:cNvSpPr>
          <p:nvPr>
            <p:ph idx="1"/>
          </p:nvPr>
        </p:nvSpPr>
        <p:spPr>
          <a:xfrm>
            <a:off x="4979962" y="685799"/>
            <a:ext cx="6288260" cy="4892040"/>
          </a:xfrm>
        </p:spPr>
        <p:txBody>
          <a:bodyPr>
            <a:normAutofit/>
          </a:bodyPr>
          <a:lstStyle/>
          <a:p>
            <a:pPr marL="0" indent="0">
              <a:buNone/>
            </a:pPr>
            <a:r>
              <a:rPr lang="fr-FR">
                <a:solidFill>
                  <a:schemeClr val="tx1"/>
                </a:solidFill>
              </a:rPr>
              <a:t>Comment l’intimité conjugale et familiale s’inscrit-elle dans l’espace habité ?</a:t>
            </a:r>
          </a:p>
          <a:p>
            <a:r>
              <a:rPr lang="fr-FR">
                <a:solidFill>
                  <a:schemeClr val="tx1"/>
                </a:solidFill>
              </a:rPr>
              <a:t>Par une spécialisation de cet espace : chambre des parents, lieu du colloque conjugal, et séjour familial (bit loguâad), lieu du colloque familial.</a:t>
            </a:r>
          </a:p>
          <a:p>
            <a:r>
              <a:rPr lang="fr-FR">
                <a:solidFill>
                  <a:schemeClr val="tx1"/>
                </a:solidFill>
              </a:rPr>
              <a:t>Par des objets appropriés qui vont saturer l’espace de l’intimité familiale : rideaux, tapis, couleurs, etc.….</a:t>
            </a:r>
          </a:p>
        </p:txBody>
      </p:sp>
    </p:spTree>
    <p:extLst>
      <p:ext uri="{BB962C8B-B14F-4D97-AF65-F5344CB8AC3E}">
        <p14:creationId xmlns:p14="http://schemas.microsoft.com/office/powerpoint/2010/main" xmlns="" val="871711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78F4212-4AEC-43E9-9387-8F1B18DBA791}"/>
              </a:ext>
            </a:extLst>
          </p:cNvPr>
          <p:cNvSpPr>
            <a:spLocks noGrp="1"/>
          </p:cNvSpPr>
          <p:nvPr>
            <p:ph type="title"/>
          </p:nvPr>
        </p:nvSpPr>
        <p:spPr>
          <a:xfrm>
            <a:off x="488515" y="4487332"/>
            <a:ext cx="8730097" cy="1507067"/>
          </a:xfrm>
        </p:spPr>
        <p:txBody>
          <a:bodyPr/>
          <a:lstStyle/>
          <a:p>
            <a:r>
              <a:rPr lang="fr-FR" dirty="0">
                <a:solidFill>
                  <a:schemeClr val="accent4">
                    <a:lumMod val="60000"/>
                    <a:lumOff val="40000"/>
                  </a:schemeClr>
                </a:solidFill>
              </a:rPr>
              <a:t>Introduction</a:t>
            </a:r>
          </a:p>
        </p:txBody>
      </p:sp>
      <p:sp>
        <p:nvSpPr>
          <p:cNvPr id="3" name="Espace réservé du contenu 2">
            <a:extLst>
              <a:ext uri="{FF2B5EF4-FFF2-40B4-BE49-F238E27FC236}">
                <a16:creationId xmlns:a16="http://schemas.microsoft.com/office/drawing/2014/main" xmlns="" id="{0AB8C1FA-0D19-4B2E-96BB-4B06352ED5FE}"/>
              </a:ext>
            </a:extLst>
          </p:cNvPr>
          <p:cNvSpPr>
            <a:spLocks noGrp="1"/>
          </p:cNvSpPr>
          <p:nvPr>
            <p:ph idx="1"/>
          </p:nvPr>
        </p:nvSpPr>
        <p:spPr>
          <a:xfrm>
            <a:off x="488515" y="685800"/>
            <a:ext cx="11323529" cy="4023986"/>
          </a:xfrm>
        </p:spPr>
        <p:txBody>
          <a:bodyPr>
            <a:normAutofit fontScale="85000" lnSpcReduction="10000"/>
          </a:bodyPr>
          <a:lstStyle/>
          <a:p>
            <a:pPr marL="0" indent="0" algn="just">
              <a:buNone/>
            </a:pPr>
            <a:r>
              <a:rPr lang="fr-FR" sz="3200" i="1" dirty="0">
                <a:solidFill>
                  <a:schemeClr val="tx2">
                    <a:lumMod val="40000"/>
                    <a:lumOff val="60000"/>
                  </a:schemeClr>
                </a:solidFill>
              </a:rPr>
              <a:t>l’architecte a une lourde responsabilité de mettre en espace la culture de la société dans laquelle il œuvre. Ainsi, son travail est en relation constante avec les formes d’organisation sociale : d’abord, parce que l’architecte, avant de construire, élabore un « projet » et que cette activité de projection et de conception est profondément liée aux normes, aux valeurs et aux représentations sociales visées ; ensuite, parce que les bâtiments qu’il réalise – quelle que soit leur destination – sont « habités », c’est-à-dire soumis à l’usage, à l’expérience et deviennent dans la pratique des espaces physiques d’appartenance sociale.</a:t>
            </a:r>
          </a:p>
        </p:txBody>
      </p:sp>
    </p:spTree>
    <p:extLst>
      <p:ext uri="{BB962C8B-B14F-4D97-AF65-F5344CB8AC3E}">
        <p14:creationId xmlns:p14="http://schemas.microsoft.com/office/powerpoint/2010/main" xmlns="" val="3904109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xmlns="" id="{290FE681-1E05-478A-89DC-5F7AB37CFD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1">
            <a:extLst>
              <a:ext uri="{FF2B5EF4-FFF2-40B4-BE49-F238E27FC236}">
                <a16:creationId xmlns:a16="http://schemas.microsoft.com/office/drawing/2014/main" xmlns="" id="{A93956C3-3810-4688-84C7-0F41BE98E344}"/>
              </a:ext>
            </a:extLst>
          </p:cNvPr>
          <p:cNvSpPr>
            <a:spLocks noGrp="1"/>
          </p:cNvSpPr>
          <p:nvPr>
            <p:ph type="title"/>
          </p:nvPr>
        </p:nvSpPr>
        <p:spPr>
          <a:xfrm>
            <a:off x="684212" y="685799"/>
            <a:ext cx="3747111" cy="4892040"/>
          </a:xfrm>
        </p:spPr>
        <p:txBody>
          <a:bodyPr>
            <a:normAutofit/>
          </a:bodyPr>
          <a:lstStyle/>
          <a:p>
            <a:pPr algn="r"/>
            <a:r>
              <a:rPr lang="fr-FR" b="1"/>
              <a:t>Appropriation de l’espace intérieur du logement</a:t>
            </a:r>
            <a:endParaRPr lang="fr-FR"/>
          </a:p>
        </p:txBody>
      </p:sp>
      <p:cxnSp>
        <p:nvCxnSpPr>
          <p:cNvPr id="14" name="Straight Connector 10">
            <a:extLst>
              <a:ext uri="{FF2B5EF4-FFF2-40B4-BE49-F238E27FC236}">
                <a16:creationId xmlns:a16="http://schemas.microsoft.com/office/drawing/2014/main" xmlns="" id="{2E2F21DC-5F0E-42CF-B89C-C1E25E175CB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xmlns="" id="{9156DC68-2DF5-4B8C-BDCC-FB2A68312944}"/>
              </a:ext>
            </a:extLst>
          </p:cNvPr>
          <p:cNvSpPr>
            <a:spLocks noGrp="1"/>
          </p:cNvSpPr>
          <p:nvPr>
            <p:ph idx="1"/>
          </p:nvPr>
        </p:nvSpPr>
        <p:spPr>
          <a:xfrm>
            <a:off x="4979962" y="685799"/>
            <a:ext cx="6288260" cy="4892040"/>
          </a:xfrm>
        </p:spPr>
        <p:txBody>
          <a:bodyPr>
            <a:normAutofit/>
          </a:bodyPr>
          <a:lstStyle/>
          <a:p>
            <a:r>
              <a:rPr lang="fr-FR">
                <a:solidFill>
                  <a:schemeClr val="tx1"/>
                </a:solidFill>
              </a:rPr>
              <a:t>Ce passage des objets d’une situation dans laquelle ils jouent un rôle pratique et où ils indiquent un certain usage, à une fonction significative par laquelle ils créent une intimité,</a:t>
            </a:r>
          </a:p>
          <a:p>
            <a:r>
              <a:rPr lang="fr-FR">
                <a:solidFill>
                  <a:schemeClr val="tx1"/>
                </a:solidFill>
              </a:rPr>
              <a:t>permet à l’habitat d’être organisé symboliquement entre les tendances profondes (clore, aménager, entretenir) et les niveaux les plus socialisés.</a:t>
            </a:r>
          </a:p>
          <a:p>
            <a:r>
              <a:rPr lang="fr-FR">
                <a:solidFill>
                  <a:schemeClr val="tx1"/>
                </a:solidFill>
              </a:rPr>
              <a:t>Ce transfert a comme fonction de socialiser l’habitat en le rendant communicable. Il permet de passer du sexuel au familial, du « nous » aux relations avec « les autres » et du privé au public.</a:t>
            </a:r>
          </a:p>
        </p:txBody>
      </p:sp>
    </p:spTree>
    <p:extLst>
      <p:ext uri="{BB962C8B-B14F-4D97-AF65-F5344CB8AC3E}">
        <p14:creationId xmlns:p14="http://schemas.microsoft.com/office/powerpoint/2010/main" xmlns="" val="487561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ACA6826-032C-4799-B079-15DB2A6CBD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0C81E621-FC59-4144-98B3-143BFB33D441}"/>
              </a:ext>
            </a:extLst>
          </p:cNvPr>
          <p:cNvSpPr>
            <a:spLocks noGrp="1"/>
          </p:cNvSpPr>
          <p:nvPr>
            <p:ph type="title"/>
          </p:nvPr>
        </p:nvSpPr>
        <p:spPr>
          <a:xfrm>
            <a:off x="684212" y="4487332"/>
            <a:ext cx="8534400" cy="1507067"/>
          </a:xfrm>
        </p:spPr>
        <p:txBody>
          <a:bodyPr>
            <a:normAutofit/>
          </a:bodyPr>
          <a:lstStyle/>
          <a:p>
            <a:r>
              <a:rPr lang="fr-FR" b="1"/>
              <a:t>Manières d’appropriation de l’espace privé : l’appartement</a:t>
            </a:r>
            <a:endParaRPr lang="fr-FR"/>
          </a:p>
        </p:txBody>
      </p:sp>
      <p:sp>
        <p:nvSpPr>
          <p:cNvPr id="3" name="Espace réservé du contenu 2">
            <a:extLst>
              <a:ext uri="{FF2B5EF4-FFF2-40B4-BE49-F238E27FC236}">
                <a16:creationId xmlns:a16="http://schemas.microsoft.com/office/drawing/2014/main" xmlns="" id="{424ECD89-3A58-4407-8935-E1A72F4B8048}"/>
              </a:ext>
            </a:extLst>
          </p:cNvPr>
          <p:cNvSpPr>
            <a:spLocks noGrp="1"/>
          </p:cNvSpPr>
          <p:nvPr>
            <p:ph idx="1"/>
          </p:nvPr>
        </p:nvSpPr>
        <p:spPr>
          <a:xfrm>
            <a:off x="684212" y="685800"/>
            <a:ext cx="7201259" cy="3615267"/>
          </a:xfrm>
        </p:spPr>
        <p:txBody>
          <a:bodyPr>
            <a:normAutofit/>
          </a:bodyPr>
          <a:lstStyle/>
          <a:p>
            <a:pPr marL="0" indent="0">
              <a:buNone/>
            </a:pPr>
            <a:r>
              <a:rPr lang="fr-FR"/>
              <a:t>l’habitant s’approprie « tout naturellement » son logement. Lorsqu’il a des contraintes architecturales, l’habitant peut transformer complètement son espace pour l’adapter à ses modèles de relations.</a:t>
            </a:r>
          </a:p>
          <a:p>
            <a:pPr marL="0" indent="0">
              <a:buNone/>
            </a:pPr>
            <a:r>
              <a:rPr lang="fr-FR" b="1"/>
              <a:t>1- L’entrée :</a:t>
            </a:r>
          </a:p>
          <a:p>
            <a:pPr marL="0" indent="0">
              <a:buNone/>
            </a:pPr>
            <a:r>
              <a:rPr lang="fr-FR"/>
              <a:t>Est l’espace le moins intime, qui existe et sert de sas entre l’intérieur et l’extérieur de l’appartement ; c’est un lieu où l’on reçoit toute personne frappant à la porte.</a:t>
            </a:r>
          </a:p>
          <a:p>
            <a:pPr marL="0" indent="0">
              <a:buNone/>
            </a:pPr>
            <a:r>
              <a:rPr lang="fr-FR"/>
              <a:t>Pour l’habitant, l’entrée est un espace propre et montré, qui a une valeur d’apparat et de prestige.</a:t>
            </a:r>
          </a:p>
        </p:txBody>
      </p:sp>
      <p:pic>
        <p:nvPicPr>
          <p:cNvPr id="5" name="Image 4">
            <a:extLst>
              <a:ext uri="{FF2B5EF4-FFF2-40B4-BE49-F238E27FC236}">
                <a16:creationId xmlns:a16="http://schemas.microsoft.com/office/drawing/2014/main" xmlns="" id="{F0BE489C-055B-42BF-B6EF-E07984D742FE}"/>
              </a:ext>
            </a:extLst>
          </p:cNvPr>
          <p:cNvPicPr>
            <a:picLocks noChangeAspect="1"/>
          </p:cNvPicPr>
          <p:nvPr/>
        </p:nvPicPr>
        <p:blipFill>
          <a:blip r:embed="rId2"/>
          <a:stretch>
            <a:fillRect/>
          </a:stretch>
        </p:blipFill>
        <p:spPr>
          <a:xfrm>
            <a:off x="8319504" y="1453777"/>
            <a:ext cx="3185108" cy="2385756"/>
          </a:xfrm>
          <a:prstGeom prst="rect">
            <a:avLst/>
          </a:prstGeom>
          <a:effectLst>
            <a:innerShdw blurRad="57150" dist="38100" dir="14460000">
              <a:prstClr val="black">
                <a:alpha val="70000"/>
              </a:prstClr>
            </a:innerShdw>
          </a:effectLst>
        </p:spPr>
      </p:pic>
      <p:grpSp>
        <p:nvGrpSpPr>
          <p:cNvPr id="12" name="Group 11">
            <a:extLst>
              <a:ext uri="{FF2B5EF4-FFF2-40B4-BE49-F238E27FC236}">
                <a16:creationId xmlns:a16="http://schemas.microsoft.com/office/drawing/2014/main" xmlns="" id="{DD58A807-BD0E-4B1D-A523-2F20E7FE269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33837"/>
            <a:ext cx="2981858" cy="3208867"/>
            <a:chOff x="9206969" y="2963333"/>
            <a:chExt cx="2981858" cy="3208867"/>
          </a:xfrm>
        </p:grpSpPr>
        <p:cxnSp>
          <p:nvCxnSpPr>
            <p:cNvPr id="13" name="Straight Connector 12">
              <a:extLst>
                <a:ext uri="{FF2B5EF4-FFF2-40B4-BE49-F238E27FC236}">
                  <a16:creationId xmlns:a16="http://schemas.microsoft.com/office/drawing/2014/main" xmlns="" id="{AC82FD88-0436-4D5C-B5A2-7B90191949E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xmlns="" id="{E2706DBD-9DBD-49D6-80EB-C896096D2F0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xmlns="" id="{251C7442-3F0F-49E3-9389-D6B4BAE14A8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BA614368-43A5-4794-BA71-09F8585F9FC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3F42B96B-0C70-40CB-A027-175F2A16571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2831103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2BDB7F85-D796-4A23-94A0-EAB405E0B5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1">
            <a:extLst>
              <a:ext uri="{FF2B5EF4-FFF2-40B4-BE49-F238E27FC236}">
                <a16:creationId xmlns:a16="http://schemas.microsoft.com/office/drawing/2014/main" xmlns="" id="{76DDF0C1-992C-4CBB-BD32-A1951A9C8DC5}"/>
              </a:ext>
            </a:extLst>
          </p:cNvPr>
          <p:cNvSpPr>
            <a:spLocks noGrp="1"/>
          </p:cNvSpPr>
          <p:nvPr>
            <p:ph type="title"/>
          </p:nvPr>
        </p:nvSpPr>
        <p:spPr>
          <a:xfrm>
            <a:off x="684212" y="4487332"/>
            <a:ext cx="7543800" cy="1507067"/>
          </a:xfrm>
        </p:spPr>
        <p:txBody>
          <a:bodyPr>
            <a:normAutofit/>
          </a:bodyPr>
          <a:lstStyle/>
          <a:p>
            <a:r>
              <a:rPr lang="fr-FR" b="1"/>
              <a:t>Manières d’appropriation de l’espace privé : l’appartement</a:t>
            </a:r>
            <a:endParaRPr lang="fr-FR"/>
          </a:p>
        </p:txBody>
      </p:sp>
      <p:sp>
        <p:nvSpPr>
          <p:cNvPr id="3" name="Espace réservé du contenu 2">
            <a:extLst>
              <a:ext uri="{FF2B5EF4-FFF2-40B4-BE49-F238E27FC236}">
                <a16:creationId xmlns:a16="http://schemas.microsoft.com/office/drawing/2014/main" xmlns="" id="{3C557D12-BEDD-401B-8439-42B421EEB4D8}"/>
              </a:ext>
            </a:extLst>
          </p:cNvPr>
          <p:cNvSpPr>
            <a:spLocks noGrp="1"/>
          </p:cNvSpPr>
          <p:nvPr>
            <p:ph idx="1"/>
          </p:nvPr>
        </p:nvSpPr>
        <p:spPr>
          <a:xfrm>
            <a:off x="684211" y="685800"/>
            <a:ext cx="7493137" cy="3615267"/>
          </a:xfrm>
        </p:spPr>
        <p:txBody>
          <a:bodyPr>
            <a:normAutofit/>
          </a:bodyPr>
          <a:lstStyle/>
          <a:p>
            <a:pPr marL="0" indent="0">
              <a:lnSpc>
                <a:spcPct val="90000"/>
              </a:lnSpc>
              <a:buNone/>
            </a:pPr>
            <a:r>
              <a:rPr lang="fr-FR" sz="1400" b="1"/>
              <a:t>2- Le séjour :</a:t>
            </a:r>
          </a:p>
          <a:p>
            <a:pPr marL="0" indent="0">
              <a:lnSpc>
                <a:spcPct val="90000"/>
              </a:lnSpc>
              <a:buNone/>
            </a:pPr>
            <a:r>
              <a:rPr lang="fr-FR" sz="1400"/>
              <a:t>Comme l’entrée, il est également considéré comme un espace appartenant à la partie la moins intime dans l’appartement. Le séjour, prévu pour la réception des invités, se transforme selon la taille du ménage, en chambre à coucher la nuit ou en lieu d’activités, propres telles que par exemple le repassage, la couture ou encore apprendre et faire ses devoirs.</a:t>
            </a:r>
          </a:p>
          <a:p>
            <a:pPr marL="0" indent="0">
              <a:lnSpc>
                <a:spcPct val="90000"/>
              </a:lnSpc>
              <a:buNone/>
            </a:pPr>
            <a:r>
              <a:rPr lang="fr-FR" sz="1400" b="1"/>
              <a:t>3- La cuisine :</a:t>
            </a:r>
          </a:p>
          <a:p>
            <a:pPr marL="0" indent="0">
              <a:lnSpc>
                <a:spcPct val="90000"/>
              </a:lnSpc>
              <a:buNone/>
            </a:pPr>
            <a:r>
              <a:rPr lang="fr-FR" sz="1400"/>
              <a:t>En raison de sa surface réduite ne dépassant pas 8m2, elle est uniquement réservée aux préparatifs culinaires et à la cuisson. La prise des repas, y étant quasiment impossible pour des familles de 7 à 10 personnes, elle est transférée dans 90% des cas à « bit el-</a:t>
            </a:r>
            <a:r>
              <a:rPr lang="fr-FR" sz="1400" err="1"/>
              <a:t>gâad</a:t>
            </a:r>
            <a:r>
              <a:rPr lang="fr-FR" sz="1400"/>
              <a:t> ». La cuisine, isolée des regards, est donc un espace intime, typiquement féminin, qui a subi énormément de transformations de la part des habitants du fait de sa superficie réduite.</a:t>
            </a:r>
          </a:p>
        </p:txBody>
      </p:sp>
      <p:pic>
        <p:nvPicPr>
          <p:cNvPr id="5" name="Image 4">
            <a:extLst>
              <a:ext uri="{FF2B5EF4-FFF2-40B4-BE49-F238E27FC236}">
                <a16:creationId xmlns:a16="http://schemas.microsoft.com/office/drawing/2014/main" xmlns="" id="{3736CC14-F1AB-4F39-A9CA-6A5162956967}"/>
              </a:ext>
            </a:extLst>
          </p:cNvPr>
          <p:cNvPicPr>
            <a:picLocks noChangeAspect="1"/>
          </p:cNvPicPr>
          <p:nvPr/>
        </p:nvPicPr>
        <p:blipFill rotWithShape="1">
          <a:blip r:embed="rId2"/>
          <a:srcRect l="29940" r="19825" b="2"/>
          <a:stretch/>
        </p:blipFill>
        <p:spPr>
          <a:xfrm>
            <a:off x="8820603" y="10"/>
            <a:ext cx="3371397" cy="4206230"/>
          </a:xfrm>
          <a:prstGeom prst="rect">
            <a:avLst/>
          </a:prstGeom>
          <a:effectLst>
            <a:innerShdw blurRad="57150" dist="38100" dir="14460000">
              <a:prstClr val="black">
                <a:alpha val="70000"/>
              </a:prstClr>
            </a:innerShdw>
          </a:effectLst>
        </p:spPr>
      </p:pic>
      <p:pic>
        <p:nvPicPr>
          <p:cNvPr id="7" name="Image 6">
            <a:extLst>
              <a:ext uri="{FF2B5EF4-FFF2-40B4-BE49-F238E27FC236}">
                <a16:creationId xmlns:a16="http://schemas.microsoft.com/office/drawing/2014/main" xmlns="" id="{88DE2FF0-131B-49F0-A445-746D755D4A74}"/>
              </a:ext>
            </a:extLst>
          </p:cNvPr>
          <p:cNvPicPr>
            <a:picLocks noChangeAspect="1"/>
          </p:cNvPicPr>
          <p:nvPr/>
        </p:nvPicPr>
        <p:blipFill rotWithShape="1">
          <a:blip r:embed="rId3"/>
          <a:srcRect r="15472" b="-3"/>
          <a:stretch/>
        </p:blipFill>
        <p:spPr>
          <a:xfrm>
            <a:off x="8820603" y="4206240"/>
            <a:ext cx="3368222" cy="2651760"/>
          </a:xfrm>
          <a:prstGeom prst="rect">
            <a:avLst/>
          </a:prstGeom>
          <a:effectLst>
            <a:innerShdw blurRad="57150" dist="38100" dir="14460000">
              <a:prstClr val="black">
                <a:alpha val="70000"/>
              </a:prstClr>
            </a:innerShdw>
          </a:effectLst>
        </p:spPr>
      </p:pic>
      <p:grpSp>
        <p:nvGrpSpPr>
          <p:cNvPr id="14" name="Group 13">
            <a:extLst>
              <a:ext uri="{FF2B5EF4-FFF2-40B4-BE49-F238E27FC236}">
                <a16:creationId xmlns:a16="http://schemas.microsoft.com/office/drawing/2014/main" xmlns="" id="{77DDCDD8-143F-41FD-A4BE-4A424229FA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5" name="Straight Connector 14">
              <a:extLst>
                <a:ext uri="{FF2B5EF4-FFF2-40B4-BE49-F238E27FC236}">
                  <a16:creationId xmlns:a16="http://schemas.microsoft.com/office/drawing/2014/main" xmlns="" id="{097FB148-36BD-4DF5-AED7-F0EE776DC42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F69E5424-8C76-4C97-BCC8-57D9EEF390E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41D80E0-0C02-40B8-ACF6-95AB990377E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17">
              <a:extLst>
                <a:ext uri="{FF2B5EF4-FFF2-40B4-BE49-F238E27FC236}">
                  <a16:creationId xmlns:a16="http://schemas.microsoft.com/office/drawing/2014/main" xmlns="" id="{491EB48E-ACE3-4132-B26B-4F49093F00B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77CE3CAA-34A8-4268-9EA2-AC393E07F29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1745361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xmlns="" id="{FF4C14A9-4028-4BD2-9380-51E9E269D0FD}"/>
              </a:ext>
            </a:extLst>
          </p:cNvPr>
          <p:cNvSpPr>
            <a:spLocks noGrp="1"/>
          </p:cNvSpPr>
          <p:nvPr>
            <p:ph type="title"/>
          </p:nvPr>
        </p:nvSpPr>
        <p:spPr>
          <a:xfrm>
            <a:off x="684212" y="4487332"/>
            <a:ext cx="8534400" cy="1507067"/>
          </a:xfrm>
        </p:spPr>
        <p:txBody>
          <a:bodyPr>
            <a:normAutofit/>
          </a:bodyPr>
          <a:lstStyle/>
          <a:p>
            <a:r>
              <a:rPr lang="fr-FR" b="1"/>
              <a:t>Manières d’appropriation de l’espace privé : l’appartement</a:t>
            </a:r>
            <a:endParaRPr lang="fr-FR"/>
          </a:p>
        </p:txBody>
      </p:sp>
      <p:pic>
        <p:nvPicPr>
          <p:cNvPr id="5" name="Image 4">
            <a:extLst>
              <a:ext uri="{FF2B5EF4-FFF2-40B4-BE49-F238E27FC236}">
                <a16:creationId xmlns:a16="http://schemas.microsoft.com/office/drawing/2014/main" xmlns="" id="{8CE4F5F8-C800-4541-8C0D-90E8C27C9A0D}"/>
              </a:ext>
            </a:extLst>
          </p:cNvPr>
          <p:cNvPicPr>
            <a:picLocks noChangeAspect="1"/>
          </p:cNvPicPr>
          <p:nvPr/>
        </p:nvPicPr>
        <p:blipFill>
          <a:blip r:embed="rId2"/>
          <a:stretch>
            <a:fillRect/>
          </a:stretch>
        </p:blipFill>
        <p:spPr>
          <a:xfrm>
            <a:off x="791240" y="1457458"/>
            <a:ext cx="3185108" cy="2119544"/>
          </a:xfrm>
          <a:prstGeom prst="rect">
            <a:avLst/>
          </a:prstGeom>
          <a:effectLst>
            <a:innerShdw blurRad="57150" dist="38100" dir="14460000">
              <a:prstClr val="black">
                <a:alpha val="70000"/>
              </a:prstClr>
            </a:innerShdw>
          </a:effectLst>
        </p:spPr>
      </p:pic>
      <p:sp>
        <p:nvSpPr>
          <p:cNvPr id="3" name="Espace réservé du contenu 2">
            <a:extLst>
              <a:ext uri="{FF2B5EF4-FFF2-40B4-BE49-F238E27FC236}">
                <a16:creationId xmlns:a16="http://schemas.microsoft.com/office/drawing/2014/main" xmlns="" id="{21E9A254-3150-4044-986A-DE845159090E}"/>
              </a:ext>
            </a:extLst>
          </p:cNvPr>
          <p:cNvSpPr>
            <a:spLocks noGrp="1"/>
          </p:cNvSpPr>
          <p:nvPr>
            <p:ph idx="1"/>
          </p:nvPr>
        </p:nvSpPr>
        <p:spPr>
          <a:xfrm>
            <a:off x="4325696" y="733647"/>
            <a:ext cx="6593129" cy="3575884"/>
          </a:xfrm>
        </p:spPr>
        <p:txBody>
          <a:bodyPr>
            <a:normAutofit/>
          </a:bodyPr>
          <a:lstStyle/>
          <a:p>
            <a:pPr marL="0" indent="0">
              <a:lnSpc>
                <a:spcPct val="90000"/>
              </a:lnSpc>
              <a:buNone/>
            </a:pPr>
            <a:r>
              <a:rPr lang="fr-FR" b="1"/>
              <a:t>4- La chambre d’enfants :</a:t>
            </a:r>
          </a:p>
          <a:p>
            <a:pPr marL="0" indent="0">
              <a:lnSpc>
                <a:spcPct val="90000"/>
              </a:lnSpc>
              <a:buNone/>
            </a:pPr>
            <a:r>
              <a:rPr lang="fr-FR"/>
              <a:t>C’est un espace très intime et polyvalent qui est rarement destiné aux enfants seuls. En effet dans ces appartements « modernes », cet espace polyvalent s’appelle aussi bit el-</a:t>
            </a:r>
            <a:r>
              <a:rPr lang="fr-FR" err="1"/>
              <a:t>gâad</a:t>
            </a:r>
            <a:r>
              <a:rPr lang="fr-FR"/>
              <a:t>, réservé aux enfants la nuit, devient dans la journée le lieu du regroupement familial et parfois des activités domestiques propres, grâce au mobilier composé de matelas à même le sol ou de lits banquettes disposés le long des murs de la pièce, libérant l’espace central pour le reste des activités.</a:t>
            </a:r>
          </a:p>
        </p:txBody>
      </p:sp>
    </p:spTree>
    <p:extLst>
      <p:ext uri="{BB962C8B-B14F-4D97-AF65-F5344CB8AC3E}">
        <p14:creationId xmlns:p14="http://schemas.microsoft.com/office/powerpoint/2010/main" xmlns="" val="2752936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xmlns="" id="{E9260E38-AD41-4CDA-B397-B0579D2AAA8B}"/>
              </a:ext>
            </a:extLst>
          </p:cNvPr>
          <p:cNvSpPr>
            <a:spLocks noGrp="1"/>
          </p:cNvSpPr>
          <p:nvPr>
            <p:ph type="title"/>
          </p:nvPr>
        </p:nvSpPr>
        <p:spPr>
          <a:xfrm>
            <a:off x="684212" y="4487332"/>
            <a:ext cx="8534400" cy="1507067"/>
          </a:xfrm>
        </p:spPr>
        <p:txBody>
          <a:bodyPr>
            <a:normAutofit/>
          </a:bodyPr>
          <a:lstStyle/>
          <a:p>
            <a:r>
              <a:rPr lang="fr-FR" b="1"/>
              <a:t>Manières d’appropriation de l’espace privé : l’appartement</a:t>
            </a:r>
            <a:endParaRPr lang="fr-FR"/>
          </a:p>
        </p:txBody>
      </p:sp>
      <p:pic>
        <p:nvPicPr>
          <p:cNvPr id="4" name="Image 3">
            <a:extLst>
              <a:ext uri="{FF2B5EF4-FFF2-40B4-BE49-F238E27FC236}">
                <a16:creationId xmlns:a16="http://schemas.microsoft.com/office/drawing/2014/main" xmlns="" id="{812ABC7E-56CB-4C35-A7C4-FF77D46F6B76}"/>
              </a:ext>
            </a:extLst>
          </p:cNvPr>
          <p:cNvPicPr>
            <a:picLocks noChangeAspect="1"/>
          </p:cNvPicPr>
          <p:nvPr/>
        </p:nvPicPr>
        <p:blipFill>
          <a:blip r:embed="rId2"/>
          <a:stretch>
            <a:fillRect/>
          </a:stretch>
        </p:blipFill>
        <p:spPr>
          <a:xfrm>
            <a:off x="791240" y="1324352"/>
            <a:ext cx="3185108" cy="2385756"/>
          </a:xfrm>
          <a:prstGeom prst="rect">
            <a:avLst/>
          </a:prstGeom>
          <a:effectLst>
            <a:innerShdw blurRad="57150" dist="38100" dir="14460000">
              <a:prstClr val="black">
                <a:alpha val="70000"/>
              </a:prstClr>
            </a:innerShdw>
          </a:effectLst>
        </p:spPr>
      </p:pic>
      <p:sp>
        <p:nvSpPr>
          <p:cNvPr id="3" name="Espace réservé du contenu 2">
            <a:extLst>
              <a:ext uri="{FF2B5EF4-FFF2-40B4-BE49-F238E27FC236}">
                <a16:creationId xmlns:a16="http://schemas.microsoft.com/office/drawing/2014/main" xmlns="" id="{A26C2103-8A6C-48E2-9E24-DC96515DAB8B}"/>
              </a:ext>
            </a:extLst>
          </p:cNvPr>
          <p:cNvSpPr>
            <a:spLocks noGrp="1"/>
          </p:cNvSpPr>
          <p:nvPr>
            <p:ph idx="1"/>
          </p:nvPr>
        </p:nvSpPr>
        <p:spPr>
          <a:xfrm>
            <a:off x="4325696" y="733647"/>
            <a:ext cx="6593129" cy="3575884"/>
          </a:xfrm>
        </p:spPr>
        <p:txBody>
          <a:bodyPr>
            <a:normAutofit/>
          </a:bodyPr>
          <a:lstStyle/>
          <a:p>
            <a:pPr marL="0" indent="0">
              <a:buNone/>
            </a:pPr>
            <a:r>
              <a:rPr lang="fr-FR" b="1"/>
              <a:t>5- La chambre conjugale :</a:t>
            </a:r>
          </a:p>
          <a:p>
            <a:pPr marL="0" indent="0">
              <a:buNone/>
            </a:pPr>
            <a:r>
              <a:rPr lang="fr-FR"/>
              <a:t>Elle est le domaine du couple, c’est l’espace le plus intime. En effet le modèle sexuel adopte par toutes les sociétés est majoritairement un modèle du couple et non un modèle de groupe.</a:t>
            </a:r>
          </a:p>
          <a:p>
            <a:pPr marL="0" indent="0">
              <a:buNone/>
            </a:pPr>
            <a:r>
              <a:rPr lang="fr-FR"/>
              <a:t>La sexualité nécessite donc un espace très intime, fermé à la vue et à l’ouïe.</a:t>
            </a:r>
          </a:p>
        </p:txBody>
      </p:sp>
    </p:spTree>
    <p:extLst>
      <p:ext uri="{BB962C8B-B14F-4D97-AF65-F5344CB8AC3E}">
        <p14:creationId xmlns:p14="http://schemas.microsoft.com/office/powerpoint/2010/main" xmlns="" val="39855355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CF0534C-24F3-4A3F-983D-706796587016}"/>
              </a:ext>
            </a:extLst>
          </p:cNvPr>
          <p:cNvSpPr>
            <a:spLocks noGrp="1"/>
          </p:cNvSpPr>
          <p:nvPr>
            <p:ph type="title"/>
          </p:nvPr>
        </p:nvSpPr>
        <p:spPr/>
        <p:txBody>
          <a:bodyPr/>
          <a:lstStyle/>
          <a:p>
            <a:r>
              <a:rPr lang="fr-FR" dirty="0"/>
              <a:t>Les limites du haut et du bas</a:t>
            </a:r>
          </a:p>
        </p:txBody>
      </p:sp>
      <p:sp>
        <p:nvSpPr>
          <p:cNvPr id="5" name="Espace réservé du contenu 4">
            <a:extLst>
              <a:ext uri="{FF2B5EF4-FFF2-40B4-BE49-F238E27FC236}">
                <a16:creationId xmlns:a16="http://schemas.microsoft.com/office/drawing/2014/main" xmlns="" id="{EC383D89-8AB1-4E19-BC3E-A93F972AE92B}"/>
              </a:ext>
            </a:extLst>
          </p:cNvPr>
          <p:cNvSpPr>
            <a:spLocks noGrp="1"/>
          </p:cNvSpPr>
          <p:nvPr>
            <p:ph idx="1"/>
          </p:nvPr>
        </p:nvSpPr>
        <p:spPr/>
        <p:txBody>
          <a:bodyPr/>
          <a:lstStyle/>
          <a:p>
            <a:r>
              <a:rPr lang="fr-FR" dirty="0"/>
              <a:t>Toutes les constructions doivent satisfaire à deux règles : </a:t>
            </a:r>
          </a:p>
          <a:p>
            <a:r>
              <a:rPr lang="fr-FR" dirty="0"/>
              <a:t>- l’une fixe la hauteur maximale autorisée, </a:t>
            </a:r>
          </a:p>
          <a:p>
            <a:r>
              <a:rPr lang="fr-FR" dirty="0"/>
              <a:t>- l’autre fixe la hauteur par rapport à la largeur de la rue adjacente (hauteur relative). </a:t>
            </a:r>
          </a:p>
        </p:txBody>
      </p:sp>
    </p:spTree>
    <p:extLst>
      <p:ext uri="{BB962C8B-B14F-4D97-AF65-F5344CB8AC3E}">
        <p14:creationId xmlns:p14="http://schemas.microsoft.com/office/powerpoint/2010/main" xmlns="" val="32800810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8A189EF-6AF7-47E0-8CBF-4F0B0AF1B57D}"/>
              </a:ext>
            </a:extLst>
          </p:cNvPr>
          <p:cNvSpPr>
            <a:spLocks noGrp="1"/>
          </p:cNvSpPr>
          <p:nvPr>
            <p:ph type="title"/>
          </p:nvPr>
        </p:nvSpPr>
        <p:spPr/>
        <p:txBody>
          <a:bodyPr/>
          <a:lstStyle/>
          <a:p>
            <a:r>
              <a:rPr lang="fr-FR" dirty="0"/>
              <a:t>Les limites du haut et du bas</a:t>
            </a:r>
          </a:p>
        </p:txBody>
      </p:sp>
      <p:sp>
        <p:nvSpPr>
          <p:cNvPr id="6" name="Espace réservé du contenu 5">
            <a:extLst>
              <a:ext uri="{FF2B5EF4-FFF2-40B4-BE49-F238E27FC236}">
                <a16:creationId xmlns:a16="http://schemas.microsoft.com/office/drawing/2014/main" xmlns="" id="{91497472-57A1-4842-B358-F34B67FD43F9}"/>
              </a:ext>
            </a:extLst>
          </p:cNvPr>
          <p:cNvSpPr>
            <a:spLocks noGrp="1"/>
          </p:cNvSpPr>
          <p:nvPr>
            <p:ph idx="1"/>
          </p:nvPr>
        </p:nvSpPr>
        <p:spPr/>
        <p:txBody>
          <a:bodyPr>
            <a:normAutofit/>
          </a:bodyPr>
          <a:lstStyle/>
          <a:p>
            <a:pPr marL="0" indent="0">
              <a:buNone/>
            </a:pPr>
            <a:r>
              <a:rPr lang="fr-FR" dirty="0"/>
              <a:t>	La hauteur des constructions est mesurée à partir du niveau de la voirie de desserte ou de la bordure du trottoir, lorsqu'elle existe, dans les autres cas à partir du sol naturel existant (avant travaux) jusqu'au sommet du bâtiment, ouvrages techniques, cheminées et autres superstructures exclus.</a:t>
            </a:r>
          </a:p>
          <a:p>
            <a:pPr marL="0" indent="0">
              <a:buNone/>
            </a:pPr>
            <a:r>
              <a:rPr lang="fr-FR" dirty="0"/>
              <a:t>	Lorsque le terrain est en pente, la hauteur est calculée à partir du milieu de la façade. Si la construction est très longue, la façade peut être divisée en sections n'excédant pas quinze mètres de longueur et la hauteur de chaque section est calculée à partir du milieu de chacune d'elles.</a:t>
            </a:r>
          </a:p>
        </p:txBody>
      </p:sp>
    </p:spTree>
    <p:extLst>
      <p:ext uri="{BB962C8B-B14F-4D97-AF65-F5344CB8AC3E}">
        <p14:creationId xmlns:p14="http://schemas.microsoft.com/office/powerpoint/2010/main" xmlns="" val="27018415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E09CCB3F-DBCE-4964-9E34-8C5DE80EF4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A2879838-FDC9-4062-8A74-EC14AEBAF91D}"/>
              </a:ext>
            </a:extLst>
          </p:cNvPr>
          <p:cNvSpPr>
            <a:spLocks noGrp="1"/>
          </p:cNvSpPr>
          <p:nvPr>
            <p:ph type="title"/>
          </p:nvPr>
        </p:nvSpPr>
        <p:spPr>
          <a:xfrm>
            <a:off x="7532710" y="620722"/>
            <a:ext cx="3518748" cy="1142462"/>
          </a:xfrm>
        </p:spPr>
        <p:txBody>
          <a:bodyPr anchor="b">
            <a:normAutofit/>
          </a:bodyPr>
          <a:lstStyle/>
          <a:p>
            <a:endParaRPr lang="fr-FR" sz="2800"/>
          </a:p>
        </p:txBody>
      </p:sp>
      <p:sp>
        <p:nvSpPr>
          <p:cNvPr id="16" name="Snip Diagonal Corner Rectangle 24">
            <a:extLst>
              <a:ext uri="{FF2B5EF4-FFF2-40B4-BE49-F238E27FC236}">
                <a16:creationId xmlns:a16="http://schemas.microsoft.com/office/drawing/2014/main" xmlns="" id="{1DFF944F-74BA-483A-82C0-64E3AAF4AE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Espace réservé du contenu 5">
            <a:extLst>
              <a:ext uri="{FF2B5EF4-FFF2-40B4-BE49-F238E27FC236}">
                <a16:creationId xmlns:a16="http://schemas.microsoft.com/office/drawing/2014/main" xmlns="" id="{4E5FCBE3-CC19-4907-B483-E4E989086F4D}"/>
              </a:ext>
            </a:extLst>
          </p:cNvPr>
          <p:cNvPicPr>
            <a:picLocks noChangeAspect="1"/>
          </p:cNvPicPr>
          <p:nvPr/>
        </p:nvPicPr>
        <p:blipFill rotWithShape="1">
          <a:blip r:embed="rId2"/>
          <a:srcRect l="9388" r="5988"/>
          <a:stretch/>
        </p:blipFill>
        <p:spPr>
          <a:xfrm>
            <a:off x="778062" y="786117"/>
            <a:ext cx="6245352" cy="4956048"/>
          </a:xfrm>
          <a:custGeom>
            <a:avLst/>
            <a:gdLst>
              <a:gd name="connsiteX0" fmla="*/ 534609 w 6245352"/>
              <a:gd name="connsiteY0" fmla="*/ 0 h 4956048"/>
              <a:gd name="connsiteX1" fmla="*/ 6245352 w 6245352"/>
              <a:gd name="connsiteY1" fmla="*/ 0 h 4956048"/>
              <a:gd name="connsiteX2" fmla="*/ 6245352 w 6245352"/>
              <a:gd name="connsiteY2" fmla="*/ 4421439 h 4956048"/>
              <a:gd name="connsiteX3" fmla="*/ 5710743 w 6245352"/>
              <a:gd name="connsiteY3" fmla="*/ 4956048 h 4956048"/>
              <a:gd name="connsiteX4" fmla="*/ 0 w 6245352"/>
              <a:gd name="connsiteY4" fmla="*/ 4956048 h 4956048"/>
              <a:gd name="connsiteX5" fmla="*/ 0 w 6245352"/>
              <a:gd name="connsiteY5" fmla="*/ 534609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11" name="Content Placeholder 10">
            <a:extLst>
              <a:ext uri="{FF2B5EF4-FFF2-40B4-BE49-F238E27FC236}">
                <a16:creationId xmlns:a16="http://schemas.microsoft.com/office/drawing/2014/main" xmlns="" id="{9433C442-1FAA-46CC-A259-B7FFB672441C}"/>
              </a:ext>
            </a:extLst>
          </p:cNvPr>
          <p:cNvSpPr>
            <a:spLocks noGrp="1"/>
          </p:cNvSpPr>
          <p:nvPr>
            <p:ph idx="1"/>
          </p:nvPr>
        </p:nvSpPr>
        <p:spPr>
          <a:xfrm>
            <a:off x="7532710" y="1822449"/>
            <a:ext cx="3479419" cy="3070226"/>
          </a:xfrm>
        </p:spPr>
        <p:txBody>
          <a:bodyPr anchor="t">
            <a:normAutofit/>
          </a:bodyPr>
          <a:lstStyle/>
          <a:p>
            <a:endParaRPr lang="en-US" sz="1400"/>
          </a:p>
        </p:txBody>
      </p:sp>
      <p:grpSp>
        <p:nvGrpSpPr>
          <p:cNvPr id="18" name="Group 17">
            <a:extLst>
              <a:ext uri="{FF2B5EF4-FFF2-40B4-BE49-F238E27FC236}">
                <a16:creationId xmlns:a16="http://schemas.microsoft.com/office/drawing/2014/main" xmlns="" id="{A9733A91-F958-4629-801A-3F6F1E09AD6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9" name="Straight Connector 18">
              <a:extLst>
                <a:ext uri="{FF2B5EF4-FFF2-40B4-BE49-F238E27FC236}">
                  <a16:creationId xmlns:a16="http://schemas.microsoft.com/office/drawing/2014/main" xmlns="" id="{F3812972-C68B-4C59-B3A7-4AF61E935D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CB3F3B7C-7909-4486-AA08-5C6B625C3A0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xmlns="" id="{00BD7DA8-741F-4296-9363-05EF9154111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 id="{62068EFC-20FC-456F-839F-4BCFFCAA819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xmlns="" id="{3251C60F-B911-433E-BF75-3BBEFD0538C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20496515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82F2FF0-3A1B-41C3-8E98-9ED2E88D104F}"/>
              </a:ext>
            </a:extLst>
          </p:cNvPr>
          <p:cNvSpPr>
            <a:spLocks noGrp="1"/>
          </p:cNvSpPr>
          <p:nvPr>
            <p:ph type="title"/>
          </p:nvPr>
        </p:nvSpPr>
        <p:spPr/>
        <p:txBody>
          <a:bodyPr/>
          <a:lstStyle/>
          <a:p>
            <a:r>
              <a:rPr lang="fr-FR" dirty="0"/>
              <a:t>Les limites du haut et du bas</a:t>
            </a:r>
          </a:p>
        </p:txBody>
      </p:sp>
      <p:sp>
        <p:nvSpPr>
          <p:cNvPr id="3" name="Espace réservé du contenu 2">
            <a:extLst>
              <a:ext uri="{FF2B5EF4-FFF2-40B4-BE49-F238E27FC236}">
                <a16:creationId xmlns:a16="http://schemas.microsoft.com/office/drawing/2014/main" xmlns="" id="{0F60E7B5-AD08-4C48-BF23-95B35464E83E}"/>
              </a:ext>
            </a:extLst>
          </p:cNvPr>
          <p:cNvSpPr>
            <a:spLocks noGrp="1"/>
          </p:cNvSpPr>
          <p:nvPr>
            <p:ph idx="1"/>
          </p:nvPr>
        </p:nvSpPr>
        <p:spPr/>
        <p:txBody>
          <a:bodyPr/>
          <a:lstStyle/>
          <a:p>
            <a:r>
              <a:rPr lang="fr-FR" dirty="0"/>
              <a:t>Plusieurs points bas sont susceptibles de constituer le point de référence du calcul de la règle de hauteur : ce peut être le sol naturel, tel qu’il existe avant les travaux de terrassement ou d’exhaussement nécessaires à la réalisation </a:t>
            </a:r>
            <a:r>
              <a:rPr lang="fr-FR"/>
              <a:t>du projet. </a:t>
            </a:r>
            <a:endParaRPr lang="fr-FR" dirty="0"/>
          </a:p>
        </p:txBody>
      </p:sp>
    </p:spTree>
    <p:extLst>
      <p:ext uri="{BB962C8B-B14F-4D97-AF65-F5344CB8AC3E}">
        <p14:creationId xmlns:p14="http://schemas.microsoft.com/office/powerpoint/2010/main" xmlns="" val="3328784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6A21365-C844-44F5-A1B2-40AE4BBBE3DB}"/>
              </a:ext>
            </a:extLst>
          </p:cNvPr>
          <p:cNvSpPr>
            <a:spLocks noGrp="1"/>
          </p:cNvSpPr>
          <p:nvPr>
            <p:ph type="title"/>
          </p:nvPr>
        </p:nvSpPr>
        <p:spPr>
          <a:xfrm>
            <a:off x="684212" y="4487332"/>
            <a:ext cx="8534400" cy="1507067"/>
          </a:xfrm>
        </p:spPr>
        <p:txBody>
          <a:bodyPr>
            <a:normAutofit/>
          </a:bodyPr>
          <a:lstStyle/>
          <a:p>
            <a:r>
              <a:rPr lang="fr-FR" dirty="0"/>
              <a:t>Les passages et les franchissements des limites</a:t>
            </a:r>
          </a:p>
        </p:txBody>
      </p:sp>
      <p:pic>
        <p:nvPicPr>
          <p:cNvPr id="5" name="Image 4">
            <a:extLst>
              <a:ext uri="{FF2B5EF4-FFF2-40B4-BE49-F238E27FC236}">
                <a16:creationId xmlns:a16="http://schemas.microsoft.com/office/drawing/2014/main" xmlns="" id="{53BF1121-1837-47A8-BA16-625E08AA9F84}"/>
              </a:ext>
            </a:extLst>
          </p:cNvPr>
          <p:cNvPicPr>
            <a:picLocks noChangeAspect="1"/>
          </p:cNvPicPr>
          <p:nvPr/>
        </p:nvPicPr>
        <p:blipFill>
          <a:blip r:embed="rId2"/>
          <a:stretch>
            <a:fillRect/>
          </a:stretch>
        </p:blipFill>
        <p:spPr>
          <a:xfrm>
            <a:off x="791239" y="1157266"/>
            <a:ext cx="5304759" cy="2728646"/>
          </a:xfrm>
          <a:prstGeom prst="rect">
            <a:avLst/>
          </a:prstGeom>
          <a:effectLst>
            <a:innerShdw blurRad="57150" dist="38100" dir="14460000">
              <a:prstClr val="black">
                <a:alpha val="70000"/>
              </a:prstClr>
            </a:innerShdw>
          </a:effectLst>
        </p:spPr>
      </p:pic>
      <p:sp>
        <p:nvSpPr>
          <p:cNvPr id="3" name="Espace réservé du contenu 2">
            <a:extLst>
              <a:ext uri="{FF2B5EF4-FFF2-40B4-BE49-F238E27FC236}">
                <a16:creationId xmlns:a16="http://schemas.microsoft.com/office/drawing/2014/main" xmlns="" id="{30A2CB49-0BA5-42E4-8F8C-184A5F3B79DB}"/>
              </a:ext>
            </a:extLst>
          </p:cNvPr>
          <p:cNvSpPr>
            <a:spLocks noGrp="1"/>
          </p:cNvSpPr>
          <p:nvPr>
            <p:ph idx="1"/>
          </p:nvPr>
        </p:nvSpPr>
        <p:spPr>
          <a:xfrm>
            <a:off x="6499654" y="733647"/>
            <a:ext cx="4419171" cy="3575884"/>
          </a:xfrm>
        </p:spPr>
        <p:txBody>
          <a:bodyPr>
            <a:normAutofit fontScale="85000" lnSpcReduction="10000"/>
          </a:bodyPr>
          <a:lstStyle/>
          <a:p>
            <a:pPr marL="0" indent="0" algn="ctr">
              <a:buNone/>
            </a:pPr>
            <a:r>
              <a:rPr lang="fr-FR" sz="2400" dirty="0">
                <a:solidFill>
                  <a:srgbClr val="FFFF00"/>
                </a:solidFill>
              </a:rPr>
              <a:t>1- transition faible :</a:t>
            </a:r>
          </a:p>
          <a:p>
            <a:pPr marL="0" indent="0" algn="just">
              <a:buNone/>
            </a:pPr>
            <a:r>
              <a:rPr lang="fr-FR" dirty="0">
                <a:solidFill>
                  <a:schemeClr val="tx1"/>
                </a:solidFill>
              </a:rPr>
              <a:t>	Des variations dans la hauteur du plafond peuvent donner l’impression qu'il s'agit d'espaces différents. La transition est Cependant faible en </a:t>
            </a:r>
            <a:r>
              <a:rPr lang="fr-FR" dirty="0" err="1">
                <a:solidFill>
                  <a:schemeClr val="tx1"/>
                </a:solidFill>
              </a:rPr>
              <a:t>I'absence</a:t>
            </a:r>
            <a:r>
              <a:rPr lang="fr-FR" dirty="0">
                <a:solidFill>
                  <a:schemeClr val="tx1"/>
                </a:solidFill>
              </a:rPr>
              <a:t> de </a:t>
            </a:r>
            <a:r>
              <a:rPr lang="fr-FR" dirty="0" err="1">
                <a:solidFill>
                  <a:schemeClr val="tx1"/>
                </a:solidFill>
              </a:rPr>
              <a:t>I'action</a:t>
            </a:r>
            <a:r>
              <a:rPr lang="fr-FR" dirty="0">
                <a:solidFill>
                  <a:schemeClr val="tx1"/>
                </a:solidFill>
              </a:rPr>
              <a:t> du sol ou des murs latéraux q</a:t>
            </a:r>
            <a:r>
              <a:rPr lang="es-ES" dirty="0" err="1">
                <a:solidFill>
                  <a:schemeClr val="tx1"/>
                </a:solidFill>
              </a:rPr>
              <a:t>ui</a:t>
            </a:r>
            <a:r>
              <a:rPr lang="es-ES" dirty="0">
                <a:solidFill>
                  <a:schemeClr val="tx1"/>
                </a:solidFill>
              </a:rPr>
              <a:t> </a:t>
            </a:r>
            <a:r>
              <a:rPr lang="es-ES" dirty="0" err="1">
                <a:solidFill>
                  <a:schemeClr val="tx1"/>
                </a:solidFill>
              </a:rPr>
              <a:t>crée</a:t>
            </a:r>
            <a:r>
              <a:rPr lang="es-ES" dirty="0">
                <a:solidFill>
                  <a:schemeClr val="tx1"/>
                </a:solidFill>
              </a:rPr>
              <a:t> des contrastes entre les </a:t>
            </a:r>
            <a:r>
              <a:rPr lang="es-ES" dirty="0" err="1">
                <a:solidFill>
                  <a:schemeClr val="tx1"/>
                </a:solidFill>
              </a:rPr>
              <a:t>espaces</a:t>
            </a:r>
            <a:r>
              <a:rPr lang="es-ES" dirty="0">
                <a:solidFill>
                  <a:schemeClr val="tx1"/>
                </a:solidFill>
              </a:rPr>
              <a:t>.</a:t>
            </a:r>
          </a:p>
          <a:p>
            <a:pPr marL="0" indent="0" algn="just">
              <a:buNone/>
            </a:pPr>
            <a:r>
              <a:rPr lang="fr-FR" dirty="0" err="1">
                <a:solidFill>
                  <a:schemeClr val="tx1"/>
                </a:solidFill>
              </a:rPr>
              <a:t>ll</a:t>
            </a:r>
            <a:r>
              <a:rPr lang="fr-FR" dirty="0">
                <a:solidFill>
                  <a:schemeClr val="tx1"/>
                </a:solidFill>
              </a:rPr>
              <a:t> est nécessaire d'avoir une transition brusque au plafond. une variation continue, comme un plafond incliné ne pourrait seule créer des espaces différents</a:t>
            </a:r>
          </a:p>
          <a:p>
            <a:pPr algn="just"/>
            <a:endParaRPr lang="fr-FR" dirty="0">
              <a:solidFill>
                <a:schemeClr val="tx1"/>
              </a:solidFill>
            </a:endParaRPr>
          </a:p>
        </p:txBody>
      </p:sp>
    </p:spTree>
    <p:extLst>
      <p:ext uri="{BB962C8B-B14F-4D97-AF65-F5344CB8AC3E}">
        <p14:creationId xmlns:p14="http://schemas.microsoft.com/office/powerpoint/2010/main" xmlns="" val="3446691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xmlns="" id="{E1750109-3B91-4506-B997-0CD8E35A14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E72D8D1B-59F6-4FF3-8547-9BBB6129F2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a:extLst>
              <a:ext uri="{FF2B5EF4-FFF2-40B4-BE49-F238E27FC236}">
                <a16:creationId xmlns:a16="http://schemas.microsoft.com/office/drawing/2014/main" xmlns="" id="{9B0316AB-FE28-4A73-8F12-C576E1ED6435}"/>
              </a:ext>
            </a:extLst>
          </p:cNvPr>
          <p:cNvPicPr>
            <a:picLocks noChangeAspect="1"/>
          </p:cNvPicPr>
          <p:nvPr/>
        </p:nvPicPr>
        <p:blipFill>
          <a:blip r:embed="rId2"/>
          <a:stretch>
            <a:fillRect/>
          </a:stretch>
        </p:blipFill>
        <p:spPr>
          <a:xfrm>
            <a:off x="622549" y="724944"/>
            <a:ext cx="3122143" cy="2312698"/>
          </a:xfrm>
          <a:prstGeom prst="rect">
            <a:avLst/>
          </a:prstGeom>
        </p:spPr>
      </p:pic>
      <p:sp>
        <p:nvSpPr>
          <p:cNvPr id="34" name="Rectangle 33">
            <a:extLst>
              <a:ext uri="{FF2B5EF4-FFF2-40B4-BE49-F238E27FC236}">
                <a16:creationId xmlns:a16="http://schemas.microsoft.com/office/drawing/2014/main" xmlns="" id="{14044C96-7CFD-44DB-A579-D77B0D37C6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xmlns="" id="{01D81769-3A4C-4E9E-936D-C3089909E8E3}"/>
              </a:ext>
            </a:extLst>
          </p:cNvPr>
          <p:cNvPicPr>
            <a:picLocks noChangeAspect="1"/>
          </p:cNvPicPr>
          <p:nvPr/>
        </p:nvPicPr>
        <p:blipFill>
          <a:blip r:embed="rId3"/>
          <a:stretch>
            <a:fillRect/>
          </a:stretch>
        </p:blipFill>
        <p:spPr>
          <a:xfrm>
            <a:off x="8313518" y="777139"/>
            <a:ext cx="3252903" cy="2215339"/>
          </a:xfrm>
          <a:prstGeom prst="rect">
            <a:avLst/>
          </a:prstGeom>
        </p:spPr>
      </p:pic>
      <p:sp>
        <p:nvSpPr>
          <p:cNvPr id="36" name="Rectangle 35">
            <a:extLst>
              <a:ext uri="{FF2B5EF4-FFF2-40B4-BE49-F238E27FC236}">
                <a16:creationId xmlns:a16="http://schemas.microsoft.com/office/drawing/2014/main" xmlns="" id="{8FC8C21F-9484-4A71-ABFA-6C10682FA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 9">
            <a:extLst>
              <a:ext uri="{FF2B5EF4-FFF2-40B4-BE49-F238E27FC236}">
                <a16:creationId xmlns:a16="http://schemas.microsoft.com/office/drawing/2014/main" xmlns="" id="{D043A27B-A682-4AB8-8939-3BEC7FF9C5C7}"/>
              </a:ext>
            </a:extLst>
          </p:cNvPr>
          <p:cNvPicPr>
            <a:picLocks noChangeAspect="1"/>
          </p:cNvPicPr>
          <p:nvPr/>
        </p:nvPicPr>
        <p:blipFill>
          <a:blip r:embed="rId4"/>
          <a:stretch>
            <a:fillRect/>
          </a:stretch>
        </p:blipFill>
        <p:spPr>
          <a:xfrm>
            <a:off x="622549" y="3827120"/>
            <a:ext cx="3104943" cy="2313779"/>
          </a:xfrm>
          <a:prstGeom prst="rect">
            <a:avLst/>
          </a:prstGeom>
        </p:spPr>
      </p:pic>
      <p:sp>
        <p:nvSpPr>
          <p:cNvPr id="38" name="Rectangle 37">
            <a:extLst>
              <a:ext uri="{FF2B5EF4-FFF2-40B4-BE49-F238E27FC236}">
                <a16:creationId xmlns:a16="http://schemas.microsoft.com/office/drawing/2014/main" xmlns="" id="{2C444748-5A8D-4B53-89FE-42B455DFA2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 7">
            <a:extLst>
              <a:ext uri="{FF2B5EF4-FFF2-40B4-BE49-F238E27FC236}">
                <a16:creationId xmlns:a16="http://schemas.microsoft.com/office/drawing/2014/main" xmlns="" id="{4E5125E2-978E-4A8F-A29E-AD350A7A28DE}"/>
              </a:ext>
            </a:extLst>
          </p:cNvPr>
          <p:cNvPicPr>
            <a:picLocks noChangeAspect="1"/>
          </p:cNvPicPr>
          <p:nvPr/>
        </p:nvPicPr>
        <p:blipFill>
          <a:blip r:embed="rId5"/>
          <a:stretch>
            <a:fillRect/>
          </a:stretch>
        </p:blipFill>
        <p:spPr>
          <a:xfrm>
            <a:off x="4381676" y="2216191"/>
            <a:ext cx="3252903" cy="2439677"/>
          </a:xfrm>
          <a:prstGeom prst="rect">
            <a:avLst/>
          </a:prstGeom>
        </p:spPr>
      </p:pic>
      <p:sp>
        <p:nvSpPr>
          <p:cNvPr id="46" name="Rectangle 39">
            <a:extLst>
              <a:ext uri="{FF2B5EF4-FFF2-40B4-BE49-F238E27FC236}">
                <a16:creationId xmlns:a16="http://schemas.microsoft.com/office/drawing/2014/main" xmlns="" id="{F4FFA271-A10A-4AC3-8F06-E3313A197A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xmlns="" id="{8E3BD9AD-B266-4468-84EF-26E8FBC175E8}"/>
              </a:ext>
            </a:extLst>
          </p:cNvPr>
          <p:cNvPicPr>
            <a:picLocks noChangeAspect="1"/>
          </p:cNvPicPr>
          <p:nvPr/>
        </p:nvPicPr>
        <p:blipFill>
          <a:blip r:embed="rId6"/>
          <a:stretch>
            <a:fillRect/>
          </a:stretch>
        </p:blipFill>
        <p:spPr>
          <a:xfrm>
            <a:off x="8313518" y="3923554"/>
            <a:ext cx="3252903" cy="2127940"/>
          </a:xfrm>
          <a:prstGeom prst="rect">
            <a:avLst/>
          </a:prstGeom>
        </p:spPr>
      </p:pic>
    </p:spTree>
    <p:extLst>
      <p:ext uri="{BB962C8B-B14F-4D97-AF65-F5344CB8AC3E}">
        <p14:creationId xmlns:p14="http://schemas.microsoft.com/office/powerpoint/2010/main" xmlns="" val="41495331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AC0D360-DB4C-47B2-94F4-CA62294FBCD4}"/>
              </a:ext>
            </a:extLst>
          </p:cNvPr>
          <p:cNvSpPr>
            <a:spLocks noGrp="1"/>
          </p:cNvSpPr>
          <p:nvPr>
            <p:ph type="title"/>
          </p:nvPr>
        </p:nvSpPr>
        <p:spPr>
          <a:xfrm>
            <a:off x="370703" y="2568544"/>
            <a:ext cx="8534400" cy="1507067"/>
          </a:xfrm>
        </p:spPr>
        <p:txBody>
          <a:bodyPr/>
          <a:lstStyle/>
          <a:p>
            <a:r>
              <a:rPr lang="fr-FR" dirty="0"/>
              <a:t>Les passages et les franchissements des limites</a:t>
            </a:r>
          </a:p>
        </p:txBody>
      </p:sp>
      <p:sp>
        <p:nvSpPr>
          <p:cNvPr id="3" name="Espace réservé du contenu 2">
            <a:extLst>
              <a:ext uri="{FF2B5EF4-FFF2-40B4-BE49-F238E27FC236}">
                <a16:creationId xmlns:a16="http://schemas.microsoft.com/office/drawing/2014/main" xmlns="" id="{A2F02F72-6D55-47B7-AA4D-DB1D555CCAE9}"/>
              </a:ext>
            </a:extLst>
          </p:cNvPr>
          <p:cNvSpPr>
            <a:spLocks noGrp="1"/>
          </p:cNvSpPr>
          <p:nvPr>
            <p:ph idx="1"/>
          </p:nvPr>
        </p:nvSpPr>
        <p:spPr>
          <a:xfrm>
            <a:off x="684211" y="685800"/>
            <a:ext cx="9021491" cy="2253343"/>
          </a:xfrm>
        </p:spPr>
        <p:txBody>
          <a:bodyPr>
            <a:normAutofit fontScale="85000" lnSpcReduction="20000"/>
          </a:bodyPr>
          <a:lstStyle/>
          <a:p>
            <a:pPr marL="0" indent="0">
              <a:buNone/>
            </a:pPr>
            <a:r>
              <a:rPr lang="fr-FR" dirty="0">
                <a:solidFill>
                  <a:schemeClr val="accent1">
                    <a:lumMod val="50000"/>
                  </a:schemeClr>
                </a:solidFill>
              </a:rPr>
              <a:t>Liaison et communication : </a:t>
            </a:r>
          </a:p>
          <a:p>
            <a:pPr marL="0" indent="0">
              <a:buNone/>
            </a:pPr>
            <a:endParaRPr lang="fr-FR" dirty="0">
              <a:solidFill>
                <a:schemeClr val="tx1"/>
              </a:solidFill>
            </a:endParaRPr>
          </a:p>
          <a:p>
            <a:pPr marL="0" indent="0">
              <a:buNone/>
            </a:pPr>
            <a:r>
              <a:rPr lang="fr-FR" dirty="0">
                <a:solidFill>
                  <a:schemeClr val="tx1"/>
                </a:solidFill>
              </a:rPr>
              <a:t>Si l’escalier ( ou la rampe ) qui relie deux niveaux est relativement très étroit, nous une simple liaison.</a:t>
            </a:r>
          </a:p>
          <a:p>
            <a:pPr marL="0" indent="0">
              <a:buNone/>
            </a:pPr>
            <a:r>
              <a:rPr lang="fr-FR" dirty="0">
                <a:solidFill>
                  <a:schemeClr val="accent1">
                    <a:lumMod val="50000"/>
                  </a:schemeClr>
                </a:solidFill>
              </a:rPr>
              <a:t>Participation : </a:t>
            </a:r>
          </a:p>
          <a:p>
            <a:pPr marL="0" indent="0">
              <a:buNone/>
            </a:pPr>
            <a:r>
              <a:rPr lang="fr-FR" dirty="0">
                <a:solidFill>
                  <a:schemeClr val="tx1"/>
                </a:solidFill>
              </a:rPr>
              <a:t>Si la différence des niveau correspond à la hauteur des yeux, il y a participation des deux niveaux</a:t>
            </a:r>
          </a:p>
          <a:p>
            <a:pPr marL="0" indent="0">
              <a:buNone/>
            </a:pPr>
            <a:endParaRPr lang="fr-FR" dirty="0">
              <a:solidFill>
                <a:schemeClr val="tx1"/>
              </a:solidFill>
            </a:endParaRPr>
          </a:p>
        </p:txBody>
      </p:sp>
      <p:pic>
        <p:nvPicPr>
          <p:cNvPr id="4" name="Image 3">
            <a:extLst>
              <a:ext uri="{FF2B5EF4-FFF2-40B4-BE49-F238E27FC236}">
                <a16:creationId xmlns:a16="http://schemas.microsoft.com/office/drawing/2014/main" xmlns="" id="{E02C6F08-BF6E-4199-A11C-6EE38AB93543}"/>
              </a:ext>
            </a:extLst>
          </p:cNvPr>
          <p:cNvPicPr>
            <a:picLocks noChangeAspect="1"/>
          </p:cNvPicPr>
          <p:nvPr/>
        </p:nvPicPr>
        <p:blipFill>
          <a:blip r:embed="rId2"/>
          <a:stretch>
            <a:fillRect/>
          </a:stretch>
        </p:blipFill>
        <p:spPr>
          <a:xfrm>
            <a:off x="6786342" y="4075612"/>
            <a:ext cx="4944103" cy="2782388"/>
          </a:xfrm>
          <a:prstGeom prst="rect">
            <a:avLst/>
          </a:prstGeom>
        </p:spPr>
      </p:pic>
      <p:pic>
        <p:nvPicPr>
          <p:cNvPr id="6" name="Image 5">
            <a:extLst>
              <a:ext uri="{FF2B5EF4-FFF2-40B4-BE49-F238E27FC236}">
                <a16:creationId xmlns:a16="http://schemas.microsoft.com/office/drawing/2014/main" xmlns="" id="{596C7A86-9465-4207-8266-6DCB9AC82813}"/>
              </a:ext>
            </a:extLst>
          </p:cNvPr>
          <p:cNvPicPr>
            <a:picLocks noChangeAspect="1"/>
          </p:cNvPicPr>
          <p:nvPr/>
        </p:nvPicPr>
        <p:blipFill>
          <a:blip r:embed="rId3"/>
          <a:stretch>
            <a:fillRect/>
          </a:stretch>
        </p:blipFill>
        <p:spPr>
          <a:xfrm>
            <a:off x="1258171" y="4075611"/>
            <a:ext cx="5070440" cy="2782389"/>
          </a:xfrm>
          <a:prstGeom prst="rect">
            <a:avLst/>
          </a:prstGeom>
        </p:spPr>
      </p:pic>
    </p:spTree>
    <p:extLst>
      <p:ext uri="{BB962C8B-B14F-4D97-AF65-F5344CB8AC3E}">
        <p14:creationId xmlns:p14="http://schemas.microsoft.com/office/powerpoint/2010/main" xmlns="" val="473336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33" name="Rectangle 11">
            <a:extLst>
              <a:ext uri="{FF2B5EF4-FFF2-40B4-BE49-F238E27FC236}">
                <a16:creationId xmlns:a16="http://schemas.microsoft.com/office/drawing/2014/main" xmlns="" id="{EFC3BF2D-25C6-4594-8B55-8F1185219B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80C49A7B-3A53-46BF-825F-F04014186E08}"/>
              </a:ext>
            </a:extLst>
          </p:cNvPr>
          <p:cNvSpPr>
            <a:spLocks noGrp="1"/>
          </p:cNvSpPr>
          <p:nvPr>
            <p:ph type="title"/>
          </p:nvPr>
        </p:nvSpPr>
        <p:spPr>
          <a:xfrm>
            <a:off x="4552378" y="4487332"/>
            <a:ext cx="5556822" cy="1507067"/>
          </a:xfrm>
        </p:spPr>
        <p:txBody>
          <a:bodyPr>
            <a:normAutofit/>
          </a:bodyPr>
          <a:lstStyle/>
          <a:p>
            <a:pPr>
              <a:lnSpc>
                <a:spcPct val="90000"/>
              </a:lnSpc>
            </a:pPr>
            <a:r>
              <a:rPr lang="fr-FR" sz="3300"/>
              <a:t>Les passages et les franchissements des limites</a:t>
            </a:r>
          </a:p>
        </p:txBody>
      </p:sp>
      <p:sp>
        <p:nvSpPr>
          <p:cNvPr id="34" name="Rectangle 13">
            <a:extLst>
              <a:ext uri="{FF2B5EF4-FFF2-40B4-BE49-F238E27FC236}">
                <a16:creationId xmlns:a16="http://schemas.microsoft.com/office/drawing/2014/main" xmlns="" id="{F7A12C12-F8D4-4AC9-84E1-E4F85BFABB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6" y="0"/>
            <a:ext cx="4070923" cy="6858000"/>
          </a:xfrm>
          <a:prstGeom prst="rect">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xmlns="" id="{4EE34760-ACDD-4FAD-AE7F-190285B47CC3}"/>
              </a:ext>
            </a:extLst>
          </p:cNvPr>
          <p:cNvPicPr>
            <a:picLocks noChangeAspect="1"/>
          </p:cNvPicPr>
          <p:nvPr/>
        </p:nvPicPr>
        <p:blipFill>
          <a:blip r:embed="rId2"/>
          <a:stretch>
            <a:fillRect/>
          </a:stretch>
        </p:blipFill>
        <p:spPr>
          <a:xfrm>
            <a:off x="633108" y="489453"/>
            <a:ext cx="2795614" cy="2795614"/>
          </a:xfrm>
          <a:prstGeom prst="rect">
            <a:avLst/>
          </a:prstGeom>
        </p:spPr>
      </p:pic>
      <p:pic>
        <p:nvPicPr>
          <p:cNvPr id="5" name="Image 4">
            <a:extLst>
              <a:ext uri="{FF2B5EF4-FFF2-40B4-BE49-F238E27FC236}">
                <a16:creationId xmlns:a16="http://schemas.microsoft.com/office/drawing/2014/main" xmlns="" id="{9CDF52CA-7556-4B2C-AE4F-E7DA68F9EABB}"/>
              </a:ext>
            </a:extLst>
          </p:cNvPr>
          <p:cNvPicPr>
            <a:picLocks noChangeAspect="1"/>
          </p:cNvPicPr>
          <p:nvPr/>
        </p:nvPicPr>
        <p:blipFill>
          <a:blip r:embed="rId3"/>
          <a:stretch>
            <a:fillRect/>
          </a:stretch>
        </p:blipFill>
        <p:spPr>
          <a:xfrm>
            <a:off x="638742" y="3589020"/>
            <a:ext cx="2784347" cy="2784347"/>
          </a:xfrm>
          <a:prstGeom prst="rect">
            <a:avLst/>
          </a:prstGeom>
        </p:spPr>
      </p:pic>
      <p:sp>
        <p:nvSpPr>
          <p:cNvPr id="3" name="Espace réservé du contenu 2">
            <a:extLst>
              <a:ext uri="{FF2B5EF4-FFF2-40B4-BE49-F238E27FC236}">
                <a16:creationId xmlns:a16="http://schemas.microsoft.com/office/drawing/2014/main" xmlns="" id="{D56B2FAF-7A51-44F5-861A-6D61C400EE91}"/>
              </a:ext>
            </a:extLst>
          </p:cNvPr>
          <p:cNvSpPr>
            <a:spLocks noGrp="1"/>
          </p:cNvSpPr>
          <p:nvPr>
            <p:ph idx="1"/>
          </p:nvPr>
        </p:nvSpPr>
        <p:spPr>
          <a:xfrm>
            <a:off x="4552378" y="685800"/>
            <a:ext cx="6952234" cy="3615267"/>
          </a:xfrm>
        </p:spPr>
        <p:txBody>
          <a:bodyPr>
            <a:normAutofit/>
          </a:bodyPr>
          <a:lstStyle/>
          <a:p>
            <a:pPr marL="0" indent="0">
              <a:buNone/>
            </a:pPr>
            <a:r>
              <a:rPr lang="fr-FR" dirty="0">
                <a:solidFill>
                  <a:srgbClr val="FFFF00"/>
                </a:solidFill>
              </a:rPr>
              <a:t>2- transition forte :</a:t>
            </a:r>
          </a:p>
          <a:p>
            <a:pPr marL="0" indent="0">
              <a:buNone/>
            </a:pPr>
            <a:r>
              <a:rPr lang="fr-FR" dirty="0"/>
              <a:t>	Pour passer d’un espace à un autre, il faut donc franchir une limite ( frontière ), Olivier Marc ( passer une porte: c’est passer un lieu à l’autre, donc d’un état d’âme à un autre = c’est un lieu privilégié de transition entre deux espaces.</a:t>
            </a:r>
          </a:p>
          <a:p>
            <a:pPr marL="0" indent="0">
              <a:buNone/>
            </a:pPr>
            <a:r>
              <a:rPr lang="fr-FR" dirty="0"/>
              <a:t>	En fait, une porte fermée n’est pas très différente d’une porte ouverte ou entrouverte une porte fermée est en effet ressentie comme une ouverture potentielle et non comme un mur plein.</a:t>
            </a:r>
          </a:p>
        </p:txBody>
      </p:sp>
      <p:grpSp>
        <p:nvGrpSpPr>
          <p:cNvPr id="16" name="Group 15">
            <a:extLst>
              <a:ext uri="{FF2B5EF4-FFF2-40B4-BE49-F238E27FC236}">
                <a16:creationId xmlns:a16="http://schemas.microsoft.com/office/drawing/2014/main" xmlns="" id="{8FD8AD14-0613-481A-BA78-CCA8DD1F3B5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7" name="Straight Connector 16">
              <a:extLst>
                <a:ext uri="{FF2B5EF4-FFF2-40B4-BE49-F238E27FC236}">
                  <a16:creationId xmlns:a16="http://schemas.microsoft.com/office/drawing/2014/main" xmlns="" id="{F36D0C6A-5417-49B9-A556-98633131BE8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08727C4A-D172-4E5A-9D28-9C04CC82988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23D19D09-0DC1-4FC2-B1AD-011ED901011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E9016FDD-D596-484A-87E8-CC1E7BAD84A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xmlns="" id="{8D7E80C5-88F9-44F8-A8D1-0F2F223A769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1076656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99676F-4B76-4DA8-8EAE-FFE790109BCE}"/>
              </a:ext>
            </a:extLst>
          </p:cNvPr>
          <p:cNvSpPr>
            <a:spLocks noGrp="1"/>
          </p:cNvSpPr>
          <p:nvPr>
            <p:ph type="title"/>
          </p:nvPr>
        </p:nvSpPr>
        <p:spPr/>
        <p:txBody>
          <a:bodyPr/>
          <a:lstStyle/>
          <a:p>
            <a:r>
              <a:rPr lang="fr-FR" dirty="0"/>
              <a:t>Les passages et les franchissements des limites</a:t>
            </a:r>
          </a:p>
        </p:txBody>
      </p:sp>
      <p:sp>
        <p:nvSpPr>
          <p:cNvPr id="3" name="Espace réservé du contenu 2">
            <a:extLst>
              <a:ext uri="{FF2B5EF4-FFF2-40B4-BE49-F238E27FC236}">
                <a16:creationId xmlns:a16="http://schemas.microsoft.com/office/drawing/2014/main" xmlns="" id="{4BD178F4-C009-4375-8C24-13F311582ACD}"/>
              </a:ext>
            </a:extLst>
          </p:cNvPr>
          <p:cNvSpPr>
            <a:spLocks noGrp="1"/>
          </p:cNvSpPr>
          <p:nvPr>
            <p:ph idx="1"/>
          </p:nvPr>
        </p:nvSpPr>
        <p:spPr/>
        <p:txBody>
          <a:bodyPr/>
          <a:lstStyle/>
          <a:p>
            <a:pPr marL="0" indent="0" algn="ctr">
              <a:buNone/>
            </a:pPr>
            <a:r>
              <a:rPr lang="fr-FR" dirty="0">
                <a:solidFill>
                  <a:srgbClr val="FFFF00"/>
                </a:solidFill>
              </a:rPr>
              <a:t>3-transition intermédiaire :</a:t>
            </a:r>
          </a:p>
          <a:p>
            <a:pPr marL="0" indent="0" algn="just">
              <a:buNone/>
            </a:pPr>
            <a:r>
              <a:rPr lang="fr-FR" dirty="0">
                <a:solidFill>
                  <a:schemeClr val="tx1">
                    <a:lumMod val="95000"/>
                  </a:schemeClr>
                </a:solidFill>
              </a:rPr>
              <a:t>En principe dans ce groupe, il n’y a pas de plans communs aux deux espaces. Nous appelons cet aménagement une transition intermédiaire. Il existe un véritable volume intercalaire entre nos deux espaces. L'ambiance particulière à chaque entité spatiale est  isolée et protégée par la mini ambiance spécifique de cette porte-espace.</a:t>
            </a:r>
          </a:p>
        </p:txBody>
      </p:sp>
    </p:spTree>
    <p:extLst>
      <p:ext uri="{BB962C8B-B14F-4D97-AF65-F5344CB8AC3E}">
        <p14:creationId xmlns:p14="http://schemas.microsoft.com/office/powerpoint/2010/main" xmlns="" val="40661302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3BAD7FBB-405A-4BF6-8401-69E9BF3365F7}"/>
              </a:ext>
            </a:extLst>
          </p:cNvPr>
          <p:cNvPicPr>
            <a:picLocks noChangeAspect="1"/>
          </p:cNvPicPr>
          <p:nvPr/>
        </p:nvPicPr>
        <p:blipFill>
          <a:blip r:embed="rId2"/>
          <a:stretch>
            <a:fillRect/>
          </a:stretch>
        </p:blipFill>
        <p:spPr>
          <a:xfrm>
            <a:off x="4118812" y="1097816"/>
            <a:ext cx="3954376" cy="4394045"/>
          </a:xfrm>
          <a:prstGeom prst="rect">
            <a:avLst/>
          </a:prstGeom>
        </p:spPr>
      </p:pic>
      <p:pic>
        <p:nvPicPr>
          <p:cNvPr id="6" name="Image 5">
            <a:extLst>
              <a:ext uri="{FF2B5EF4-FFF2-40B4-BE49-F238E27FC236}">
                <a16:creationId xmlns:a16="http://schemas.microsoft.com/office/drawing/2014/main" xmlns="" id="{0E93E7CF-BEBF-4042-A64C-686C747E89C4}"/>
              </a:ext>
            </a:extLst>
          </p:cNvPr>
          <p:cNvPicPr>
            <a:picLocks noChangeAspect="1"/>
          </p:cNvPicPr>
          <p:nvPr/>
        </p:nvPicPr>
        <p:blipFill>
          <a:blip r:embed="rId3"/>
          <a:stretch>
            <a:fillRect/>
          </a:stretch>
        </p:blipFill>
        <p:spPr>
          <a:xfrm>
            <a:off x="8073189" y="1097815"/>
            <a:ext cx="4118810" cy="4394044"/>
          </a:xfrm>
          <a:prstGeom prst="rect">
            <a:avLst/>
          </a:prstGeom>
        </p:spPr>
      </p:pic>
      <p:pic>
        <p:nvPicPr>
          <p:cNvPr id="7" name="Image 6">
            <a:extLst>
              <a:ext uri="{FF2B5EF4-FFF2-40B4-BE49-F238E27FC236}">
                <a16:creationId xmlns:a16="http://schemas.microsoft.com/office/drawing/2014/main" xmlns="" id="{5532FE25-0C9C-4D0B-842F-D43D513D87BE}"/>
              </a:ext>
            </a:extLst>
          </p:cNvPr>
          <p:cNvPicPr>
            <a:picLocks noChangeAspect="1"/>
          </p:cNvPicPr>
          <p:nvPr/>
        </p:nvPicPr>
        <p:blipFill>
          <a:blip r:embed="rId4"/>
          <a:stretch>
            <a:fillRect/>
          </a:stretch>
        </p:blipFill>
        <p:spPr>
          <a:xfrm>
            <a:off x="-1" y="1097817"/>
            <a:ext cx="4118811" cy="4394044"/>
          </a:xfrm>
          <a:prstGeom prst="rect">
            <a:avLst/>
          </a:prstGeom>
        </p:spPr>
      </p:pic>
    </p:spTree>
    <p:extLst>
      <p:ext uri="{BB962C8B-B14F-4D97-AF65-F5344CB8AC3E}">
        <p14:creationId xmlns:p14="http://schemas.microsoft.com/office/powerpoint/2010/main" xmlns="" val="1815900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E7A2751-F114-4F32-888F-46C25A61229F}"/>
              </a:ext>
            </a:extLst>
          </p:cNvPr>
          <p:cNvSpPr>
            <a:spLocks noGrp="1"/>
          </p:cNvSpPr>
          <p:nvPr>
            <p:ph type="title"/>
          </p:nvPr>
        </p:nvSpPr>
        <p:spPr/>
        <p:txBody>
          <a:bodyPr/>
          <a:lstStyle/>
          <a:p>
            <a:r>
              <a:rPr lang="fr-FR" dirty="0"/>
              <a:t>LA MAISON ET SES ORIENTATIONS</a:t>
            </a:r>
          </a:p>
        </p:txBody>
      </p:sp>
      <p:sp>
        <p:nvSpPr>
          <p:cNvPr id="3" name="Espace réservé du contenu 2">
            <a:extLst>
              <a:ext uri="{FF2B5EF4-FFF2-40B4-BE49-F238E27FC236}">
                <a16:creationId xmlns:a16="http://schemas.microsoft.com/office/drawing/2014/main" xmlns="" id="{23E49BE2-874D-4698-A67E-ED51DEA8B6DD}"/>
              </a:ext>
            </a:extLst>
          </p:cNvPr>
          <p:cNvSpPr>
            <a:spLocks noGrp="1"/>
          </p:cNvSpPr>
          <p:nvPr>
            <p:ph idx="1"/>
          </p:nvPr>
        </p:nvSpPr>
        <p:spPr/>
        <p:txBody>
          <a:bodyPr>
            <a:normAutofit fontScale="92500" lnSpcReduction="10000"/>
          </a:bodyPr>
          <a:lstStyle/>
          <a:p>
            <a:pPr marL="0" indent="0">
              <a:buNone/>
            </a:pPr>
            <a:r>
              <a:rPr lang="fr-FR" sz="2800" b="1" dirty="0"/>
              <a:t>	</a:t>
            </a:r>
            <a:r>
              <a:rPr lang="fr-FR" sz="2800" b="1" dirty="0">
                <a:solidFill>
                  <a:schemeClr val="tx1">
                    <a:lumMod val="95000"/>
                  </a:schemeClr>
                </a:solidFill>
              </a:rPr>
              <a:t>L’orientation de l’habitation constitue un enjeu primordial pour l’individu en vue d’obtenir plus de confort et un meilleurs usage pour les espaces domestiques.</a:t>
            </a:r>
          </a:p>
          <a:p>
            <a:pPr marL="0" indent="0">
              <a:buNone/>
            </a:pPr>
            <a:r>
              <a:rPr lang="fr-FR" sz="2800" b="1" dirty="0">
                <a:solidFill>
                  <a:schemeClr val="tx1">
                    <a:lumMod val="95000"/>
                  </a:schemeClr>
                </a:solidFill>
              </a:rPr>
              <a:t>	la bonne habitation est celle qui est adaptée au terrain sur lequel elle se trouve.</a:t>
            </a:r>
          </a:p>
          <a:p>
            <a:pPr marL="0" indent="0">
              <a:buNone/>
            </a:pPr>
            <a:r>
              <a:rPr lang="fr-FR" sz="2800" b="1" dirty="0">
                <a:solidFill>
                  <a:schemeClr val="tx1">
                    <a:lumMod val="95000"/>
                  </a:schemeClr>
                </a:solidFill>
              </a:rPr>
              <a:t>	A ce sujet, les différent types d’orientations que souvent les individus en font recours sont comme suit :</a:t>
            </a:r>
            <a:endParaRPr lang="fr-FR" sz="2800" dirty="0">
              <a:solidFill>
                <a:schemeClr val="tx1">
                  <a:lumMod val="95000"/>
                </a:schemeClr>
              </a:solidFill>
            </a:endParaRPr>
          </a:p>
        </p:txBody>
      </p:sp>
    </p:spTree>
    <p:extLst>
      <p:ext uri="{BB962C8B-B14F-4D97-AF65-F5344CB8AC3E}">
        <p14:creationId xmlns:p14="http://schemas.microsoft.com/office/powerpoint/2010/main" xmlns="" val="3869123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0">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5E2B5CE1-2F02-4748-B7CF-14B061962885}"/>
              </a:ext>
            </a:extLst>
          </p:cNvPr>
          <p:cNvSpPr>
            <a:spLocks noGrp="1"/>
          </p:cNvSpPr>
          <p:nvPr>
            <p:ph type="title"/>
          </p:nvPr>
        </p:nvSpPr>
        <p:spPr>
          <a:xfrm>
            <a:off x="6084114" y="4487332"/>
            <a:ext cx="4205003" cy="1507067"/>
          </a:xfrm>
        </p:spPr>
        <p:txBody>
          <a:bodyPr>
            <a:normAutofit/>
          </a:bodyPr>
          <a:lstStyle/>
          <a:p>
            <a:r>
              <a:rPr lang="fr-FR" sz="3200" dirty="0">
                <a:solidFill>
                  <a:srgbClr val="FFFFFF"/>
                </a:solidFill>
              </a:rPr>
              <a:t>LA MAISON ET SES ORIENTATIONS</a:t>
            </a:r>
          </a:p>
        </p:txBody>
      </p:sp>
      <p:pic>
        <p:nvPicPr>
          <p:cNvPr id="6" name="Image 5">
            <a:extLst>
              <a:ext uri="{FF2B5EF4-FFF2-40B4-BE49-F238E27FC236}">
                <a16:creationId xmlns:a16="http://schemas.microsoft.com/office/drawing/2014/main" xmlns="" id="{D3BEE0DF-1E54-4349-B34A-4F8BD7E8E652}"/>
              </a:ext>
            </a:extLst>
          </p:cNvPr>
          <p:cNvPicPr>
            <a:picLocks noChangeAspect="1"/>
          </p:cNvPicPr>
          <p:nvPr/>
        </p:nvPicPr>
        <p:blipFill>
          <a:blip r:embed="rId2"/>
          <a:stretch>
            <a:fillRect/>
          </a:stretch>
        </p:blipFill>
        <p:spPr>
          <a:xfrm>
            <a:off x="717551" y="1852693"/>
            <a:ext cx="4887466" cy="2932479"/>
          </a:xfrm>
          <a:prstGeom prst="rect">
            <a:avLst/>
          </a:prstGeom>
          <a:effectLst>
            <a:innerShdw blurRad="57150" dist="38100" dir="14460000">
              <a:prstClr val="black">
                <a:alpha val="70000"/>
              </a:prstClr>
            </a:innerShdw>
          </a:effectLst>
        </p:spPr>
      </p:pic>
      <p:sp>
        <p:nvSpPr>
          <p:cNvPr id="3" name="Espace réservé du contenu 2">
            <a:extLst>
              <a:ext uri="{FF2B5EF4-FFF2-40B4-BE49-F238E27FC236}">
                <a16:creationId xmlns:a16="http://schemas.microsoft.com/office/drawing/2014/main" xmlns="" id="{92229DA2-BCFB-4B72-AC80-5F365519244E}"/>
              </a:ext>
            </a:extLst>
          </p:cNvPr>
          <p:cNvSpPr>
            <a:spLocks noGrp="1"/>
          </p:cNvSpPr>
          <p:nvPr>
            <p:ph idx="1"/>
          </p:nvPr>
        </p:nvSpPr>
        <p:spPr>
          <a:xfrm>
            <a:off x="6095998" y="685800"/>
            <a:ext cx="4819653" cy="3615267"/>
          </a:xfrm>
        </p:spPr>
        <p:txBody>
          <a:bodyPr>
            <a:normAutofit/>
          </a:bodyPr>
          <a:lstStyle/>
          <a:p>
            <a:pPr marL="0" indent="0" algn="ctr">
              <a:buNone/>
            </a:pPr>
            <a:r>
              <a:rPr lang="fr-FR" sz="2800" dirty="0">
                <a:solidFill>
                  <a:schemeClr val="bg1">
                    <a:lumMod val="95000"/>
                  </a:schemeClr>
                </a:solidFill>
              </a:rPr>
              <a:t>En conception architecturale la maison doit souvent ouverte au sud, plutôt fermé au nord.</a:t>
            </a:r>
          </a:p>
          <a:p>
            <a:endParaRPr lang="fr-FR" sz="1800" dirty="0">
              <a:solidFill>
                <a:srgbClr val="0F496F"/>
              </a:solidFill>
            </a:endParaRPr>
          </a:p>
        </p:txBody>
      </p:sp>
      <p:grpSp>
        <p:nvGrpSpPr>
          <p:cNvPr id="23" name="Group 12">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4" name="Straight Connector 13">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4" name="Straight Connector 14">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1381911541"/>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0149DAA-9D4C-4CF3-B88E-50CCA017D9A1}"/>
              </a:ext>
            </a:extLst>
          </p:cNvPr>
          <p:cNvSpPr>
            <a:spLocks noGrp="1"/>
          </p:cNvSpPr>
          <p:nvPr>
            <p:ph type="title"/>
          </p:nvPr>
        </p:nvSpPr>
        <p:spPr/>
        <p:txBody>
          <a:bodyPr/>
          <a:lstStyle/>
          <a:p>
            <a:r>
              <a:rPr lang="fr-FR" dirty="0">
                <a:solidFill>
                  <a:srgbClr val="FFFFFF"/>
                </a:solidFill>
              </a:rPr>
              <a:t>LA MAISON ET SES ORIENTATIONS</a:t>
            </a:r>
            <a:endParaRPr lang="fr-FR" dirty="0"/>
          </a:p>
        </p:txBody>
      </p:sp>
      <p:sp>
        <p:nvSpPr>
          <p:cNvPr id="3" name="Espace réservé du contenu 2">
            <a:extLst>
              <a:ext uri="{FF2B5EF4-FFF2-40B4-BE49-F238E27FC236}">
                <a16:creationId xmlns:a16="http://schemas.microsoft.com/office/drawing/2014/main" xmlns="" id="{99FA2065-FA5E-4FC4-ACFB-035B94C5FC47}"/>
              </a:ext>
            </a:extLst>
          </p:cNvPr>
          <p:cNvSpPr>
            <a:spLocks noGrp="1"/>
          </p:cNvSpPr>
          <p:nvPr>
            <p:ph idx="1"/>
          </p:nvPr>
        </p:nvSpPr>
        <p:spPr/>
        <p:txBody>
          <a:bodyPr>
            <a:normAutofit fontScale="92500" lnSpcReduction="10000"/>
          </a:bodyPr>
          <a:lstStyle/>
          <a:p>
            <a:r>
              <a:rPr lang="fr-FR" sz="2400" dirty="0">
                <a:solidFill>
                  <a:srgbClr val="FFFF00"/>
                </a:solidFill>
              </a:rPr>
              <a:t>Orientations NORD-SUD:</a:t>
            </a:r>
          </a:p>
          <a:p>
            <a:pPr marL="0" indent="0">
              <a:buNone/>
            </a:pPr>
            <a:r>
              <a:rPr lang="fr-FR" dirty="0"/>
              <a:t>	</a:t>
            </a:r>
            <a:r>
              <a:rPr lang="fr-FR" sz="2400" dirty="0">
                <a:solidFill>
                  <a:schemeClr val="tx1">
                    <a:lumMod val="95000"/>
                  </a:schemeClr>
                </a:solidFill>
              </a:rPr>
              <a:t>il est préférable que l’ouverture principale des chambres soit orientée plein sud afin de bénéficier d’un meilleur éclairage doux et agréable durant toute la journée. La chambre est chauffée naturellement et est à l’abri des vents. Il y a réduction de facture de chauffage. (cuisine, salle de séjour, bureau)</a:t>
            </a:r>
          </a:p>
          <a:p>
            <a:pPr marL="0" indent="0">
              <a:buNone/>
            </a:pPr>
            <a:r>
              <a:rPr lang="fr-FR" sz="2400" dirty="0">
                <a:solidFill>
                  <a:schemeClr val="tx1">
                    <a:lumMod val="95000"/>
                  </a:schemeClr>
                </a:solidFill>
              </a:rPr>
              <a:t>	Pour ce qui est orienté vers le nord, les murs doivent être épais pour amortir les variations de températures extérieures. ( Ex : salle d’eau, buanderie, cellier, atelier, garage)</a:t>
            </a:r>
          </a:p>
        </p:txBody>
      </p:sp>
    </p:spTree>
    <p:extLst>
      <p:ext uri="{BB962C8B-B14F-4D97-AF65-F5344CB8AC3E}">
        <p14:creationId xmlns:p14="http://schemas.microsoft.com/office/powerpoint/2010/main" xmlns="" val="18763046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66E5DA9-24E4-4747-9F5E-6755846F4B19}"/>
              </a:ext>
            </a:extLst>
          </p:cNvPr>
          <p:cNvSpPr>
            <a:spLocks noGrp="1"/>
          </p:cNvSpPr>
          <p:nvPr>
            <p:ph type="title"/>
          </p:nvPr>
        </p:nvSpPr>
        <p:spPr/>
        <p:txBody>
          <a:bodyPr/>
          <a:lstStyle/>
          <a:p>
            <a:r>
              <a:rPr lang="fr-FR" dirty="0">
                <a:solidFill>
                  <a:srgbClr val="FFFFFF"/>
                </a:solidFill>
              </a:rPr>
              <a:t>LA MAISON ET SES ORIENTATIONS</a:t>
            </a:r>
            <a:endParaRPr lang="fr-FR" dirty="0"/>
          </a:p>
        </p:txBody>
      </p:sp>
      <p:sp>
        <p:nvSpPr>
          <p:cNvPr id="3" name="Espace réservé du contenu 2">
            <a:extLst>
              <a:ext uri="{FF2B5EF4-FFF2-40B4-BE49-F238E27FC236}">
                <a16:creationId xmlns:a16="http://schemas.microsoft.com/office/drawing/2014/main" xmlns="" id="{11E5BD97-0A65-47CC-A6C7-A3F13A590DAB}"/>
              </a:ext>
            </a:extLst>
          </p:cNvPr>
          <p:cNvSpPr>
            <a:spLocks noGrp="1"/>
          </p:cNvSpPr>
          <p:nvPr>
            <p:ph idx="1"/>
          </p:nvPr>
        </p:nvSpPr>
        <p:spPr/>
        <p:txBody>
          <a:bodyPr>
            <a:normAutofit fontScale="92500" lnSpcReduction="10000"/>
          </a:bodyPr>
          <a:lstStyle/>
          <a:p>
            <a:r>
              <a:rPr lang="fr-FR" sz="2400" dirty="0">
                <a:solidFill>
                  <a:srgbClr val="FFFF00"/>
                </a:solidFill>
              </a:rPr>
              <a:t>Orientations Est:-Ouest:</a:t>
            </a:r>
          </a:p>
          <a:p>
            <a:pPr marL="0" indent="0" algn="just">
              <a:buNone/>
            </a:pPr>
            <a:r>
              <a:rPr lang="fr-FR" sz="2400" dirty="0">
                <a:solidFill>
                  <a:schemeClr val="tx1"/>
                </a:solidFill>
              </a:rPr>
              <a:t>	Orientée de cette manière, la chambre ne sera pas à l’abri des vents. Cela présente toutefois un avantage en été et au printemps. Le vent d’Ouest apporte une bonne aération qui permet de lutter contre les canicules. La pluie ne préservera pas non plus la maison axée est-ouest. Mais elle aura l’avantage d’avoir une ouverture principale en face du soleil. </a:t>
            </a:r>
          </a:p>
          <a:p>
            <a:pPr marL="0" indent="0" algn="just">
              <a:buNone/>
            </a:pPr>
            <a:r>
              <a:rPr lang="fr-FR" sz="2400" dirty="0">
                <a:solidFill>
                  <a:schemeClr val="tx1"/>
                </a:solidFill>
              </a:rPr>
              <a:t>	Une exposition à l’est des pièces de vie pose problème surtout dans la saison d’été.</a:t>
            </a:r>
          </a:p>
        </p:txBody>
      </p:sp>
    </p:spTree>
    <p:extLst>
      <p:ext uri="{BB962C8B-B14F-4D97-AF65-F5344CB8AC3E}">
        <p14:creationId xmlns:p14="http://schemas.microsoft.com/office/powerpoint/2010/main" xmlns="" val="1006955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546ADDE-0791-4AB7-A8F6-EAEE6A69F7F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xmlns="" id="{FED0A51C-773C-42F9-8667-66962D9B2CF0}"/>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xmlns="" val="457146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DB6D015-08AA-4220-96B1-5B9E80FD0C69}"/>
              </a:ext>
            </a:extLst>
          </p:cNvPr>
          <p:cNvSpPr>
            <a:spLocks noGrp="1"/>
          </p:cNvSpPr>
          <p:nvPr>
            <p:ph type="title"/>
          </p:nvPr>
        </p:nvSpPr>
        <p:spPr>
          <a:xfrm>
            <a:off x="684212" y="4487332"/>
            <a:ext cx="8534400" cy="1507067"/>
          </a:xfrm>
        </p:spPr>
        <p:txBody>
          <a:bodyPr>
            <a:normAutofit/>
          </a:bodyPr>
          <a:lstStyle/>
          <a:p>
            <a:r>
              <a:rPr lang="fr-FR"/>
              <a:t>Introduction</a:t>
            </a:r>
          </a:p>
        </p:txBody>
      </p:sp>
      <p:graphicFrame>
        <p:nvGraphicFramePr>
          <p:cNvPr id="5" name="Espace réservé du contenu 2">
            <a:extLst>
              <a:ext uri="{FF2B5EF4-FFF2-40B4-BE49-F238E27FC236}">
                <a16:creationId xmlns:a16="http://schemas.microsoft.com/office/drawing/2014/main" xmlns="" id="{D96EB09E-AF6B-4241-B252-81F494B07F0B}"/>
              </a:ext>
            </a:extLst>
          </p:cNvPr>
          <p:cNvGraphicFramePr>
            <a:graphicFrameLocks noGrp="1"/>
          </p:cNvGraphicFramePr>
          <p:nvPr>
            <p:ph idx="1"/>
            <p:extLst>
              <p:ext uri="{D42A27DB-BD31-4B8C-83A1-F6EECF244321}">
                <p14:modId xmlns:p14="http://schemas.microsoft.com/office/powerpoint/2010/main" xmlns="" val="2936265279"/>
              </p:ext>
            </p:extLst>
          </p:nvPr>
        </p:nvGraphicFramePr>
        <p:xfrm>
          <a:off x="684212" y="685800"/>
          <a:ext cx="10820399"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73658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0" name="Group 8">
            <a:extLst>
              <a:ext uri="{FF2B5EF4-FFF2-40B4-BE49-F238E27FC236}">
                <a16:creationId xmlns:a16="http://schemas.microsoft.com/office/drawing/2014/main" xmlns="" id="{2103B461-323C-4912-BFFD-C3758266208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0" name="Straight Connector 9">
              <a:extLst>
                <a:ext uri="{FF2B5EF4-FFF2-40B4-BE49-F238E27FC236}">
                  <a16:creationId xmlns:a16="http://schemas.microsoft.com/office/drawing/2014/main" xmlns="" id="{FBC21318-F4F4-4524-95D1-6B7FE0A788A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D9FFA8E5-974F-409E-89C6-E185BD90933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384E2B1-7008-45EE-9F2E-FEF3A089780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xmlns="" id="{D4563410-7FE9-4955-89C6-0FB9326CD3A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xmlns="" id="{3AD14C0E-D5DF-4BDC-BD92-642CFF18018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1" name="Rectangle 15">
            <a:extLst>
              <a:ext uri="{FF2B5EF4-FFF2-40B4-BE49-F238E27FC236}">
                <a16:creationId xmlns:a16="http://schemas.microsoft.com/office/drawing/2014/main" xmlns="" id="{7E633E68-B925-44AC-A7C1-894D907EE7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xmlns="" id="{A7F031DD-6F56-4374-847C-B93A1C1C0C23}"/>
              </a:ext>
            </a:extLst>
          </p:cNvPr>
          <p:cNvPicPr>
            <a:picLocks noChangeAspect="1"/>
          </p:cNvPicPr>
          <p:nvPr/>
        </p:nvPicPr>
        <p:blipFill>
          <a:blip r:embed="rId2"/>
          <a:stretch>
            <a:fillRect/>
          </a:stretch>
        </p:blipFill>
        <p:spPr>
          <a:xfrm>
            <a:off x="2920960" y="643467"/>
            <a:ext cx="6338743" cy="5237804"/>
          </a:xfrm>
          <a:prstGeom prst="rect">
            <a:avLst/>
          </a:prstGeom>
        </p:spPr>
      </p:pic>
    </p:spTree>
    <p:extLst>
      <p:ext uri="{BB962C8B-B14F-4D97-AF65-F5344CB8AC3E}">
        <p14:creationId xmlns:p14="http://schemas.microsoft.com/office/powerpoint/2010/main" xmlns="" val="45478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C33AD03E-B65B-4C58-B871-0A570749A0E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xmlns="" val="2085147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7509B08A-C1EC-478C-86AF-60ADE06D9B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3232BB87-1042-489A-AFAC-F67B2F9A6407}"/>
              </a:ext>
            </a:extLst>
          </p:cNvPr>
          <p:cNvSpPr>
            <a:spLocks noGrp="1"/>
          </p:cNvSpPr>
          <p:nvPr>
            <p:ph type="title"/>
          </p:nvPr>
        </p:nvSpPr>
        <p:spPr>
          <a:xfrm>
            <a:off x="640290" y="685800"/>
            <a:ext cx="4818656" cy="4603749"/>
          </a:xfrm>
        </p:spPr>
        <p:txBody>
          <a:bodyPr>
            <a:normAutofit/>
          </a:bodyPr>
          <a:lstStyle/>
          <a:p>
            <a:pPr algn="r">
              <a:lnSpc>
                <a:spcPct val="90000"/>
              </a:lnSpc>
            </a:pPr>
            <a:r>
              <a:rPr lang="fr-FR" sz="4000" b="1" i="1"/>
              <a:t>L</a:t>
            </a:r>
            <a:r>
              <a:rPr lang="fr-FR" sz="4000"/>
              <a:t>’</a:t>
            </a:r>
            <a:r>
              <a:rPr lang="fr-FR" sz="4000" b="1" i="1"/>
              <a:t>habitat comme usage et expérience personnelle de l</a:t>
            </a:r>
            <a:r>
              <a:rPr lang="fr-FR" sz="4000"/>
              <a:t>’</a:t>
            </a:r>
            <a:r>
              <a:rPr lang="fr-FR" sz="4000" b="1" i="1"/>
              <a:t>environnement construit </a:t>
            </a:r>
            <a:endParaRPr lang="fr-FR" sz="4000"/>
          </a:p>
        </p:txBody>
      </p:sp>
      <p:sp>
        <p:nvSpPr>
          <p:cNvPr id="10" name="Rectangle 9">
            <a:extLst>
              <a:ext uri="{FF2B5EF4-FFF2-40B4-BE49-F238E27FC236}">
                <a16:creationId xmlns:a16="http://schemas.microsoft.com/office/drawing/2014/main" xmlns="" id="{221CC330-4259-4C32-BF8B-5FE13FFABB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xmlns="" id="{43717B8A-43BE-474C-BC2E-432A00A9609F}"/>
              </a:ext>
            </a:extLst>
          </p:cNvPr>
          <p:cNvSpPr>
            <a:spLocks noGrp="1"/>
          </p:cNvSpPr>
          <p:nvPr>
            <p:ph idx="1"/>
          </p:nvPr>
        </p:nvSpPr>
        <p:spPr>
          <a:xfrm>
            <a:off x="6625651" y="685800"/>
            <a:ext cx="4878959" cy="4603750"/>
          </a:xfrm>
        </p:spPr>
        <p:txBody>
          <a:bodyPr>
            <a:normAutofit/>
          </a:bodyPr>
          <a:lstStyle/>
          <a:p>
            <a:pPr>
              <a:lnSpc>
                <a:spcPct val="90000"/>
              </a:lnSpc>
            </a:pPr>
            <a:r>
              <a:rPr lang="fr-FR" sz="1700" i="1">
                <a:solidFill>
                  <a:schemeClr val="tx1"/>
                </a:solidFill>
              </a:rPr>
              <a:t>L’habitat traduit un usage qui permet à la personne de se sentir à l‘aise dans les lieux où elle vit et, par-là, de trouver dans son rapport à l’environnement les bases de son maintien de soi et de son identité</a:t>
            </a:r>
          </a:p>
          <a:p>
            <a:pPr>
              <a:lnSpc>
                <a:spcPct val="90000"/>
              </a:lnSpc>
            </a:pPr>
            <a:r>
              <a:rPr lang="fr-FR" sz="1700" i="1">
                <a:solidFill>
                  <a:schemeClr val="tx1"/>
                </a:solidFill>
              </a:rPr>
              <a:t>La question de l’habiter renvoie aussi à celle de l’expérience sensible de l’environnement construit. Cette dimension sensible a acquis ces dernières décennies une place importante dans les politiques urbaines. Elle se lit en particulier à travers la multiplication des conflits liés à l’aménagement du territoire où l’expérience esthétique joue un rôle de plus en plus important (patrimonialisation du cadre bâti, préservation du paysage, aménagement des espaces publics..).</a:t>
            </a:r>
          </a:p>
        </p:txBody>
      </p:sp>
    </p:spTree>
    <p:extLst>
      <p:ext uri="{BB962C8B-B14F-4D97-AF65-F5344CB8AC3E}">
        <p14:creationId xmlns:p14="http://schemas.microsoft.com/office/powerpoint/2010/main" xmlns="" val="2033240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xmlns="" id="{5E393D67-088E-46CD-9063-A1C21EC315E7}"/>
              </a:ext>
            </a:extLst>
          </p:cNvPr>
          <p:cNvPicPr>
            <a:picLocks noChangeAspect="1"/>
          </p:cNvPicPr>
          <p:nvPr/>
        </p:nvPicPr>
        <p:blipFill>
          <a:blip r:embed="rId2"/>
          <a:stretch>
            <a:fillRect/>
          </a:stretch>
        </p:blipFill>
        <p:spPr>
          <a:xfrm>
            <a:off x="1118519" y="321734"/>
            <a:ext cx="4104129" cy="2905170"/>
          </a:xfrm>
          <a:prstGeom prst="rect">
            <a:avLst/>
          </a:prstGeom>
        </p:spPr>
      </p:pic>
      <p:pic>
        <p:nvPicPr>
          <p:cNvPr id="5" name="Image 4">
            <a:extLst>
              <a:ext uri="{FF2B5EF4-FFF2-40B4-BE49-F238E27FC236}">
                <a16:creationId xmlns:a16="http://schemas.microsoft.com/office/drawing/2014/main" xmlns="" id="{E9A58D3B-3562-42C3-B37E-2B2943820266}"/>
              </a:ext>
            </a:extLst>
          </p:cNvPr>
          <p:cNvPicPr>
            <a:picLocks noChangeAspect="1"/>
          </p:cNvPicPr>
          <p:nvPr/>
        </p:nvPicPr>
        <p:blipFill>
          <a:blip r:embed="rId3"/>
          <a:stretch>
            <a:fillRect/>
          </a:stretch>
        </p:blipFill>
        <p:spPr>
          <a:xfrm>
            <a:off x="1023481" y="3631096"/>
            <a:ext cx="4294204" cy="2760560"/>
          </a:xfrm>
          <a:prstGeom prst="rect">
            <a:avLst/>
          </a:prstGeom>
        </p:spPr>
      </p:pic>
      <p:sp>
        <p:nvSpPr>
          <p:cNvPr id="14" name="Rectangle 13">
            <a:extLst>
              <a:ext uri="{FF2B5EF4-FFF2-40B4-BE49-F238E27FC236}">
                <a16:creationId xmlns:a16="http://schemas.microsoft.com/office/drawing/2014/main" xmlns="" id="{799448F2-0E5B-42DA-B2D1-11A14E947B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4E8A7552-20E1-4F34-ADAB-C1DB6634D4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a:extLst>
              <a:ext uri="{FF2B5EF4-FFF2-40B4-BE49-F238E27FC236}">
                <a16:creationId xmlns:a16="http://schemas.microsoft.com/office/drawing/2014/main" xmlns="" id="{66A62E48-FCF3-4554-9170-788D58C55E94}"/>
              </a:ext>
            </a:extLst>
          </p:cNvPr>
          <p:cNvPicPr>
            <a:picLocks noChangeAspect="1"/>
          </p:cNvPicPr>
          <p:nvPr/>
        </p:nvPicPr>
        <p:blipFill>
          <a:blip r:embed="rId4"/>
          <a:stretch>
            <a:fillRect/>
          </a:stretch>
        </p:blipFill>
        <p:spPr>
          <a:xfrm>
            <a:off x="6308034" y="1324278"/>
            <a:ext cx="5426764" cy="4064834"/>
          </a:xfrm>
          <a:prstGeom prst="rect">
            <a:avLst/>
          </a:prstGeom>
        </p:spPr>
      </p:pic>
    </p:spTree>
    <p:extLst>
      <p:ext uri="{BB962C8B-B14F-4D97-AF65-F5344CB8AC3E}">
        <p14:creationId xmlns:p14="http://schemas.microsoft.com/office/powerpoint/2010/main" xmlns="" val="2611329858"/>
      </p:ext>
    </p:extLst>
  </p:cSld>
  <p:clrMapOvr>
    <a:masterClrMapping/>
  </p:clrMapOvr>
</p:sld>
</file>

<file path=ppt/theme/theme1.xml><?xml version="1.0" encoding="utf-8"?>
<a:theme xmlns:a="http://schemas.openxmlformats.org/drawingml/2006/main" name="Secteur">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xmlns="" name="Slice" id="{0507925B-6AC9-4358-8E18-C330545D08F8}" vid="{13FEC7C6-62A9-40C4-99D2-581AACACAA2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2304</Words>
  <Application>Microsoft Office PowerPoint</Application>
  <PresentationFormat>Personnalisé</PresentationFormat>
  <Paragraphs>112</Paragraphs>
  <Slides>48</Slides>
  <Notes>1</Notes>
  <HiddenSlides>0</HiddenSlides>
  <MMClips>0</MMClips>
  <ScaleCrop>false</ScaleCrop>
  <HeadingPairs>
    <vt:vector size="4" baseType="variant">
      <vt:variant>
        <vt:lpstr>Thème</vt:lpstr>
      </vt:variant>
      <vt:variant>
        <vt:i4>1</vt:i4>
      </vt:variant>
      <vt:variant>
        <vt:lpstr>Titres des diapositives</vt:lpstr>
      </vt:variant>
      <vt:variant>
        <vt:i4>48</vt:i4>
      </vt:variant>
    </vt:vector>
  </HeadingPairs>
  <TitlesOfParts>
    <vt:vector size="49" baseType="lpstr">
      <vt:lpstr>Secteur</vt:lpstr>
      <vt:lpstr>La notion de limite et d’orientation</vt:lpstr>
      <vt:lpstr>Introduction </vt:lpstr>
      <vt:lpstr>Introduction</vt:lpstr>
      <vt:lpstr>Diapositive 4</vt:lpstr>
      <vt:lpstr>Introduction</vt:lpstr>
      <vt:lpstr>Diapositive 6</vt:lpstr>
      <vt:lpstr>Diapositive 7</vt:lpstr>
      <vt:lpstr>L’habitat comme usage et expérience personnelle de l’environnement construit </vt:lpstr>
      <vt:lpstr>Diapositive 9</vt:lpstr>
      <vt:lpstr>L’habitat comme relation à l’autre : rencontrer, participer</vt:lpstr>
      <vt:lpstr>Diapositive 11</vt:lpstr>
      <vt:lpstr>Diapositive 12</vt:lpstr>
      <vt:lpstr>Diapositive 13</vt:lpstr>
      <vt:lpstr>Habitat et modèle culturel</vt:lpstr>
      <vt:lpstr>Diapositive 15</vt:lpstr>
      <vt:lpstr>Habitat et pratiques</vt:lpstr>
      <vt:lpstr>Diapositive 17</vt:lpstr>
      <vt:lpstr>Habitat et pratiques</vt:lpstr>
      <vt:lpstr>Habitat et opposition intériorité/extériorité</vt:lpstr>
      <vt:lpstr>Diapositive 20</vt:lpstr>
      <vt:lpstr>Habitat et opposition intériorité/extériorité</vt:lpstr>
      <vt:lpstr>Diapositive 22</vt:lpstr>
      <vt:lpstr>Habitat et opposition intériorité/extériorité</vt:lpstr>
      <vt:lpstr>Habitat et opposition intériorité/extériorité</vt:lpstr>
      <vt:lpstr>Habitat et opposition intériorité/extériorité</vt:lpstr>
      <vt:lpstr>Habitat et opposition intériorité/extériorité</vt:lpstr>
      <vt:lpstr>Diapositive 27</vt:lpstr>
      <vt:lpstr>Appropriation de l’espace intérieur du logement</vt:lpstr>
      <vt:lpstr>Appropriation de l’espace intérieur du logement</vt:lpstr>
      <vt:lpstr>Appropriation de l’espace intérieur du logement</vt:lpstr>
      <vt:lpstr>Manières d’appropriation de l’espace privé : l’appartement</vt:lpstr>
      <vt:lpstr>Manières d’appropriation de l’espace privé : l’appartement</vt:lpstr>
      <vt:lpstr>Manières d’appropriation de l’espace privé : l’appartement</vt:lpstr>
      <vt:lpstr>Manières d’appropriation de l’espace privé : l’appartement</vt:lpstr>
      <vt:lpstr>Les limites du haut et du bas</vt:lpstr>
      <vt:lpstr>Les limites du haut et du bas</vt:lpstr>
      <vt:lpstr>Diapositive 37</vt:lpstr>
      <vt:lpstr>Les limites du haut et du bas</vt:lpstr>
      <vt:lpstr>Les passages et les franchissements des limites</vt:lpstr>
      <vt:lpstr>Les passages et les franchissements des limites</vt:lpstr>
      <vt:lpstr>Les passages et les franchissements des limites</vt:lpstr>
      <vt:lpstr>Les passages et les franchissements des limites</vt:lpstr>
      <vt:lpstr>Diapositive 43</vt:lpstr>
      <vt:lpstr>LA MAISON ET SES ORIENTATIONS</vt:lpstr>
      <vt:lpstr>LA MAISON ET SES ORIENTATIONS</vt:lpstr>
      <vt:lpstr>LA MAISON ET SES ORIENTATIONS</vt:lpstr>
      <vt:lpstr>LA MAISON ET SES ORIENTATIONS</vt:lpstr>
      <vt:lpstr>Diapositive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notion de limite et d’orientation</dc:title>
  <dc:creator>ALILI ABDESSAMAD</dc:creator>
  <cp:lastModifiedBy>alili</cp:lastModifiedBy>
  <cp:revision>7</cp:revision>
  <dcterms:created xsi:type="dcterms:W3CDTF">2019-06-29T18:08:47Z</dcterms:created>
  <dcterms:modified xsi:type="dcterms:W3CDTF">2020-03-17T16:07:32Z</dcterms:modified>
</cp:coreProperties>
</file>