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slideLayout" Target="../slideLayouts/slideLayout12.xml"/><Relationship Id="rId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slideLayout" Target="../slideLayouts/slideLayout14.xm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slideLayout" Target="../slideLayouts/slideLayout15.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slideLayout" Target="../slideLayouts/slideLayout17.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slideLayout" Target="../slideLayouts/slideLayout18.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8.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374219"/>
            <a:ext cx="7468553" cy="383024"/>
          </a:xfrm>
          <a:prstGeom prst="rect">
            <a:avLst/>
          </a:prstGeom>
          <a:noFill/>
          <a:ln/>
        </p:spPr>
        <p:txBody>
          <a:bodyPr wrap="none" lIns="0" tIns="0" rIns="0" bIns="0" rtlCol="0" anchor="t"/>
          <a:lstStyle/>
          <a:p>
            <a:pPr algn="l" indent="0" marL="0">
              <a:lnSpc>
                <a:spcPts val="3000"/>
              </a:lnSpc>
              <a:buNone/>
            </a:pPr>
            <a:endParaRPr lang="en-US" sz="1850" dirty="0"/>
          </a:p>
        </p:txBody>
      </p:sp>
      <p:sp>
        <p:nvSpPr>
          <p:cNvPr id="4" name="Text 1"/>
          <p:cNvSpPr/>
          <p:nvPr/>
        </p:nvSpPr>
        <p:spPr>
          <a:xfrm>
            <a:off x="6324124" y="1996559"/>
            <a:ext cx="7468553" cy="2112050"/>
          </a:xfrm>
          <a:prstGeom prst="rect">
            <a:avLst/>
          </a:prstGeom>
          <a:noFill/>
          <a:ln/>
        </p:spPr>
        <p:txBody>
          <a:bodyPr wrap="squar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Marketing Strategy in Nonprofit Organizations: Promotion</a:t>
            </a:r>
            <a:endParaRPr lang="en-US" sz="4400" dirty="0"/>
          </a:p>
        </p:txBody>
      </p:sp>
      <p:sp>
        <p:nvSpPr>
          <p:cNvPr id="5" name="Text 2"/>
          <p:cNvSpPr/>
          <p:nvPr/>
        </p:nvSpPr>
        <p:spPr>
          <a:xfrm>
            <a:off x="6324124" y="4467582"/>
            <a:ext cx="7468553" cy="1915120"/>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Promotion is a crucial element of the marketing mix for nonprofit organizations, allowing them to communicate their mission and engage their audience. While nonprofits face unique challenges in promoting intangible products and services, effective promotional strategies can enhance branding, raise awareness, correct misconceptions, and motivate stakeholders to act.</a:t>
            </a:r>
            <a:endParaRPr lang="en-US" sz="1850" dirty="0"/>
          </a:p>
        </p:txBody>
      </p:sp>
      <p:sp>
        <p:nvSpPr>
          <p:cNvPr id="6" name="Shape 3"/>
          <p:cNvSpPr/>
          <p:nvPr/>
        </p:nvSpPr>
        <p:spPr>
          <a:xfrm>
            <a:off x="6324124" y="6669762"/>
            <a:ext cx="382905" cy="382905"/>
          </a:xfrm>
          <a:prstGeom prst="roundRect">
            <a:avLst>
              <a:gd name="adj" fmla="val 23878209"/>
            </a:avLst>
          </a:prstGeom>
          <a:noFill/>
          <a:ln w="7620">
            <a:solidFill>
              <a:srgbClr val="FFFFFF"/>
            </a:solidFill>
            <a:prstDash val="solid"/>
          </a:ln>
        </p:spPr>
      </p:sp>
      <p:pic>
        <p:nvPicPr>
          <p:cNvPr id="7" name="Image 1" descr="preencoded.png">    </p:cNvPr>
          <p:cNvPicPr>
            <a:picLocks noChangeAspect="1"/>
          </p:cNvPicPr>
          <p:nvPr/>
        </p:nvPicPr>
        <p:blipFill>
          <a:blip r:embed="rId2"/>
          <a:stretch>
            <a:fillRect/>
          </a:stretch>
        </p:blipFill>
        <p:spPr>
          <a:xfrm>
            <a:off x="6331744" y="6677382"/>
            <a:ext cx="367665" cy="367665"/>
          </a:xfrm>
          <a:prstGeom prst="rect">
            <a:avLst/>
          </a:prstGeom>
        </p:spPr>
      </p:pic>
      <p:sp>
        <p:nvSpPr>
          <p:cNvPr id="8" name="Text 4"/>
          <p:cNvSpPr/>
          <p:nvPr/>
        </p:nvSpPr>
        <p:spPr>
          <a:xfrm>
            <a:off x="6826687" y="6651903"/>
            <a:ext cx="1832491" cy="418862"/>
          </a:xfrm>
          <a:prstGeom prst="rect">
            <a:avLst/>
          </a:prstGeom>
          <a:noFill/>
          <a:ln/>
        </p:spPr>
        <p:txBody>
          <a:bodyPr wrap="none" lIns="0" tIns="0" rIns="0" bIns="0" rtlCol="0" anchor="t"/>
          <a:lstStyle/>
          <a:p>
            <a:pPr algn="l" indent="0" marL="0">
              <a:lnSpc>
                <a:spcPts val="3250"/>
              </a:lnSpc>
              <a:buNone/>
            </a:pPr>
            <a:r>
              <a:rPr lang="en-US" sz="2350" b="1" spc="-38" kern="0" dirty="0">
                <a:solidFill>
                  <a:srgbClr val="272525"/>
                </a:solidFill>
                <a:latin typeface="Source Sans Pro Bold" pitchFamily="34" charset="0"/>
                <a:ea typeface="Source Sans Pro Bold" pitchFamily="34" charset="-122"/>
                <a:cs typeface="Source Sans Pro Bold" pitchFamily="34" charset="-120"/>
              </a:rPr>
              <a:t>by Djazia CHIB</a:t>
            </a:r>
            <a:endParaRPr lang="en-US" sz="2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44245"/>
          </a:xfrm>
          <a:prstGeom prst="rect">
            <a:avLst/>
          </a:prstGeom>
        </p:spPr>
      </p:pic>
      <p:sp>
        <p:nvSpPr>
          <p:cNvPr id="3" name="Text 0"/>
          <p:cNvSpPr/>
          <p:nvPr/>
        </p:nvSpPr>
        <p:spPr>
          <a:xfrm>
            <a:off x="428625" y="336828"/>
            <a:ext cx="3905012" cy="360283"/>
          </a:xfrm>
          <a:prstGeom prst="rect">
            <a:avLst/>
          </a:prstGeom>
          <a:noFill/>
          <a:ln/>
        </p:spPr>
        <p:txBody>
          <a:bodyPr wrap="none" lIns="0" tIns="0" rIns="0" bIns="0" rtlCol="0" anchor="t"/>
          <a:lstStyle/>
          <a:p>
            <a:pPr algn="l" indent="0" marL="0">
              <a:lnSpc>
                <a:spcPts val="2800"/>
              </a:lnSpc>
              <a:buNone/>
            </a:pPr>
            <a:r>
              <a:rPr lang="en-US" sz="2250" spc="-45" kern="0" dirty="0">
                <a:solidFill>
                  <a:srgbClr val="000000"/>
                </a:solidFill>
                <a:latin typeface="Source Serif Pro Semi Bold" pitchFamily="34" charset="0"/>
                <a:ea typeface="Source Serif Pro Semi Bold" pitchFamily="34" charset="-122"/>
                <a:cs typeface="Source Serif Pro Semi Bold" pitchFamily="34" charset="-120"/>
              </a:rPr>
              <a:t>Event Marketing for Nonprofits</a:t>
            </a:r>
            <a:endParaRPr lang="en-US" sz="2250" dirty="0"/>
          </a:p>
        </p:txBody>
      </p:sp>
      <p:sp>
        <p:nvSpPr>
          <p:cNvPr id="4" name="Shape 1"/>
          <p:cNvSpPr/>
          <p:nvPr/>
        </p:nvSpPr>
        <p:spPr>
          <a:xfrm>
            <a:off x="428625" y="880824"/>
            <a:ext cx="8286750" cy="2142530"/>
          </a:xfrm>
          <a:prstGeom prst="roundRect">
            <a:avLst>
              <a:gd name="adj" fmla="val 2401"/>
            </a:avLst>
          </a:prstGeom>
          <a:solidFill>
            <a:srgbClr val="F0D4F7"/>
          </a:solidFill>
          <a:ln w="7620">
            <a:solidFill>
              <a:srgbClr val="D6BADD"/>
            </a:solidFill>
            <a:prstDash val="solid"/>
          </a:ln>
        </p:spPr>
      </p:sp>
      <p:sp>
        <p:nvSpPr>
          <p:cNvPr id="5" name="Text 2"/>
          <p:cNvSpPr/>
          <p:nvPr/>
        </p:nvSpPr>
        <p:spPr>
          <a:xfrm>
            <a:off x="558641" y="1010841"/>
            <a:ext cx="1441133" cy="180023"/>
          </a:xfrm>
          <a:prstGeom prst="rect">
            <a:avLst/>
          </a:prstGeom>
          <a:noFill/>
          <a:ln/>
        </p:spPr>
        <p:txBody>
          <a:bodyPr wrap="none" lIns="0" tIns="0" rIns="0" bIns="0" rtlCol="0" anchor="t"/>
          <a:lstStyle/>
          <a:p>
            <a:pPr algn="l" indent="0" marL="0">
              <a:lnSpc>
                <a:spcPts val="1400"/>
              </a:lnSpc>
              <a:buNone/>
            </a:pPr>
            <a:r>
              <a:rPr lang="en-US" sz="1100" spc="-23" kern="0" dirty="0">
                <a:solidFill>
                  <a:srgbClr val="272525"/>
                </a:solidFill>
                <a:latin typeface="Source Serif Pro Semi Bold" pitchFamily="34" charset="0"/>
                <a:ea typeface="Source Serif Pro Semi Bold" pitchFamily="34" charset="-122"/>
                <a:cs typeface="Source Serif Pro Semi Bold" pitchFamily="34" charset="-120"/>
              </a:rPr>
              <a:t>Event Types</a:t>
            </a:r>
            <a:endParaRPr lang="en-US" sz="1100" dirty="0"/>
          </a:p>
        </p:txBody>
      </p:sp>
      <p:sp>
        <p:nvSpPr>
          <p:cNvPr id="6" name="Text 3"/>
          <p:cNvSpPr/>
          <p:nvPr/>
        </p:nvSpPr>
        <p:spPr>
          <a:xfrm>
            <a:off x="558641" y="1264325"/>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Ambassador or open house events</a:t>
            </a:r>
            <a:endParaRPr lang="en-US" sz="950" dirty="0"/>
          </a:p>
        </p:txBody>
      </p:sp>
      <p:sp>
        <p:nvSpPr>
          <p:cNvPr id="7" name="Text 4"/>
          <p:cNvSpPr/>
          <p:nvPr/>
        </p:nvSpPr>
        <p:spPr>
          <a:xfrm>
            <a:off x="558641" y="1503164"/>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Workshops</a:t>
            </a:r>
            <a:endParaRPr lang="en-US" sz="950" dirty="0"/>
          </a:p>
        </p:txBody>
      </p:sp>
      <p:sp>
        <p:nvSpPr>
          <p:cNvPr id="8" name="Text 5"/>
          <p:cNvSpPr/>
          <p:nvPr/>
        </p:nvSpPr>
        <p:spPr>
          <a:xfrm>
            <a:off x="558641" y="1742003"/>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Golf outings</a:t>
            </a:r>
            <a:endParaRPr lang="en-US" sz="950" dirty="0"/>
          </a:p>
        </p:txBody>
      </p:sp>
      <p:sp>
        <p:nvSpPr>
          <p:cNvPr id="9" name="Text 6"/>
          <p:cNvSpPr/>
          <p:nvPr/>
        </p:nvSpPr>
        <p:spPr>
          <a:xfrm>
            <a:off x="558641" y="1980843"/>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Auctions and raffles</a:t>
            </a:r>
            <a:endParaRPr lang="en-US" sz="950" dirty="0"/>
          </a:p>
        </p:txBody>
      </p:sp>
      <p:sp>
        <p:nvSpPr>
          <p:cNvPr id="10" name="Text 7"/>
          <p:cNvSpPr/>
          <p:nvPr/>
        </p:nvSpPr>
        <p:spPr>
          <a:xfrm>
            <a:off x="558641" y="2219682"/>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Marathons</a:t>
            </a:r>
            <a:endParaRPr lang="en-US" sz="950" dirty="0"/>
          </a:p>
        </p:txBody>
      </p:sp>
      <p:sp>
        <p:nvSpPr>
          <p:cNvPr id="11" name="Text 8"/>
          <p:cNvSpPr/>
          <p:nvPr/>
        </p:nvSpPr>
        <p:spPr>
          <a:xfrm>
            <a:off x="558641" y="2458522"/>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Galas</a:t>
            </a:r>
            <a:endParaRPr lang="en-US" sz="950" dirty="0"/>
          </a:p>
        </p:txBody>
      </p:sp>
      <p:sp>
        <p:nvSpPr>
          <p:cNvPr id="12" name="Text 9"/>
          <p:cNvSpPr/>
          <p:nvPr/>
        </p:nvSpPr>
        <p:spPr>
          <a:xfrm>
            <a:off x="558641" y="2697361"/>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Virtual events</a:t>
            </a:r>
            <a:endParaRPr lang="en-US" sz="950" dirty="0"/>
          </a:p>
        </p:txBody>
      </p:sp>
      <p:sp>
        <p:nvSpPr>
          <p:cNvPr id="13" name="Shape 10"/>
          <p:cNvSpPr/>
          <p:nvPr/>
        </p:nvSpPr>
        <p:spPr>
          <a:xfrm>
            <a:off x="428625" y="3145750"/>
            <a:ext cx="8286750" cy="1664851"/>
          </a:xfrm>
          <a:prstGeom prst="roundRect">
            <a:avLst>
              <a:gd name="adj" fmla="val 3090"/>
            </a:avLst>
          </a:prstGeom>
          <a:solidFill>
            <a:srgbClr val="F0D4F7"/>
          </a:solidFill>
          <a:ln w="7620">
            <a:solidFill>
              <a:srgbClr val="D6BADD"/>
            </a:solidFill>
            <a:prstDash val="solid"/>
          </a:ln>
        </p:spPr>
      </p:sp>
      <p:sp>
        <p:nvSpPr>
          <p:cNvPr id="14" name="Text 11"/>
          <p:cNvSpPr/>
          <p:nvPr/>
        </p:nvSpPr>
        <p:spPr>
          <a:xfrm>
            <a:off x="558641" y="3275767"/>
            <a:ext cx="1441133" cy="180023"/>
          </a:xfrm>
          <a:prstGeom prst="rect">
            <a:avLst/>
          </a:prstGeom>
          <a:noFill/>
          <a:ln/>
        </p:spPr>
        <p:txBody>
          <a:bodyPr wrap="none" lIns="0" tIns="0" rIns="0" bIns="0" rtlCol="0" anchor="t"/>
          <a:lstStyle/>
          <a:p>
            <a:pPr algn="l" indent="0" marL="0">
              <a:lnSpc>
                <a:spcPts val="1400"/>
              </a:lnSpc>
              <a:buNone/>
            </a:pPr>
            <a:r>
              <a:rPr lang="en-US" sz="1100" spc="-23" kern="0" dirty="0">
                <a:solidFill>
                  <a:srgbClr val="272525"/>
                </a:solidFill>
                <a:latin typeface="Source Serif Pro Semi Bold" pitchFamily="34" charset="0"/>
                <a:ea typeface="Source Serif Pro Semi Bold" pitchFamily="34" charset="-122"/>
                <a:cs typeface="Source Serif Pro Semi Bold" pitchFamily="34" charset="-120"/>
              </a:rPr>
              <a:t>Event Planning</a:t>
            </a:r>
            <a:endParaRPr lang="en-US" sz="1100" dirty="0"/>
          </a:p>
        </p:txBody>
      </p:sp>
      <p:sp>
        <p:nvSpPr>
          <p:cNvPr id="15" name="Text 12"/>
          <p:cNvSpPr/>
          <p:nvPr/>
        </p:nvSpPr>
        <p:spPr>
          <a:xfrm>
            <a:off x="558641" y="3529251"/>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Set a date and choose a venue</a:t>
            </a:r>
            <a:endParaRPr lang="en-US" sz="950" dirty="0"/>
          </a:p>
        </p:txBody>
      </p:sp>
      <p:sp>
        <p:nvSpPr>
          <p:cNvPr id="16" name="Text 13"/>
          <p:cNvSpPr/>
          <p:nvPr/>
        </p:nvSpPr>
        <p:spPr>
          <a:xfrm>
            <a:off x="558641" y="3768090"/>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Develop a theme and budget</a:t>
            </a:r>
            <a:endParaRPr lang="en-US" sz="950" dirty="0"/>
          </a:p>
        </p:txBody>
      </p:sp>
      <p:sp>
        <p:nvSpPr>
          <p:cNvPr id="17" name="Text 14"/>
          <p:cNvSpPr/>
          <p:nvPr/>
        </p:nvSpPr>
        <p:spPr>
          <a:xfrm>
            <a:off x="558641" y="4006929"/>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Plan food, beverages, and decorations</a:t>
            </a:r>
            <a:endParaRPr lang="en-US" sz="950" dirty="0"/>
          </a:p>
        </p:txBody>
      </p:sp>
      <p:sp>
        <p:nvSpPr>
          <p:cNvPr id="18" name="Text 15"/>
          <p:cNvSpPr/>
          <p:nvPr/>
        </p:nvSpPr>
        <p:spPr>
          <a:xfrm>
            <a:off x="558641" y="4245769"/>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Organize raffles or auctions</a:t>
            </a:r>
            <a:endParaRPr lang="en-US" sz="950" dirty="0"/>
          </a:p>
        </p:txBody>
      </p:sp>
      <p:sp>
        <p:nvSpPr>
          <p:cNvPr id="19" name="Text 16"/>
          <p:cNvSpPr/>
          <p:nvPr/>
        </p:nvSpPr>
        <p:spPr>
          <a:xfrm>
            <a:off x="558641" y="4484608"/>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Prepare staff and volunteers</a:t>
            </a:r>
            <a:endParaRPr lang="en-US" sz="950" dirty="0"/>
          </a:p>
        </p:txBody>
      </p:sp>
      <p:sp>
        <p:nvSpPr>
          <p:cNvPr id="20" name="Shape 17"/>
          <p:cNvSpPr/>
          <p:nvPr/>
        </p:nvSpPr>
        <p:spPr>
          <a:xfrm>
            <a:off x="428625" y="4932998"/>
            <a:ext cx="8286750" cy="1426012"/>
          </a:xfrm>
          <a:prstGeom prst="roundRect">
            <a:avLst>
              <a:gd name="adj" fmla="val 3608"/>
            </a:avLst>
          </a:prstGeom>
          <a:solidFill>
            <a:srgbClr val="F0D4F7"/>
          </a:solidFill>
          <a:ln w="7620">
            <a:solidFill>
              <a:srgbClr val="D6BADD"/>
            </a:solidFill>
            <a:prstDash val="solid"/>
          </a:ln>
        </p:spPr>
      </p:sp>
      <p:sp>
        <p:nvSpPr>
          <p:cNvPr id="21" name="Text 18"/>
          <p:cNvSpPr/>
          <p:nvPr/>
        </p:nvSpPr>
        <p:spPr>
          <a:xfrm>
            <a:off x="558641" y="5063014"/>
            <a:ext cx="1441133" cy="180023"/>
          </a:xfrm>
          <a:prstGeom prst="rect">
            <a:avLst/>
          </a:prstGeom>
          <a:noFill/>
          <a:ln/>
        </p:spPr>
        <p:txBody>
          <a:bodyPr wrap="none" lIns="0" tIns="0" rIns="0" bIns="0" rtlCol="0" anchor="t"/>
          <a:lstStyle/>
          <a:p>
            <a:pPr algn="l" indent="0" marL="0">
              <a:lnSpc>
                <a:spcPts val="1400"/>
              </a:lnSpc>
              <a:buNone/>
            </a:pPr>
            <a:r>
              <a:rPr lang="en-US" sz="1100" spc="-23" kern="0" dirty="0">
                <a:solidFill>
                  <a:srgbClr val="272525"/>
                </a:solidFill>
                <a:latin typeface="Source Serif Pro Semi Bold" pitchFamily="34" charset="0"/>
                <a:ea typeface="Source Serif Pro Semi Bold" pitchFamily="34" charset="-122"/>
                <a:cs typeface="Source Serif Pro Semi Bold" pitchFamily="34" charset="-120"/>
              </a:rPr>
              <a:t>Promotion Strategies</a:t>
            </a:r>
            <a:endParaRPr lang="en-US" sz="1100" dirty="0"/>
          </a:p>
        </p:txBody>
      </p:sp>
      <p:sp>
        <p:nvSpPr>
          <p:cNvPr id="22" name="Text 19"/>
          <p:cNvSpPr/>
          <p:nvPr/>
        </p:nvSpPr>
        <p:spPr>
          <a:xfrm>
            <a:off x="558641" y="5316498"/>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Develop partnerships and secure sponsors</a:t>
            </a:r>
            <a:endParaRPr lang="en-US" sz="950" dirty="0"/>
          </a:p>
        </p:txBody>
      </p:sp>
      <p:sp>
        <p:nvSpPr>
          <p:cNvPr id="23" name="Text 20"/>
          <p:cNvSpPr/>
          <p:nvPr/>
        </p:nvSpPr>
        <p:spPr>
          <a:xfrm>
            <a:off x="558641" y="5555337"/>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Leverage corporate partnerships</a:t>
            </a:r>
            <a:endParaRPr lang="en-US" sz="950" dirty="0"/>
          </a:p>
        </p:txBody>
      </p:sp>
      <p:sp>
        <p:nvSpPr>
          <p:cNvPr id="24" name="Text 21"/>
          <p:cNvSpPr/>
          <p:nvPr/>
        </p:nvSpPr>
        <p:spPr>
          <a:xfrm>
            <a:off x="558641" y="5794177"/>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Utilize your network</a:t>
            </a:r>
            <a:endParaRPr lang="en-US" sz="950" dirty="0"/>
          </a:p>
        </p:txBody>
      </p:sp>
      <p:sp>
        <p:nvSpPr>
          <p:cNvPr id="25" name="Text 22"/>
          <p:cNvSpPr/>
          <p:nvPr/>
        </p:nvSpPr>
        <p:spPr>
          <a:xfrm>
            <a:off x="558641" y="6033016"/>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Provide compelling reasons to attend</a:t>
            </a:r>
            <a:endParaRPr lang="en-US" sz="950" dirty="0"/>
          </a:p>
        </p:txBody>
      </p:sp>
      <p:sp>
        <p:nvSpPr>
          <p:cNvPr id="26" name="Shape 23"/>
          <p:cNvSpPr/>
          <p:nvPr/>
        </p:nvSpPr>
        <p:spPr>
          <a:xfrm>
            <a:off x="428625" y="6481405"/>
            <a:ext cx="8286750" cy="1426012"/>
          </a:xfrm>
          <a:prstGeom prst="roundRect">
            <a:avLst>
              <a:gd name="adj" fmla="val 3608"/>
            </a:avLst>
          </a:prstGeom>
          <a:solidFill>
            <a:srgbClr val="F0D4F7"/>
          </a:solidFill>
          <a:ln w="7620">
            <a:solidFill>
              <a:srgbClr val="D6BADD"/>
            </a:solidFill>
            <a:prstDash val="solid"/>
          </a:ln>
        </p:spPr>
      </p:sp>
      <p:sp>
        <p:nvSpPr>
          <p:cNvPr id="27" name="Text 24"/>
          <p:cNvSpPr/>
          <p:nvPr/>
        </p:nvSpPr>
        <p:spPr>
          <a:xfrm>
            <a:off x="558641" y="6611422"/>
            <a:ext cx="1441133" cy="180023"/>
          </a:xfrm>
          <a:prstGeom prst="rect">
            <a:avLst/>
          </a:prstGeom>
          <a:noFill/>
          <a:ln/>
        </p:spPr>
        <p:txBody>
          <a:bodyPr wrap="none" lIns="0" tIns="0" rIns="0" bIns="0" rtlCol="0" anchor="t"/>
          <a:lstStyle/>
          <a:p>
            <a:pPr algn="l" indent="0" marL="0">
              <a:lnSpc>
                <a:spcPts val="1400"/>
              </a:lnSpc>
              <a:buNone/>
            </a:pPr>
            <a:r>
              <a:rPr lang="en-US" sz="1100" spc="-23" kern="0" dirty="0">
                <a:solidFill>
                  <a:srgbClr val="272525"/>
                </a:solidFill>
                <a:latin typeface="Source Serif Pro Semi Bold" pitchFamily="34" charset="0"/>
                <a:ea typeface="Source Serif Pro Semi Bold" pitchFamily="34" charset="-122"/>
                <a:cs typeface="Source Serif Pro Semi Bold" pitchFamily="34" charset="-120"/>
              </a:rPr>
              <a:t>Post-Event Activities</a:t>
            </a:r>
            <a:endParaRPr lang="en-US" sz="1100" dirty="0"/>
          </a:p>
        </p:txBody>
      </p:sp>
      <p:sp>
        <p:nvSpPr>
          <p:cNvPr id="28" name="Text 25"/>
          <p:cNvSpPr/>
          <p:nvPr/>
        </p:nvSpPr>
        <p:spPr>
          <a:xfrm>
            <a:off x="558641" y="6864906"/>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Send thank-you notes to guests and vendors</a:t>
            </a:r>
            <a:endParaRPr lang="en-US" sz="950" dirty="0"/>
          </a:p>
        </p:txBody>
      </p:sp>
      <p:sp>
        <p:nvSpPr>
          <p:cNvPr id="29" name="Text 26"/>
          <p:cNvSpPr/>
          <p:nvPr/>
        </p:nvSpPr>
        <p:spPr>
          <a:xfrm>
            <a:off x="558641" y="7103745"/>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Evaluate outcomes and financials</a:t>
            </a:r>
            <a:endParaRPr lang="en-US" sz="950" dirty="0"/>
          </a:p>
        </p:txBody>
      </p:sp>
      <p:sp>
        <p:nvSpPr>
          <p:cNvPr id="30" name="Text 27"/>
          <p:cNvSpPr/>
          <p:nvPr/>
        </p:nvSpPr>
        <p:spPr>
          <a:xfrm>
            <a:off x="558641" y="7342584"/>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Gather feedback from patrons</a:t>
            </a:r>
            <a:endParaRPr lang="en-US" sz="950" dirty="0"/>
          </a:p>
        </p:txBody>
      </p:sp>
      <p:sp>
        <p:nvSpPr>
          <p:cNvPr id="31" name="Text 28"/>
          <p:cNvSpPr/>
          <p:nvPr/>
        </p:nvSpPr>
        <p:spPr>
          <a:xfrm>
            <a:off x="558641" y="7581424"/>
            <a:ext cx="8026717" cy="195977"/>
          </a:xfrm>
          <a:prstGeom prst="rect">
            <a:avLst/>
          </a:prstGeom>
          <a:noFill/>
          <a:ln/>
        </p:spPr>
        <p:txBody>
          <a:bodyPr wrap="none" lIns="0" tIns="0" rIns="0" bIns="0" rtlCol="0" anchor="t"/>
          <a:lstStyle/>
          <a:p>
            <a:pPr algn="l" marL="342900" indent="-342900">
              <a:lnSpc>
                <a:spcPts val="1500"/>
              </a:lnSpc>
              <a:buSzPct val="100000"/>
              <a:buChar char="•"/>
            </a:pPr>
            <a:r>
              <a:rPr lang="en-US" sz="950" spc="-19" kern="0" dirty="0">
                <a:solidFill>
                  <a:srgbClr val="272525"/>
                </a:solidFill>
                <a:latin typeface="Source Sans Pro" pitchFamily="34" charset="0"/>
                <a:ea typeface="Source Sans Pro" pitchFamily="34" charset="-122"/>
                <a:cs typeface="Source Sans Pro" pitchFamily="34" charset="-120"/>
              </a:rPr>
              <a:t>Create a post-event report</a:t>
            </a:r>
            <a:endParaRPr lang="en-US" sz="9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5333" y="728662"/>
            <a:ext cx="7633335" cy="1269444"/>
          </a:xfrm>
          <a:prstGeom prst="rect">
            <a:avLst/>
          </a:prstGeom>
          <a:noFill/>
          <a:ln/>
        </p:spPr>
        <p:txBody>
          <a:bodyPr wrap="square" lIns="0" tIns="0" rIns="0" bIns="0" rtlCol="0" anchor="t"/>
          <a:lstStyle/>
          <a:p>
            <a:pPr algn="l" indent="0" marL="0">
              <a:lnSpc>
                <a:spcPts val="4950"/>
              </a:lnSpc>
              <a:buNone/>
            </a:pPr>
            <a:r>
              <a:rPr lang="en-US" sz="3950" spc="-80" kern="0" dirty="0">
                <a:solidFill>
                  <a:srgbClr val="000000"/>
                </a:solidFill>
                <a:latin typeface="Source Serif Pro Semi Bold" pitchFamily="34" charset="0"/>
                <a:ea typeface="Source Serif Pro Semi Bold" pitchFamily="34" charset="-122"/>
                <a:cs typeface="Source Serif Pro Semi Bold" pitchFamily="34" charset="-120"/>
              </a:rPr>
              <a:t>Collaborative Partnerships for Promotion</a:t>
            </a:r>
            <a:endParaRPr lang="en-US" sz="3950" dirty="0"/>
          </a:p>
        </p:txBody>
      </p:sp>
      <p:pic>
        <p:nvPicPr>
          <p:cNvPr id="4" name="Image 1" descr="preencoded.png">    </p:cNvPr>
          <p:cNvPicPr>
            <a:picLocks noChangeAspect="1"/>
          </p:cNvPicPr>
          <p:nvPr/>
        </p:nvPicPr>
        <p:blipFill>
          <a:blip r:embed="rId2"/>
          <a:stretch>
            <a:fillRect/>
          </a:stretch>
        </p:blipFill>
        <p:spPr>
          <a:xfrm>
            <a:off x="755333" y="2321719"/>
            <a:ext cx="1079063" cy="1294805"/>
          </a:xfrm>
          <a:prstGeom prst="rect">
            <a:avLst/>
          </a:prstGeom>
        </p:spPr>
      </p:pic>
      <p:sp>
        <p:nvSpPr>
          <p:cNvPr id="5" name="Text 1"/>
          <p:cNvSpPr/>
          <p:nvPr/>
        </p:nvSpPr>
        <p:spPr>
          <a:xfrm>
            <a:off x="2158008" y="2537460"/>
            <a:ext cx="2539008" cy="317421"/>
          </a:xfrm>
          <a:prstGeom prst="rect">
            <a:avLst/>
          </a:prstGeom>
          <a:noFill/>
          <a:ln/>
        </p:spPr>
        <p:txBody>
          <a:bodyPr wrap="none" lIns="0" tIns="0" rIns="0" bIns="0" rtlCol="0" anchor="t"/>
          <a:lstStyle/>
          <a:p>
            <a:pPr algn="l" indent="0" marL="0">
              <a:lnSpc>
                <a:spcPts val="2450"/>
              </a:lnSpc>
              <a:buNone/>
            </a:pPr>
            <a:r>
              <a:rPr lang="en-US" sz="1950" spc="-40" kern="0" dirty="0">
                <a:solidFill>
                  <a:srgbClr val="272525"/>
                </a:solidFill>
                <a:latin typeface="Source Serif Pro Semi Bold" pitchFamily="34" charset="0"/>
                <a:ea typeface="Source Serif Pro Semi Bold" pitchFamily="34" charset="-122"/>
                <a:cs typeface="Source Serif Pro Semi Bold" pitchFamily="34" charset="-120"/>
              </a:rPr>
              <a:t>Identify Partners</a:t>
            </a:r>
            <a:endParaRPr lang="en-US" sz="1950" dirty="0"/>
          </a:p>
        </p:txBody>
      </p:sp>
      <p:sp>
        <p:nvSpPr>
          <p:cNvPr id="6" name="Text 2"/>
          <p:cNvSpPr/>
          <p:nvPr/>
        </p:nvSpPr>
        <p:spPr>
          <a:xfrm>
            <a:off x="2158008" y="2984302"/>
            <a:ext cx="6230660" cy="345281"/>
          </a:xfrm>
          <a:prstGeom prst="rect">
            <a:avLst/>
          </a:prstGeom>
          <a:noFill/>
          <a:ln/>
        </p:spPr>
        <p:txBody>
          <a:bodyPr wrap="none" lIns="0" tIns="0" rIns="0" bIns="0" rtlCol="0" anchor="t"/>
          <a:lstStyle/>
          <a:p>
            <a:pPr algn="l" indent="0" marL="0">
              <a:lnSpc>
                <a:spcPts val="2700"/>
              </a:lnSpc>
              <a:buNone/>
            </a:pPr>
            <a:r>
              <a:rPr lang="en-US" sz="1650" spc="-34" kern="0" dirty="0">
                <a:solidFill>
                  <a:srgbClr val="272525"/>
                </a:solidFill>
                <a:latin typeface="Source Sans Pro" pitchFamily="34" charset="0"/>
                <a:ea typeface="Source Sans Pro" pitchFamily="34" charset="-122"/>
                <a:cs typeface="Source Sans Pro" pitchFamily="34" charset="-120"/>
              </a:rPr>
              <a:t>Seek out organizations with complementary missions or brands.</a:t>
            </a:r>
            <a:endParaRPr lang="en-US" sz="1650" dirty="0"/>
          </a:p>
        </p:txBody>
      </p:sp>
      <p:pic>
        <p:nvPicPr>
          <p:cNvPr id="7" name="Image 2" descr="preencoded.png">    </p:cNvPr>
          <p:cNvPicPr>
            <a:picLocks noChangeAspect="1"/>
          </p:cNvPicPr>
          <p:nvPr/>
        </p:nvPicPr>
        <p:blipFill>
          <a:blip r:embed="rId3"/>
          <a:stretch>
            <a:fillRect/>
          </a:stretch>
        </p:blipFill>
        <p:spPr>
          <a:xfrm>
            <a:off x="755333" y="3616523"/>
            <a:ext cx="1079063" cy="1294805"/>
          </a:xfrm>
          <a:prstGeom prst="rect">
            <a:avLst/>
          </a:prstGeom>
        </p:spPr>
      </p:pic>
      <p:sp>
        <p:nvSpPr>
          <p:cNvPr id="8" name="Text 3"/>
          <p:cNvSpPr/>
          <p:nvPr/>
        </p:nvSpPr>
        <p:spPr>
          <a:xfrm>
            <a:off x="2158008" y="3832265"/>
            <a:ext cx="2816185" cy="317421"/>
          </a:xfrm>
          <a:prstGeom prst="rect">
            <a:avLst/>
          </a:prstGeom>
          <a:noFill/>
          <a:ln/>
        </p:spPr>
        <p:txBody>
          <a:bodyPr wrap="none" lIns="0" tIns="0" rIns="0" bIns="0" rtlCol="0" anchor="t"/>
          <a:lstStyle/>
          <a:p>
            <a:pPr algn="l" indent="0" marL="0">
              <a:lnSpc>
                <a:spcPts val="2450"/>
              </a:lnSpc>
              <a:buNone/>
            </a:pPr>
            <a:r>
              <a:rPr lang="en-US" sz="1950" spc="-40" kern="0" dirty="0">
                <a:solidFill>
                  <a:srgbClr val="272525"/>
                </a:solidFill>
                <a:latin typeface="Source Serif Pro Semi Bold" pitchFamily="34" charset="0"/>
                <a:ea typeface="Source Serif Pro Semi Bold" pitchFamily="34" charset="-122"/>
                <a:cs typeface="Source Serif Pro Semi Bold" pitchFamily="34" charset="-120"/>
              </a:rPr>
              <a:t>Establish Mutual Benefits</a:t>
            </a:r>
            <a:endParaRPr lang="en-US" sz="1950" dirty="0"/>
          </a:p>
        </p:txBody>
      </p:sp>
      <p:sp>
        <p:nvSpPr>
          <p:cNvPr id="9" name="Text 4"/>
          <p:cNvSpPr/>
          <p:nvPr/>
        </p:nvSpPr>
        <p:spPr>
          <a:xfrm>
            <a:off x="2158008" y="4279106"/>
            <a:ext cx="6230660" cy="345281"/>
          </a:xfrm>
          <a:prstGeom prst="rect">
            <a:avLst/>
          </a:prstGeom>
          <a:noFill/>
          <a:ln/>
        </p:spPr>
        <p:txBody>
          <a:bodyPr wrap="none" lIns="0" tIns="0" rIns="0" bIns="0" rtlCol="0" anchor="t"/>
          <a:lstStyle/>
          <a:p>
            <a:pPr algn="l" indent="0" marL="0">
              <a:lnSpc>
                <a:spcPts val="2700"/>
              </a:lnSpc>
              <a:buNone/>
            </a:pPr>
            <a:r>
              <a:rPr lang="en-US" sz="1650" spc="-34" kern="0" dirty="0">
                <a:solidFill>
                  <a:srgbClr val="272525"/>
                </a:solidFill>
                <a:latin typeface="Source Sans Pro" pitchFamily="34" charset="0"/>
                <a:ea typeface="Source Sans Pro" pitchFamily="34" charset="-122"/>
                <a:cs typeface="Source Sans Pro" pitchFamily="34" charset="-120"/>
              </a:rPr>
              <a:t>Ensure all parties receive equal benefits and respect.</a:t>
            </a:r>
            <a:endParaRPr lang="en-US" sz="1650" dirty="0"/>
          </a:p>
        </p:txBody>
      </p:sp>
      <p:pic>
        <p:nvPicPr>
          <p:cNvPr id="10" name="Image 3" descr="preencoded.png">    </p:cNvPr>
          <p:cNvPicPr>
            <a:picLocks noChangeAspect="1"/>
          </p:cNvPicPr>
          <p:nvPr/>
        </p:nvPicPr>
        <p:blipFill>
          <a:blip r:embed="rId4"/>
          <a:stretch>
            <a:fillRect/>
          </a:stretch>
        </p:blipFill>
        <p:spPr>
          <a:xfrm>
            <a:off x="755333" y="4911328"/>
            <a:ext cx="1079063" cy="1294805"/>
          </a:xfrm>
          <a:prstGeom prst="rect">
            <a:avLst/>
          </a:prstGeom>
        </p:spPr>
      </p:pic>
      <p:sp>
        <p:nvSpPr>
          <p:cNvPr id="11" name="Text 5"/>
          <p:cNvSpPr/>
          <p:nvPr/>
        </p:nvSpPr>
        <p:spPr>
          <a:xfrm>
            <a:off x="2158008" y="5127069"/>
            <a:ext cx="3220283" cy="317421"/>
          </a:xfrm>
          <a:prstGeom prst="rect">
            <a:avLst/>
          </a:prstGeom>
          <a:noFill/>
          <a:ln/>
        </p:spPr>
        <p:txBody>
          <a:bodyPr wrap="none" lIns="0" tIns="0" rIns="0" bIns="0" rtlCol="0" anchor="t"/>
          <a:lstStyle/>
          <a:p>
            <a:pPr algn="l" indent="0" marL="0">
              <a:lnSpc>
                <a:spcPts val="2450"/>
              </a:lnSpc>
              <a:buNone/>
            </a:pPr>
            <a:r>
              <a:rPr lang="en-US" sz="1950" spc="-40" kern="0" dirty="0">
                <a:solidFill>
                  <a:srgbClr val="272525"/>
                </a:solidFill>
                <a:latin typeface="Source Serif Pro Semi Bold" pitchFamily="34" charset="0"/>
                <a:ea typeface="Source Serif Pro Semi Bold" pitchFamily="34" charset="-122"/>
                <a:cs typeface="Source Serif Pro Semi Bold" pitchFamily="34" charset="-120"/>
              </a:rPr>
              <a:t>Develop Collaborative Efforts</a:t>
            </a:r>
            <a:endParaRPr lang="en-US" sz="1950" dirty="0"/>
          </a:p>
        </p:txBody>
      </p:sp>
      <p:sp>
        <p:nvSpPr>
          <p:cNvPr id="12" name="Text 6"/>
          <p:cNvSpPr/>
          <p:nvPr/>
        </p:nvSpPr>
        <p:spPr>
          <a:xfrm>
            <a:off x="2158008" y="5573911"/>
            <a:ext cx="6230660" cy="345281"/>
          </a:xfrm>
          <a:prstGeom prst="rect">
            <a:avLst/>
          </a:prstGeom>
          <a:noFill/>
          <a:ln/>
        </p:spPr>
        <p:txBody>
          <a:bodyPr wrap="none" lIns="0" tIns="0" rIns="0" bIns="0" rtlCol="0" anchor="t"/>
          <a:lstStyle/>
          <a:p>
            <a:pPr algn="l" indent="0" marL="0">
              <a:lnSpc>
                <a:spcPts val="2700"/>
              </a:lnSpc>
              <a:buNone/>
            </a:pPr>
            <a:r>
              <a:rPr lang="en-US" sz="1650" spc="-34" kern="0" dirty="0">
                <a:solidFill>
                  <a:srgbClr val="272525"/>
                </a:solidFill>
                <a:latin typeface="Source Sans Pro" pitchFamily="34" charset="0"/>
                <a:ea typeface="Source Sans Pro" pitchFamily="34" charset="-122"/>
                <a:cs typeface="Source Sans Pro" pitchFamily="34" charset="-120"/>
              </a:rPr>
              <a:t>Create joint events, co-branded materials, or cross-promotional content.</a:t>
            </a:r>
            <a:endParaRPr lang="en-US" sz="1650" dirty="0"/>
          </a:p>
        </p:txBody>
      </p:sp>
      <p:pic>
        <p:nvPicPr>
          <p:cNvPr id="13" name="Image 4" descr="preencoded.png">    </p:cNvPr>
          <p:cNvPicPr>
            <a:picLocks noChangeAspect="1"/>
          </p:cNvPicPr>
          <p:nvPr/>
        </p:nvPicPr>
        <p:blipFill>
          <a:blip r:embed="rId5"/>
          <a:stretch>
            <a:fillRect/>
          </a:stretch>
        </p:blipFill>
        <p:spPr>
          <a:xfrm>
            <a:off x="755333" y="6206133"/>
            <a:ext cx="1079063" cy="1294805"/>
          </a:xfrm>
          <a:prstGeom prst="rect">
            <a:avLst/>
          </a:prstGeom>
        </p:spPr>
      </p:pic>
      <p:sp>
        <p:nvSpPr>
          <p:cNvPr id="14" name="Text 7"/>
          <p:cNvSpPr/>
          <p:nvPr/>
        </p:nvSpPr>
        <p:spPr>
          <a:xfrm>
            <a:off x="2158008" y="6421874"/>
            <a:ext cx="2844879" cy="317421"/>
          </a:xfrm>
          <a:prstGeom prst="rect">
            <a:avLst/>
          </a:prstGeom>
          <a:noFill/>
          <a:ln/>
        </p:spPr>
        <p:txBody>
          <a:bodyPr wrap="none" lIns="0" tIns="0" rIns="0" bIns="0" rtlCol="0" anchor="t"/>
          <a:lstStyle/>
          <a:p>
            <a:pPr algn="l" indent="0" marL="0">
              <a:lnSpc>
                <a:spcPts val="2450"/>
              </a:lnSpc>
              <a:buNone/>
            </a:pPr>
            <a:r>
              <a:rPr lang="en-US" sz="1950" spc="-40" kern="0" dirty="0">
                <a:solidFill>
                  <a:srgbClr val="272525"/>
                </a:solidFill>
                <a:latin typeface="Source Serif Pro Semi Bold" pitchFamily="34" charset="0"/>
                <a:ea typeface="Source Serif Pro Semi Bold" pitchFamily="34" charset="-122"/>
                <a:cs typeface="Source Serif Pro Semi Bold" pitchFamily="34" charset="-120"/>
              </a:rPr>
              <a:t>Maintain Communication</a:t>
            </a:r>
            <a:endParaRPr lang="en-US" sz="1950" dirty="0"/>
          </a:p>
        </p:txBody>
      </p:sp>
      <p:sp>
        <p:nvSpPr>
          <p:cNvPr id="15" name="Text 8"/>
          <p:cNvSpPr/>
          <p:nvPr/>
        </p:nvSpPr>
        <p:spPr>
          <a:xfrm>
            <a:off x="2158008" y="6868716"/>
            <a:ext cx="6230660" cy="345281"/>
          </a:xfrm>
          <a:prstGeom prst="rect">
            <a:avLst/>
          </a:prstGeom>
          <a:noFill/>
          <a:ln/>
        </p:spPr>
        <p:txBody>
          <a:bodyPr wrap="none" lIns="0" tIns="0" rIns="0" bIns="0" rtlCol="0" anchor="t"/>
          <a:lstStyle/>
          <a:p>
            <a:pPr algn="l" indent="0" marL="0">
              <a:lnSpc>
                <a:spcPts val="2700"/>
              </a:lnSpc>
              <a:buNone/>
            </a:pPr>
            <a:r>
              <a:rPr lang="en-US" sz="1650" spc="-34" kern="0" dirty="0">
                <a:solidFill>
                  <a:srgbClr val="272525"/>
                </a:solidFill>
                <a:latin typeface="Source Sans Pro" pitchFamily="34" charset="0"/>
                <a:ea typeface="Source Sans Pro" pitchFamily="34" charset="-122"/>
                <a:cs typeface="Source Sans Pro" pitchFamily="34" charset="-120"/>
              </a:rPr>
              <a:t>Foster ongoing, high-touch relationships between partners.</a:t>
            </a:r>
            <a:endParaRPr lang="en-US" sz="16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559237" y="439341"/>
            <a:ext cx="6098977" cy="469940"/>
          </a:xfrm>
          <a:prstGeom prst="rect">
            <a:avLst/>
          </a:prstGeom>
          <a:noFill/>
          <a:ln/>
        </p:spPr>
        <p:txBody>
          <a:bodyPr wrap="none" lIns="0" tIns="0" rIns="0" bIns="0" rtlCol="0" anchor="t"/>
          <a:lstStyle/>
          <a:p>
            <a:pPr algn="l" indent="0" marL="0">
              <a:lnSpc>
                <a:spcPts val="3700"/>
              </a:lnSpc>
              <a:buNone/>
            </a:pPr>
            <a:r>
              <a:rPr lang="en-US" sz="2950" spc="-59" kern="0" dirty="0">
                <a:solidFill>
                  <a:srgbClr val="000000"/>
                </a:solidFill>
                <a:latin typeface="Source Serif Pro Semi Bold" pitchFamily="34" charset="0"/>
                <a:ea typeface="Source Serif Pro Semi Bold" pitchFamily="34" charset="-122"/>
                <a:cs typeface="Source Serif Pro Semi Bold" pitchFamily="34" charset="-120"/>
              </a:rPr>
              <a:t>Measuring Promotional Effectiveness</a:t>
            </a:r>
            <a:endParaRPr lang="en-US" sz="2950" dirty="0"/>
          </a:p>
        </p:txBody>
      </p:sp>
      <p:pic>
        <p:nvPicPr>
          <p:cNvPr id="3" name="Image 0" descr="preencoded.png">    </p:cNvPr>
          <p:cNvPicPr>
            <a:picLocks noChangeAspect="1"/>
          </p:cNvPicPr>
          <p:nvPr/>
        </p:nvPicPr>
        <p:blipFill>
          <a:blip r:embed="rId1"/>
          <a:stretch>
            <a:fillRect/>
          </a:stretch>
        </p:blipFill>
        <p:spPr>
          <a:xfrm>
            <a:off x="559237" y="1228844"/>
            <a:ext cx="13511927" cy="7566660"/>
          </a:xfrm>
          <a:prstGeom prst="rect">
            <a:avLst/>
          </a:prstGeom>
        </p:spPr>
      </p:pic>
      <p:sp>
        <p:nvSpPr>
          <p:cNvPr id="4" name="Text 1"/>
          <p:cNvSpPr/>
          <p:nvPr/>
        </p:nvSpPr>
        <p:spPr>
          <a:xfrm>
            <a:off x="559237" y="8975169"/>
            <a:ext cx="13511927" cy="511254"/>
          </a:xfrm>
          <a:prstGeom prst="rect">
            <a:avLst/>
          </a:prstGeom>
          <a:noFill/>
          <a:ln/>
        </p:spPr>
        <p:txBody>
          <a:bodyPr wrap="square" lIns="0" tIns="0" rIns="0" bIns="0" rtlCol="0" anchor="t"/>
          <a:lstStyle/>
          <a:p>
            <a:pPr algn="l" indent="0" marL="0">
              <a:lnSpc>
                <a:spcPts val="2000"/>
              </a:lnSpc>
              <a:buNone/>
            </a:pPr>
            <a:r>
              <a:rPr lang="en-US" sz="1250" spc="-25" kern="0" dirty="0">
                <a:solidFill>
                  <a:srgbClr val="272525"/>
                </a:solidFill>
                <a:latin typeface="Source Sans Pro" pitchFamily="34" charset="0"/>
                <a:ea typeface="Source Sans Pro" pitchFamily="34" charset="-122"/>
                <a:cs typeface="Source Sans Pro" pitchFamily="34" charset="-120"/>
              </a:rPr>
              <a:t>Key performance indicators for measuring promotional effectiveness in nonprofit organizations. Outcome measures are considered the most important, followed by volume of calls/funds received and financial indexes.</a:t>
            </a:r>
            <a:endParaRPr lang="en-US" sz="12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681157" y="778431"/>
            <a:ext cx="9279850" cy="572333"/>
          </a:xfrm>
          <a:prstGeom prst="rect">
            <a:avLst/>
          </a:prstGeom>
          <a:noFill/>
          <a:ln/>
        </p:spPr>
        <p:txBody>
          <a:bodyPr wrap="none" lIns="0" tIns="0" rIns="0" bIns="0" rtlCol="0" anchor="t"/>
          <a:lstStyle/>
          <a:p>
            <a:pPr algn="l" indent="0" marL="0">
              <a:lnSpc>
                <a:spcPts val="4500"/>
              </a:lnSpc>
              <a:buNone/>
            </a:pPr>
            <a:r>
              <a:rPr lang="en-US" sz="3600" spc="-72" kern="0" dirty="0">
                <a:solidFill>
                  <a:srgbClr val="000000"/>
                </a:solidFill>
                <a:latin typeface="Source Serif Pro Semi Bold" pitchFamily="34" charset="0"/>
                <a:ea typeface="Source Serif Pro Semi Bold" pitchFamily="34" charset="-122"/>
                <a:cs typeface="Source Serif Pro Semi Bold" pitchFamily="34" charset="-120"/>
              </a:rPr>
              <a:t>Ethical Considerations in Nonprofit Promotion</a:t>
            </a:r>
            <a:endParaRPr lang="en-US" sz="3600" dirty="0"/>
          </a:p>
        </p:txBody>
      </p:sp>
      <p:pic>
        <p:nvPicPr>
          <p:cNvPr id="3" name="Image 0" descr="preencoded.png">    </p:cNvPr>
          <p:cNvPicPr>
            <a:picLocks noChangeAspect="1"/>
          </p:cNvPicPr>
          <p:nvPr/>
        </p:nvPicPr>
        <p:blipFill>
          <a:blip r:embed="rId1"/>
          <a:stretch>
            <a:fillRect/>
          </a:stretch>
        </p:blipFill>
        <p:spPr>
          <a:xfrm>
            <a:off x="3341370" y="1739979"/>
            <a:ext cx="1313498" cy="1103352"/>
          </a:xfrm>
          <a:prstGeom prst="rect">
            <a:avLst/>
          </a:prstGeom>
        </p:spPr>
      </p:pic>
      <p:sp>
        <p:nvSpPr>
          <p:cNvPr id="4" name="Text 1"/>
          <p:cNvSpPr/>
          <p:nvPr/>
        </p:nvSpPr>
        <p:spPr>
          <a:xfrm>
            <a:off x="3861316" y="2256830"/>
            <a:ext cx="273606" cy="342067"/>
          </a:xfrm>
          <a:prstGeom prst="rect">
            <a:avLst/>
          </a:prstGeom>
          <a:noFill/>
          <a:ln/>
        </p:spPr>
        <p:txBody>
          <a:bodyPr wrap="none" lIns="0" tIns="0" rIns="0" bIns="0" rtlCol="0" anchor="t"/>
          <a:lstStyle/>
          <a:p>
            <a:pPr algn="ctr" indent="0" marL="0">
              <a:lnSpc>
                <a:spcPts val="3400"/>
              </a:lnSpc>
              <a:buNone/>
            </a:pPr>
            <a:r>
              <a:rPr lang="en-US" sz="2150" spc="-38"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150" dirty="0"/>
          </a:p>
        </p:txBody>
      </p:sp>
      <p:sp>
        <p:nvSpPr>
          <p:cNvPr id="5" name="Text 2"/>
          <p:cNvSpPr/>
          <p:nvPr/>
        </p:nvSpPr>
        <p:spPr>
          <a:xfrm>
            <a:off x="4849416" y="1934528"/>
            <a:ext cx="2289572" cy="286107"/>
          </a:xfrm>
          <a:prstGeom prst="rect">
            <a:avLst/>
          </a:prstGeom>
          <a:noFill/>
          <a:ln/>
        </p:spPr>
        <p:txBody>
          <a:bodyPr wrap="none" lIns="0" tIns="0" rIns="0" bIns="0" rtlCol="0" anchor="t"/>
          <a:lstStyle/>
          <a:p>
            <a:pPr algn="l" indent="0" marL="0">
              <a:lnSpc>
                <a:spcPts val="2250"/>
              </a:lnSpc>
              <a:buNone/>
            </a:pPr>
            <a:r>
              <a:rPr lang="en-US" sz="1800" spc="-36" kern="0" dirty="0">
                <a:solidFill>
                  <a:srgbClr val="272525"/>
                </a:solidFill>
                <a:latin typeface="Source Serif Pro Semi Bold" pitchFamily="34" charset="0"/>
                <a:ea typeface="Source Serif Pro Semi Bold" pitchFamily="34" charset="-122"/>
                <a:cs typeface="Source Serif Pro Semi Bold" pitchFamily="34" charset="-120"/>
              </a:rPr>
              <a:t>Transparency</a:t>
            </a:r>
            <a:endParaRPr lang="en-US" sz="1800" dirty="0"/>
          </a:p>
        </p:txBody>
      </p:sp>
      <p:sp>
        <p:nvSpPr>
          <p:cNvPr id="6" name="Text 3"/>
          <p:cNvSpPr/>
          <p:nvPr/>
        </p:nvSpPr>
        <p:spPr>
          <a:xfrm>
            <a:off x="4849416" y="2337316"/>
            <a:ext cx="5138380" cy="311468"/>
          </a:xfrm>
          <a:prstGeom prst="rect">
            <a:avLst/>
          </a:prstGeom>
          <a:noFill/>
          <a:ln/>
        </p:spPr>
        <p:txBody>
          <a:bodyPr wrap="none" lIns="0" tIns="0" rIns="0" bIns="0" rtlCol="0" anchor="t"/>
          <a:lstStyle/>
          <a:p>
            <a:pPr algn="l" indent="0" marL="0">
              <a:lnSpc>
                <a:spcPts val="2450"/>
              </a:lnSpc>
              <a:buNone/>
            </a:pPr>
            <a:r>
              <a:rPr lang="en-US" sz="1500" spc="-31" kern="0" dirty="0">
                <a:solidFill>
                  <a:srgbClr val="272525"/>
                </a:solidFill>
                <a:latin typeface="Source Sans Pro" pitchFamily="34" charset="0"/>
                <a:ea typeface="Source Sans Pro" pitchFamily="34" charset="-122"/>
                <a:cs typeface="Source Sans Pro" pitchFamily="34" charset="-120"/>
              </a:rPr>
              <a:t>Maintain open communication about fundraising and use of funds.</a:t>
            </a:r>
            <a:endParaRPr lang="en-US" sz="1500" dirty="0"/>
          </a:p>
        </p:txBody>
      </p:sp>
      <p:sp>
        <p:nvSpPr>
          <p:cNvPr id="7" name="Shape 4"/>
          <p:cNvSpPr/>
          <p:nvPr/>
        </p:nvSpPr>
        <p:spPr>
          <a:xfrm>
            <a:off x="4703445" y="2858095"/>
            <a:ext cx="9197221" cy="11430"/>
          </a:xfrm>
          <a:prstGeom prst="roundRect">
            <a:avLst>
              <a:gd name="adj" fmla="val 715139"/>
            </a:avLst>
          </a:prstGeom>
          <a:solidFill>
            <a:srgbClr val="D6BADD"/>
          </a:solidFill>
          <a:ln/>
        </p:spPr>
      </p:sp>
      <p:pic>
        <p:nvPicPr>
          <p:cNvPr id="8" name="Image 1" descr="preencoded.png">    </p:cNvPr>
          <p:cNvPicPr>
            <a:picLocks noChangeAspect="1"/>
          </p:cNvPicPr>
          <p:nvPr/>
        </p:nvPicPr>
        <p:blipFill>
          <a:blip r:embed="rId2"/>
          <a:stretch>
            <a:fillRect/>
          </a:stretch>
        </p:blipFill>
        <p:spPr>
          <a:xfrm>
            <a:off x="2684621" y="2891909"/>
            <a:ext cx="2626995" cy="1103352"/>
          </a:xfrm>
          <a:prstGeom prst="rect">
            <a:avLst/>
          </a:prstGeom>
        </p:spPr>
      </p:pic>
      <p:sp>
        <p:nvSpPr>
          <p:cNvPr id="9" name="Text 5"/>
          <p:cNvSpPr/>
          <p:nvPr/>
        </p:nvSpPr>
        <p:spPr>
          <a:xfrm>
            <a:off x="3861197" y="3272552"/>
            <a:ext cx="273606" cy="342067"/>
          </a:xfrm>
          <a:prstGeom prst="rect">
            <a:avLst/>
          </a:prstGeom>
          <a:noFill/>
          <a:ln/>
        </p:spPr>
        <p:txBody>
          <a:bodyPr wrap="none" lIns="0" tIns="0" rIns="0" bIns="0" rtlCol="0" anchor="t"/>
          <a:lstStyle/>
          <a:p>
            <a:pPr algn="ctr" indent="0" marL="0">
              <a:lnSpc>
                <a:spcPts val="3400"/>
              </a:lnSpc>
              <a:buNone/>
            </a:pPr>
            <a:r>
              <a:rPr lang="en-US" sz="2150" spc="-38"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150" dirty="0"/>
          </a:p>
        </p:txBody>
      </p:sp>
      <p:sp>
        <p:nvSpPr>
          <p:cNvPr id="10" name="Text 6"/>
          <p:cNvSpPr/>
          <p:nvPr/>
        </p:nvSpPr>
        <p:spPr>
          <a:xfrm>
            <a:off x="5506164" y="3086457"/>
            <a:ext cx="2289572" cy="286107"/>
          </a:xfrm>
          <a:prstGeom prst="rect">
            <a:avLst/>
          </a:prstGeom>
          <a:noFill/>
          <a:ln/>
        </p:spPr>
        <p:txBody>
          <a:bodyPr wrap="none" lIns="0" tIns="0" rIns="0" bIns="0" rtlCol="0" anchor="t"/>
          <a:lstStyle/>
          <a:p>
            <a:pPr algn="l" indent="0" marL="0">
              <a:lnSpc>
                <a:spcPts val="2250"/>
              </a:lnSpc>
              <a:buNone/>
            </a:pPr>
            <a:r>
              <a:rPr lang="en-US" sz="1800" spc="-36" kern="0" dirty="0">
                <a:solidFill>
                  <a:srgbClr val="272525"/>
                </a:solidFill>
                <a:latin typeface="Source Serif Pro Semi Bold" pitchFamily="34" charset="0"/>
                <a:ea typeface="Source Serif Pro Semi Bold" pitchFamily="34" charset="-122"/>
                <a:cs typeface="Source Serif Pro Semi Bold" pitchFamily="34" charset="-120"/>
              </a:rPr>
              <a:t>Honesty</a:t>
            </a:r>
            <a:endParaRPr lang="en-US" sz="1800" dirty="0"/>
          </a:p>
        </p:txBody>
      </p:sp>
      <p:sp>
        <p:nvSpPr>
          <p:cNvPr id="11" name="Text 7"/>
          <p:cNvSpPr/>
          <p:nvPr/>
        </p:nvSpPr>
        <p:spPr>
          <a:xfrm>
            <a:off x="5506164" y="3489246"/>
            <a:ext cx="5387935" cy="311468"/>
          </a:xfrm>
          <a:prstGeom prst="rect">
            <a:avLst/>
          </a:prstGeom>
          <a:noFill/>
          <a:ln/>
        </p:spPr>
        <p:txBody>
          <a:bodyPr wrap="none" lIns="0" tIns="0" rIns="0" bIns="0" rtlCol="0" anchor="t"/>
          <a:lstStyle/>
          <a:p>
            <a:pPr algn="l" indent="0" marL="0">
              <a:lnSpc>
                <a:spcPts val="2450"/>
              </a:lnSpc>
              <a:buNone/>
            </a:pPr>
            <a:r>
              <a:rPr lang="en-US" sz="1500" spc="-31" kern="0" dirty="0">
                <a:solidFill>
                  <a:srgbClr val="272525"/>
                </a:solidFill>
                <a:latin typeface="Source Sans Pro" pitchFamily="34" charset="0"/>
                <a:ea typeface="Source Sans Pro" pitchFamily="34" charset="-122"/>
                <a:cs typeface="Source Sans Pro" pitchFamily="34" charset="-120"/>
              </a:rPr>
              <a:t>Ensure all promotional materials and claims are truthful and accurate.</a:t>
            </a:r>
            <a:endParaRPr lang="en-US" sz="1500" dirty="0"/>
          </a:p>
        </p:txBody>
      </p:sp>
      <p:sp>
        <p:nvSpPr>
          <p:cNvPr id="12" name="Shape 8"/>
          <p:cNvSpPr/>
          <p:nvPr/>
        </p:nvSpPr>
        <p:spPr>
          <a:xfrm>
            <a:off x="5360194" y="4010025"/>
            <a:ext cx="8540472" cy="11430"/>
          </a:xfrm>
          <a:prstGeom prst="roundRect">
            <a:avLst>
              <a:gd name="adj" fmla="val 715139"/>
            </a:avLst>
          </a:prstGeom>
          <a:solidFill>
            <a:srgbClr val="D6BADD"/>
          </a:solidFill>
          <a:ln/>
        </p:spPr>
      </p:sp>
      <p:pic>
        <p:nvPicPr>
          <p:cNvPr id="13" name="Image 2" descr="preencoded.png">    </p:cNvPr>
          <p:cNvPicPr>
            <a:picLocks noChangeAspect="1"/>
          </p:cNvPicPr>
          <p:nvPr/>
        </p:nvPicPr>
        <p:blipFill>
          <a:blip r:embed="rId3"/>
          <a:stretch>
            <a:fillRect/>
          </a:stretch>
        </p:blipFill>
        <p:spPr>
          <a:xfrm>
            <a:off x="2027753" y="4043839"/>
            <a:ext cx="3940612" cy="1103352"/>
          </a:xfrm>
          <a:prstGeom prst="rect">
            <a:avLst/>
          </a:prstGeom>
        </p:spPr>
      </p:pic>
      <p:sp>
        <p:nvSpPr>
          <p:cNvPr id="14" name="Text 9"/>
          <p:cNvSpPr/>
          <p:nvPr/>
        </p:nvSpPr>
        <p:spPr>
          <a:xfrm>
            <a:off x="3861197" y="4424482"/>
            <a:ext cx="273606" cy="342067"/>
          </a:xfrm>
          <a:prstGeom prst="rect">
            <a:avLst/>
          </a:prstGeom>
          <a:noFill/>
          <a:ln/>
        </p:spPr>
        <p:txBody>
          <a:bodyPr wrap="none" lIns="0" tIns="0" rIns="0" bIns="0" rtlCol="0" anchor="t"/>
          <a:lstStyle/>
          <a:p>
            <a:pPr algn="ctr" indent="0" marL="0">
              <a:lnSpc>
                <a:spcPts val="3400"/>
              </a:lnSpc>
              <a:buNone/>
            </a:pPr>
            <a:r>
              <a:rPr lang="en-US" sz="2150" spc="-38"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150" dirty="0"/>
          </a:p>
        </p:txBody>
      </p:sp>
      <p:sp>
        <p:nvSpPr>
          <p:cNvPr id="15" name="Text 10"/>
          <p:cNvSpPr/>
          <p:nvPr/>
        </p:nvSpPr>
        <p:spPr>
          <a:xfrm>
            <a:off x="6162913" y="4238387"/>
            <a:ext cx="2289572" cy="286107"/>
          </a:xfrm>
          <a:prstGeom prst="rect">
            <a:avLst/>
          </a:prstGeom>
          <a:noFill/>
          <a:ln/>
        </p:spPr>
        <p:txBody>
          <a:bodyPr wrap="none" lIns="0" tIns="0" rIns="0" bIns="0" rtlCol="0" anchor="t"/>
          <a:lstStyle/>
          <a:p>
            <a:pPr algn="l" indent="0" marL="0">
              <a:lnSpc>
                <a:spcPts val="2250"/>
              </a:lnSpc>
              <a:buNone/>
            </a:pPr>
            <a:r>
              <a:rPr lang="en-US" sz="1800" spc="-36" kern="0" dirty="0">
                <a:solidFill>
                  <a:srgbClr val="272525"/>
                </a:solidFill>
                <a:latin typeface="Source Serif Pro Semi Bold" pitchFamily="34" charset="0"/>
                <a:ea typeface="Source Serif Pro Semi Bold" pitchFamily="34" charset="-122"/>
                <a:cs typeface="Source Serif Pro Semi Bold" pitchFamily="34" charset="-120"/>
              </a:rPr>
              <a:t>Donor Respect</a:t>
            </a:r>
            <a:endParaRPr lang="en-US" sz="1800" dirty="0"/>
          </a:p>
        </p:txBody>
      </p:sp>
      <p:sp>
        <p:nvSpPr>
          <p:cNvPr id="16" name="Text 11"/>
          <p:cNvSpPr/>
          <p:nvPr/>
        </p:nvSpPr>
        <p:spPr>
          <a:xfrm>
            <a:off x="6162913" y="4641175"/>
            <a:ext cx="4278511" cy="311468"/>
          </a:xfrm>
          <a:prstGeom prst="rect">
            <a:avLst/>
          </a:prstGeom>
          <a:noFill/>
          <a:ln/>
        </p:spPr>
        <p:txBody>
          <a:bodyPr wrap="none" lIns="0" tIns="0" rIns="0" bIns="0" rtlCol="0" anchor="t"/>
          <a:lstStyle/>
          <a:p>
            <a:pPr algn="l" indent="0" marL="0">
              <a:lnSpc>
                <a:spcPts val="2450"/>
              </a:lnSpc>
              <a:buNone/>
            </a:pPr>
            <a:r>
              <a:rPr lang="en-US" sz="1500" spc="-31" kern="0" dirty="0">
                <a:solidFill>
                  <a:srgbClr val="272525"/>
                </a:solidFill>
                <a:latin typeface="Source Sans Pro" pitchFamily="34" charset="0"/>
                <a:ea typeface="Source Sans Pro" pitchFamily="34" charset="-122"/>
                <a:cs typeface="Source Sans Pro" pitchFamily="34" charset="-120"/>
              </a:rPr>
              <a:t>Honor donor wishes and use contributions as intended.</a:t>
            </a:r>
            <a:endParaRPr lang="en-US" sz="1500" dirty="0"/>
          </a:p>
        </p:txBody>
      </p:sp>
      <p:sp>
        <p:nvSpPr>
          <p:cNvPr id="17" name="Shape 12"/>
          <p:cNvSpPr/>
          <p:nvPr/>
        </p:nvSpPr>
        <p:spPr>
          <a:xfrm>
            <a:off x="6016943" y="5161955"/>
            <a:ext cx="7883723" cy="11430"/>
          </a:xfrm>
          <a:prstGeom prst="roundRect">
            <a:avLst>
              <a:gd name="adj" fmla="val 715139"/>
            </a:avLst>
          </a:prstGeom>
          <a:solidFill>
            <a:srgbClr val="D6BADD"/>
          </a:solidFill>
          <a:ln/>
        </p:spPr>
      </p:sp>
      <p:pic>
        <p:nvPicPr>
          <p:cNvPr id="18" name="Image 3" descr="preencoded.png">    </p:cNvPr>
          <p:cNvPicPr>
            <a:picLocks noChangeAspect="1"/>
          </p:cNvPicPr>
          <p:nvPr/>
        </p:nvPicPr>
        <p:blipFill>
          <a:blip r:embed="rId4"/>
          <a:stretch>
            <a:fillRect/>
          </a:stretch>
        </p:blipFill>
        <p:spPr>
          <a:xfrm>
            <a:off x="1371005" y="5195768"/>
            <a:ext cx="5254109" cy="1103352"/>
          </a:xfrm>
          <a:prstGeom prst="rect">
            <a:avLst/>
          </a:prstGeom>
        </p:spPr>
      </p:pic>
      <p:sp>
        <p:nvSpPr>
          <p:cNvPr id="19" name="Text 13"/>
          <p:cNvSpPr/>
          <p:nvPr/>
        </p:nvSpPr>
        <p:spPr>
          <a:xfrm>
            <a:off x="3861197" y="5576411"/>
            <a:ext cx="273606" cy="342067"/>
          </a:xfrm>
          <a:prstGeom prst="rect">
            <a:avLst/>
          </a:prstGeom>
          <a:noFill/>
          <a:ln/>
        </p:spPr>
        <p:txBody>
          <a:bodyPr wrap="none" lIns="0" tIns="0" rIns="0" bIns="0" rtlCol="0" anchor="t"/>
          <a:lstStyle/>
          <a:p>
            <a:pPr algn="ctr" indent="0" marL="0">
              <a:lnSpc>
                <a:spcPts val="3400"/>
              </a:lnSpc>
              <a:buNone/>
            </a:pPr>
            <a:r>
              <a:rPr lang="en-US" sz="2150" spc="-38" kern="0" dirty="0">
                <a:solidFill>
                  <a:srgbClr val="272525"/>
                </a:solidFill>
                <a:latin typeface="Source Serif Pro Semi Bold" pitchFamily="34" charset="0"/>
                <a:ea typeface="Source Serif Pro Semi Bold" pitchFamily="34" charset="-122"/>
                <a:cs typeface="Source Serif Pro Semi Bold" pitchFamily="34" charset="-120"/>
              </a:rPr>
              <a:t>4</a:t>
            </a:r>
            <a:endParaRPr lang="en-US" sz="2150" dirty="0"/>
          </a:p>
        </p:txBody>
      </p:sp>
      <p:sp>
        <p:nvSpPr>
          <p:cNvPr id="20" name="Text 14"/>
          <p:cNvSpPr/>
          <p:nvPr/>
        </p:nvSpPr>
        <p:spPr>
          <a:xfrm>
            <a:off x="6819662" y="5390317"/>
            <a:ext cx="2289572" cy="286107"/>
          </a:xfrm>
          <a:prstGeom prst="rect">
            <a:avLst/>
          </a:prstGeom>
          <a:noFill/>
          <a:ln/>
        </p:spPr>
        <p:txBody>
          <a:bodyPr wrap="none" lIns="0" tIns="0" rIns="0" bIns="0" rtlCol="0" anchor="t"/>
          <a:lstStyle/>
          <a:p>
            <a:pPr algn="l" indent="0" marL="0">
              <a:lnSpc>
                <a:spcPts val="2250"/>
              </a:lnSpc>
              <a:buNone/>
            </a:pPr>
            <a:r>
              <a:rPr lang="en-US" sz="1800" spc="-36" kern="0" dirty="0">
                <a:solidFill>
                  <a:srgbClr val="272525"/>
                </a:solidFill>
                <a:latin typeface="Source Serif Pro Semi Bold" pitchFamily="34" charset="0"/>
                <a:ea typeface="Source Serif Pro Semi Bold" pitchFamily="34" charset="-122"/>
                <a:cs typeface="Source Serif Pro Semi Bold" pitchFamily="34" charset="-120"/>
              </a:rPr>
              <a:t>Legal Compliance</a:t>
            </a:r>
            <a:endParaRPr lang="en-US" sz="1800" dirty="0"/>
          </a:p>
        </p:txBody>
      </p:sp>
      <p:sp>
        <p:nvSpPr>
          <p:cNvPr id="21" name="Text 15"/>
          <p:cNvSpPr/>
          <p:nvPr/>
        </p:nvSpPr>
        <p:spPr>
          <a:xfrm>
            <a:off x="6819662" y="5793105"/>
            <a:ext cx="5623560" cy="311468"/>
          </a:xfrm>
          <a:prstGeom prst="rect">
            <a:avLst/>
          </a:prstGeom>
          <a:noFill/>
          <a:ln/>
        </p:spPr>
        <p:txBody>
          <a:bodyPr wrap="none" lIns="0" tIns="0" rIns="0" bIns="0" rtlCol="0" anchor="t"/>
          <a:lstStyle/>
          <a:p>
            <a:pPr algn="l" indent="0" marL="0">
              <a:lnSpc>
                <a:spcPts val="2450"/>
              </a:lnSpc>
              <a:buNone/>
            </a:pPr>
            <a:r>
              <a:rPr lang="en-US" sz="1500" spc="-31" kern="0" dirty="0">
                <a:solidFill>
                  <a:srgbClr val="272525"/>
                </a:solidFill>
                <a:latin typeface="Source Sans Pro" pitchFamily="34" charset="0"/>
                <a:ea typeface="Source Sans Pro" pitchFamily="34" charset="-122"/>
                <a:cs typeface="Source Sans Pro" pitchFamily="34" charset="-120"/>
              </a:rPr>
              <a:t>Adhere to all relevant laws and regulations governing nonprofit activities.</a:t>
            </a:r>
            <a:endParaRPr lang="en-US" sz="1500" dirty="0"/>
          </a:p>
        </p:txBody>
      </p:sp>
      <p:sp>
        <p:nvSpPr>
          <p:cNvPr id="22" name="Shape 16"/>
          <p:cNvSpPr/>
          <p:nvPr/>
        </p:nvSpPr>
        <p:spPr>
          <a:xfrm>
            <a:off x="6673691" y="6313884"/>
            <a:ext cx="7226975" cy="11430"/>
          </a:xfrm>
          <a:prstGeom prst="roundRect">
            <a:avLst>
              <a:gd name="adj" fmla="val 715139"/>
            </a:avLst>
          </a:prstGeom>
          <a:solidFill>
            <a:srgbClr val="D6BADD"/>
          </a:solidFill>
          <a:ln/>
        </p:spPr>
      </p:sp>
      <p:pic>
        <p:nvPicPr>
          <p:cNvPr id="23" name="Image 4" descr="preencoded.png">    </p:cNvPr>
          <p:cNvPicPr>
            <a:picLocks noChangeAspect="1"/>
          </p:cNvPicPr>
          <p:nvPr/>
        </p:nvPicPr>
        <p:blipFill>
          <a:blip r:embed="rId5"/>
          <a:stretch>
            <a:fillRect/>
          </a:stretch>
        </p:blipFill>
        <p:spPr>
          <a:xfrm>
            <a:off x="714256" y="6347698"/>
            <a:ext cx="6567607" cy="1103352"/>
          </a:xfrm>
          <a:prstGeom prst="rect">
            <a:avLst/>
          </a:prstGeom>
        </p:spPr>
      </p:pic>
      <p:sp>
        <p:nvSpPr>
          <p:cNvPr id="24" name="Text 17"/>
          <p:cNvSpPr/>
          <p:nvPr/>
        </p:nvSpPr>
        <p:spPr>
          <a:xfrm>
            <a:off x="3861197" y="6728341"/>
            <a:ext cx="273606" cy="342067"/>
          </a:xfrm>
          <a:prstGeom prst="rect">
            <a:avLst/>
          </a:prstGeom>
          <a:noFill/>
          <a:ln/>
        </p:spPr>
        <p:txBody>
          <a:bodyPr wrap="none" lIns="0" tIns="0" rIns="0" bIns="0" rtlCol="0" anchor="t"/>
          <a:lstStyle/>
          <a:p>
            <a:pPr algn="ctr" indent="0" marL="0">
              <a:lnSpc>
                <a:spcPts val="3400"/>
              </a:lnSpc>
              <a:buNone/>
            </a:pPr>
            <a:r>
              <a:rPr lang="en-US" sz="2150" spc="-38" kern="0" dirty="0">
                <a:solidFill>
                  <a:srgbClr val="272525"/>
                </a:solidFill>
                <a:latin typeface="Source Serif Pro Semi Bold" pitchFamily="34" charset="0"/>
                <a:ea typeface="Source Serif Pro Semi Bold" pitchFamily="34" charset="-122"/>
                <a:cs typeface="Source Serif Pro Semi Bold" pitchFamily="34" charset="-120"/>
              </a:rPr>
              <a:t>5</a:t>
            </a:r>
            <a:endParaRPr lang="en-US" sz="2150" dirty="0"/>
          </a:p>
        </p:txBody>
      </p:sp>
      <p:sp>
        <p:nvSpPr>
          <p:cNvPr id="25" name="Text 18"/>
          <p:cNvSpPr/>
          <p:nvPr/>
        </p:nvSpPr>
        <p:spPr>
          <a:xfrm>
            <a:off x="7476411" y="6542246"/>
            <a:ext cx="2289572" cy="286107"/>
          </a:xfrm>
          <a:prstGeom prst="rect">
            <a:avLst/>
          </a:prstGeom>
          <a:noFill/>
          <a:ln/>
        </p:spPr>
        <p:txBody>
          <a:bodyPr wrap="none" lIns="0" tIns="0" rIns="0" bIns="0" rtlCol="0" anchor="t"/>
          <a:lstStyle/>
          <a:p>
            <a:pPr algn="l" indent="0" marL="0">
              <a:lnSpc>
                <a:spcPts val="2250"/>
              </a:lnSpc>
              <a:buNone/>
            </a:pPr>
            <a:r>
              <a:rPr lang="en-US" sz="1800" spc="-36" kern="0" dirty="0">
                <a:solidFill>
                  <a:srgbClr val="272525"/>
                </a:solidFill>
                <a:latin typeface="Source Serif Pro Semi Bold" pitchFamily="34" charset="0"/>
                <a:ea typeface="Source Serif Pro Semi Bold" pitchFamily="34" charset="-122"/>
                <a:cs typeface="Source Serif Pro Semi Bold" pitchFamily="34" charset="-120"/>
              </a:rPr>
              <a:t>Ethical Culture</a:t>
            </a:r>
            <a:endParaRPr lang="en-US" sz="1800" dirty="0"/>
          </a:p>
        </p:txBody>
      </p:sp>
      <p:sp>
        <p:nvSpPr>
          <p:cNvPr id="26" name="Text 19"/>
          <p:cNvSpPr/>
          <p:nvPr/>
        </p:nvSpPr>
        <p:spPr>
          <a:xfrm>
            <a:off x="7476411" y="6945035"/>
            <a:ext cx="4841677" cy="311468"/>
          </a:xfrm>
          <a:prstGeom prst="rect">
            <a:avLst/>
          </a:prstGeom>
          <a:noFill/>
          <a:ln/>
        </p:spPr>
        <p:txBody>
          <a:bodyPr wrap="none" lIns="0" tIns="0" rIns="0" bIns="0" rtlCol="0" anchor="t"/>
          <a:lstStyle/>
          <a:p>
            <a:pPr algn="l" indent="0" marL="0">
              <a:lnSpc>
                <a:spcPts val="2450"/>
              </a:lnSpc>
              <a:buNone/>
            </a:pPr>
            <a:r>
              <a:rPr lang="en-US" sz="1500" spc="-31" kern="0" dirty="0">
                <a:solidFill>
                  <a:srgbClr val="272525"/>
                </a:solidFill>
                <a:latin typeface="Source Sans Pro" pitchFamily="34" charset="0"/>
                <a:ea typeface="Source Sans Pro" pitchFamily="34" charset="-122"/>
                <a:cs typeface="Source Sans Pro" pitchFamily="34" charset="-120"/>
              </a:rPr>
              <a:t>Foster an organizational culture committed to ethical behavior.</a:t>
            </a:r>
            <a:endParaRPr lang="en-US"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71843" y="1198721"/>
            <a:ext cx="7649766" cy="576024"/>
          </a:xfrm>
          <a:prstGeom prst="rect">
            <a:avLst/>
          </a:prstGeom>
          <a:noFill/>
          <a:ln/>
        </p:spPr>
        <p:txBody>
          <a:bodyPr wrap="none" lIns="0" tIns="0" rIns="0" bIns="0" rtlCol="0" anchor="t"/>
          <a:lstStyle/>
          <a:p>
            <a:pPr algn="l" indent="0" marL="0">
              <a:lnSpc>
                <a:spcPts val="4500"/>
              </a:lnSpc>
              <a:buNone/>
            </a:pPr>
            <a:r>
              <a:rPr lang="en-US" sz="3600" spc="-73" kern="0" dirty="0">
                <a:solidFill>
                  <a:srgbClr val="000000"/>
                </a:solidFill>
                <a:latin typeface="Source Serif Pro Semi Bold" pitchFamily="34" charset="0"/>
                <a:ea typeface="Source Serif Pro Semi Bold" pitchFamily="34" charset="-122"/>
                <a:cs typeface="Source Serif Pro Semi Bold" pitchFamily="34" charset="-120"/>
              </a:rPr>
              <a:t>Future Trends in Nonprofit Promotion</a:t>
            </a:r>
            <a:endParaRPr lang="en-US" sz="3600" dirty="0"/>
          </a:p>
        </p:txBody>
      </p:sp>
      <p:pic>
        <p:nvPicPr>
          <p:cNvPr id="4" name="Image 1" descr="preencoded.png">    </p:cNvPr>
          <p:cNvPicPr>
            <a:picLocks noChangeAspect="1"/>
          </p:cNvPicPr>
          <p:nvPr/>
        </p:nvPicPr>
        <p:blipFill>
          <a:blip r:embed="rId2"/>
          <a:stretch>
            <a:fillRect/>
          </a:stretch>
        </p:blipFill>
        <p:spPr>
          <a:xfrm>
            <a:off x="6171843" y="2068473"/>
            <a:ext cx="489585" cy="489585"/>
          </a:xfrm>
          <a:prstGeom prst="rect">
            <a:avLst/>
          </a:prstGeom>
        </p:spPr>
      </p:pic>
      <p:sp>
        <p:nvSpPr>
          <p:cNvPr id="5" name="Text 1"/>
          <p:cNvSpPr/>
          <p:nvPr/>
        </p:nvSpPr>
        <p:spPr>
          <a:xfrm>
            <a:off x="6171843" y="2753797"/>
            <a:ext cx="2304098" cy="287893"/>
          </a:xfrm>
          <a:prstGeom prst="rect">
            <a:avLst/>
          </a:prstGeom>
          <a:noFill/>
          <a:ln/>
        </p:spPr>
        <p:txBody>
          <a:bodyPr wrap="none" lIns="0" tIns="0" rIns="0" bIns="0" rtlCol="0" anchor="t"/>
          <a:lstStyle/>
          <a:p>
            <a:pPr algn="l" indent="0" marL="0">
              <a:lnSpc>
                <a:spcPts val="2250"/>
              </a:lnSpc>
              <a:buNone/>
            </a:pPr>
            <a:r>
              <a:rPr lang="en-US" sz="1800" spc="-36" kern="0" dirty="0">
                <a:solidFill>
                  <a:srgbClr val="272525"/>
                </a:solidFill>
                <a:latin typeface="Source Serif Pro Semi Bold" pitchFamily="34" charset="0"/>
                <a:ea typeface="Source Serif Pro Semi Bold" pitchFamily="34" charset="-122"/>
                <a:cs typeface="Source Serif Pro Semi Bold" pitchFamily="34" charset="-120"/>
              </a:rPr>
              <a:t>Data-Driven Marketing</a:t>
            </a:r>
            <a:endParaRPr lang="en-US" sz="1800" dirty="0"/>
          </a:p>
        </p:txBody>
      </p:sp>
      <p:sp>
        <p:nvSpPr>
          <p:cNvPr id="6" name="Text 2"/>
          <p:cNvSpPr/>
          <p:nvPr/>
        </p:nvSpPr>
        <p:spPr>
          <a:xfrm>
            <a:off x="6171843" y="3159085"/>
            <a:ext cx="2395180" cy="940118"/>
          </a:xfrm>
          <a:prstGeom prst="rect">
            <a:avLst/>
          </a:prstGeom>
          <a:noFill/>
          <a:ln/>
        </p:spPr>
        <p:txBody>
          <a:bodyPr wrap="square" lIns="0" tIns="0" rIns="0" bIns="0" rtlCol="0" anchor="t"/>
          <a:lstStyle/>
          <a:p>
            <a:pPr algn="l" indent="0" marL="0">
              <a:lnSpc>
                <a:spcPts val="2450"/>
              </a:lnSpc>
              <a:buNone/>
            </a:pPr>
            <a:r>
              <a:rPr lang="en-US" sz="1500" spc="-31" kern="0" dirty="0">
                <a:solidFill>
                  <a:srgbClr val="272525"/>
                </a:solidFill>
                <a:latin typeface="Source Sans Pro" pitchFamily="34" charset="0"/>
                <a:ea typeface="Source Sans Pro" pitchFamily="34" charset="-122"/>
                <a:cs typeface="Source Sans Pro" pitchFamily="34" charset="-120"/>
              </a:rPr>
              <a:t>Increased focus on using data to demonstrate ROI and target audiences effectively.</a:t>
            </a:r>
            <a:endParaRPr lang="en-US" sz="1500" dirty="0"/>
          </a:p>
        </p:txBody>
      </p:sp>
      <p:pic>
        <p:nvPicPr>
          <p:cNvPr id="7" name="Image 2" descr="preencoded.png">    </p:cNvPr>
          <p:cNvPicPr>
            <a:picLocks noChangeAspect="1"/>
          </p:cNvPicPr>
          <p:nvPr/>
        </p:nvPicPr>
        <p:blipFill>
          <a:blip r:embed="rId3"/>
          <a:stretch>
            <a:fillRect/>
          </a:stretch>
        </p:blipFill>
        <p:spPr>
          <a:xfrm>
            <a:off x="8860750" y="2068473"/>
            <a:ext cx="489585" cy="489585"/>
          </a:xfrm>
          <a:prstGeom prst="rect">
            <a:avLst/>
          </a:prstGeom>
        </p:spPr>
      </p:pic>
      <p:sp>
        <p:nvSpPr>
          <p:cNvPr id="8" name="Text 3"/>
          <p:cNvSpPr/>
          <p:nvPr/>
        </p:nvSpPr>
        <p:spPr>
          <a:xfrm>
            <a:off x="8860750" y="2753797"/>
            <a:ext cx="2304098" cy="287893"/>
          </a:xfrm>
          <a:prstGeom prst="rect">
            <a:avLst/>
          </a:prstGeom>
          <a:noFill/>
          <a:ln/>
        </p:spPr>
        <p:txBody>
          <a:bodyPr wrap="none" lIns="0" tIns="0" rIns="0" bIns="0" rtlCol="0" anchor="t"/>
          <a:lstStyle/>
          <a:p>
            <a:pPr algn="l" indent="0" marL="0">
              <a:lnSpc>
                <a:spcPts val="2250"/>
              </a:lnSpc>
              <a:buNone/>
            </a:pPr>
            <a:r>
              <a:rPr lang="en-US" sz="1800" spc="-36" kern="0" dirty="0">
                <a:solidFill>
                  <a:srgbClr val="272525"/>
                </a:solidFill>
                <a:latin typeface="Source Serif Pro Semi Bold" pitchFamily="34" charset="0"/>
                <a:ea typeface="Source Serif Pro Semi Bold" pitchFamily="34" charset="-122"/>
                <a:cs typeface="Source Serif Pro Semi Bold" pitchFamily="34" charset="-120"/>
              </a:rPr>
              <a:t>Emerging Channels</a:t>
            </a:r>
            <a:endParaRPr lang="en-US" sz="1800" dirty="0"/>
          </a:p>
        </p:txBody>
      </p:sp>
      <p:sp>
        <p:nvSpPr>
          <p:cNvPr id="9" name="Text 4"/>
          <p:cNvSpPr/>
          <p:nvPr/>
        </p:nvSpPr>
        <p:spPr>
          <a:xfrm>
            <a:off x="8860750" y="3159085"/>
            <a:ext cx="2395180" cy="1253490"/>
          </a:xfrm>
          <a:prstGeom prst="rect">
            <a:avLst/>
          </a:prstGeom>
          <a:noFill/>
          <a:ln/>
        </p:spPr>
        <p:txBody>
          <a:bodyPr wrap="square" lIns="0" tIns="0" rIns="0" bIns="0" rtlCol="0" anchor="t"/>
          <a:lstStyle/>
          <a:p>
            <a:pPr algn="l" indent="0" marL="0">
              <a:lnSpc>
                <a:spcPts val="2450"/>
              </a:lnSpc>
              <a:buNone/>
            </a:pPr>
            <a:r>
              <a:rPr lang="en-US" sz="1500" spc="-31" kern="0" dirty="0">
                <a:solidFill>
                  <a:srgbClr val="272525"/>
                </a:solidFill>
                <a:latin typeface="Source Sans Pro" pitchFamily="34" charset="0"/>
                <a:ea typeface="Source Sans Pro" pitchFamily="34" charset="-122"/>
                <a:cs typeface="Source Sans Pro" pitchFamily="34" charset="-120"/>
              </a:rPr>
              <a:t>Exploration of podcasts, virtual reality, and conversational social media for deeper engagement.</a:t>
            </a:r>
            <a:endParaRPr lang="en-US" sz="1500" dirty="0"/>
          </a:p>
        </p:txBody>
      </p:sp>
      <p:pic>
        <p:nvPicPr>
          <p:cNvPr id="10" name="Image 3" descr="preencoded.png">    </p:cNvPr>
          <p:cNvPicPr>
            <a:picLocks noChangeAspect="1"/>
          </p:cNvPicPr>
          <p:nvPr/>
        </p:nvPicPr>
        <p:blipFill>
          <a:blip r:embed="rId4"/>
          <a:stretch>
            <a:fillRect/>
          </a:stretch>
        </p:blipFill>
        <p:spPr>
          <a:xfrm>
            <a:off x="11549658" y="2068473"/>
            <a:ext cx="489585" cy="489585"/>
          </a:xfrm>
          <a:prstGeom prst="rect">
            <a:avLst/>
          </a:prstGeom>
        </p:spPr>
      </p:pic>
      <p:sp>
        <p:nvSpPr>
          <p:cNvPr id="11" name="Text 5"/>
          <p:cNvSpPr/>
          <p:nvPr/>
        </p:nvSpPr>
        <p:spPr>
          <a:xfrm>
            <a:off x="11549658" y="2753797"/>
            <a:ext cx="2304098" cy="287893"/>
          </a:xfrm>
          <a:prstGeom prst="rect">
            <a:avLst/>
          </a:prstGeom>
          <a:noFill/>
          <a:ln/>
        </p:spPr>
        <p:txBody>
          <a:bodyPr wrap="none" lIns="0" tIns="0" rIns="0" bIns="0" rtlCol="0" anchor="t"/>
          <a:lstStyle/>
          <a:p>
            <a:pPr algn="l" indent="0" marL="0">
              <a:lnSpc>
                <a:spcPts val="2250"/>
              </a:lnSpc>
              <a:buNone/>
            </a:pPr>
            <a:r>
              <a:rPr lang="en-US" sz="1800" spc="-36" kern="0" dirty="0">
                <a:solidFill>
                  <a:srgbClr val="272525"/>
                </a:solidFill>
                <a:latin typeface="Source Serif Pro Semi Bold" pitchFamily="34" charset="0"/>
                <a:ea typeface="Source Serif Pro Semi Bold" pitchFamily="34" charset="-122"/>
                <a:cs typeface="Source Serif Pro Semi Bold" pitchFamily="34" charset="-120"/>
              </a:rPr>
              <a:t>Personalization</a:t>
            </a:r>
            <a:endParaRPr lang="en-US" sz="1800" dirty="0"/>
          </a:p>
        </p:txBody>
      </p:sp>
      <p:sp>
        <p:nvSpPr>
          <p:cNvPr id="12" name="Text 6"/>
          <p:cNvSpPr/>
          <p:nvPr/>
        </p:nvSpPr>
        <p:spPr>
          <a:xfrm>
            <a:off x="11549658" y="3159085"/>
            <a:ext cx="2395180" cy="940118"/>
          </a:xfrm>
          <a:prstGeom prst="rect">
            <a:avLst/>
          </a:prstGeom>
          <a:noFill/>
          <a:ln/>
        </p:spPr>
        <p:txBody>
          <a:bodyPr wrap="square" lIns="0" tIns="0" rIns="0" bIns="0" rtlCol="0" anchor="t"/>
          <a:lstStyle/>
          <a:p>
            <a:pPr algn="l" indent="0" marL="0">
              <a:lnSpc>
                <a:spcPts val="2450"/>
              </a:lnSpc>
              <a:buNone/>
            </a:pPr>
            <a:r>
              <a:rPr lang="en-US" sz="1500" spc="-31" kern="0" dirty="0">
                <a:solidFill>
                  <a:srgbClr val="272525"/>
                </a:solidFill>
                <a:latin typeface="Source Sans Pro" pitchFamily="34" charset="0"/>
                <a:ea typeface="Source Sans Pro" pitchFamily="34" charset="-122"/>
                <a:cs typeface="Source Sans Pro" pitchFamily="34" charset="-120"/>
              </a:rPr>
              <a:t>Tailoring services and communications to individual interests and preferences.</a:t>
            </a:r>
            <a:endParaRPr lang="en-US" sz="1500" dirty="0"/>
          </a:p>
        </p:txBody>
      </p:sp>
      <p:pic>
        <p:nvPicPr>
          <p:cNvPr id="13" name="Image 4" descr="preencoded.png">    </p:cNvPr>
          <p:cNvPicPr>
            <a:picLocks noChangeAspect="1"/>
          </p:cNvPicPr>
          <p:nvPr/>
        </p:nvPicPr>
        <p:blipFill>
          <a:blip r:embed="rId5"/>
          <a:stretch>
            <a:fillRect/>
          </a:stretch>
        </p:blipFill>
        <p:spPr>
          <a:xfrm>
            <a:off x="6171843" y="5000030"/>
            <a:ext cx="489585" cy="489585"/>
          </a:xfrm>
          <a:prstGeom prst="rect">
            <a:avLst/>
          </a:prstGeom>
        </p:spPr>
      </p:pic>
      <p:sp>
        <p:nvSpPr>
          <p:cNvPr id="14" name="Text 7"/>
          <p:cNvSpPr/>
          <p:nvPr/>
        </p:nvSpPr>
        <p:spPr>
          <a:xfrm>
            <a:off x="6171843" y="5685353"/>
            <a:ext cx="2304098" cy="287893"/>
          </a:xfrm>
          <a:prstGeom prst="rect">
            <a:avLst/>
          </a:prstGeom>
          <a:noFill/>
          <a:ln/>
        </p:spPr>
        <p:txBody>
          <a:bodyPr wrap="none" lIns="0" tIns="0" rIns="0" bIns="0" rtlCol="0" anchor="t"/>
          <a:lstStyle/>
          <a:p>
            <a:pPr algn="l" indent="0" marL="0">
              <a:lnSpc>
                <a:spcPts val="2250"/>
              </a:lnSpc>
              <a:buNone/>
            </a:pPr>
            <a:r>
              <a:rPr lang="en-US" sz="1800" spc="-36" kern="0" dirty="0">
                <a:solidFill>
                  <a:srgbClr val="272525"/>
                </a:solidFill>
                <a:latin typeface="Source Serif Pro Semi Bold" pitchFamily="34" charset="0"/>
                <a:ea typeface="Source Serif Pro Semi Bold" pitchFamily="34" charset="-122"/>
                <a:cs typeface="Source Serif Pro Semi Bold" pitchFamily="34" charset="-120"/>
              </a:rPr>
              <a:t>Social Responsibility</a:t>
            </a:r>
            <a:endParaRPr lang="en-US" sz="1800" dirty="0"/>
          </a:p>
        </p:txBody>
      </p:sp>
      <p:sp>
        <p:nvSpPr>
          <p:cNvPr id="15" name="Text 8"/>
          <p:cNvSpPr/>
          <p:nvPr/>
        </p:nvSpPr>
        <p:spPr>
          <a:xfrm>
            <a:off x="6171843" y="6090642"/>
            <a:ext cx="2395180" cy="940118"/>
          </a:xfrm>
          <a:prstGeom prst="rect">
            <a:avLst/>
          </a:prstGeom>
          <a:noFill/>
          <a:ln/>
        </p:spPr>
        <p:txBody>
          <a:bodyPr wrap="square" lIns="0" tIns="0" rIns="0" bIns="0" rtlCol="0" anchor="t"/>
          <a:lstStyle/>
          <a:p>
            <a:pPr algn="l" indent="0" marL="0">
              <a:lnSpc>
                <a:spcPts val="2450"/>
              </a:lnSpc>
              <a:buNone/>
            </a:pPr>
            <a:r>
              <a:rPr lang="en-US" sz="1500" spc="-31" kern="0" dirty="0">
                <a:solidFill>
                  <a:srgbClr val="272525"/>
                </a:solidFill>
                <a:latin typeface="Source Sans Pro" pitchFamily="34" charset="0"/>
                <a:ea typeface="Source Sans Pro" pitchFamily="34" charset="-122"/>
                <a:cs typeface="Source Sans Pro" pitchFamily="34" charset="-120"/>
              </a:rPr>
              <a:t>Growing expectation for organizations to demonstrate commitment to social issues.</a:t>
            </a:r>
            <a:endParaRPr lang="en-US" sz="15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837724" y="2294215"/>
            <a:ext cx="7624167"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Adapting to Generational Shifts</a:t>
            </a:r>
            <a:endParaRPr lang="en-US" sz="4400" dirty="0"/>
          </a:p>
        </p:txBody>
      </p:sp>
      <p:sp>
        <p:nvSpPr>
          <p:cNvPr id="3" name="Text 1"/>
          <p:cNvSpPr/>
          <p:nvPr/>
        </p:nvSpPr>
        <p:spPr>
          <a:xfrm>
            <a:off x="837724" y="3596521"/>
            <a:ext cx="2800826"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Baby Boomers</a:t>
            </a:r>
            <a:endParaRPr lang="en-US" sz="2200" dirty="0"/>
          </a:p>
        </p:txBody>
      </p:sp>
      <p:sp>
        <p:nvSpPr>
          <p:cNvPr id="4" name="Text 2"/>
          <p:cNvSpPr/>
          <p:nvPr/>
        </p:nvSpPr>
        <p:spPr>
          <a:xfrm>
            <a:off x="837724" y="4187785"/>
            <a:ext cx="2800826" cy="1532096"/>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Continue to engage this generation through traditional channels while preparing for transition.</a:t>
            </a:r>
            <a:endParaRPr lang="en-US" sz="1850" dirty="0"/>
          </a:p>
        </p:txBody>
      </p:sp>
      <p:sp>
        <p:nvSpPr>
          <p:cNvPr id="5" name="Text 3"/>
          <p:cNvSpPr/>
          <p:nvPr/>
        </p:nvSpPr>
        <p:spPr>
          <a:xfrm>
            <a:off x="4230053" y="3596521"/>
            <a:ext cx="2800826"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Gen X</a:t>
            </a:r>
            <a:endParaRPr lang="en-US" sz="2200" dirty="0"/>
          </a:p>
        </p:txBody>
      </p:sp>
      <p:sp>
        <p:nvSpPr>
          <p:cNvPr id="6" name="Text 4"/>
          <p:cNvSpPr/>
          <p:nvPr/>
        </p:nvSpPr>
        <p:spPr>
          <a:xfrm>
            <a:off x="4230053" y="4187785"/>
            <a:ext cx="2800826" cy="1532096"/>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Develop strategies that appeal to this "sandwich" generation, balancing family and career responsibilities.</a:t>
            </a:r>
            <a:endParaRPr lang="en-US" sz="1850" dirty="0"/>
          </a:p>
        </p:txBody>
      </p:sp>
      <p:sp>
        <p:nvSpPr>
          <p:cNvPr id="7" name="Text 5"/>
          <p:cNvSpPr/>
          <p:nvPr/>
        </p:nvSpPr>
        <p:spPr>
          <a:xfrm>
            <a:off x="7622381" y="3596521"/>
            <a:ext cx="2800826"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Millennials</a:t>
            </a:r>
            <a:endParaRPr lang="en-US" sz="2200" dirty="0"/>
          </a:p>
        </p:txBody>
      </p:sp>
      <p:sp>
        <p:nvSpPr>
          <p:cNvPr id="8" name="Text 6"/>
          <p:cNvSpPr/>
          <p:nvPr/>
        </p:nvSpPr>
        <p:spPr>
          <a:xfrm>
            <a:off x="7622381" y="4187785"/>
            <a:ext cx="2800826" cy="1532096"/>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Focus on digital engagement, social impact, and opportunities for active participation.</a:t>
            </a:r>
            <a:endParaRPr lang="en-US" sz="1850" dirty="0"/>
          </a:p>
        </p:txBody>
      </p:sp>
      <p:sp>
        <p:nvSpPr>
          <p:cNvPr id="9" name="Text 7"/>
          <p:cNvSpPr/>
          <p:nvPr/>
        </p:nvSpPr>
        <p:spPr>
          <a:xfrm>
            <a:off x="11014710" y="3596521"/>
            <a:ext cx="2800826"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Gen Z</a:t>
            </a:r>
            <a:endParaRPr lang="en-US" sz="2200" dirty="0"/>
          </a:p>
        </p:txBody>
      </p:sp>
      <p:sp>
        <p:nvSpPr>
          <p:cNvPr id="10" name="Text 8"/>
          <p:cNvSpPr/>
          <p:nvPr/>
        </p:nvSpPr>
        <p:spPr>
          <a:xfrm>
            <a:off x="11014710" y="4187785"/>
            <a:ext cx="2800826" cy="1532096"/>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Embrace new technologies, authenticity, and causes that resonate with this socially conscious generation.</a:t>
            </a:r>
            <a:endParaRPr lang="en-US" sz="18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837724" y="1080492"/>
            <a:ext cx="9247703"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Leveraging Technology for Promotion</a:t>
            </a:r>
            <a:endParaRPr lang="en-US" sz="4400" dirty="0"/>
          </a:p>
        </p:txBody>
      </p:sp>
      <p:sp>
        <p:nvSpPr>
          <p:cNvPr id="3" name="Text 1"/>
          <p:cNvSpPr/>
          <p:nvPr/>
        </p:nvSpPr>
        <p:spPr>
          <a:xfrm>
            <a:off x="1592223" y="2764155"/>
            <a:ext cx="3096935" cy="351949"/>
          </a:xfrm>
          <a:prstGeom prst="rect">
            <a:avLst/>
          </a:prstGeom>
          <a:noFill/>
          <a:ln/>
        </p:spPr>
        <p:txBody>
          <a:bodyPr wrap="none" lIns="0" tIns="0" rIns="0" bIns="0" rtlCol="0" anchor="t"/>
          <a:lstStyle/>
          <a:p>
            <a:pPr algn="r"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AI and Machine Learning</a:t>
            </a:r>
            <a:endParaRPr lang="en-US" sz="2200" dirty="0"/>
          </a:p>
        </p:txBody>
      </p:sp>
      <p:sp>
        <p:nvSpPr>
          <p:cNvPr id="4" name="Text 2"/>
          <p:cNvSpPr/>
          <p:nvPr/>
        </p:nvSpPr>
        <p:spPr>
          <a:xfrm>
            <a:off x="837724" y="3259693"/>
            <a:ext cx="3851434" cy="766048"/>
          </a:xfrm>
          <a:prstGeom prst="rect">
            <a:avLst/>
          </a:prstGeom>
          <a:noFill/>
          <a:ln/>
        </p:spPr>
        <p:txBody>
          <a:bodyPr wrap="square" lIns="0" tIns="0" rIns="0" bIns="0" rtlCol="0" anchor="t"/>
          <a:lstStyle/>
          <a:p>
            <a:pPr algn="r"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Utilize AI for personalized content and donor recommendations.</a:t>
            </a:r>
            <a:endParaRPr lang="en-US" sz="1850" dirty="0"/>
          </a:p>
        </p:txBody>
      </p:sp>
      <p:pic>
        <p:nvPicPr>
          <p:cNvPr id="5" name="Image 0" descr="preencoded.png">    </p:cNvPr>
          <p:cNvPicPr>
            <a:picLocks noChangeAspect="1"/>
          </p:cNvPicPr>
          <p:nvPr/>
        </p:nvPicPr>
        <p:blipFill>
          <a:blip r:embed="rId1"/>
          <a:stretch>
            <a:fillRect/>
          </a:stretch>
        </p:blipFill>
        <p:spPr>
          <a:xfrm>
            <a:off x="5048131" y="2438995"/>
            <a:ext cx="4534138" cy="4534138"/>
          </a:xfrm>
          <a:prstGeom prst="rect">
            <a:avLst/>
          </a:prstGeom>
        </p:spPr>
      </p:pic>
      <p:sp>
        <p:nvSpPr>
          <p:cNvPr id="6" name="Text 3"/>
          <p:cNvSpPr/>
          <p:nvPr/>
        </p:nvSpPr>
        <p:spPr>
          <a:xfrm>
            <a:off x="6031706" y="3342561"/>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800" dirty="0"/>
          </a:p>
        </p:txBody>
      </p:sp>
      <p:sp>
        <p:nvSpPr>
          <p:cNvPr id="7" name="Text 4"/>
          <p:cNvSpPr/>
          <p:nvPr/>
        </p:nvSpPr>
        <p:spPr>
          <a:xfrm>
            <a:off x="9941243" y="2263259"/>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Blockchain</a:t>
            </a:r>
            <a:endParaRPr lang="en-US" sz="2200" dirty="0"/>
          </a:p>
        </p:txBody>
      </p:sp>
      <p:sp>
        <p:nvSpPr>
          <p:cNvPr id="8" name="Text 5"/>
          <p:cNvSpPr/>
          <p:nvPr/>
        </p:nvSpPr>
        <p:spPr>
          <a:xfrm>
            <a:off x="9941243" y="2758797"/>
            <a:ext cx="3851434"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Explore blockchain for transparent donation tracking and impact reporting.</a:t>
            </a:r>
            <a:endParaRPr lang="en-US" sz="1850" dirty="0"/>
          </a:p>
        </p:txBody>
      </p:sp>
      <p:pic>
        <p:nvPicPr>
          <p:cNvPr id="9" name="Image 1" descr="preencoded.png">    </p:cNvPr>
          <p:cNvPicPr>
            <a:picLocks noChangeAspect="1"/>
          </p:cNvPicPr>
          <p:nvPr/>
        </p:nvPicPr>
        <p:blipFill>
          <a:blip r:embed="rId2"/>
          <a:stretch>
            <a:fillRect/>
          </a:stretch>
        </p:blipFill>
        <p:spPr>
          <a:xfrm>
            <a:off x="5048131" y="2438995"/>
            <a:ext cx="4534138" cy="4534138"/>
          </a:xfrm>
          <a:prstGeom prst="rect">
            <a:avLst/>
          </a:prstGeom>
        </p:spPr>
      </p:pic>
      <p:sp>
        <p:nvSpPr>
          <p:cNvPr id="10" name="Text 6"/>
          <p:cNvSpPr/>
          <p:nvPr/>
        </p:nvSpPr>
        <p:spPr>
          <a:xfrm>
            <a:off x="7878604" y="3079671"/>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800" dirty="0"/>
          </a:p>
        </p:txBody>
      </p:sp>
      <p:sp>
        <p:nvSpPr>
          <p:cNvPr id="11" name="Text 7"/>
          <p:cNvSpPr/>
          <p:nvPr/>
        </p:nvSpPr>
        <p:spPr>
          <a:xfrm>
            <a:off x="10061019" y="3883819"/>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Augmented Reality</a:t>
            </a:r>
            <a:endParaRPr lang="en-US" sz="2200" dirty="0"/>
          </a:p>
        </p:txBody>
      </p:sp>
      <p:sp>
        <p:nvSpPr>
          <p:cNvPr id="12" name="Text 8"/>
          <p:cNvSpPr/>
          <p:nvPr/>
        </p:nvSpPr>
        <p:spPr>
          <a:xfrm>
            <a:off x="10061019" y="4379357"/>
            <a:ext cx="3731657"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Create immersive experiences to showcase impact and engage supporters.</a:t>
            </a:r>
            <a:endParaRPr lang="en-US" sz="1850" dirty="0"/>
          </a:p>
        </p:txBody>
      </p:sp>
      <p:pic>
        <p:nvPicPr>
          <p:cNvPr id="13" name="Image 2" descr="preencoded.png">    </p:cNvPr>
          <p:cNvPicPr>
            <a:picLocks noChangeAspect="1"/>
          </p:cNvPicPr>
          <p:nvPr/>
        </p:nvPicPr>
        <p:blipFill>
          <a:blip r:embed="rId3"/>
          <a:stretch>
            <a:fillRect/>
          </a:stretch>
        </p:blipFill>
        <p:spPr>
          <a:xfrm>
            <a:off x="5048131" y="2438995"/>
            <a:ext cx="4534138" cy="4534138"/>
          </a:xfrm>
          <a:prstGeom prst="rect">
            <a:avLst/>
          </a:prstGeom>
        </p:spPr>
      </p:pic>
      <p:sp>
        <p:nvSpPr>
          <p:cNvPr id="14" name="Text 9"/>
          <p:cNvSpPr/>
          <p:nvPr/>
        </p:nvSpPr>
        <p:spPr>
          <a:xfrm>
            <a:off x="8699421" y="4754999"/>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800" dirty="0"/>
          </a:p>
        </p:txBody>
      </p:sp>
      <p:sp>
        <p:nvSpPr>
          <p:cNvPr id="15" name="Text 10"/>
          <p:cNvSpPr/>
          <p:nvPr/>
        </p:nvSpPr>
        <p:spPr>
          <a:xfrm>
            <a:off x="9941243" y="5887403"/>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Internet of Things</a:t>
            </a:r>
            <a:endParaRPr lang="en-US" sz="2200" dirty="0"/>
          </a:p>
        </p:txBody>
      </p:sp>
      <p:sp>
        <p:nvSpPr>
          <p:cNvPr id="16" name="Text 11"/>
          <p:cNvSpPr/>
          <p:nvPr/>
        </p:nvSpPr>
        <p:spPr>
          <a:xfrm>
            <a:off x="9941243" y="6382941"/>
            <a:ext cx="3851434"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Leverage IoT for real-time impact tracking and donor engagement.</a:t>
            </a:r>
            <a:endParaRPr lang="en-US" sz="1850" dirty="0"/>
          </a:p>
        </p:txBody>
      </p:sp>
      <p:pic>
        <p:nvPicPr>
          <p:cNvPr id="17" name="Image 3" descr="preencoded.png">    </p:cNvPr>
          <p:cNvPicPr>
            <a:picLocks noChangeAspect="1"/>
          </p:cNvPicPr>
          <p:nvPr/>
        </p:nvPicPr>
        <p:blipFill>
          <a:blip r:embed="rId4"/>
          <a:stretch>
            <a:fillRect/>
          </a:stretch>
        </p:blipFill>
        <p:spPr>
          <a:xfrm>
            <a:off x="5048131" y="2438995"/>
            <a:ext cx="4534138" cy="4534138"/>
          </a:xfrm>
          <a:prstGeom prst="rect">
            <a:avLst/>
          </a:prstGeom>
        </p:spPr>
      </p:pic>
      <p:sp>
        <p:nvSpPr>
          <p:cNvPr id="18" name="Text 12"/>
          <p:cNvSpPr/>
          <p:nvPr/>
        </p:nvSpPr>
        <p:spPr>
          <a:xfrm>
            <a:off x="7359729" y="6053257"/>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4</a:t>
            </a:r>
            <a:endParaRPr lang="en-US" sz="2800" dirty="0"/>
          </a:p>
        </p:txBody>
      </p:sp>
      <p:sp>
        <p:nvSpPr>
          <p:cNvPr id="19" name="Text 13"/>
          <p:cNvSpPr/>
          <p:nvPr/>
        </p:nvSpPr>
        <p:spPr>
          <a:xfrm>
            <a:off x="1872972" y="5194935"/>
            <a:ext cx="2816185" cy="351949"/>
          </a:xfrm>
          <a:prstGeom prst="rect">
            <a:avLst/>
          </a:prstGeom>
          <a:noFill/>
          <a:ln/>
        </p:spPr>
        <p:txBody>
          <a:bodyPr wrap="none" lIns="0" tIns="0" rIns="0" bIns="0" rtlCol="0" anchor="t"/>
          <a:lstStyle/>
          <a:p>
            <a:pPr algn="r"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5G Connectivity</a:t>
            </a:r>
            <a:endParaRPr lang="en-US" sz="2200" dirty="0"/>
          </a:p>
        </p:txBody>
      </p:sp>
      <p:sp>
        <p:nvSpPr>
          <p:cNvPr id="20" name="Text 14"/>
          <p:cNvSpPr/>
          <p:nvPr/>
        </p:nvSpPr>
        <p:spPr>
          <a:xfrm>
            <a:off x="837724" y="5690473"/>
            <a:ext cx="3851434" cy="1149072"/>
          </a:xfrm>
          <a:prstGeom prst="rect">
            <a:avLst/>
          </a:prstGeom>
          <a:noFill/>
          <a:ln/>
        </p:spPr>
        <p:txBody>
          <a:bodyPr wrap="square" lIns="0" tIns="0" rIns="0" bIns="0" rtlCol="0" anchor="t"/>
          <a:lstStyle/>
          <a:p>
            <a:pPr algn="r"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Harness high-speed networks for enhanced video content and live streaming.</a:t>
            </a:r>
            <a:endParaRPr lang="en-US" sz="1850" dirty="0"/>
          </a:p>
        </p:txBody>
      </p:sp>
      <p:pic>
        <p:nvPicPr>
          <p:cNvPr id="21" name="Image 4" descr="preencoded.png">    </p:cNvPr>
          <p:cNvPicPr>
            <a:picLocks noChangeAspect="1"/>
          </p:cNvPicPr>
          <p:nvPr/>
        </p:nvPicPr>
        <p:blipFill>
          <a:blip r:embed="rId5"/>
          <a:stretch>
            <a:fillRect/>
          </a:stretch>
        </p:blipFill>
        <p:spPr>
          <a:xfrm>
            <a:off x="5048131" y="2438995"/>
            <a:ext cx="4534138" cy="4534138"/>
          </a:xfrm>
          <a:prstGeom prst="rect">
            <a:avLst/>
          </a:prstGeom>
        </p:spPr>
      </p:pic>
      <p:sp>
        <p:nvSpPr>
          <p:cNvPr id="22" name="Text 15"/>
          <p:cNvSpPr/>
          <p:nvPr/>
        </p:nvSpPr>
        <p:spPr>
          <a:xfrm>
            <a:off x="5710952" y="5180290"/>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5</a:t>
            </a:r>
            <a:endParaRPr lang="en-US"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11994" y="560546"/>
            <a:ext cx="7241738" cy="598408"/>
          </a:xfrm>
          <a:prstGeom prst="rect">
            <a:avLst/>
          </a:prstGeom>
          <a:noFill/>
          <a:ln/>
        </p:spPr>
        <p:txBody>
          <a:bodyPr wrap="none" lIns="0" tIns="0" rIns="0" bIns="0" rtlCol="0" anchor="t"/>
          <a:lstStyle/>
          <a:p>
            <a:pPr algn="l" indent="0" marL="0">
              <a:lnSpc>
                <a:spcPts val="4700"/>
              </a:lnSpc>
              <a:buNone/>
            </a:pPr>
            <a:r>
              <a:rPr lang="en-US" sz="3750" spc="-75" kern="0" dirty="0">
                <a:solidFill>
                  <a:srgbClr val="000000"/>
                </a:solidFill>
                <a:latin typeface="Source Serif Pro Semi Bold" pitchFamily="34" charset="0"/>
                <a:ea typeface="Source Serif Pro Semi Bold" pitchFamily="34" charset="-122"/>
                <a:cs typeface="Source Serif Pro Semi Bold" pitchFamily="34" charset="-120"/>
              </a:rPr>
              <a:t>Building Purpose-Driven Networks</a:t>
            </a:r>
            <a:endParaRPr lang="en-US" sz="3750" dirty="0"/>
          </a:p>
        </p:txBody>
      </p:sp>
      <p:pic>
        <p:nvPicPr>
          <p:cNvPr id="3" name="Image 0" descr="preencoded.png">    </p:cNvPr>
          <p:cNvPicPr>
            <a:picLocks noChangeAspect="1"/>
          </p:cNvPicPr>
          <p:nvPr/>
        </p:nvPicPr>
        <p:blipFill>
          <a:blip r:embed="rId1"/>
          <a:stretch>
            <a:fillRect/>
          </a:stretch>
        </p:blipFill>
        <p:spPr>
          <a:xfrm>
            <a:off x="711994" y="1565791"/>
            <a:ext cx="1017151" cy="1220629"/>
          </a:xfrm>
          <a:prstGeom prst="rect">
            <a:avLst/>
          </a:prstGeom>
        </p:spPr>
      </p:pic>
      <p:sp>
        <p:nvSpPr>
          <p:cNvPr id="4" name="Text 1"/>
          <p:cNvSpPr/>
          <p:nvPr/>
        </p:nvSpPr>
        <p:spPr>
          <a:xfrm>
            <a:off x="2034302" y="1769150"/>
            <a:ext cx="2393513" cy="299085"/>
          </a:xfrm>
          <a:prstGeom prst="rect">
            <a:avLst/>
          </a:prstGeom>
          <a:noFill/>
          <a:ln/>
        </p:spPr>
        <p:txBody>
          <a:bodyPr wrap="none" lIns="0" tIns="0" rIns="0" bIns="0" rtlCol="0" anchor="t"/>
          <a:lstStyle/>
          <a:p>
            <a:pPr algn="l" indent="0" marL="0">
              <a:lnSpc>
                <a:spcPts val="2350"/>
              </a:lnSpc>
              <a:buNone/>
            </a:pPr>
            <a:r>
              <a:rPr lang="en-US" sz="1850" spc="-38" kern="0" dirty="0">
                <a:solidFill>
                  <a:srgbClr val="272525"/>
                </a:solidFill>
                <a:latin typeface="Source Serif Pro Semi Bold" pitchFamily="34" charset="0"/>
                <a:ea typeface="Source Serif Pro Semi Bold" pitchFamily="34" charset="-122"/>
                <a:cs typeface="Source Serif Pro Semi Bold" pitchFamily="34" charset="-120"/>
              </a:rPr>
              <a:t>Identify Shared Values</a:t>
            </a:r>
            <a:endParaRPr lang="en-US" sz="1850" dirty="0"/>
          </a:p>
        </p:txBody>
      </p:sp>
      <p:sp>
        <p:nvSpPr>
          <p:cNvPr id="5" name="Text 2"/>
          <p:cNvSpPr/>
          <p:nvPr/>
        </p:nvSpPr>
        <p:spPr>
          <a:xfrm>
            <a:off x="2034302" y="2190274"/>
            <a:ext cx="11884104" cy="325517"/>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Source Sans Pro" pitchFamily="34" charset="0"/>
                <a:ea typeface="Source Sans Pro" pitchFamily="34" charset="-122"/>
                <a:cs typeface="Source Sans Pro" pitchFamily="34" charset="-120"/>
              </a:rPr>
              <a:t>Connect with organizations and companies that align with your mission.</a:t>
            </a:r>
            <a:endParaRPr lang="en-US" sz="1600" dirty="0"/>
          </a:p>
        </p:txBody>
      </p:sp>
      <p:pic>
        <p:nvPicPr>
          <p:cNvPr id="6" name="Image 1" descr="preencoded.png">    </p:cNvPr>
          <p:cNvPicPr>
            <a:picLocks noChangeAspect="1"/>
          </p:cNvPicPr>
          <p:nvPr/>
        </p:nvPicPr>
        <p:blipFill>
          <a:blip r:embed="rId2"/>
          <a:stretch>
            <a:fillRect/>
          </a:stretch>
        </p:blipFill>
        <p:spPr>
          <a:xfrm>
            <a:off x="711994" y="2786420"/>
            <a:ext cx="1017151" cy="1220629"/>
          </a:xfrm>
          <a:prstGeom prst="rect">
            <a:avLst/>
          </a:prstGeom>
        </p:spPr>
      </p:pic>
      <p:sp>
        <p:nvSpPr>
          <p:cNvPr id="7" name="Text 3"/>
          <p:cNvSpPr/>
          <p:nvPr/>
        </p:nvSpPr>
        <p:spPr>
          <a:xfrm>
            <a:off x="2034302" y="2989778"/>
            <a:ext cx="3363635" cy="299085"/>
          </a:xfrm>
          <a:prstGeom prst="rect">
            <a:avLst/>
          </a:prstGeom>
          <a:noFill/>
          <a:ln/>
        </p:spPr>
        <p:txBody>
          <a:bodyPr wrap="none" lIns="0" tIns="0" rIns="0" bIns="0" rtlCol="0" anchor="t"/>
          <a:lstStyle/>
          <a:p>
            <a:pPr algn="l" indent="0" marL="0">
              <a:lnSpc>
                <a:spcPts val="2350"/>
              </a:lnSpc>
              <a:buNone/>
            </a:pPr>
            <a:r>
              <a:rPr lang="en-US" sz="1850" spc="-38" kern="0" dirty="0">
                <a:solidFill>
                  <a:srgbClr val="272525"/>
                </a:solidFill>
                <a:latin typeface="Source Serif Pro Semi Bold" pitchFamily="34" charset="0"/>
                <a:ea typeface="Source Serif Pro Semi Bold" pitchFamily="34" charset="-122"/>
                <a:cs typeface="Source Serif Pro Semi Bold" pitchFamily="34" charset="-120"/>
              </a:rPr>
              <a:t>Develop Collaborative Initiatives</a:t>
            </a:r>
            <a:endParaRPr lang="en-US" sz="1850" dirty="0"/>
          </a:p>
        </p:txBody>
      </p:sp>
      <p:sp>
        <p:nvSpPr>
          <p:cNvPr id="8" name="Text 4"/>
          <p:cNvSpPr/>
          <p:nvPr/>
        </p:nvSpPr>
        <p:spPr>
          <a:xfrm>
            <a:off x="2034302" y="3410903"/>
            <a:ext cx="11884104" cy="325517"/>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Source Sans Pro" pitchFamily="34" charset="0"/>
                <a:ea typeface="Source Sans Pro" pitchFamily="34" charset="-122"/>
                <a:cs typeface="Source Sans Pro" pitchFamily="34" charset="-120"/>
              </a:rPr>
              <a:t>Create joint programs or campaigns that leverage each partner's strengths.</a:t>
            </a:r>
            <a:endParaRPr lang="en-US" sz="1600" dirty="0"/>
          </a:p>
        </p:txBody>
      </p:sp>
      <p:pic>
        <p:nvPicPr>
          <p:cNvPr id="9" name="Image 2" descr="preencoded.png">    </p:cNvPr>
          <p:cNvPicPr>
            <a:picLocks noChangeAspect="1"/>
          </p:cNvPicPr>
          <p:nvPr/>
        </p:nvPicPr>
        <p:blipFill>
          <a:blip r:embed="rId3"/>
          <a:stretch>
            <a:fillRect/>
          </a:stretch>
        </p:blipFill>
        <p:spPr>
          <a:xfrm>
            <a:off x="711994" y="4007048"/>
            <a:ext cx="1017151" cy="1220629"/>
          </a:xfrm>
          <a:prstGeom prst="rect">
            <a:avLst/>
          </a:prstGeom>
        </p:spPr>
      </p:pic>
      <p:sp>
        <p:nvSpPr>
          <p:cNvPr id="10" name="Text 5"/>
          <p:cNvSpPr/>
          <p:nvPr/>
        </p:nvSpPr>
        <p:spPr>
          <a:xfrm>
            <a:off x="2034302" y="4210407"/>
            <a:ext cx="2393513" cy="299085"/>
          </a:xfrm>
          <a:prstGeom prst="rect">
            <a:avLst/>
          </a:prstGeom>
          <a:noFill/>
          <a:ln/>
        </p:spPr>
        <p:txBody>
          <a:bodyPr wrap="none" lIns="0" tIns="0" rIns="0" bIns="0" rtlCol="0" anchor="t"/>
          <a:lstStyle/>
          <a:p>
            <a:pPr algn="l" indent="0" marL="0">
              <a:lnSpc>
                <a:spcPts val="2350"/>
              </a:lnSpc>
              <a:buNone/>
            </a:pPr>
            <a:r>
              <a:rPr lang="en-US" sz="1850" spc="-38" kern="0" dirty="0">
                <a:solidFill>
                  <a:srgbClr val="272525"/>
                </a:solidFill>
                <a:latin typeface="Source Serif Pro Semi Bold" pitchFamily="34" charset="0"/>
                <a:ea typeface="Source Serif Pro Semi Bold" pitchFamily="34" charset="-122"/>
                <a:cs typeface="Source Serif Pro Semi Bold" pitchFamily="34" charset="-120"/>
              </a:rPr>
              <a:t>Amplify Impact</a:t>
            </a:r>
            <a:endParaRPr lang="en-US" sz="1850" dirty="0"/>
          </a:p>
        </p:txBody>
      </p:sp>
      <p:sp>
        <p:nvSpPr>
          <p:cNvPr id="11" name="Text 6"/>
          <p:cNvSpPr/>
          <p:nvPr/>
        </p:nvSpPr>
        <p:spPr>
          <a:xfrm>
            <a:off x="2034302" y="4631531"/>
            <a:ext cx="11884104" cy="325517"/>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Source Sans Pro" pitchFamily="34" charset="0"/>
                <a:ea typeface="Source Sans Pro" pitchFamily="34" charset="-122"/>
                <a:cs typeface="Source Sans Pro" pitchFamily="34" charset="-120"/>
              </a:rPr>
              <a:t>Use combined resources and reach to increase awareness and effectiveness.</a:t>
            </a:r>
            <a:endParaRPr lang="en-US" sz="1600" dirty="0"/>
          </a:p>
        </p:txBody>
      </p:sp>
      <p:pic>
        <p:nvPicPr>
          <p:cNvPr id="12" name="Image 3" descr="preencoded.png">    </p:cNvPr>
          <p:cNvPicPr>
            <a:picLocks noChangeAspect="1"/>
          </p:cNvPicPr>
          <p:nvPr/>
        </p:nvPicPr>
        <p:blipFill>
          <a:blip r:embed="rId4"/>
          <a:stretch>
            <a:fillRect/>
          </a:stretch>
        </p:blipFill>
        <p:spPr>
          <a:xfrm>
            <a:off x="711994" y="5227677"/>
            <a:ext cx="1017151" cy="1220629"/>
          </a:xfrm>
          <a:prstGeom prst="rect">
            <a:avLst/>
          </a:prstGeom>
        </p:spPr>
      </p:pic>
      <p:sp>
        <p:nvSpPr>
          <p:cNvPr id="13" name="Text 7"/>
          <p:cNvSpPr/>
          <p:nvPr/>
        </p:nvSpPr>
        <p:spPr>
          <a:xfrm>
            <a:off x="2034302" y="5431036"/>
            <a:ext cx="2815352" cy="299085"/>
          </a:xfrm>
          <a:prstGeom prst="rect">
            <a:avLst/>
          </a:prstGeom>
          <a:noFill/>
          <a:ln/>
        </p:spPr>
        <p:txBody>
          <a:bodyPr wrap="none" lIns="0" tIns="0" rIns="0" bIns="0" rtlCol="0" anchor="t"/>
          <a:lstStyle/>
          <a:p>
            <a:pPr algn="l" indent="0" marL="0">
              <a:lnSpc>
                <a:spcPts val="2350"/>
              </a:lnSpc>
              <a:buNone/>
            </a:pPr>
            <a:r>
              <a:rPr lang="en-US" sz="1850" spc="-38" kern="0" dirty="0">
                <a:solidFill>
                  <a:srgbClr val="272525"/>
                </a:solidFill>
                <a:latin typeface="Source Serif Pro Semi Bold" pitchFamily="34" charset="0"/>
                <a:ea typeface="Source Serif Pro Semi Bold" pitchFamily="34" charset="-122"/>
                <a:cs typeface="Source Serif Pro Semi Bold" pitchFamily="34" charset="-120"/>
              </a:rPr>
              <a:t>Measure Collective Success</a:t>
            </a:r>
            <a:endParaRPr lang="en-US" sz="1850" dirty="0"/>
          </a:p>
        </p:txBody>
      </p:sp>
      <p:sp>
        <p:nvSpPr>
          <p:cNvPr id="14" name="Text 8"/>
          <p:cNvSpPr/>
          <p:nvPr/>
        </p:nvSpPr>
        <p:spPr>
          <a:xfrm>
            <a:off x="2034302" y="5852160"/>
            <a:ext cx="11884104" cy="325517"/>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Source Sans Pro" pitchFamily="34" charset="0"/>
                <a:ea typeface="Source Sans Pro" pitchFamily="34" charset="-122"/>
                <a:cs typeface="Source Sans Pro" pitchFamily="34" charset="-120"/>
              </a:rPr>
              <a:t>Establish shared metrics to evaluate the network's overall impact.</a:t>
            </a:r>
            <a:endParaRPr lang="en-US" sz="1600" dirty="0"/>
          </a:p>
        </p:txBody>
      </p:sp>
      <p:pic>
        <p:nvPicPr>
          <p:cNvPr id="15" name="Image 4" descr="preencoded.png">    </p:cNvPr>
          <p:cNvPicPr>
            <a:picLocks noChangeAspect="1"/>
          </p:cNvPicPr>
          <p:nvPr/>
        </p:nvPicPr>
        <p:blipFill>
          <a:blip r:embed="rId5"/>
          <a:stretch>
            <a:fillRect/>
          </a:stretch>
        </p:blipFill>
        <p:spPr>
          <a:xfrm>
            <a:off x="711994" y="6448306"/>
            <a:ext cx="1017151" cy="1220629"/>
          </a:xfrm>
          <a:prstGeom prst="rect">
            <a:avLst/>
          </a:prstGeom>
        </p:spPr>
      </p:pic>
      <p:sp>
        <p:nvSpPr>
          <p:cNvPr id="16" name="Text 9"/>
          <p:cNvSpPr/>
          <p:nvPr/>
        </p:nvSpPr>
        <p:spPr>
          <a:xfrm>
            <a:off x="2034302" y="6651665"/>
            <a:ext cx="2393513" cy="299085"/>
          </a:xfrm>
          <a:prstGeom prst="rect">
            <a:avLst/>
          </a:prstGeom>
          <a:noFill/>
          <a:ln/>
        </p:spPr>
        <p:txBody>
          <a:bodyPr wrap="none" lIns="0" tIns="0" rIns="0" bIns="0" rtlCol="0" anchor="t"/>
          <a:lstStyle/>
          <a:p>
            <a:pPr algn="l" indent="0" marL="0">
              <a:lnSpc>
                <a:spcPts val="2350"/>
              </a:lnSpc>
              <a:buNone/>
            </a:pPr>
            <a:r>
              <a:rPr lang="en-US" sz="1850" spc="-38" kern="0" dirty="0">
                <a:solidFill>
                  <a:srgbClr val="272525"/>
                </a:solidFill>
                <a:latin typeface="Source Serif Pro Semi Bold" pitchFamily="34" charset="0"/>
                <a:ea typeface="Source Serif Pro Semi Bold" pitchFamily="34" charset="-122"/>
                <a:cs typeface="Source Serif Pro Semi Bold" pitchFamily="34" charset="-120"/>
              </a:rPr>
              <a:t>Evolve and Expand</a:t>
            </a:r>
            <a:endParaRPr lang="en-US" sz="1850" dirty="0"/>
          </a:p>
        </p:txBody>
      </p:sp>
      <p:sp>
        <p:nvSpPr>
          <p:cNvPr id="17" name="Text 10"/>
          <p:cNvSpPr/>
          <p:nvPr/>
        </p:nvSpPr>
        <p:spPr>
          <a:xfrm>
            <a:off x="2034302" y="7072789"/>
            <a:ext cx="11884104" cy="325517"/>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Source Sans Pro" pitchFamily="34" charset="0"/>
                <a:ea typeface="Source Sans Pro" pitchFamily="34" charset="-122"/>
                <a:cs typeface="Source Sans Pro" pitchFamily="34" charset="-120"/>
              </a:rPr>
              <a:t>Continuously seek new partners and opportunities to grow the network.</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84371" y="695682"/>
            <a:ext cx="7775258" cy="1150382"/>
          </a:xfrm>
          <a:prstGeom prst="rect">
            <a:avLst/>
          </a:prstGeom>
          <a:noFill/>
          <a:ln/>
        </p:spPr>
        <p:txBody>
          <a:bodyPr wrap="square" lIns="0" tIns="0" rIns="0" bIns="0" rtlCol="0" anchor="t"/>
          <a:lstStyle/>
          <a:p>
            <a:pPr algn="l" indent="0" marL="0">
              <a:lnSpc>
                <a:spcPts val="4500"/>
              </a:lnSpc>
              <a:buNone/>
            </a:pPr>
            <a:r>
              <a:rPr lang="en-US" sz="3600" spc="-72" kern="0" dirty="0">
                <a:solidFill>
                  <a:srgbClr val="000000"/>
                </a:solidFill>
                <a:latin typeface="Source Serif Pro Semi Bold" pitchFamily="34" charset="0"/>
                <a:ea typeface="Source Serif Pro Semi Bold" pitchFamily="34" charset="-122"/>
                <a:cs typeface="Source Serif Pro Semi Bold" pitchFamily="34" charset="-120"/>
              </a:rPr>
              <a:t>Embracing Creativity in Nonprofit Marketing</a:t>
            </a:r>
            <a:endParaRPr lang="en-US" sz="3600" dirty="0"/>
          </a:p>
        </p:txBody>
      </p:sp>
      <p:sp>
        <p:nvSpPr>
          <p:cNvPr id="4" name="Shape 1"/>
          <p:cNvSpPr/>
          <p:nvPr/>
        </p:nvSpPr>
        <p:spPr>
          <a:xfrm>
            <a:off x="684371" y="2139315"/>
            <a:ext cx="7775258" cy="1436608"/>
          </a:xfrm>
          <a:prstGeom prst="roundRect">
            <a:avLst>
              <a:gd name="adj" fmla="val 5717"/>
            </a:avLst>
          </a:prstGeom>
          <a:solidFill>
            <a:srgbClr val="F0D4F7"/>
          </a:solidFill>
          <a:ln w="7620">
            <a:solidFill>
              <a:srgbClr val="D6BADD"/>
            </a:solidFill>
            <a:prstDash val="solid"/>
          </a:ln>
        </p:spPr>
      </p:sp>
      <p:sp>
        <p:nvSpPr>
          <p:cNvPr id="5" name="Text 2"/>
          <p:cNvSpPr/>
          <p:nvPr/>
        </p:nvSpPr>
        <p:spPr>
          <a:xfrm>
            <a:off x="887492" y="2342436"/>
            <a:ext cx="2313861" cy="287536"/>
          </a:xfrm>
          <a:prstGeom prst="rect">
            <a:avLst/>
          </a:prstGeom>
          <a:noFill/>
          <a:ln/>
        </p:spPr>
        <p:txBody>
          <a:bodyPr wrap="none" lIns="0" tIns="0" rIns="0" bIns="0" rtlCol="0" anchor="t"/>
          <a:lstStyle/>
          <a:p>
            <a:pPr algn="l" indent="0" marL="0">
              <a:lnSpc>
                <a:spcPts val="2250"/>
              </a:lnSpc>
              <a:buNone/>
            </a:pPr>
            <a:r>
              <a:rPr lang="en-US" sz="1800" spc="-36" kern="0" dirty="0">
                <a:solidFill>
                  <a:srgbClr val="272525"/>
                </a:solidFill>
                <a:latin typeface="Source Serif Pro Semi Bold" pitchFamily="34" charset="0"/>
                <a:ea typeface="Source Serif Pro Semi Bold" pitchFamily="34" charset="-122"/>
                <a:cs typeface="Source Serif Pro Semi Bold" pitchFamily="34" charset="-120"/>
              </a:rPr>
              <a:t>Storytelling Innovation</a:t>
            </a:r>
            <a:endParaRPr lang="en-US" sz="1800" dirty="0"/>
          </a:p>
        </p:txBody>
      </p:sp>
      <p:sp>
        <p:nvSpPr>
          <p:cNvPr id="6" name="Text 3"/>
          <p:cNvSpPr/>
          <p:nvPr/>
        </p:nvSpPr>
        <p:spPr>
          <a:xfrm>
            <a:off x="887492" y="2747248"/>
            <a:ext cx="7369016" cy="625554"/>
          </a:xfrm>
          <a:prstGeom prst="rect">
            <a:avLst/>
          </a:prstGeom>
          <a:noFill/>
          <a:ln/>
        </p:spPr>
        <p:txBody>
          <a:bodyPr wrap="square" lIns="0" tIns="0" rIns="0" bIns="0" rtlCol="0" anchor="t"/>
          <a:lstStyle/>
          <a:p>
            <a:pPr algn="l" indent="0" marL="0">
              <a:lnSpc>
                <a:spcPts val="2450"/>
              </a:lnSpc>
              <a:buNone/>
            </a:pPr>
            <a:r>
              <a:rPr lang="en-US" sz="1500" spc="-31" kern="0" dirty="0">
                <a:solidFill>
                  <a:srgbClr val="272525"/>
                </a:solidFill>
                <a:latin typeface="Source Sans Pro" pitchFamily="34" charset="0"/>
                <a:ea typeface="Source Sans Pro" pitchFamily="34" charset="-122"/>
                <a:cs typeface="Source Sans Pro" pitchFamily="34" charset="-120"/>
              </a:rPr>
              <a:t>Explore new formats and platforms for sharing impactful stories about your mission and beneficiaries.</a:t>
            </a:r>
            <a:endParaRPr lang="en-US" sz="1500" dirty="0"/>
          </a:p>
        </p:txBody>
      </p:sp>
      <p:sp>
        <p:nvSpPr>
          <p:cNvPr id="7" name="Shape 4"/>
          <p:cNvSpPr/>
          <p:nvPr/>
        </p:nvSpPr>
        <p:spPr>
          <a:xfrm>
            <a:off x="684371" y="3771424"/>
            <a:ext cx="7775258" cy="1123831"/>
          </a:xfrm>
          <a:prstGeom prst="roundRect">
            <a:avLst>
              <a:gd name="adj" fmla="val 7308"/>
            </a:avLst>
          </a:prstGeom>
          <a:solidFill>
            <a:srgbClr val="F0D4F7"/>
          </a:solidFill>
          <a:ln w="7620">
            <a:solidFill>
              <a:srgbClr val="D6BADD"/>
            </a:solidFill>
            <a:prstDash val="solid"/>
          </a:ln>
        </p:spPr>
      </p:sp>
      <p:sp>
        <p:nvSpPr>
          <p:cNvPr id="8" name="Text 5"/>
          <p:cNvSpPr/>
          <p:nvPr/>
        </p:nvSpPr>
        <p:spPr>
          <a:xfrm>
            <a:off x="887492" y="3974544"/>
            <a:ext cx="2300645" cy="287536"/>
          </a:xfrm>
          <a:prstGeom prst="rect">
            <a:avLst/>
          </a:prstGeom>
          <a:noFill/>
          <a:ln/>
        </p:spPr>
        <p:txBody>
          <a:bodyPr wrap="none" lIns="0" tIns="0" rIns="0" bIns="0" rtlCol="0" anchor="t"/>
          <a:lstStyle/>
          <a:p>
            <a:pPr algn="l" indent="0" marL="0">
              <a:lnSpc>
                <a:spcPts val="2250"/>
              </a:lnSpc>
              <a:buNone/>
            </a:pPr>
            <a:r>
              <a:rPr lang="en-US" sz="1800" spc="-36" kern="0" dirty="0">
                <a:solidFill>
                  <a:srgbClr val="272525"/>
                </a:solidFill>
                <a:latin typeface="Source Serif Pro Semi Bold" pitchFamily="34" charset="0"/>
                <a:ea typeface="Source Serif Pro Semi Bold" pitchFamily="34" charset="-122"/>
                <a:cs typeface="Source Serif Pro Semi Bold" pitchFamily="34" charset="-120"/>
              </a:rPr>
              <a:t>Guerrilla Marketing</a:t>
            </a:r>
            <a:endParaRPr lang="en-US" sz="1800" dirty="0"/>
          </a:p>
        </p:txBody>
      </p:sp>
      <p:sp>
        <p:nvSpPr>
          <p:cNvPr id="9" name="Text 6"/>
          <p:cNvSpPr/>
          <p:nvPr/>
        </p:nvSpPr>
        <p:spPr>
          <a:xfrm>
            <a:off x="887492" y="4379357"/>
            <a:ext cx="7369016" cy="312777"/>
          </a:xfrm>
          <a:prstGeom prst="rect">
            <a:avLst/>
          </a:prstGeom>
          <a:noFill/>
          <a:ln/>
        </p:spPr>
        <p:txBody>
          <a:bodyPr wrap="none" lIns="0" tIns="0" rIns="0" bIns="0" rtlCol="0" anchor="t"/>
          <a:lstStyle/>
          <a:p>
            <a:pPr algn="l" indent="0" marL="0">
              <a:lnSpc>
                <a:spcPts val="2450"/>
              </a:lnSpc>
              <a:buNone/>
            </a:pPr>
            <a:r>
              <a:rPr lang="en-US" sz="1500" spc="-31" kern="0" dirty="0">
                <a:solidFill>
                  <a:srgbClr val="272525"/>
                </a:solidFill>
                <a:latin typeface="Source Sans Pro" pitchFamily="34" charset="0"/>
                <a:ea typeface="Source Sans Pro" pitchFamily="34" charset="-122"/>
                <a:cs typeface="Source Sans Pro" pitchFamily="34" charset="-120"/>
              </a:rPr>
              <a:t>Develop unconventional, low-cost campaigns that capture attention and spark conversation.</a:t>
            </a:r>
            <a:endParaRPr lang="en-US" sz="1500" dirty="0"/>
          </a:p>
        </p:txBody>
      </p:sp>
      <p:sp>
        <p:nvSpPr>
          <p:cNvPr id="10" name="Shape 7"/>
          <p:cNvSpPr/>
          <p:nvPr/>
        </p:nvSpPr>
        <p:spPr>
          <a:xfrm>
            <a:off x="684371" y="5090755"/>
            <a:ext cx="7775258" cy="1123831"/>
          </a:xfrm>
          <a:prstGeom prst="roundRect">
            <a:avLst>
              <a:gd name="adj" fmla="val 7308"/>
            </a:avLst>
          </a:prstGeom>
          <a:solidFill>
            <a:srgbClr val="F0D4F7"/>
          </a:solidFill>
          <a:ln w="7620">
            <a:solidFill>
              <a:srgbClr val="D6BADD"/>
            </a:solidFill>
            <a:prstDash val="solid"/>
          </a:ln>
        </p:spPr>
      </p:sp>
      <p:sp>
        <p:nvSpPr>
          <p:cNvPr id="11" name="Text 8"/>
          <p:cNvSpPr/>
          <p:nvPr/>
        </p:nvSpPr>
        <p:spPr>
          <a:xfrm>
            <a:off x="887492" y="5293876"/>
            <a:ext cx="2822734" cy="287536"/>
          </a:xfrm>
          <a:prstGeom prst="rect">
            <a:avLst/>
          </a:prstGeom>
          <a:noFill/>
          <a:ln/>
        </p:spPr>
        <p:txBody>
          <a:bodyPr wrap="none" lIns="0" tIns="0" rIns="0" bIns="0" rtlCol="0" anchor="t"/>
          <a:lstStyle/>
          <a:p>
            <a:pPr algn="l" indent="0" marL="0">
              <a:lnSpc>
                <a:spcPts val="2250"/>
              </a:lnSpc>
              <a:buNone/>
            </a:pPr>
            <a:r>
              <a:rPr lang="en-US" sz="1800" spc="-36" kern="0" dirty="0">
                <a:solidFill>
                  <a:srgbClr val="272525"/>
                </a:solidFill>
                <a:latin typeface="Source Serif Pro Semi Bold" pitchFamily="34" charset="0"/>
                <a:ea typeface="Source Serif Pro Semi Bold" pitchFamily="34" charset="-122"/>
                <a:cs typeface="Source Serif Pro Semi Bold" pitchFamily="34" charset="-120"/>
              </a:rPr>
              <a:t>Co-creation with Supporters</a:t>
            </a:r>
            <a:endParaRPr lang="en-US" sz="1800" dirty="0"/>
          </a:p>
        </p:txBody>
      </p:sp>
      <p:sp>
        <p:nvSpPr>
          <p:cNvPr id="12" name="Text 9"/>
          <p:cNvSpPr/>
          <p:nvPr/>
        </p:nvSpPr>
        <p:spPr>
          <a:xfrm>
            <a:off x="887492" y="5698688"/>
            <a:ext cx="7369016" cy="312777"/>
          </a:xfrm>
          <a:prstGeom prst="rect">
            <a:avLst/>
          </a:prstGeom>
          <a:noFill/>
          <a:ln/>
        </p:spPr>
        <p:txBody>
          <a:bodyPr wrap="none" lIns="0" tIns="0" rIns="0" bIns="0" rtlCol="0" anchor="t"/>
          <a:lstStyle/>
          <a:p>
            <a:pPr algn="l" indent="0" marL="0">
              <a:lnSpc>
                <a:spcPts val="2450"/>
              </a:lnSpc>
              <a:buNone/>
            </a:pPr>
            <a:r>
              <a:rPr lang="en-US" sz="1500" spc="-31" kern="0" dirty="0">
                <a:solidFill>
                  <a:srgbClr val="272525"/>
                </a:solidFill>
                <a:latin typeface="Source Sans Pro" pitchFamily="34" charset="0"/>
                <a:ea typeface="Source Sans Pro" pitchFamily="34" charset="-122"/>
                <a:cs typeface="Source Sans Pro" pitchFamily="34" charset="-120"/>
              </a:rPr>
              <a:t>Involve donors and volunteers in creating promotional content and campaigns.</a:t>
            </a:r>
            <a:endParaRPr lang="en-US" sz="1500" dirty="0"/>
          </a:p>
        </p:txBody>
      </p:sp>
      <p:sp>
        <p:nvSpPr>
          <p:cNvPr id="13" name="Shape 10"/>
          <p:cNvSpPr/>
          <p:nvPr/>
        </p:nvSpPr>
        <p:spPr>
          <a:xfrm>
            <a:off x="684371" y="6410087"/>
            <a:ext cx="7775258" cy="1123831"/>
          </a:xfrm>
          <a:prstGeom prst="roundRect">
            <a:avLst>
              <a:gd name="adj" fmla="val 7308"/>
            </a:avLst>
          </a:prstGeom>
          <a:solidFill>
            <a:srgbClr val="F0D4F7"/>
          </a:solidFill>
          <a:ln w="7620">
            <a:solidFill>
              <a:srgbClr val="D6BADD"/>
            </a:solidFill>
            <a:prstDash val="solid"/>
          </a:ln>
        </p:spPr>
      </p:sp>
      <p:sp>
        <p:nvSpPr>
          <p:cNvPr id="14" name="Text 11"/>
          <p:cNvSpPr/>
          <p:nvPr/>
        </p:nvSpPr>
        <p:spPr>
          <a:xfrm>
            <a:off x="887492" y="6613207"/>
            <a:ext cx="2754392" cy="287536"/>
          </a:xfrm>
          <a:prstGeom prst="rect">
            <a:avLst/>
          </a:prstGeom>
          <a:noFill/>
          <a:ln/>
        </p:spPr>
        <p:txBody>
          <a:bodyPr wrap="none" lIns="0" tIns="0" rIns="0" bIns="0" rtlCol="0" anchor="t"/>
          <a:lstStyle/>
          <a:p>
            <a:pPr algn="l" indent="0" marL="0">
              <a:lnSpc>
                <a:spcPts val="2250"/>
              </a:lnSpc>
              <a:buNone/>
            </a:pPr>
            <a:r>
              <a:rPr lang="en-US" sz="1800" spc="-36" kern="0" dirty="0">
                <a:solidFill>
                  <a:srgbClr val="272525"/>
                </a:solidFill>
                <a:latin typeface="Source Serif Pro Semi Bold" pitchFamily="34" charset="0"/>
                <a:ea typeface="Source Serif Pro Semi Bold" pitchFamily="34" charset="-122"/>
                <a:cs typeface="Source Serif Pro Semi Bold" pitchFamily="34" charset="-120"/>
              </a:rPr>
              <a:t>Cross-sector Collaborations</a:t>
            </a:r>
            <a:endParaRPr lang="en-US" sz="1800" dirty="0"/>
          </a:p>
        </p:txBody>
      </p:sp>
      <p:sp>
        <p:nvSpPr>
          <p:cNvPr id="15" name="Text 12"/>
          <p:cNvSpPr/>
          <p:nvPr/>
        </p:nvSpPr>
        <p:spPr>
          <a:xfrm>
            <a:off x="887492" y="7018020"/>
            <a:ext cx="7369016" cy="312777"/>
          </a:xfrm>
          <a:prstGeom prst="rect">
            <a:avLst/>
          </a:prstGeom>
          <a:noFill/>
          <a:ln/>
        </p:spPr>
        <p:txBody>
          <a:bodyPr wrap="none" lIns="0" tIns="0" rIns="0" bIns="0" rtlCol="0" anchor="t"/>
          <a:lstStyle/>
          <a:p>
            <a:pPr algn="l" indent="0" marL="0">
              <a:lnSpc>
                <a:spcPts val="2450"/>
              </a:lnSpc>
              <a:buNone/>
            </a:pPr>
            <a:r>
              <a:rPr lang="en-US" sz="1500" spc="-31" kern="0" dirty="0">
                <a:solidFill>
                  <a:srgbClr val="272525"/>
                </a:solidFill>
                <a:latin typeface="Source Sans Pro" pitchFamily="34" charset="0"/>
                <a:ea typeface="Source Sans Pro" pitchFamily="34" charset="-122"/>
                <a:cs typeface="Source Sans Pro" pitchFamily="34" charset="-120"/>
              </a:rPr>
              <a:t>Partner with artists, influencers, or unexpected brands to reach new audiences creatively.</a:t>
            </a:r>
            <a:endParaRPr lang="en-US" sz="15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31652" y="655320"/>
            <a:ext cx="8960763" cy="698897"/>
          </a:xfrm>
          <a:prstGeom prst="rect">
            <a:avLst/>
          </a:prstGeom>
          <a:noFill/>
          <a:ln/>
        </p:spPr>
        <p:txBody>
          <a:bodyPr wrap="none" lIns="0" tIns="0" rIns="0" bIns="0" rtlCol="0" anchor="t"/>
          <a:lstStyle/>
          <a:p>
            <a:pPr algn="l" indent="0" marL="0">
              <a:lnSpc>
                <a:spcPts val="5500"/>
              </a:lnSpc>
              <a:buNone/>
            </a:pPr>
            <a:r>
              <a:rPr lang="en-US" sz="4400" spc="-88" kern="0" dirty="0">
                <a:solidFill>
                  <a:srgbClr val="000000"/>
                </a:solidFill>
                <a:latin typeface="Source Serif Pro Semi Bold" pitchFamily="34" charset="0"/>
                <a:ea typeface="Source Serif Pro Semi Bold" pitchFamily="34" charset="-122"/>
                <a:cs typeface="Source Serif Pro Semi Bold" pitchFamily="34" charset="-120"/>
              </a:rPr>
              <a:t>Continuous Learning and Adaptation</a:t>
            </a:r>
            <a:endParaRPr lang="en-US" sz="4400" dirty="0"/>
          </a:p>
        </p:txBody>
      </p:sp>
      <p:sp>
        <p:nvSpPr>
          <p:cNvPr id="3" name="Shape 1"/>
          <p:cNvSpPr/>
          <p:nvPr/>
        </p:nvSpPr>
        <p:spPr>
          <a:xfrm>
            <a:off x="831652" y="1829395"/>
            <a:ext cx="1620798" cy="1347192"/>
          </a:xfrm>
          <a:prstGeom prst="roundRect">
            <a:avLst>
              <a:gd name="adj" fmla="val 7408"/>
            </a:avLst>
          </a:prstGeom>
          <a:solidFill>
            <a:srgbClr val="F0D4F7"/>
          </a:solidFill>
          <a:ln w="7620">
            <a:solidFill>
              <a:srgbClr val="D6BADD"/>
            </a:solidFill>
            <a:prstDash val="solid"/>
          </a:ln>
        </p:spPr>
      </p:sp>
      <p:sp>
        <p:nvSpPr>
          <p:cNvPr id="4" name="Text 2"/>
          <p:cNvSpPr/>
          <p:nvPr/>
        </p:nvSpPr>
        <p:spPr>
          <a:xfrm>
            <a:off x="1474946" y="2294096"/>
            <a:ext cx="334089" cy="417671"/>
          </a:xfrm>
          <a:prstGeom prst="rect">
            <a:avLst/>
          </a:prstGeom>
          <a:noFill/>
          <a:ln/>
        </p:spPr>
        <p:txBody>
          <a:bodyPr wrap="none" lIns="0" tIns="0" rIns="0" bIns="0" rtlCol="0" anchor="t"/>
          <a:lstStyle/>
          <a:p>
            <a:pPr algn="ctr" indent="0" marL="0">
              <a:lnSpc>
                <a:spcPts val="4200"/>
              </a:lnSpc>
              <a:buNone/>
            </a:pPr>
            <a:r>
              <a:rPr lang="en-US" sz="2600" spc="-47"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600" dirty="0"/>
          </a:p>
        </p:txBody>
      </p:sp>
      <p:sp>
        <p:nvSpPr>
          <p:cNvPr id="5" name="Text 3"/>
          <p:cNvSpPr/>
          <p:nvPr/>
        </p:nvSpPr>
        <p:spPr>
          <a:xfrm>
            <a:off x="2689979" y="2066925"/>
            <a:ext cx="2795468" cy="349448"/>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Stay Informed</a:t>
            </a:r>
            <a:endParaRPr lang="en-US" sz="2200" dirty="0"/>
          </a:p>
        </p:txBody>
      </p:sp>
      <p:sp>
        <p:nvSpPr>
          <p:cNvPr id="6" name="Text 4"/>
          <p:cNvSpPr/>
          <p:nvPr/>
        </p:nvSpPr>
        <p:spPr>
          <a:xfrm>
            <a:off x="2689979" y="2558891"/>
            <a:ext cx="5970032" cy="380167"/>
          </a:xfrm>
          <a:prstGeom prst="rect">
            <a:avLst/>
          </a:prstGeom>
          <a:noFill/>
          <a:ln/>
        </p:spPr>
        <p:txBody>
          <a:bodyPr wrap="none" lIns="0" tIns="0" rIns="0" bIns="0" rtlCol="0" anchor="t"/>
          <a:lstStyle/>
          <a:p>
            <a:pPr algn="l" indent="0" marL="0">
              <a:lnSpc>
                <a:spcPts val="2950"/>
              </a:lnSpc>
              <a:buNone/>
            </a:pPr>
            <a:r>
              <a:rPr lang="en-US" sz="1850" spc="-37" kern="0" dirty="0">
                <a:solidFill>
                  <a:srgbClr val="272525"/>
                </a:solidFill>
                <a:latin typeface="Source Sans Pro" pitchFamily="34" charset="0"/>
                <a:ea typeface="Source Sans Pro" pitchFamily="34" charset="-122"/>
                <a:cs typeface="Source Sans Pro" pitchFamily="34" charset="-120"/>
              </a:rPr>
              <a:t>Regularly research nonprofit trends and marketing innovations.</a:t>
            </a:r>
            <a:endParaRPr lang="en-US" sz="1850" dirty="0"/>
          </a:p>
        </p:txBody>
      </p:sp>
      <p:sp>
        <p:nvSpPr>
          <p:cNvPr id="7" name="Shape 5"/>
          <p:cNvSpPr/>
          <p:nvPr/>
        </p:nvSpPr>
        <p:spPr>
          <a:xfrm>
            <a:off x="2571155" y="3161348"/>
            <a:ext cx="11108888" cy="15240"/>
          </a:xfrm>
          <a:prstGeom prst="roundRect">
            <a:avLst>
              <a:gd name="adj" fmla="val 654858"/>
            </a:avLst>
          </a:prstGeom>
          <a:solidFill>
            <a:srgbClr val="D6BADD"/>
          </a:solidFill>
          <a:ln/>
        </p:spPr>
      </p:sp>
      <p:sp>
        <p:nvSpPr>
          <p:cNvPr id="8" name="Shape 6"/>
          <p:cNvSpPr/>
          <p:nvPr/>
        </p:nvSpPr>
        <p:spPr>
          <a:xfrm>
            <a:off x="831652" y="3295293"/>
            <a:ext cx="3241715" cy="1347192"/>
          </a:xfrm>
          <a:prstGeom prst="roundRect">
            <a:avLst>
              <a:gd name="adj" fmla="val 7408"/>
            </a:avLst>
          </a:prstGeom>
          <a:solidFill>
            <a:srgbClr val="F0D4F7"/>
          </a:solidFill>
          <a:ln w="7620">
            <a:solidFill>
              <a:srgbClr val="D6BADD"/>
            </a:solidFill>
            <a:prstDash val="solid"/>
          </a:ln>
        </p:spPr>
      </p:sp>
      <p:sp>
        <p:nvSpPr>
          <p:cNvPr id="9" name="Text 7"/>
          <p:cNvSpPr/>
          <p:nvPr/>
        </p:nvSpPr>
        <p:spPr>
          <a:xfrm>
            <a:off x="2285405" y="3759994"/>
            <a:ext cx="334089" cy="417671"/>
          </a:xfrm>
          <a:prstGeom prst="rect">
            <a:avLst/>
          </a:prstGeom>
          <a:noFill/>
          <a:ln/>
        </p:spPr>
        <p:txBody>
          <a:bodyPr wrap="none" lIns="0" tIns="0" rIns="0" bIns="0" rtlCol="0" anchor="t"/>
          <a:lstStyle/>
          <a:p>
            <a:pPr algn="ctr" indent="0" marL="0">
              <a:lnSpc>
                <a:spcPts val="4200"/>
              </a:lnSpc>
              <a:buNone/>
            </a:pPr>
            <a:r>
              <a:rPr lang="en-US" sz="2600" spc="-47"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600" dirty="0"/>
          </a:p>
        </p:txBody>
      </p:sp>
      <p:sp>
        <p:nvSpPr>
          <p:cNvPr id="10" name="Text 8"/>
          <p:cNvSpPr/>
          <p:nvPr/>
        </p:nvSpPr>
        <p:spPr>
          <a:xfrm>
            <a:off x="4310896" y="3532823"/>
            <a:ext cx="2795468" cy="349448"/>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Analyze Performance</a:t>
            </a:r>
            <a:endParaRPr lang="en-US" sz="2200" dirty="0"/>
          </a:p>
        </p:txBody>
      </p:sp>
      <p:sp>
        <p:nvSpPr>
          <p:cNvPr id="11" name="Text 9"/>
          <p:cNvSpPr/>
          <p:nvPr/>
        </p:nvSpPr>
        <p:spPr>
          <a:xfrm>
            <a:off x="4310896" y="4024789"/>
            <a:ext cx="6210181" cy="380167"/>
          </a:xfrm>
          <a:prstGeom prst="rect">
            <a:avLst/>
          </a:prstGeom>
          <a:noFill/>
          <a:ln/>
        </p:spPr>
        <p:txBody>
          <a:bodyPr wrap="none" lIns="0" tIns="0" rIns="0" bIns="0" rtlCol="0" anchor="t"/>
          <a:lstStyle/>
          <a:p>
            <a:pPr algn="l" indent="0" marL="0">
              <a:lnSpc>
                <a:spcPts val="2950"/>
              </a:lnSpc>
              <a:buNone/>
            </a:pPr>
            <a:r>
              <a:rPr lang="en-US" sz="1850" spc="-37" kern="0" dirty="0">
                <a:solidFill>
                  <a:srgbClr val="272525"/>
                </a:solidFill>
                <a:latin typeface="Source Sans Pro" pitchFamily="34" charset="0"/>
                <a:ea typeface="Source Sans Pro" pitchFamily="34" charset="-122"/>
                <a:cs typeface="Source Sans Pro" pitchFamily="34" charset="-120"/>
              </a:rPr>
              <a:t>Continuously evaluate the effectiveness of promotional strategies.</a:t>
            </a:r>
            <a:endParaRPr lang="en-US" sz="1850" dirty="0"/>
          </a:p>
        </p:txBody>
      </p:sp>
      <p:sp>
        <p:nvSpPr>
          <p:cNvPr id="12" name="Shape 10"/>
          <p:cNvSpPr/>
          <p:nvPr/>
        </p:nvSpPr>
        <p:spPr>
          <a:xfrm>
            <a:off x="4192072" y="4627245"/>
            <a:ext cx="9487972" cy="15240"/>
          </a:xfrm>
          <a:prstGeom prst="roundRect">
            <a:avLst>
              <a:gd name="adj" fmla="val 654858"/>
            </a:avLst>
          </a:prstGeom>
          <a:solidFill>
            <a:srgbClr val="D6BADD"/>
          </a:solidFill>
          <a:ln/>
        </p:spPr>
      </p:sp>
      <p:sp>
        <p:nvSpPr>
          <p:cNvPr id="13" name="Shape 11"/>
          <p:cNvSpPr/>
          <p:nvPr/>
        </p:nvSpPr>
        <p:spPr>
          <a:xfrm>
            <a:off x="831652" y="4761190"/>
            <a:ext cx="4862632" cy="1347192"/>
          </a:xfrm>
          <a:prstGeom prst="roundRect">
            <a:avLst>
              <a:gd name="adj" fmla="val 7408"/>
            </a:avLst>
          </a:prstGeom>
          <a:solidFill>
            <a:srgbClr val="F0D4F7"/>
          </a:solidFill>
          <a:ln w="7620">
            <a:solidFill>
              <a:srgbClr val="D6BADD"/>
            </a:solidFill>
            <a:prstDash val="solid"/>
          </a:ln>
        </p:spPr>
      </p:sp>
      <p:sp>
        <p:nvSpPr>
          <p:cNvPr id="14" name="Text 12"/>
          <p:cNvSpPr/>
          <p:nvPr/>
        </p:nvSpPr>
        <p:spPr>
          <a:xfrm>
            <a:off x="3095863" y="5225891"/>
            <a:ext cx="334089" cy="417671"/>
          </a:xfrm>
          <a:prstGeom prst="rect">
            <a:avLst/>
          </a:prstGeom>
          <a:noFill/>
          <a:ln/>
        </p:spPr>
        <p:txBody>
          <a:bodyPr wrap="none" lIns="0" tIns="0" rIns="0" bIns="0" rtlCol="0" anchor="t"/>
          <a:lstStyle/>
          <a:p>
            <a:pPr algn="ctr" indent="0" marL="0">
              <a:lnSpc>
                <a:spcPts val="4200"/>
              </a:lnSpc>
              <a:buNone/>
            </a:pPr>
            <a:r>
              <a:rPr lang="en-US" sz="2600" spc="-47"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600" dirty="0"/>
          </a:p>
        </p:txBody>
      </p:sp>
      <p:sp>
        <p:nvSpPr>
          <p:cNvPr id="15" name="Text 13"/>
          <p:cNvSpPr/>
          <p:nvPr/>
        </p:nvSpPr>
        <p:spPr>
          <a:xfrm>
            <a:off x="5931813" y="4998720"/>
            <a:ext cx="2795468" cy="349448"/>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Gather Feedback</a:t>
            </a:r>
            <a:endParaRPr lang="en-US" sz="2200" dirty="0"/>
          </a:p>
        </p:txBody>
      </p:sp>
      <p:sp>
        <p:nvSpPr>
          <p:cNvPr id="16" name="Text 14"/>
          <p:cNvSpPr/>
          <p:nvPr/>
        </p:nvSpPr>
        <p:spPr>
          <a:xfrm>
            <a:off x="5931813" y="5490686"/>
            <a:ext cx="5432227" cy="380167"/>
          </a:xfrm>
          <a:prstGeom prst="rect">
            <a:avLst/>
          </a:prstGeom>
          <a:noFill/>
          <a:ln/>
        </p:spPr>
        <p:txBody>
          <a:bodyPr wrap="none" lIns="0" tIns="0" rIns="0" bIns="0" rtlCol="0" anchor="t"/>
          <a:lstStyle/>
          <a:p>
            <a:pPr algn="l" indent="0" marL="0">
              <a:lnSpc>
                <a:spcPts val="2950"/>
              </a:lnSpc>
              <a:buNone/>
            </a:pPr>
            <a:r>
              <a:rPr lang="en-US" sz="1850" spc="-37" kern="0" dirty="0">
                <a:solidFill>
                  <a:srgbClr val="272525"/>
                </a:solidFill>
                <a:latin typeface="Source Sans Pro" pitchFamily="34" charset="0"/>
                <a:ea typeface="Source Sans Pro" pitchFamily="34" charset="-122"/>
                <a:cs typeface="Source Sans Pro" pitchFamily="34" charset="-120"/>
              </a:rPr>
              <a:t>Seek input from stakeholders, beneficiaries, and partners.</a:t>
            </a:r>
            <a:endParaRPr lang="en-US" sz="1850" dirty="0"/>
          </a:p>
        </p:txBody>
      </p:sp>
      <p:sp>
        <p:nvSpPr>
          <p:cNvPr id="17" name="Shape 15"/>
          <p:cNvSpPr/>
          <p:nvPr/>
        </p:nvSpPr>
        <p:spPr>
          <a:xfrm>
            <a:off x="5812988" y="6093142"/>
            <a:ext cx="7867055" cy="15240"/>
          </a:xfrm>
          <a:prstGeom prst="roundRect">
            <a:avLst>
              <a:gd name="adj" fmla="val 654858"/>
            </a:avLst>
          </a:prstGeom>
          <a:solidFill>
            <a:srgbClr val="D6BADD"/>
          </a:solidFill>
          <a:ln/>
        </p:spPr>
      </p:sp>
      <p:sp>
        <p:nvSpPr>
          <p:cNvPr id="18" name="Shape 16"/>
          <p:cNvSpPr/>
          <p:nvPr/>
        </p:nvSpPr>
        <p:spPr>
          <a:xfrm>
            <a:off x="831652" y="6227088"/>
            <a:ext cx="6483548" cy="1347192"/>
          </a:xfrm>
          <a:prstGeom prst="roundRect">
            <a:avLst>
              <a:gd name="adj" fmla="val 7408"/>
            </a:avLst>
          </a:prstGeom>
          <a:solidFill>
            <a:srgbClr val="F0D4F7"/>
          </a:solidFill>
          <a:ln w="7620">
            <a:solidFill>
              <a:srgbClr val="D6BADD"/>
            </a:solidFill>
            <a:prstDash val="solid"/>
          </a:ln>
        </p:spPr>
      </p:sp>
      <p:sp>
        <p:nvSpPr>
          <p:cNvPr id="19" name="Text 17"/>
          <p:cNvSpPr/>
          <p:nvPr/>
        </p:nvSpPr>
        <p:spPr>
          <a:xfrm>
            <a:off x="3906322" y="6691789"/>
            <a:ext cx="334089" cy="417671"/>
          </a:xfrm>
          <a:prstGeom prst="rect">
            <a:avLst/>
          </a:prstGeom>
          <a:noFill/>
          <a:ln/>
        </p:spPr>
        <p:txBody>
          <a:bodyPr wrap="none" lIns="0" tIns="0" rIns="0" bIns="0" rtlCol="0" anchor="t"/>
          <a:lstStyle/>
          <a:p>
            <a:pPr algn="ctr" indent="0" marL="0">
              <a:lnSpc>
                <a:spcPts val="4200"/>
              </a:lnSpc>
              <a:buNone/>
            </a:pPr>
            <a:r>
              <a:rPr lang="en-US" sz="2600" spc="-47" kern="0" dirty="0">
                <a:solidFill>
                  <a:srgbClr val="272525"/>
                </a:solidFill>
                <a:latin typeface="Source Serif Pro Semi Bold" pitchFamily="34" charset="0"/>
                <a:ea typeface="Source Serif Pro Semi Bold" pitchFamily="34" charset="-122"/>
                <a:cs typeface="Source Serif Pro Semi Bold" pitchFamily="34" charset="-120"/>
              </a:rPr>
              <a:t>4</a:t>
            </a:r>
            <a:endParaRPr lang="en-US" sz="2600" dirty="0"/>
          </a:p>
        </p:txBody>
      </p:sp>
      <p:sp>
        <p:nvSpPr>
          <p:cNvPr id="20" name="Text 18"/>
          <p:cNvSpPr/>
          <p:nvPr/>
        </p:nvSpPr>
        <p:spPr>
          <a:xfrm>
            <a:off x="7552730" y="6464618"/>
            <a:ext cx="2795468" cy="349448"/>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Iterate and Improve</a:t>
            </a:r>
            <a:endParaRPr lang="en-US" sz="2200" dirty="0"/>
          </a:p>
        </p:txBody>
      </p:sp>
      <p:sp>
        <p:nvSpPr>
          <p:cNvPr id="21" name="Text 19"/>
          <p:cNvSpPr/>
          <p:nvPr/>
        </p:nvSpPr>
        <p:spPr>
          <a:xfrm>
            <a:off x="7552730" y="6956584"/>
            <a:ext cx="5663089" cy="380167"/>
          </a:xfrm>
          <a:prstGeom prst="rect">
            <a:avLst/>
          </a:prstGeom>
          <a:noFill/>
          <a:ln/>
        </p:spPr>
        <p:txBody>
          <a:bodyPr wrap="none" lIns="0" tIns="0" rIns="0" bIns="0" rtlCol="0" anchor="t"/>
          <a:lstStyle/>
          <a:p>
            <a:pPr algn="l" indent="0" marL="0">
              <a:lnSpc>
                <a:spcPts val="2950"/>
              </a:lnSpc>
              <a:buNone/>
            </a:pPr>
            <a:r>
              <a:rPr lang="en-US" sz="1850" spc="-37" kern="0" dirty="0">
                <a:solidFill>
                  <a:srgbClr val="272525"/>
                </a:solidFill>
                <a:latin typeface="Source Sans Pro" pitchFamily="34" charset="0"/>
                <a:ea typeface="Source Sans Pro" pitchFamily="34" charset="-122"/>
                <a:cs typeface="Source Sans Pro" pitchFamily="34" charset="-120"/>
              </a:rPr>
              <a:t>Refine approaches based on insights and changing contexts.</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1942267"/>
            <a:ext cx="12954952" cy="1408033"/>
          </a:xfrm>
          <a:prstGeom prst="rect">
            <a:avLst/>
          </a:prstGeom>
          <a:noFill/>
          <a:ln/>
        </p:spPr>
        <p:txBody>
          <a:bodyPr wrap="squar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Introduction to Promotion in Nonprofit Organizations</a:t>
            </a:r>
            <a:endParaRPr lang="en-US" sz="4400" dirty="0"/>
          </a:p>
        </p:txBody>
      </p:sp>
      <p:sp>
        <p:nvSpPr>
          <p:cNvPr id="3" name="Text 1"/>
          <p:cNvSpPr/>
          <p:nvPr/>
        </p:nvSpPr>
        <p:spPr>
          <a:xfrm>
            <a:off x="837724" y="3948589"/>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Unique Challenges</a:t>
            </a:r>
            <a:endParaRPr lang="en-US" sz="2200" dirty="0"/>
          </a:p>
        </p:txBody>
      </p:sp>
      <p:sp>
        <p:nvSpPr>
          <p:cNvPr id="4" name="Text 2"/>
          <p:cNvSpPr/>
          <p:nvPr/>
        </p:nvSpPr>
        <p:spPr>
          <a:xfrm>
            <a:off x="837724" y="4539853"/>
            <a:ext cx="3928586" cy="1532096"/>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Nonprofits often promote intangible products and services, requiring creative approaches to engage audiences and communicate value.</a:t>
            </a:r>
            <a:endParaRPr lang="en-US" sz="1850" dirty="0"/>
          </a:p>
        </p:txBody>
      </p:sp>
      <p:sp>
        <p:nvSpPr>
          <p:cNvPr id="5" name="Text 3"/>
          <p:cNvSpPr/>
          <p:nvPr/>
        </p:nvSpPr>
        <p:spPr>
          <a:xfrm>
            <a:off x="5357813" y="3948589"/>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Opportunities</a:t>
            </a:r>
            <a:endParaRPr lang="en-US" sz="2200" dirty="0"/>
          </a:p>
        </p:txBody>
      </p:sp>
      <p:sp>
        <p:nvSpPr>
          <p:cNvPr id="6" name="Text 4"/>
          <p:cNvSpPr/>
          <p:nvPr/>
        </p:nvSpPr>
        <p:spPr>
          <a:xfrm>
            <a:off x="5357813" y="4539853"/>
            <a:ext cx="3928586" cy="1532096"/>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Effective promotion can enhance branding, raise awareness, correct misconceptions, and motivate stakeholders to take action.</a:t>
            </a:r>
            <a:endParaRPr lang="en-US" sz="1850" dirty="0"/>
          </a:p>
        </p:txBody>
      </p:sp>
      <p:sp>
        <p:nvSpPr>
          <p:cNvPr id="7" name="Text 5"/>
          <p:cNvSpPr/>
          <p:nvPr/>
        </p:nvSpPr>
        <p:spPr>
          <a:xfrm>
            <a:off x="9877901" y="3948589"/>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Strategic Importance</a:t>
            </a:r>
            <a:endParaRPr lang="en-US" sz="2200" dirty="0"/>
          </a:p>
        </p:txBody>
      </p:sp>
      <p:sp>
        <p:nvSpPr>
          <p:cNvPr id="8" name="Text 6"/>
          <p:cNvSpPr/>
          <p:nvPr/>
        </p:nvSpPr>
        <p:spPr>
          <a:xfrm>
            <a:off x="9877901" y="4539853"/>
            <a:ext cx="3928586" cy="1532096"/>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Promotional efforts must connect to organizational strategy, follow established goals, and integrate with other business functions.</a:t>
            </a:r>
            <a:endParaRPr lang="en-US" sz="18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837724" y="1298377"/>
            <a:ext cx="11613594"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Conclusion: The Future of Nonprofit Promotion</a:t>
            </a:r>
            <a:endParaRPr lang="en-US" sz="4400" dirty="0"/>
          </a:p>
        </p:txBody>
      </p:sp>
      <p:sp>
        <p:nvSpPr>
          <p:cNvPr id="3" name="Shape 1"/>
          <p:cNvSpPr/>
          <p:nvPr/>
        </p:nvSpPr>
        <p:spPr>
          <a:xfrm>
            <a:off x="837724" y="2750344"/>
            <a:ext cx="538520" cy="538520"/>
          </a:xfrm>
          <a:prstGeom prst="roundRect">
            <a:avLst>
              <a:gd name="adj" fmla="val 18670"/>
            </a:avLst>
          </a:prstGeom>
          <a:solidFill>
            <a:srgbClr val="F0D4F7"/>
          </a:solidFill>
          <a:ln w="7620">
            <a:solidFill>
              <a:srgbClr val="D6BADD"/>
            </a:solidFill>
            <a:prstDash val="solid"/>
          </a:ln>
        </p:spPr>
      </p:sp>
      <p:sp>
        <p:nvSpPr>
          <p:cNvPr id="4" name="Text 2"/>
          <p:cNvSpPr/>
          <p:nvPr/>
        </p:nvSpPr>
        <p:spPr>
          <a:xfrm>
            <a:off x="937974" y="2808327"/>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650" dirty="0"/>
          </a:p>
        </p:txBody>
      </p:sp>
      <p:sp>
        <p:nvSpPr>
          <p:cNvPr id="5" name="Text 3"/>
          <p:cNvSpPr/>
          <p:nvPr/>
        </p:nvSpPr>
        <p:spPr>
          <a:xfrm>
            <a:off x="1615559" y="2750344"/>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Evolving Landscape</a:t>
            </a:r>
            <a:endParaRPr lang="en-US" sz="2200" dirty="0"/>
          </a:p>
        </p:txBody>
      </p:sp>
      <p:sp>
        <p:nvSpPr>
          <p:cNvPr id="6" name="Text 4"/>
          <p:cNvSpPr/>
          <p:nvPr/>
        </p:nvSpPr>
        <p:spPr>
          <a:xfrm>
            <a:off x="1615559" y="3245882"/>
            <a:ext cx="3380899" cy="1532096"/>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Nonprofit promotion is in a state of constant evolution, requiring ongoing assessment and adaptation.</a:t>
            </a:r>
            <a:endParaRPr lang="en-US" sz="1850" dirty="0"/>
          </a:p>
        </p:txBody>
      </p:sp>
      <p:sp>
        <p:nvSpPr>
          <p:cNvPr id="7" name="Shape 5"/>
          <p:cNvSpPr/>
          <p:nvPr/>
        </p:nvSpPr>
        <p:spPr>
          <a:xfrm>
            <a:off x="5235773" y="2750344"/>
            <a:ext cx="538520" cy="538520"/>
          </a:xfrm>
          <a:prstGeom prst="roundRect">
            <a:avLst>
              <a:gd name="adj" fmla="val 18670"/>
            </a:avLst>
          </a:prstGeom>
          <a:solidFill>
            <a:srgbClr val="F0D4F7"/>
          </a:solidFill>
          <a:ln w="7620">
            <a:solidFill>
              <a:srgbClr val="D6BADD"/>
            </a:solidFill>
            <a:prstDash val="solid"/>
          </a:ln>
        </p:spPr>
      </p:sp>
      <p:sp>
        <p:nvSpPr>
          <p:cNvPr id="8" name="Text 6"/>
          <p:cNvSpPr/>
          <p:nvPr/>
        </p:nvSpPr>
        <p:spPr>
          <a:xfrm>
            <a:off x="5336024" y="2808327"/>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650" dirty="0"/>
          </a:p>
        </p:txBody>
      </p:sp>
      <p:sp>
        <p:nvSpPr>
          <p:cNvPr id="9" name="Text 7"/>
          <p:cNvSpPr/>
          <p:nvPr/>
        </p:nvSpPr>
        <p:spPr>
          <a:xfrm>
            <a:off x="6013609" y="2750344"/>
            <a:ext cx="2860238"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Technology Integration</a:t>
            </a:r>
            <a:endParaRPr lang="en-US" sz="2200" dirty="0"/>
          </a:p>
        </p:txBody>
      </p:sp>
      <p:sp>
        <p:nvSpPr>
          <p:cNvPr id="10" name="Text 8"/>
          <p:cNvSpPr/>
          <p:nvPr/>
        </p:nvSpPr>
        <p:spPr>
          <a:xfrm>
            <a:off x="6013609" y="3245882"/>
            <a:ext cx="3380899" cy="1532096"/>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Emerging technologies will continue to shape promotional strategies and engagement methods.</a:t>
            </a:r>
            <a:endParaRPr lang="en-US" sz="1850" dirty="0"/>
          </a:p>
        </p:txBody>
      </p:sp>
      <p:sp>
        <p:nvSpPr>
          <p:cNvPr id="11" name="Shape 9"/>
          <p:cNvSpPr/>
          <p:nvPr/>
        </p:nvSpPr>
        <p:spPr>
          <a:xfrm>
            <a:off x="9633823" y="2750344"/>
            <a:ext cx="538520" cy="538520"/>
          </a:xfrm>
          <a:prstGeom prst="roundRect">
            <a:avLst>
              <a:gd name="adj" fmla="val 18670"/>
            </a:avLst>
          </a:prstGeom>
          <a:solidFill>
            <a:srgbClr val="F0D4F7"/>
          </a:solidFill>
          <a:ln w="7620">
            <a:solidFill>
              <a:srgbClr val="D6BADD"/>
            </a:solidFill>
            <a:prstDash val="solid"/>
          </a:ln>
        </p:spPr>
      </p:sp>
      <p:sp>
        <p:nvSpPr>
          <p:cNvPr id="12" name="Text 10"/>
          <p:cNvSpPr/>
          <p:nvPr/>
        </p:nvSpPr>
        <p:spPr>
          <a:xfrm>
            <a:off x="9734074" y="2808327"/>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650" dirty="0"/>
          </a:p>
        </p:txBody>
      </p:sp>
      <p:sp>
        <p:nvSpPr>
          <p:cNvPr id="13" name="Text 11"/>
          <p:cNvSpPr/>
          <p:nvPr/>
        </p:nvSpPr>
        <p:spPr>
          <a:xfrm>
            <a:off x="10411658" y="2750344"/>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Personalization</a:t>
            </a:r>
            <a:endParaRPr lang="en-US" sz="2200" dirty="0"/>
          </a:p>
        </p:txBody>
      </p:sp>
      <p:sp>
        <p:nvSpPr>
          <p:cNvPr id="14" name="Text 12"/>
          <p:cNvSpPr/>
          <p:nvPr/>
        </p:nvSpPr>
        <p:spPr>
          <a:xfrm>
            <a:off x="10411658" y="3245882"/>
            <a:ext cx="3380899" cy="1532096"/>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Tailored experiences and communications will become increasingly important for donor and volunteer engagement.</a:t>
            </a:r>
            <a:endParaRPr lang="en-US" sz="1850" dirty="0"/>
          </a:p>
        </p:txBody>
      </p:sp>
      <p:sp>
        <p:nvSpPr>
          <p:cNvPr id="15" name="Shape 13"/>
          <p:cNvSpPr/>
          <p:nvPr/>
        </p:nvSpPr>
        <p:spPr>
          <a:xfrm>
            <a:off x="837724" y="5286494"/>
            <a:ext cx="538520" cy="538520"/>
          </a:xfrm>
          <a:prstGeom prst="roundRect">
            <a:avLst>
              <a:gd name="adj" fmla="val 18670"/>
            </a:avLst>
          </a:prstGeom>
          <a:solidFill>
            <a:srgbClr val="F0D4F7"/>
          </a:solidFill>
          <a:ln w="7620">
            <a:solidFill>
              <a:srgbClr val="D6BADD"/>
            </a:solidFill>
            <a:prstDash val="solid"/>
          </a:ln>
        </p:spPr>
      </p:sp>
      <p:sp>
        <p:nvSpPr>
          <p:cNvPr id="16" name="Text 14"/>
          <p:cNvSpPr/>
          <p:nvPr/>
        </p:nvSpPr>
        <p:spPr>
          <a:xfrm>
            <a:off x="937974" y="5344478"/>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4</a:t>
            </a:r>
            <a:endParaRPr lang="en-US" sz="2650" dirty="0"/>
          </a:p>
        </p:txBody>
      </p:sp>
      <p:sp>
        <p:nvSpPr>
          <p:cNvPr id="17" name="Text 15"/>
          <p:cNvSpPr/>
          <p:nvPr/>
        </p:nvSpPr>
        <p:spPr>
          <a:xfrm>
            <a:off x="1615559" y="5286494"/>
            <a:ext cx="3250883"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Cross-sector Collaboration</a:t>
            </a:r>
            <a:endParaRPr lang="en-US" sz="2200" dirty="0"/>
          </a:p>
        </p:txBody>
      </p:sp>
      <p:sp>
        <p:nvSpPr>
          <p:cNvPr id="18" name="Text 16"/>
          <p:cNvSpPr/>
          <p:nvPr/>
        </p:nvSpPr>
        <p:spPr>
          <a:xfrm>
            <a:off x="1615559" y="5782032"/>
            <a:ext cx="5579983"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Partnerships between nonprofits, businesses, and community groups will drive innovative promotional approaches.</a:t>
            </a:r>
            <a:endParaRPr lang="en-US" sz="1850" dirty="0"/>
          </a:p>
        </p:txBody>
      </p:sp>
      <p:sp>
        <p:nvSpPr>
          <p:cNvPr id="19" name="Shape 17"/>
          <p:cNvSpPr/>
          <p:nvPr/>
        </p:nvSpPr>
        <p:spPr>
          <a:xfrm>
            <a:off x="7434858" y="5286494"/>
            <a:ext cx="538520" cy="538520"/>
          </a:xfrm>
          <a:prstGeom prst="roundRect">
            <a:avLst>
              <a:gd name="adj" fmla="val 18670"/>
            </a:avLst>
          </a:prstGeom>
          <a:solidFill>
            <a:srgbClr val="F0D4F7"/>
          </a:solidFill>
          <a:ln w="7620">
            <a:solidFill>
              <a:srgbClr val="D6BADD"/>
            </a:solidFill>
            <a:prstDash val="solid"/>
          </a:ln>
        </p:spPr>
      </p:sp>
      <p:sp>
        <p:nvSpPr>
          <p:cNvPr id="20" name="Text 18"/>
          <p:cNvSpPr/>
          <p:nvPr/>
        </p:nvSpPr>
        <p:spPr>
          <a:xfrm>
            <a:off x="7535108" y="5344478"/>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5</a:t>
            </a:r>
            <a:endParaRPr lang="en-US" sz="2650" dirty="0"/>
          </a:p>
        </p:txBody>
      </p:sp>
      <p:sp>
        <p:nvSpPr>
          <p:cNvPr id="21" name="Text 19"/>
          <p:cNvSpPr/>
          <p:nvPr/>
        </p:nvSpPr>
        <p:spPr>
          <a:xfrm>
            <a:off x="8212693" y="5286494"/>
            <a:ext cx="3585567"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Data-Driven Decision Making</a:t>
            </a:r>
            <a:endParaRPr lang="en-US" sz="2200" dirty="0"/>
          </a:p>
        </p:txBody>
      </p:sp>
      <p:sp>
        <p:nvSpPr>
          <p:cNvPr id="22" name="Text 20"/>
          <p:cNvSpPr/>
          <p:nvPr/>
        </p:nvSpPr>
        <p:spPr>
          <a:xfrm>
            <a:off x="8212693" y="5782032"/>
            <a:ext cx="5579983"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Analytics and performance metrics will play a crucial role in shaping promotional strategies.</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06398" y="913567"/>
            <a:ext cx="6951226" cy="593646"/>
          </a:xfrm>
          <a:prstGeom prst="rect">
            <a:avLst/>
          </a:prstGeom>
          <a:noFill/>
          <a:ln/>
        </p:spPr>
        <p:txBody>
          <a:bodyPr wrap="none" lIns="0" tIns="0" rIns="0" bIns="0" rtlCol="0" anchor="t"/>
          <a:lstStyle/>
          <a:p>
            <a:pPr algn="l" indent="0" marL="0">
              <a:lnSpc>
                <a:spcPts val="4650"/>
              </a:lnSpc>
              <a:buNone/>
            </a:pPr>
            <a:r>
              <a:rPr lang="en-US" sz="3700" spc="-75" kern="0" dirty="0">
                <a:solidFill>
                  <a:srgbClr val="000000"/>
                </a:solidFill>
                <a:latin typeface="Source Serif Pro Semi Bold" pitchFamily="34" charset="0"/>
                <a:ea typeface="Source Serif Pro Semi Bold" pitchFamily="34" charset="-122"/>
                <a:cs typeface="Source Serif Pro Semi Bold" pitchFamily="34" charset="-120"/>
              </a:rPr>
              <a:t>Changing Nonprofit Environment</a:t>
            </a:r>
            <a:endParaRPr lang="en-US" sz="3700" dirty="0"/>
          </a:p>
        </p:txBody>
      </p:sp>
      <p:sp>
        <p:nvSpPr>
          <p:cNvPr id="4" name="Shape 1"/>
          <p:cNvSpPr/>
          <p:nvPr/>
        </p:nvSpPr>
        <p:spPr>
          <a:xfrm>
            <a:off x="933450" y="1809988"/>
            <a:ext cx="22860" cy="5506045"/>
          </a:xfrm>
          <a:prstGeom prst="roundRect">
            <a:avLst>
              <a:gd name="adj" fmla="val 370867"/>
            </a:avLst>
          </a:prstGeom>
          <a:solidFill>
            <a:srgbClr val="D6BADD"/>
          </a:solidFill>
          <a:ln/>
        </p:spPr>
      </p:sp>
      <p:sp>
        <p:nvSpPr>
          <p:cNvPr id="5" name="Shape 2"/>
          <p:cNvSpPr/>
          <p:nvPr/>
        </p:nvSpPr>
        <p:spPr>
          <a:xfrm>
            <a:off x="1137642" y="2252663"/>
            <a:ext cx="605552" cy="22860"/>
          </a:xfrm>
          <a:prstGeom prst="roundRect">
            <a:avLst>
              <a:gd name="adj" fmla="val 370867"/>
            </a:avLst>
          </a:prstGeom>
          <a:solidFill>
            <a:srgbClr val="D6BADD"/>
          </a:solidFill>
          <a:ln/>
        </p:spPr>
      </p:sp>
      <p:sp>
        <p:nvSpPr>
          <p:cNvPr id="6" name="Shape 3"/>
          <p:cNvSpPr/>
          <p:nvPr/>
        </p:nvSpPr>
        <p:spPr>
          <a:xfrm>
            <a:off x="706398" y="2037040"/>
            <a:ext cx="454104" cy="454104"/>
          </a:xfrm>
          <a:prstGeom prst="roundRect">
            <a:avLst>
              <a:gd name="adj" fmla="val 18670"/>
            </a:avLst>
          </a:prstGeom>
          <a:solidFill>
            <a:srgbClr val="F0D4F7"/>
          </a:solidFill>
          <a:ln w="7620">
            <a:solidFill>
              <a:srgbClr val="D6BADD"/>
            </a:solidFill>
            <a:prstDash val="solid"/>
          </a:ln>
        </p:spPr>
      </p:sp>
      <p:sp>
        <p:nvSpPr>
          <p:cNvPr id="7" name="Text 4"/>
          <p:cNvSpPr/>
          <p:nvPr/>
        </p:nvSpPr>
        <p:spPr>
          <a:xfrm>
            <a:off x="790992" y="2086035"/>
            <a:ext cx="284917" cy="356116"/>
          </a:xfrm>
          <a:prstGeom prst="rect">
            <a:avLst/>
          </a:prstGeom>
          <a:noFill/>
          <a:ln/>
        </p:spPr>
        <p:txBody>
          <a:bodyPr wrap="none" lIns="0" tIns="0" rIns="0" bIns="0" rtlCol="0" anchor="t"/>
          <a:lstStyle/>
          <a:p>
            <a:pPr algn="ctr" indent="0" marL="0">
              <a:lnSpc>
                <a:spcPts val="2200"/>
              </a:lnSpc>
              <a:buNone/>
            </a:pPr>
            <a:r>
              <a:rPr lang="en-US" sz="2200" spc="-45"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200" dirty="0"/>
          </a:p>
        </p:txBody>
      </p:sp>
      <p:sp>
        <p:nvSpPr>
          <p:cNvPr id="8" name="Text 5"/>
          <p:cNvSpPr/>
          <p:nvPr/>
        </p:nvSpPr>
        <p:spPr>
          <a:xfrm>
            <a:off x="1942743" y="2011799"/>
            <a:ext cx="2374702" cy="296823"/>
          </a:xfrm>
          <a:prstGeom prst="rect">
            <a:avLst/>
          </a:prstGeom>
          <a:noFill/>
          <a:ln/>
        </p:spPr>
        <p:txBody>
          <a:bodyPr wrap="none" lIns="0" tIns="0" rIns="0" bIns="0" rtlCol="0" anchor="t"/>
          <a:lstStyle/>
          <a:p>
            <a:pPr algn="l" indent="0" marL="0">
              <a:lnSpc>
                <a:spcPts val="2300"/>
              </a:lnSpc>
              <a:buNone/>
            </a:pPr>
            <a:r>
              <a:rPr lang="en-US" sz="1850" spc="-37" kern="0" dirty="0">
                <a:solidFill>
                  <a:srgbClr val="272525"/>
                </a:solidFill>
                <a:latin typeface="Source Serif Pro Semi Bold" pitchFamily="34" charset="0"/>
                <a:ea typeface="Source Serif Pro Semi Bold" pitchFamily="34" charset="-122"/>
                <a:cs typeface="Source Serif Pro Semi Bold" pitchFamily="34" charset="-120"/>
              </a:rPr>
              <a:t>Traditional Approach</a:t>
            </a:r>
            <a:endParaRPr lang="en-US" sz="1850" dirty="0"/>
          </a:p>
        </p:txBody>
      </p:sp>
      <p:sp>
        <p:nvSpPr>
          <p:cNvPr id="9" name="Text 6"/>
          <p:cNvSpPr/>
          <p:nvPr/>
        </p:nvSpPr>
        <p:spPr>
          <a:xfrm>
            <a:off x="1942743" y="2429708"/>
            <a:ext cx="6494859" cy="322898"/>
          </a:xfrm>
          <a:prstGeom prst="rect">
            <a:avLst/>
          </a:prstGeom>
          <a:noFill/>
          <a:ln/>
        </p:spPr>
        <p:txBody>
          <a:bodyPr wrap="none" lIns="0" tIns="0" rIns="0" bIns="0" rtlCol="0" anchor="t"/>
          <a:lstStyle/>
          <a:p>
            <a:pPr algn="l" indent="0" marL="0">
              <a:lnSpc>
                <a:spcPts val="2500"/>
              </a:lnSpc>
              <a:buNone/>
            </a:pPr>
            <a:r>
              <a:rPr lang="en-US" sz="1550" spc="-32" kern="0" dirty="0">
                <a:solidFill>
                  <a:srgbClr val="272525"/>
                </a:solidFill>
                <a:latin typeface="Source Sans Pro" pitchFamily="34" charset="0"/>
                <a:ea typeface="Source Sans Pro" pitchFamily="34" charset="-122"/>
                <a:cs typeface="Source Sans Pro" pitchFamily="34" charset="-120"/>
              </a:rPr>
              <a:t>Nonprofits focused primarily on their mission and relied on donations.</a:t>
            </a:r>
            <a:endParaRPr lang="en-US" sz="1550" dirty="0"/>
          </a:p>
        </p:txBody>
      </p:sp>
      <p:sp>
        <p:nvSpPr>
          <p:cNvPr id="10" name="Shape 7"/>
          <p:cNvSpPr/>
          <p:nvPr/>
        </p:nvSpPr>
        <p:spPr>
          <a:xfrm>
            <a:off x="1137642" y="3598902"/>
            <a:ext cx="605552" cy="22860"/>
          </a:xfrm>
          <a:prstGeom prst="roundRect">
            <a:avLst>
              <a:gd name="adj" fmla="val 370867"/>
            </a:avLst>
          </a:prstGeom>
          <a:solidFill>
            <a:srgbClr val="D6BADD"/>
          </a:solidFill>
          <a:ln/>
        </p:spPr>
      </p:sp>
      <p:sp>
        <p:nvSpPr>
          <p:cNvPr id="11" name="Shape 8"/>
          <p:cNvSpPr/>
          <p:nvPr/>
        </p:nvSpPr>
        <p:spPr>
          <a:xfrm>
            <a:off x="706398" y="3383280"/>
            <a:ext cx="454104" cy="454104"/>
          </a:xfrm>
          <a:prstGeom prst="roundRect">
            <a:avLst>
              <a:gd name="adj" fmla="val 18670"/>
            </a:avLst>
          </a:prstGeom>
          <a:solidFill>
            <a:srgbClr val="F0D4F7"/>
          </a:solidFill>
          <a:ln w="7620">
            <a:solidFill>
              <a:srgbClr val="D6BADD"/>
            </a:solidFill>
            <a:prstDash val="solid"/>
          </a:ln>
        </p:spPr>
      </p:sp>
      <p:sp>
        <p:nvSpPr>
          <p:cNvPr id="12" name="Text 9"/>
          <p:cNvSpPr/>
          <p:nvPr/>
        </p:nvSpPr>
        <p:spPr>
          <a:xfrm>
            <a:off x="790992" y="3432274"/>
            <a:ext cx="284917" cy="356116"/>
          </a:xfrm>
          <a:prstGeom prst="rect">
            <a:avLst/>
          </a:prstGeom>
          <a:noFill/>
          <a:ln/>
        </p:spPr>
        <p:txBody>
          <a:bodyPr wrap="none" lIns="0" tIns="0" rIns="0" bIns="0" rtlCol="0" anchor="t"/>
          <a:lstStyle/>
          <a:p>
            <a:pPr algn="ctr" indent="0" marL="0">
              <a:lnSpc>
                <a:spcPts val="2200"/>
              </a:lnSpc>
              <a:buNone/>
            </a:pPr>
            <a:r>
              <a:rPr lang="en-US" sz="2200" spc="-45"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200" dirty="0"/>
          </a:p>
        </p:txBody>
      </p:sp>
      <p:sp>
        <p:nvSpPr>
          <p:cNvPr id="13" name="Text 10"/>
          <p:cNvSpPr/>
          <p:nvPr/>
        </p:nvSpPr>
        <p:spPr>
          <a:xfrm>
            <a:off x="1942743" y="3358039"/>
            <a:ext cx="2555081" cy="296823"/>
          </a:xfrm>
          <a:prstGeom prst="rect">
            <a:avLst/>
          </a:prstGeom>
          <a:noFill/>
          <a:ln/>
        </p:spPr>
        <p:txBody>
          <a:bodyPr wrap="none" lIns="0" tIns="0" rIns="0" bIns="0" rtlCol="0" anchor="t"/>
          <a:lstStyle/>
          <a:p>
            <a:pPr algn="l" indent="0" marL="0">
              <a:lnSpc>
                <a:spcPts val="2300"/>
              </a:lnSpc>
              <a:buNone/>
            </a:pPr>
            <a:r>
              <a:rPr lang="en-US" sz="1850" spc="-37" kern="0" dirty="0">
                <a:solidFill>
                  <a:srgbClr val="272525"/>
                </a:solidFill>
                <a:latin typeface="Source Serif Pro Semi Bold" pitchFamily="34" charset="0"/>
                <a:ea typeface="Source Serif Pro Semi Bold" pitchFamily="34" charset="-122"/>
                <a:cs typeface="Source Serif Pro Semi Bold" pitchFamily="34" charset="-120"/>
              </a:rPr>
              <a:t>Business-like Operations</a:t>
            </a:r>
            <a:endParaRPr lang="en-US" sz="1850" dirty="0"/>
          </a:p>
        </p:txBody>
      </p:sp>
      <p:sp>
        <p:nvSpPr>
          <p:cNvPr id="14" name="Text 11"/>
          <p:cNvSpPr/>
          <p:nvPr/>
        </p:nvSpPr>
        <p:spPr>
          <a:xfrm>
            <a:off x="1942743" y="3775948"/>
            <a:ext cx="6494859" cy="322898"/>
          </a:xfrm>
          <a:prstGeom prst="rect">
            <a:avLst/>
          </a:prstGeom>
          <a:noFill/>
          <a:ln/>
        </p:spPr>
        <p:txBody>
          <a:bodyPr wrap="none" lIns="0" tIns="0" rIns="0" bIns="0" rtlCol="0" anchor="t"/>
          <a:lstStyle/>
          <a:p>
            <a:pPr algn="l" indent="0" marL="0">
              <a:lnSpc>
                <a:spcPts val="2500"/>
              </a:lnSpc>
              <a:buNone/>
            </a:pPr>
            <a:r>
              <a:rPr lang="en-US" sz="1550" spc="-32" kern="0" dirty="0">
                <a:solidFill>
                  <a:srgbClr val="272525"/>
                </a:solidFill>
                <a:latin typeface="Source Sans Pro" pitchFamily="34" charset="0"/>
                <a:ea typeface="Source Sans Pro" pitchFamily="34" charset="-122"/>
                <a:cs typeface="Source Sans Pro" pitchFamily="34" charset="-120"/>
              </a:rPr>
              <a:t>Nonprofits are increasingly adopting business-like practices and strategies.</a:t>
            </a:r>
            <a:endParaRPr lang="en-US" sz="1550" dirty="0"/>
          </a:p>
        </p:txBody>
      </p:sp>
      <p:sp>
        <p:nvSpPr>
          <p:cNvPr id="15" name="Shape 12"/>
          <p:cNvSpPr/>
          <p:nvPr/>
        </p:nvSpPr>
        <p:spPr>
          <a:xfrm>
            <a:off x="1137642" y="4945142"/>
            <a:ext cx="605552" cy="22860"/>
          </a:xfrm>
          <a:prstGeom prst="roundRect">
            <a:avLst>
              <a:gd name="adj" fmla="val 370867"/>
            </a:avLst>
          </a:prstGeom>
          <a:solidFill>
            <a:srgbClr val="D6BADD"/>
          </a:solidFill>
          <a:ln/>
        </p:spPr>
      </p:sp>
      <p:sp>
        <p:nvSpPr>
          <p:cNvPr id="16" name="Shape 13"/>
          <p:cNvSpPr/>
          <p:nvPr/>
        </p:nvSpPr>
        <p:spPr>
          <a:xfrm>
            <a:off x="706398" y="4729520"/>
            <a:ext cx="454104" cy="454104"/>
          </a:xfrm>
          <a:prstGeom prst="roundRect">
            <a:avLst>
              <a:gd name="adj" fmla="val 18670"/>
            </a:avLst>
          </a:prstGeom>
          <a:solidFill>
            <a:srgbClr val="F0D4F7"/>
          </a:solidFill>
          <a:ln w="7620">
            <a:solidFill>
              <a:srgbClr val="D6BADD"/>
            </a:solidFill>
            <a:prstDash val="solid"/>
          </a:ln>
        </p:spPr>
      </p:sp>
      <p:sp>
        <p:nvSpPr>
          <p:cNvPr id="17" name="Text 14"/>
          <p:cNvSpPr/>
          <p:nvPr/>
        </p:nvSpPr>
        <p:spPr>
          <a:xfrm>
            <a:off x="790992" y="4778514"/>
            <a:ext cx="284917" cy="356116"/>
          </a:xfrm>
          <a:prstGeom prst="rect">
            <a:avLst/>
          </a:prstGeom>
          <a:noFill/>
          <a:ln/>
        </p:spPr>
        <p:txBody>
          <a:bodyPr wrap="none" lIns="0" tIns="0" rIns="0" bIns="0" rtlCol="0" anchor="t"/>
          <a:lstStyle/>
          <a:p>
            <a:pPr algn="ctr" indent="0" marL="0">
              <a:lnSpc>
                <a:spcPts val="2200"/>
              </a:lnSpc>
              <a:buNone/>
            </a:pPr>
            <a:r>
              <a:rPr lang="en-US" sz="2200" spc="-45"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200" dirty="0"/>
          </a:p>
        </p:txBody>
      </p:sp>
      <p:sp>
        <p:nvSpPr>
          <p:cNvPr id="18" name="Text 15"/>
          <p:cNvSpPr/>
          <p:nvPr/>
        </p:nvSpPr>
        <p:spPr>
          <a:xfrm>
            <a:off x="1942743" y="4704278"/>
            <a:ext cx="2374702" cy="296823"/>
          </a:xfrm>
          <a:prstGeom prst="rect">
            <a:avLst/>
          </a:prstGeom>
          <a:noFill/>
          <a:ln/>
        </p:spPr>
        <p:txBody>
          <a:bodyPr wrap="none" lIns="0" tIns="0" rIns="0" bIns="0" rtlCol="0" anchor="t"/>
          <a:lstStyle/>
          <a:p>
            <a:pPr algn="l" indent="0" marL="0">
              <a:lnSpc>
                <a:spcPts val="2300"/>
              </a:lnSpc>
              <a:buNone/>
            </a:pPr>
            <a:r>
              <a:rPr lang="en-US" sz="1850" spc="-37" kern="0" dirty="0">
                <a:solidFill>
                  <a:srgbClr val="272525"/>
                </a:solidFill>
                <a:latin typeface="Source Serif Pro Semi Bold" pitchFamily="34" charset="0"/>
                <a:ea typeface="Source Serif Pro Semi Bold" pitchFamily="34" charset="-122"/>
                <a:cs typeface="Source Serif Pro Semi Bold" pitchFamily="34" charset="-120"/>
              </a:rPr>
              <a:t>NGO Influence</a:t>
            </a:r>
            <a:endParaRPr lang="en-US" sz="1850" dirty="0"/>
          </a:p>
        </p:txBody>
      </p:sp>
      <p:sp>
        <p:nvSpPr>
          <p:cNvPr id="19" name="Text 16"/>
          <p:cNvSpPr/>
          <p:nvPr/>
        </p:nvSpPr>
        <p:spPr>
          <a:xfrm>
            <a:off x="1942743" y="5122188"/>
            <a:ext cx="6494859" cy="322898"/>
          </a:xfrm>
          <a:prstGeom prst="rect">
            <a:avLst/>
          </a:prstGeom>
          <a:noFill/>
          <a:ln/>
        </p:spPr>
        <p:txBody>
          <a:bodyPr wrap="none" lIns="0" tIns="0" rIns="0" bIns="0" rtlCol="0" anchor="t"/>
          <a:lstStyle/>
          <a:p>
            <a:pPr algn="l" indent="0" marL="0">
              <a:lnSpc>
                <a:spcPts val="2500"/>
              </a:lnSpc>
              <a:buNone/>
            </a:pPr>
            <a:r>
              <a:rPr lang="en-US" sz="1550" spc="-32" kern="0" dirty="0">
                <a:solidFill>
                  <a:srgbClr val="272525"/>
                </a:solidFill>
                <a:latin typeface="Source Sans Pro" pitchFamily="34" charset="0"/>
                <a:ea typeface="Source Sans Pro" pitchFamily="34" charset="-122"/>
                <a:cs typeface="Source Sans Pro" pitchFamily="34" charset="-120"/>
              </a:rPr>
              <a:t>NGOs are acting more like nonprofits, blurring traditional sector boundaries.</a:t>
            </a:r>
            <a:endParaRPr lang="en-US" sz="1550" dirty="0"/>
          </a:p>
        </p:txBody>
      </p:sp>
      <p:sp>
        <p:nvSpPr>
          <p:cNvPr id="20" name="Shape 17"/>
          <p:cNvSpPr/>
          <p:nvPr/>
        </p:nvSpPr>
        <p:spPr>
          <a:xfrm>
            <a:off x="1137642" y="6291382"/>
            <a:ext cx="605552" cy="22860"/>
          </a:xfrm>
          <a:prstGeom prst="roundRect">
            <a:avLst>
              <a:gd name="adj" fmla="val 370867"/>
            </a:avLst>
          </a:prstGeom>
          <a:solidFill>
            <a:srgbClr val="D6BADD"/>
          </a:solidFill>
          <a:ln/>
        </p:spPr>
      </p:sp>
      <p:sp>
        <p:nvSpPr>
          <p:cNvPr id="21" name="Shape 18"/>
          <p:cNvSpPr/>
          <p:nvPr/>
        </p:nvSpPr>
        <p:spPr>
          <a:xfrm>
            <a:off x="706398" y="6075759"/>
            <a:ext cx="454104" cy="454104"/>
          </a:xfrm>
          <a:prstGeom prst="roundRect">
            <a:avLst>
              <a:gd name="adj" fmla="val 18670"/>
            </a:avLst>
          </a:prstGeom>
          <a:solidFill>
            <a:srgbClr val="F0D4F7"/>
          </a:solidFill>
          <a:ln w="7620">
            <a:solidFill>
              <a:srgbClr val="D6BADD"/>
            </a:solidFill>
            <a:prstDash val="solid"/>
          </a:ln>
        </p:spPr>
      </p:sp>
      <p:sp>
        <p:nvSpPr>
          <p:cNvPr id="22" name="Text 19"/>
          <p:cNvSpPr/>
          <p:nvPr/>
        </p:nvSpPr>
        <p:spPr>
          <a:xfrm>
            <a:off x="790992" y="6124754"/>
            <a:ext cx="284917" cy="356116"/>
          </a:xfrm>
          <a:prstGeom prst="rect">
            <a:avLst/>
          </a:prstGeom>
          <a:noFill/>
          <a:ln/>
        </p:spPr>
        <p:txBody>
          <a:bodyPr wrap="none" lIns="0" tIns="0" rIns="0" bIns="0" rtlCol="0" anchor="t"/>
          <a:lstStyle/>
          <a:p>
            <a:pPr algn="ctr" indent="0" marL="0">
              <a:lnSpc>
                <a:spcPts val="2200"/>
              </a:lnSpc>
              <a:buNone/>
            </a:pPr>
            <a:r>
              <a:rPr lang="en-US" sz="2200" spc="-45" kern="0" dirty="0">
                <a:solidFill>
                  <a:srgbClr val="272525"/>
                </a:solidFill>
                <a:latin typeface="Source Serif Pro Semi Bold" pitchFamily="34" charset="0"/>
                <a:ea typeface="Source Serif Pro Semi Bold" pitchFamily="34" charset="-122"/>
                <a:cs typeface="Source Serif Pro Semi Bold" pitchFamily="34" charset="-120"/>
              </a:rPr>
              <a:t>4</a:t>
            </a:r>
            <a:endParaRPr lang="en-US" sz="2200" dirty="0"/>
          </a:p>
        </p:txBody>
      </p:sp>
      <p:sp>
        <p:nvSpPr>
          <p:cNvPr id="23" name="Text 20"/>
          <p:cNvSpPr/>
          <p:nvPr/>
        </p:nvSpPr>
        <p:spPr>
          <a:xfrm>
            <a:off x="1942743" y="6050518"/>
            <a:ext cx="2374702" cy="296823"/>
          </a:xfrm>
          <a:prstGeom prst="rect">
            <a:avLst/>
          </a:prstGeom>
          <a:noFill/>
          <a:ln/>
        </p:spPr>
        <p:txBody>
          <a:bodyPr wrap="none" lIns="0" tIns="0" rIns="0" bIns="0" rtlCol="0" anchor="t"/>
          <a:lstStyle/>
          <a:p>
            <a:pPr algn="l" indent="0" marL="0">
              <a:lnSpc>
                <a:spcPts val="2300"/>
              </a:lnSpc>
              <a:buNone/>
            </a:pPr>
            <a:r>
              <a:rPr lang="en-US" sz="1850" spc="-37" kern="0" dirty="0">
                <a:solidFill>
                  <a:srgbClr val="272525"/>
                </a:solidFill>
                <a:latin typeface="Source Serif Pro Semi Bold" pitchFamily="34" charset="0"/>
                <a:ea typeface="Source Serif Pro Semi Bold" pitchFamily="34" charset="-122"/>
                <a:cs typeface="Source Serif Pro Semi Bold" pitchFamily="34" charset="-120"/>
              </a:rPr>
              <a:t>Strategic Marketing</a:t>
            </a:r>
            <a:endParaRPr lang="en-US" sz="1850" dirty="0"/>
          </a:p>
        </p:txBody>
      </p:sp>
      <p:sp>
        <p:nvSpPr>
          <p:cNvPr id="24" name="Text 21"/>
          <p:cNvSpPr/>
          <p:nvPr/>
        </p:nvSpPr>
        <p:spPr>
          <a:xfrm>
            <a:off x="1942743" y="6468428"/>
            <a:ext cx="6494859" cy="645795"/>
          </a:xfrm>
          <a:prstGeom prst="rect">
            <a:avLst/>
          </a:prstGeom>
          <a:noFill/>
          <a:ln/>
        </p:spPr>
        <p:txBody>
          <a:bodyPr wrap="square" lIns="0" tIns="0" rIns="0" bIns="0" rtlCol="0" anchor="t"/>
          <a:lstStyle/>
          <a:p>
            <a:pPr algn="l" indent="0" marL="0">
              <a:lnSpc>
                <a:spcPts val="2500"/>
              </a:lnSpc>
              <a:buNone/>
            </a:pPr>
            <a:r>
              <a:rPr lang="en-US" sz="1550" spc="-32" kern="0" dirty="0">
                <a:solidFill>
                  <a:srgbClr val="272525"/>
                </a:solidFill>
                <a:latin typeface="Source Sans Pro" pitchFamily="34" charset="0"/>
                <a:ea typeface="Source Sans Pro" pitchFamily="34" charset="-122"/>
                <a:cs typeface="Source Sans Pro" pitchFamily="34" charset="-120"/>
              </a:rPr>
              <a:t>A more strategic view of marketing is necessary for nonprofit survival and success.</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42593" y="809149"/>
            <a:ext cx="7658814" cy="1248013"/>
          </a:xfrm>
          <a:prstGeom prst="rect">
            <a:avLst/>
          </a:prstGeom>
          <a:noFill/>
          <a:ln/>
        </p:spPr>
        <p:txBody>
          <a:bodyPr wrap="square" lIns="0" tIns="0" rIns="0" bIns="0" rtlCol="0" anchor="t"/>
          <a:lstStyle/>
          <a:p>
            <a:pPr algn="l" indent="0" marL="0">
              <a:lnSpc>
                <a:spcPts val="4900"/>
              </a:lnSpc>
              <a:buNone/>
            </a:pPr>
            <a:r>
              <a:rPr lang="en-US" sz="3900" spc="-79" kern="0" dirty="0">
                <a:solidFill>
                  <a:srgbClr val="000000"/>
                </a:solidFill>
                <a:latin typeface="Source Serif Pro Semi Bold" pitchFamily="34" charset="0"/>
                <a:ea typeface="Source Serif Pro Semi Bold" pitchFamily="34" charset="-122"/>
                <a:cs typeface="Source Serif Pro Semi Bold" pitchFamily="34" charset="-120"/>
              </a:rPr>
              <a:t>Importance of Promotion in Nonprofit Organizations</a:t>
            </a:r>
            <a:endParaRPr lang="en-US" sz="3900" dirty="0"/>
          </a:p>
        </p:txBody>
      </p:sp>
      <p:sp>
        <p:nvSpPr>
          <p:cNvPr id="4" name="Shape 1"/>
          <p:cNvSpPr/>
          <p:nvPr/>
        </p:nvSpPr>
        <p:spPr>
          <a:xfrm>
            <a:off x="742593" y="2614017"/>
            <a:ext cx="477322" cy="477322"/>
          </a:xfrm>
          <a:prstGeom prst="roundRect">
            <a:avLst>
              <a:gd name="adj" fmla="val 18669"/>
            </a:avLst>
          </a:prstGeom>
          <a:solidFill>
            <a:srgbClr val="F0D4F7"/>
          </a:solidFill>
          <a:ln w="7620">
            <a:solidFill>
              <a:srgbClr val="D6BADD"/>
            </a:solidFill>
            <a:prstDash val="solid"/>
          </a:ln>
        </p:spPr>
      </p:sp>
      <p:sp>
        <p:nvSpPr>
          <p:cNvPr id="5" name="Text 2"/>
          <p:cNvSpPr/>
          <p:nvPr/>
        </p:nvSpPr>
        <p:spPr>
          <a:xfrm>
            <a:off x="831473" y="2665452"/>
            <a:ext cx="299442" cy="374333"/>
          </a:xfrm>
          <a:prstGeom prst="rect">
            <a:avLst/>
          </a:prstGeom>
          <a:noFill/>
          <a:ln/>
        </p:spPr>
        <p:txBody>
          <a:bodyPr wrap="none" lIns="0" tIns="0" rIns="0" bIns="0" rtlCol="0" anchor="t"/>
          <a:lstStyle/>
          <a:p>
            <a:pPr algn="ctr" indent="0" marL="0">
              <a:lnSpc>
                <a:spcPts val="2350"/>
              </a:lnSpc>
              <a:buNone/>
            </a:pPr>
            <a:r>
              <a:rPr lang="en-US" sz="2350" spc="-47"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350" dirty="0"/>
          </a:p>
        </p:txBody>
      </p:sp>
      <p:sp>
        <p:nvSpPr>
          <p:cNvPr id="6" name="Text 3"/>
          <p:cNvSpPr/>
          <p:nvPr/>
        </p:nvSpPr>
        <p:spPr>
          <a:xfrm>
            <a:off x="1432084" y="2614017"/>
            <a:ext cx="2496026" cy="311944"/>
          </a:xfrm>
          <a:prstGeom prst="rect">
            <a:avLst/>
          </a:prstGeom>
          <a:noFill/>
          <a:ln/>
        </p:spPr>
        <p:txBody>
          <a:bodyPr wrap="none" lIns="0" tIns="0" rIns="0" bIns="0" rtlCol="0" anchor="t"/>
          <a:lstStyle/>
          <a:p>
            <a:pPr algn="l" indent="0" marL="0">
              <a:lnSpc>
                <a:spcPts val="2450"/>
              </a:lnSpc>
              <a:buNone/>
            </a:pPr>
            <a:r>
              <a:rPr lang="en-US" sz="1950" spc="-39" kern="0" dirty="0">
                <a:solidFill>
                  <a:srgbClr val="272525"/>
                </a:solidFill>
                <a:latin typeface="Source Serif Pro Semi Bold" pitchFamily="34" charset="0"/>
                <a:ea typeface="Source Serif Pro Semi Bold" pitchFamily="34" charset="-122"/>
                <a:cs typeface="Source Serif Pro Semi Bold" pitchFamily="34" charset="-120"/>
              </a:rPr>
              <a:t>Value Creation</a:t>
            </a:r>
            <a:endParaRPr lang="en-US" sz="1950" dirty="0"/>
          </a:p>
        </p:txBody>
      </p:sp>
      <p:sp>
        <p:nvSpPr>
          <p:cNvPr id="7" name="Text 4"/>
          <p:cNvSpPr/>
          <p:nvPr/>
        </p:nvSpPr>
        <p:spPr>
          <a:xfrm>
            <a:off x="1432084" y="3053239"/>
            <a:ext cx="6969323" cy="339447"/>
          </a:xfrm>
          <a:prstGeom prst="rect">
            <a:avLst/>
          </a:prstGeom>
          <a:noFill/>
          <a:ln/>
        </p:spPr>
        <p:txBody>
          <a:bodyPr wrap="none" lIns="0" tIns="0" rIns="0" bIns="0" rtlCol="0" anchor="t"/>
          <a:lstStyle/>
          <a:p>
            <a:pPr algn="l" indent="0" marL="0">
              <a:lnSpc>
                <a:spcPts val="2650"/>
              </a:lnSpc>
              <a:buNone/>
            </a:pPr>
            <a:r>
              <a:rPr lang="en-US" sz="1650" spc="-33" kern="0" dirty="0">
                <a:solidFill>
                  <a:srgbClr val="272525"/>
                </a:solidFill>
                <a:latin typeface="Source Sans Pro" pitchFamily="34" charset="0"/>
                <a:ea typeface="Source Sans Pro" pitchFamily="34" charset="-122"/>
                <a:cs typeface="Source Sans Pro" pitchFamily="34" charset="-120"/>
              </a:rPr>
              <a:t>Promotion creates value for the offering that encourages transactions and support.</a:t>
            </a:r>
            <a:endParaRPr lang="en-US" sz="1650" dirty="0"/>
          </a:p>
        </p:txBody>
      </p:sp>
      <p:sp>
        <p:nvSpPr>
          <p:cNvPr id="8" name="Shape 5"/>
          <p:cNvSpPr/>
          <p:nvPr/>
        </p:nvSpPr>
        <p:spPr>
          <a:xfrm>
            <a:off x="742593" y="3843457"/>
            <a:ext cx="477322" cy="477322"/>
          </a:xfrm>
          <a:prstGeom prst="roundRect">
            <a:avLst>
              <a:gd name="adj" fmla="val 18669"/>
            </a:avLst>
          </a:prstGeom>
          <a:solidFill>
            <a:srgbClr val="F0D4F7"/>
          </a:solidFill>
          <a:ln w="7620">
            <a:solidFill>
              <a:srgbClr val="D6BADD"/>
            </a:solidFill>
            <a:prstDash val="solid"/>
          </a:ln>
        </p:spPr>
      </p:sp>
      <p:sp>
        <p:nvSpPr>
          <p:cNvPr id="9" name="Text 6"/>
          <p:cNvSpPr/>
          <p:nvPr/>
        </p:nvSpPr>
        <p:spPr>
          <a:xfrm>
            <a:off x="831473" y="3894892"/>
            <a:ext cx="299442" cy="374333"/>
          </a:xfrm>
          <a:prstGeom prst="rect">
            <a:avLst/>
          </a:prstGeom>
          <a:noFill/>
          <a:ln/>
        </p:spPr>
        <p:txBody>
          <a:bodyPr wrap="none" lIns="0" tIns="0" rIns="0" bIns="0" rtlCol="0" anchor="t"/>
          <a:lstStyle/>
          <a:p>
            <a:pPr algn="ctr" indent="0" marL="0">
              <a:lnSpc>
                <a:spcPts val="2350"/>
              </a:lnSpc>
              <a:buNone/>
            </a:pPr>
            <a:r>
              <a:rPr lang="en-US" sz="2350" spc="-47"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350" dirty="0"/>
          </a:p>
        </p:txBody>
      </p:sp>
      <p:sp>
        <p:nvSpPr>
          <p:cNvPr id="10" name="Text 7"/>
          <p:cNvSpPr/>
          <p:nvPr/>
        </p:nvSpPr>
        <p:spPr>
          <a:xfrm>
            <a:off x="1432084" y="3843457"/>
            <a:ext cx="2496026" cy="311944"/>
          </a:xfrm>
          <a:prstGeom prst="rect">
            <a:avLst/>
          </a:prstGeom>
          <a:noFill/>
          <a:ln/>
        </p:spPr>
        <p:txBody>
          <a:bodyPr wrap="none" lIns="0" tIns="0" rIns="0" bIns="0" rtlCol="0" anchor="t"/>
          <a:lstStyle/>
          <a:p>
            <a:pPr algn="l" indent="0" marL="0">
              <a:lnSpc>
                <a:spcPts val="2450"/>
              </a:lnSpc>
              <a:buNone/>
            </a:pPr>
            <a:r>
              <a:rPr lang="en-US" sz="1950" spc="-39" kern="0" dirty="0">
                <a:solidFill>
                  <a:srgbClr val="272525"/>
                </a:solidFill>
                <a:latin typeface="Source Serif Pro Semi Bold" pitchFamily="34" charset="0"/>
                <a:ea typeface="Source Serif Pro Semi Bold" pitchFamily="34" charset="-122"/>
                <a:cs typeface="Source Serif Pro Semi Bold" pitchFamily="34" charset="-120"/>
              </a:rPr>
              <a:t>Generational Appeal</a:t>
            </a:r>
            <a:endParaRPr lang="en-US" sz="1950" dirty="0"/>
          </a:p>
        </p:txBody>
      </p:sp>
      <p:sp>
        <p:nvSpPr>
          <p:cNvPr id="11" name="Text 8"/>
          <p:cNvSpPr/>
          <p:nvPr/>
        </p:nvSpPr>
        <p:spPr>
          <a:xfrm>
            <a:off x="1432084" y="4282678"/>
            <a:ext cx="6969323" cy="339447"/>
          </a:xfrm>
          <a:prstGeom prst="rect">
            <a:avLst/>
          </a:prstGeom>
          <a:noFill/>
          <a:ln/>
        </p:spPr>
        <p:txBody>
          <a:bodyPr wrap="none" lIns="0" tIns="0" rIns="0" bIns="0" rtlCol="0" anchor="t"/>
          <a:lstStyle/>
          <a:p>
            <a:pPr algn="l" indent="0" marL="0">
              <a:lnSpc>
                <a:spcPts val="2650"/>
              </a:lnSpc>
              <a:buNone/>
            </a:pPr>
            <a:r>
              <a:rPr lang="en-US" sz="1650" spc="-33" kern="0" dirty="0">
                <a:solidFill>
                  <a:srgbClr val="272525"/>
                </a:solidFill>
                <a:latin typeface="Source Sans Pro" pitchFamily="34" charset="0"/>
                <a:ea typeface="Source Sans Pro" pitchFamily="34" charset="-122"/>
                <a:cs typeface="Source Sans Pro" pitchFamily="34" charset="-120"/>
              </a:rPr>
              <a:t>Gen Z and millennials appreciate authentic marketing efforts from nonprofits.</a:t>
            </a:r>
            <a:endParaRPr lang="en-US" sz="1650" dirty="0"/>
          </a:p>
        </p:txBody>
      </p:sp>
      <p:sp>
        <p:nvSpPr>
          <p:cNvPr id="12" name="Shape 9"/>
          <p:cNvSpPr/>
          <p:nvPr/>
        </p:nvSpPr>
        <p:spPr>
          <a:xfrm>
            <a:off x="742593" y="5072896"/>
            <a:ext cx="477322" cy="477322"/>
          </a:xfrm>
          <a:prstGeom prst="roundRect">
            <a:avLst>
              <a:gd name="adj" fmla="val 18669"/>
            </a:avLst>
          </a:prstGeom>
          <a:solidFill>
            <a:srgbClr val="F0D4F7"/>
          </a:solidFill>
          <a:ln w="7620">
            <a:solidFill>
              <a:srgbClr val="D6BADD"/>
            </a:solidFill>
            <a:prstDash val="solid"/>
          </a:ln>
        </p:spPr>
      </p:sp>
      <p:sp>
        <p:nvSpPr>
          <p:cNvPr id="13" name="Text 10"/>
          <p:cNvSpPr/>
          <p:nvPr/>
        </p:nvSpPr>
        <p:spPr>
          <a:xfrm>
            <a:off x="831473" y="5124331"/>
            <a:ext cx="299442" cy="374333"/>
          </a:xfrm>
          <a:prstGeom prst="rect">
            <a:avLst/>
          </a:prstGeom>
          <a:noFill/>
          <a:ln/>
        </p:spPr>
        <p:txBody>
          <a:bodyPr wrap="none" lIns="0" tIns="0" rIns="0" bIns="0" rtlCol="0" anchor="t"/>
          <a:lstStyle/>
          <a:p>
            <a:pPr algn="ctr" indent="0" marL="0">
              <a:lnSpc>
                <a:spcPts val="2350"/>
              </a:lnSpc>
              <a:buNone/>
            </a:pPr>
            <a:r>
              <a:rPr lang="en-US" sz="2350" spc="-47"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350" dirty="0"/>
          </a:p>
        </p:txBody>
      </p:sp>
      <p:sp>
        <p:nvSpPr>
          <p:cNvPr id="14" name="Text 11"/>
          <p:cNvSpPr/>
          <p:nvPr/>
        </p:nvSpPr>
        <p:spPr>
          <a:xfrm>
            <a:off x="1432084" y="5072896"/>
            <a:ext cx="2642354" cy="311944"/>
          </a:xfrm>
          <a:prstGeom prst="rect">
            <a:avLst/>
          </a:prstGeom>
          <a:noFill/>
          <a:ln/>
        </p:spPr>
        <p:txBody>
          <a:bodyPr wrap="none" lIns="0" tIns="0" rIns="0" bIns="0" rtlCol="0" anchor="t"/>
          <a:lstStyle/>
          <a:p>
            <a:pPr algn="l" indent="0" marL="0">
              <a:lnSpc>
                <a:spcPts val="2450"/>
              </a:lnSpc>
              <a:buNone/>
            </a:pPr>
            <a:r>
              <a:rPr lang="en-US" sz="1950" spc="-39" kern="0" dirty="0">
                <a:solidFill>
                  <a:srgbClr val="272525"/>
                </a:solidFill>
                <a:latin typeface="Source Serif Pro Semi Bold" pitchFamily="34" charset="0"/>
                <a:ea typeface="Source Serif Pro Semi Bold" pitchFamily="34" charset="-122"/>
                <a:cs typeface="Source Serif Pro Semi Bold" pitchFamily="34" charset="-120"/>
              </a:rPr>
              <a:t>Visibility and Awareness</a:t>
            </a:r>
            <a:endParaRPr lang="en-US" sz="1950" dirty="0"/>
          </a:p>
        </p:txBody>
      </p:sp>
      <p:sp>
        <p:nvSpPr>
          <p:cNvPr id="15" name="Text 12"/>
          <p:cNvSpPr/>
          <p:nvPr/>
        </p:nvSpPr>
        <p:spPr>
          <a:xfrm>
            <a:off x="1432084" y="5512118"/>
            <a:ext cx="6969323" cy="678894"/>
          </a:xfrm>
          <a:prstGeom prst="rect">
            <a:avLst/>
          </a:prstGeom>
          <a:noFill/>
          <a:ln/>
        </p:spPr>
        <p:txBody>
          <a:bodyPr wrap="square" lIns="0" tIns="0" rIns="0" bIns="0" rtlCol="0" anchor="t"/>
          <a:lstStyle/>
          <a:p>
            <a:pPr algn="l" indent="0" marL="0">
              <a:lnSpc>
                <a:spcPts val="2650"/>
              </a:lnSpc>
              <a:buNone/>
            </a:pPr>
            <a:r>
              <a:rPr lang="en-US" sz="1650" spc="-33" kern="0" dirty="0">
                <a:solidFill>
                  <a:srgbClr val="272525"/>
                </a:solidFill>
                <a:latin typeface="Source Sans Pro" pitchFamily="34" charset="0"/>
                <a:ea typeface="Source Sans Pro" pitchFamily="34" charset="-122"/>
                <a:cs typeface="Source Sans Pro" pitchFamily="34" charset="-120"/>
              </a:rPr>
              <a:t>Promotion helps raise visibility about how the organization brings value to the community.</a:t>
            </a:r>
            <a:endParaRPr lang="en-US" sz="1650" dirty="0"/>
          </a:p>
        </p:txBody>
      </p:sp>
      <p:sp>
        <p:nvSpPr>
          <p:cNvPr id="16" name="Shape 13"/>
          <p:cNvSpPr/>
          <p:nvPr/>
        </p:nvSpPr>
        <p:spPr>
          <a:xfrm>
            <a:off x="742593" y="6641783"/>
            <a:ext cx="477322" cy="477322"/>
          </a:xfrm>
          <a:prstGeom prst="roundRect">
            <a:avLst>
              <a:gd name="adj" fmla="val 18669"/>
            </a:avLst>
          </a:prstGeom>
          <a:solidFill>
            <a:srgbClr val="F0D4F7"/>
          </a:solidFill>
          <a:ln w="7620">
            <a:solidFill>
              <a:srgbClr val="D6BADD"/>
            </a:solidFill>
            <a:prstDash val="solid"/>
          </a:ln>
        </p:spPr>
      </p:sp>
      <p:sp>
        <p:nvSpPr>
          <p:cNvPr id="17" name="Text 14"/>
          <p:cNvSpPr/>
          <p:nvPr/>
        </p:nvSpPr>
        <p:spPr>
          <a:xfrm>
            <a:off x="831473" y="6693218"/>
            <a:ext cx="299442" cy="374333"/>
          </a:xfrm>
          <a:prstGeom prst="rect">
            <a:avLst/>
          </a:prstGeom>
          <a:noFill/>
          <a:ln/>
        </p:spPr>
        <p:txBody>
          <a:bodyPr wrap="none" lIns="0" tIns="0" rIns="0" bIns="0" rtlCol="0" anchor="t"/>
          <a:lstStyle/>
          <a:p>
            <a:pPr algn="ctr" indent="0" marL="0">
              <a:lnSpc>
                <a:spcPts val="2350"/>
              </a:lnSpc>
              <a:buNone/>
            </a:pPr>
            <a:r>
              <a:rPr lang="en-US" sz="2350" spc="-47" kern="0" dirty="0">
                <a:solidFill>
                  <a:srgbClr val="272525"/>
                </a:solidFill>
                <a:latin typeface="Source Serif Pro Semi Bold" pitchFamily="34" charset="0"/>
                <a:ea typeface="Source Serif Pro Semi Bold" pitchFamily="34" charset="-122"/>
                <a:cs typeface="Source Serif Pro Semi Bold" pitchFamily="34" charset="-120"/>
              </a:rPr>
              <a:t>4</a:t>
            </a:r>
            <a:endParaRPr lang="en-US" sz="2350" dirty="0"/>
          </a:p>
        </p:txBody>
      </p:sp>
      <p:sp>
        <p:nvSpPr>
          <p:cNvPr id="18" name="Text 15"/>
          <p:cNvSpPr/>
          <p:nvPr/>
        </p:nvSpPr>
        <p:spPr>
          <a:xfrm>
            <a:off x="1432084" y="6641783"/>
            <a:ext cx="2509599" cy="311944"/>
          </a:xfrm>
          <a:prstGeom prst="rect">
            <a:avLst/>
          </a:prstGeom>
          <a:noFill/>
          <a:ln/>
        </p:spPr>
        <p:txBody>
          <a:bodyPr wrap="none" lIns="0" tIns="0" rIns="0" bIns="0" rtlCol="0" anchor="t"/>
          <a:lstStyle/>
          <a:p>
            <a:pPr algn="l" indent="0" marL="0">
              <a:lnSpc>
                <a:spcPts val="2450"/>
              </a:lnSpc>
              <a:buNone/>
            </a:pPr>
            <a:r>
              <a:rPr lang="en-US" sz="1950" spc="-39" kern="0" dirty="0">
                <a:solidFill>
                  <a:srgbClr val="272525"/>
                </a:solidFill>
                <a:latin typeface="Source Serif Pro Semi Bold" pitchFamily="34" charset="0"/>
                <a:ea typeface="Source Serif Pro Semi Bold" pitchFamily="34" charset="-122"/>
                <a:cs typeface="Source Serif Pro Semi Bold" pitchFamily="34" charset="-120"/>
              </a:rPr>
              <a:t>Supporter Engagement</a:t>
            </a:r>
            <a:endParaRPr lang="en-US" sz="1950" dirty="0"/>
          </a:p>
        </p:txBody>
      </p:sp>
      <p:sp>
        <p:nvSpPr>
          <p:cNvPr id="19" name="Text 16"/>
          <p:cNvSpPr/>
          <p:nvPr/>
        </p:nvSpPr>
        <p:spPr>
          <a:xfrm>
            <a:off x="1432084" y="7081004"/>
            <a:ext cx="6969323" cy="339447"/>
          </a:xfrm>
          <a:prstGeom prst="rect">
            <a:avLst/>
          </a:prstGeom>
          <a:noFill/>
          <a:ln/>
        </p:spPr>
        <p:txBody>
          <a:bodyPr wrap="none" lIns="0" tIns="0" rIns="0" bIns="0" rtlCol="0" anchor="t"/>
          <a:lstStyle/>
          <a:p>
            <a:pPr algn="l" indent="0" marL="0">
              <a:lnSpc>
                <a:spcPts val="2650"/>
              </a:lnSpc>
              <a:buNone/>
            </a:pPr>
            <a:r>
              <a:rPr lang="en-US" sz="1650" spc="-33" kern="0" dirty="0">
                <a:solidFill>
                  <a:srgbClr val="272525"/>
                </a:solidFill>
                <a:latin typeface="Source Sans Pro" pitchFamily="34" charset="0"/>
                <a:ea typeface="Source Sans Pro" pitchFamily="34" charset="-122"/>
                <a:cs typeface="Source Sans Pro" pitchFamily="34" charset="-120"/>
              </a:rPr>
              <a:t>Effective promotion attracts potential supporters, volunteers, and partners.</a:t>
            </a:r>
            <a:endParaRPr lang="en-US" sz="1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2001203"/>
            <a:ext cx="10169009"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Key Differences in Promotional Strategies</a:t>
            </a:r>
            <a:endParaRPr lang="en-US" sz="4400" dirty="0"/>
          </a:p>
        </p:txBody>
      </p:sp>
      <p:sp>
        <p:nvSpPr>
          <p:cNvPr id="3" name="Text 1"/>
          <p:cNvSpPr/>
          <p:nvPr/>
        </p:nvSpPr>
        <p:spPr>
          <a:xfrm>
            <a:off x="837724" y="3303508"/>
            <a:ext cx="2974538"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Nonprofit Organizations</a:t>
            </a:r>
            <a:endParaRPr lang="en-US" sz="2200" dirty="0"/>
          </a:p>
        </p:txBody>
      </p:sp>
      <p:sp>
        <p:nvSpPr>
          <p:cNvPr id="4" name="Text 2"/>
          <p:cNvSpPr/>
          <p:nvPr/>
        </p:nvSpPr>
        <p:spPr>
          <a:xfrm>
            <a:off x="837724" y="3894773"/>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Focus on educating and engaging the community</a:t>
            </a:r>
            <a:endParaRPr lang="en-US" sz="1850" dirty="0"/>
          </a:p>
        </p:txBody>
      </p:sp>
      <p:sp>
        <p:nvSpPr>
          <p:cNvPr id="5" name="Text 3"/>
          <p:cNvSpPr/>
          <p:nvPr/>
        </p:nvSpPr>
        <p:spPr>
          <a:xfrm>
            <a:off x="837724" y="4361498"/>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Generate and empower supporters</a:t>
            </a:r>
            <a:endParaRPr lang="en-US" sz="1850" dirty="0"/>
          </a:p>
        </p:txBody>
      </p:sp>
      <p:sp>
        <p:nvSpPr>
          <p:cNvPr id="6" name="Text 4"/>
          <p:cNvSpPr/>
          <p:nvPr/>
        </p:nvSpPr>
        <p:spPr>
          <a:xfrm>
            <a:off x="837724" y="4828223"/>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Primarily funded by donations</a:t>
            </a:r>
            <a:endParaRPr lang="en-US" sz="1850" dirty="0"/>
          </a:p>
        </p:txBody>
      </p:sp>
      <p:sp>
        <p:nvSpPr>
          <p:cNvPr id="7" name="Text 5"/>
          <p:cNvSpPr/>
          <p:nvPr/>
        </p:nvSpPr>
        <p:spPr>
          <a:xfrm>
            <a:off x="837724" y="5294948"/>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Main sales pitch is asking for donations</a:t>
            </a:r>
            <a:endParaRPr lang="en-US" sz="1850" dirty="0"/>
          </a:p>
        </p:txBody>
      </p:sp>
      <p:sp>
        <p:nvSpPr>
          <p:cNvPr id="8" name="Text 6"/>
          <p:cNvSpPr/>
          <p:nvPr/>
        </p:nvSpPr>
        <p:spPr>
          <a:xfrm>
            <a:off x="837724" y="5761673"/>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Thank donor community and invite continued support</a:t>
            </a:r>
            <a:endParaRPr lang="en-US" sz="1850" dirty="0"/>
          </a:p>
        </p:txBody>
      </p:sp>
      <p:sp>
        <p:nvSpPr>
          <p:cNvPr id="9" name="Text 7"/>
          <p:cNvSpPr/>
          <p:nvPr/>
        </p:nvSpPr>
        <p:spPr>
          <a:xfrm>
            <a:off x="7614761" y="3303508"/>
            <a:ext cx="2960370"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For-Profit Organizations</a:t>
            </a:r>
            <a:endParaRPr lang="en-US" sz="2200" dirty="0"/>
          </a:p>
        </p:txBody>
      </p:sp>
      <p:sp>
        <p:nvSpPr>
          <p:cNvPr id="10" name="Text 8"/>
          <p:cNvSpPr/>
          <p:nvPr/>
        </p:nvSpPr>
        <p:spPr>
          <a:xfrm>
            <a:off x="7614761" y="3894773"/>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Seek to maximize profit</a:t>
            </a:r>
            <a:endParaRPr lang="en-US" sz="1850" dirty="0"/>
          </a:p>
        </p:txBody>
      </p:sp>
      <p:sp>
        <p:nvSpPr>
          <p:cNvPr id="11" name="Text 9"/>
          <p:cNvSpPr/>
          <p:nvPr/>
        </p:nvSpPr>
        <p:spPr>
          <a:xfrm>
            <a:off x="7614761" y="4361498"/>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Target market is potential customers</a:t>
            </a:r>
            <a:endParaRPr lang="en-US" sz="1850" dirty="0"/>
          </a:p>
        </p:txBody>
      </p:sp>
      <p:sp>
        <p:nvSpPr>
          <p:cNvPr id="12" name="Text 10"/>
          <p:cNvSpPr/>
          <p:nvPr/>
        </p:nvSpPr>
        <p:spPr>
          <a:xfrm>
            <a:off x="7614761" y="4828223"/>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Primarily sell goods and services</a:t>
            </a:r>
            <a:endParaRPr lang="en-US" sz="1850" dirty="0"/>
          </a:p>
        </p:txBody>
      </p:sp>
      <p:sp>
        <p:nvSpPr>
          <p:cNvPr id="13" name="Text 11"/>
          <p:cNvSpPr/>
          <p:nvPr/>
        </p:nvSpPr>
        <p:spPr>
          <a:xfrm>
            <a:off x="7614761" y="5294948"/>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Content focuses on driving sales</a:t>
            </a:r>
            <a:endParaRPr lang="en-US" sz="1850" dirty="0"/>
          </a:p>
        </p:txBody>
      </p:sp>
      <p:sp>
        <p:nvSpPr>
          <p:cNvPr id="14" name="Text 12"/>
          <p:cNvSpPr/>
          <p:nvPr/>
        </p:nvSpPr>
        <p:spPr>
          <a:xfrm>
            <a:off x="7614761" y="5761673"/>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Enhance profile through cause-related activities</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1256348"/>
            <a:ext cx="8663226"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Understanding the Target Audience</a:t>
            </a:r>
            <a:endParaRPr lang="en-US" sz="4400" dirty="0"/>
          </a:p>
        </p:txBody>
      </p:sp>
      <p:sp>
        <p:nvSpPr>
          <p:cNvPr id="3" name="Text 1"/>
          <p:cNvSpPr/>
          <p:nvPr/>
        </p:nvSpPr>
        <p:spPr>
          <a:xfrm>
            <a:off x="1872972" y="2660571"/>
            <a:ext cx="2816185" cy="351949"/>
          </a:xfrm>
          <a:prstGeom prst="rect">
            <a:avLst/>
          </a:prstGeom>
          <a:noFill/>
          <a:ln/>
        </p:spPr>
        <p:txBody>
          <a:bodyPr wrap="none" lIns="0" tIns="0" rIns="0" bIns="0" rtlCol="0" anchor="t"/>
          <a:lstStyle/>
          <a:p>
            <a:pPr algn="r"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Identify Audiences</a:t>
            </a:r>
            <a:endParaRPr lang="en-US" sz="2200" dirty="0"/>
          </a:p>
        </p:txBody>
      </p:sp>
      <p:sp>
        <p:nvSpPr>
          <p:cNvPr id="4" name="Text 2"/>
          <p:cNvSpPr/>
          <p:nvPr/>
        </p:nvSpPr>
        <p:spPr>
          <a:xfrm>
            <a:off x="837724" y="3156109"/>
            <a:ext cx="3851434" cy="1149072"/>
          </a:xfrm>
          <a:prstGeom prst="rect">
            <a:avLst/>
          </a:prstGeom>
          <a:noFill/>
          <a:ln/>
        </p:spPr>
        <p:txBody>
          <a:bodyPr wrap="square" lIns="0" tIns="0" rIns="0" bIns="0" rtlCol="0" anchor="t"/>
          <a:lstStyle/>
          <a:p>
            <a:pPr algn="r"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Determine who you are trying to reach based on demographics, interests, and activity levels.</a:t>
            </a:r>
            <a:endParaRPr lang="en-US" sz="1850" dirty="0"/>
          </a:p>
        </p:txBody>
      </p:sp>
      <p:pic>
        <p:nvPicPr>
          <p:cNvPr id="5" name="Image 0" descr="preencoded.png">    </p:cNvPr>
          <p:cNvPicPr>
            <a:picLocks noChangeAspect="1"/>
          </p:cNvPicPr>
          <p:nvPr/>
        </p:nvPicPr>
        <p:blipFill>
          <a:blip r:embed="rId1"/>
          <a:stretch>
            <a:fillRect/>
          </a:stretch>
        </p:blipFill>
        <p:spPr>
          <a:xfrm>
            <a:off x="5048131" y="2439114"/>
            <a:ext cx="4534138" cy="4534138"/>
          </a:xfrm>
          <a:prstGeom prst="rect">
            <a:avLst/>
          </a:prstGeom>
        </p:spPr>
      </p:pic>
      <p:sp>
        <p:nvSpPr>
          <p:cNvPr id="6" name="Text 3"/>
          <p:cNvSpPr/>
          <p:nvPr/>
        </p:nvSpPr>
        <p:spPr>
          <a:xfrm>
            <a:off x="6223516" y="3183969"/>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800" dirty="0"/>
          </a:p>
        </p:txBody>
      </p:sp>
      <p:sp>
        <p:nvSpPr>
          <p:cNvPr id="7" name="Text 4"/>
          <p:cNvSpPr/>
          <p:nvPr/>
        </p:nvSpPr>
        <p:spPr>
          <a:xfrm>
            <a:off x="9941243" y="2660571"/>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Research</a:t>
            </a:r>
            <a:endParaRPr lang="en-US" sz="2200" dirty="0"/>
          </a:p>
        </p:txBody>
      </p:sp>
      <p:sp>
        <p:nvSpPr>
          <p:cNvPr id="8" name="Text 5"/>
          <p:cNvSpPr/>
          <p:nvPr/>
        </p:nvSpPr>
        <p:spPr>
          <a:xfrm>
            <a:off x="9941243" y="3156109"/>
            <a:ext cx="3851434"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Conduct research to learn more about your target groups and their preferences.</a:t>
            </a:r>
            <a:endParaRPr lang="en-US" sz="1850" dirty="0"/>
          </a:p>
        </p:txBody>
      </p:sp>
      <p:pic>
        <p:nvPicPr>
          <p:cNvPr id="9" name="Image 1" descr="preencoded.png">    </p:cNvPr>
          <p:cNvPicPr>
            <a:picLocks noChangeAspect="1"/>
          </p:cNvPicPr>
          <p:nvPr/>
        </p:nvPicPr>
        <p:blipFill>
          <a:blip r:embed="rId2"/>
          <a:stretch>
            <a:fillRect/>
          </a:stretch>
        </p:blipFill>
        <p:spPr>
          <a:xfrm>
            <a:off x="5048131" y="2439114"/>
            <a:ext cx="4534138" cy="4534138"/>
          </a:xfrm>
          <a:prstGeom prst="rect">
            <a:avLst/>
          </a:prstGeom>
        </p:spPr>
      </p:pic>
      <p:sp>
        <p:nvSpPr>
          <p:cNvPr id="10" name="Text 6"/>
          <p:cNvSpPr/>
          <p:nvPr/>
        </p:nvSpPr>
        <p:spPr>
          <a:xfrm>
            <a:off x="8434388" y="3569732"/>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800" dirty="0"/>
          </a:p>
        </p:txBody>
      </p:sp>
      <p:sp>
        <p:nvSpPr>
          <p:cNvPr id="11" name="Text 7"/>
          <p:cNvSpPr/>
          <p:nvPr/>
        </p:nvSpPr>
        <p:spPr>
          <a:xfrm>
            <a:off x="9941243" y="5107067"/>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Tailor Messages</a:t>
            </a:r>
            <a:endParaRPr lang="en-US" sz="2200" dirty="0"/>
          </a:p>
        </p:txBody>
      </p:sp>
      <p:sp>
        <p:nvSpPr>
          <p:cNvPr id="12" name="Text 8"/>
          <p:cNvSpPr/>
          <p:nvPr/>
        </p:nvSpPr>
        <p:spPr>
          <a:xfrm>
            <a:off x="9941243" y="5602605"/>
            <a:ext cx="3851434"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Develop specific messages for different target markets based on their interests and needs.</a:t>
            </a:r>
            <a:endParaRPr lang="en-US" sz="1850" dirty="0"/>
          </a:p>
        </p:txBody>
      </p:sp>
      <p:pic>
        <p:nvPicPr>
          <p:cNvPr id="13" name="Image 2" descr="preencoded.png">    </p:cNvPr>
          <p:cNvPicPr>
            <a:picLocks noChangeAspect="1"/>
          </p:cNvPicPr>
          <p:nvPr/>
        </p:nvPicPr>
        <p:blipFill>
          <a:blip r:embed="rId3"/>
          <a:stretch>
            <a:fillRect/>
          </a:stretch>
        </p:blipFill>
        <p:spPr>
          <a:xfrm>
            <a:off x="5048131" y="2439114"/>
            <a:ext cx="4534138" cy="4534138"/>
          </a:xfrm>
          <a:prstGeom prst="rect">
            <a:avLst/>
          </a:prstGeom>
        </p:spPr>
      </p:pic>
      <p:sp>
        <p:nvSpPr>
          <p:cNvPr id="14" name="Text 9"/>
          <p:cNvSpPr/>
          <p:nvPr/>
        </p:nvSpPr>
        <p:spPr>
          <a:xfrm>
            <a:off x="8048625" y="5780603"/>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800" dirty="0"/>
          </a:p>
        </p:txBody>
      </p:sp>
      <p:sp>
        <p:nvSpPr>
          <p:cNvPr id="15" name="Text 10"/>
          <p:cNvSpPr/>
          <p:nvPr/>
        </p:nvSpPr>
        <p:spPr>
          <a:xfrm>
            <a:off x="1872972" y="5298638"/>
            <a:ext cx="2816185" cy="351949"/>
          </a:xfrm>
          <a:prstGeom prst="rect">
            <a:avLst/>
          </a:prstGeom>
          <a:noFill/>
          <a:ln/>
        </p:spPr>
        <p:txBody>
          <a:bodyPr wrap="none" lIns="0" tIns="0" rIns="0" bIns="0" rtlCol="0" anchor="t"/>
          <a:lstStyle/>
          <a:p>
            <a:pPr algn="r"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Evaluate and Adjust</a:t>
            </a:r>
            <a:endParaRPr lang="en-US" sz="2200" dirty="0"/>
          </a:p>
        </p:txBody>
      </p:sp>
      <p:sp>
        <p:nvSpPr>
          <p:cNvPr id="16" name="Text 11"/>
          <p:cNvSpPr/>
          <p:nvPr/>
        </p:nvSpPr>
        <p:spPr>
          <a:xfrm>
            <a:off x="837724" y="5794177"/>
            <a:ext cx="3851434" cy="766048"/>
          </a:xfrm>
          <a:prstGeom prst="rect">
            <a:avLst/>
          </a:prstGeom>
          <a:noFill/>
          <a:ln/>
        </p:spPr>
        <p:txBody>
          <a:bodyPr wrap="square" lIns="0" tIns="0" rIns="0" bIns="0" rtlCol="0" anchor="t"/>
          <a:lstStyle/>
          <a:p>
            <a:pPr algn="r"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Continuously assess the effectiveness of your targeting and adjust as needed.</a:t>
            </a:r>
            <a:endParaRPr lang="en-US" sz="1850" dirty="0"/>
          </a:p>
        </p:txBody>
      </p:sp>
      <p:pic>
        <p:nvPicPr>
          <p:cNvPr id="17" name="Image 3" descr="preencoded.png">    </p:cNvPr>
          <p:cNvPicPr>
            <a:picLocks noChangeAspect="1"/>
          </p:cNvPicPr>
          <p:nvPr/>
        </p:nvPicPr>
        <p:blipFill>
          <a:blip r:embed="rId4"/>
          <a:stretch>
            <a:fillRect/>
          </a:stretch>
        </p:blipFill>
        <p:spPr>
          <a:xfrm>
            <a:off x="5048131" y="2439114"/>
            <a:ext cx="4534138" cy="4534138"/>
          </a:xfrm>
          <a:prstGeom prst="rect">
            <a:avLst/>
          </a:prstGeom>
        </p:spPr>
      </p:pic>
      <p:sp>
        <p:nvSpPr>
          <p:cNvPr id="18" name="Text 12"/>
          <p:cNvSpPr/>
          <p:nvPr/>
        </p:nvSpPr>
        <p:spPr>
          <a:xfrm>
            <a:off x="5837753" y="5394841"/>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4</a:t>
            </a:r>
            <a:endParaRPr lang="en-US"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32565" y="940356"/>
            <a:ext cx="7014567" cy="626983"/>
          </a:xfrm>
          <a:prstGeom prst="rect">
            <a:avLst/>
          </a:prstGeom>
          <a:noFill/>
          <a:ln/>
        </p:spPr>
        <p:txBody>
          <a:bodyPr wrap="none" lIns="0" tIns="0" rIns="0" bIns="0" rtlCol="0" anchor="t"/>
          <a:lstStyle/>
          <a:p>
            <a:pPr algn="l" indent="0" marL="0">
              <a:lnSpc>
                <a:spcPts val="4900"/>
              </a:lnSpc>
              <a:buNone/>
            </a:pPr>
            <a:r>
              <a:rPr lang="en-US" sz="3900" spc="-79" kern="0" dirty="0">
                <a:solidFill>
                  <a:srgbClr val="000000"/>
                </a:solidFill>
                <a:latin typeface="Source Serif Pro Semi Bold" pitchFamily="34" charset="0"/>
                <a:ea typeface="Source Serif Pro Semi Bold" pitchFamily="34" charset="-122"/>
                <a:cs typeface="Source Serif Pro Semi Bold" pitchFamily="34" charset="-120"/>
              </a:rPr>
              <a:t>Utilizing Digital Marketing Tools</a:t>
            </a:r>
            <a:endParaRPr lang="en-US" sz="3900" dirty="0"/>
          </a:p>
        </p:txBody>
      </p:sp>
      <p:pic>
        <p:nvPicPr>
          <p:cNvPr id="4" name="Image 1" descr="preencoded.png">    </p:cNvPr>
          <p:cNvPicPr>
            <a:picLocks noChangeAspect="1"/>
          </p:cNvPicPr>
          <p:nvPr/>
        </p:nvPicPr>
        <p:blipFill>
          <a:blip r:embed="rId2"/>
          <a:stretch>
            <a:fillRect/>
          </a:stretch>
        </p:blipFill>
        <p:spPr>
          <a:xfrm>
            <a:off x="6232565" y="1887022"/>
            <a:ext cx="532924" cy="532924"/>
          </a:xfrm>
          <a:prstGeom prst="rect">
            <a:avLst/>
          </a:prstGeom>
        </p:spPr>
      </p:pic>
      <p:sp>
        <p:nvSpPr>
          <p:cNvPr id="5" name="Text 1"/>
          <p:cNvSpPr/>
          <p:nvPr/>
        </p:nvSpPr>
        <p:spPr>
          <a:xfrm>
            <a:off x="6232565" y="2633067"/>
            <a:ext cx="2337435" cy="313492"/>
          </a:xfrm>
          <a:prstGeom prst="rect">
            <a:avLst/>
          </a:prstGeom>
          <a:noFill/>
          <a:ln/>
        </p:spPr>
        <p:txBody>
          <a:bodyPr wrap="none" lIns="0" tIns="0" rIns="0" bIns="0" rtlCol="0" anchor="t"/>
          <a:lstStyle/>
          <a:p>
            <a:pPr algn="l" indent="0" marL="0">
              <a:lnSpc>
                <a:spcPts val="2450"/>
              </a:lnSpc>
              <a:buNone/>
            </a:pPr>
            <a:r>
              <a:rPr lang="en-US" sz="1950" spc="-39" kern="0" dirty="0">
                <a:solidFill>
                  <a:srgbClr val="272525"/>
                </a:solidFill>
                <a:latin typeface="Source Serif Pro Semi Bold" pitchFamily="34" charset="0"/>
                <a:ea typeface="Source Serif Pro Semi Bold" pitchFamily="34" charset="-122"/>
                <a:cs typeface="Source Serif Pro Semi Bold" pitchFamily="34" charset="-120"/>
              </a:rPr>
              <a:t>Website</a:t>
            </a:r>
            <a:endParaRPr lang="en-US" sz="1950" dirty="0"/>
          </a:p>
        </p:txBody>
      </p:sp>
      <p:sp>
        <p:nvSpPr>
          <p:cNvPr id="6" name="Text 2"/>
          <p:cNvSpPr/>
          <p:nvPr/>
        </p:nvSpPr>
        <p:spPr>
          <a:xfrm>
            <a:off x="6232565" y="3074432"/>
            <a:ext cx="2337435" cy="1364456"/>
          </a:xfrm>
          <a:prstGeom prst="rect">
            <a:avLst/>
          </a:prstGeom>
          <a:noFill/>
          <a:ln/>
        </p:spPr>
        <p:txBody>
          <a:bodyPr wrap="square" lIns="0" tIns="0" rIns="0" bIns="0" rtlCol="0" anchor="t"/>
          <a:lstStyle/>
          <a:p>
            <a:pPr algn="l" indent="0" marL="0">
              <a:lnSpc>
                <a:spcPts val="2650"/>
              </a:lnSpc>
              <a:buNone/>
            </a:pPr>
            <a:r>
              <a:rPr lang="en-US" sz="1650" spc="-34" kern="0" dirty="0">
                <a:solidFill>
                  <a:srgbClr val="272525"/>
                </a:solidFill>
                <a:latin typeface="Source Sans Pro" pitchFamily="34" charset="0"/>
                <a:ea typeface="Source Sans Pro" pitchFamily="34" charset="-122"/>
                <a:cs typeface="Source Sans Pro" pitchFamily="34" charset="-120"/>
              </a:rPr>
              <a:t>Provides a foundation for various digital tactics and serves as an information hub.</a:t>
            </a:r>
            <a:endParaRPr lang="en-US" sz="1650" dirty="0"/>
          </a:p>
        </p:txBody>
      </p:sp>
      <p:pic>
        <p:nvPicPr>
          <p:cNvPr id="7" name="Image 2" descr="preencoded.png">    </p:cNvPr>
          <p:cNvPicPr>
            <a:picLocks noChangeAspect="1"/>
          </p:cNvPicPr>
          <p:nvPr/>
        </p:nvPicPr>
        <p:blipFill>
          <a:blip r:embed="rId3"/>
          <a:stretch>
            <a:fillRect/>
          </a:stretch>
        </p:blipFill>
        <p:spPr>
          <a:xfrm>
            <a:off x="8889683" y="1887022"/>
            <a:ext cx="532924" cy="532924"/>
          </a:xfrm>
          <a:prstGeom prst="rect">
            <a:avLst/>
          </a:prstGeom>
        </p:spPr>
      </p:pic>
      <p:sp>
        <p:nvSpPr>
          <p:cNvPr id="8" name="Text 3"/>
          <p:cNvSpPr/>
          <p:nvPr/>
        </p:nvSpPr>
        <p:spPr>
          <a:xfrm>
            <a:off x="8889683" y="2633067"/>
            <a:ext cx="2337435" cy="313492"/>
          </a:xfrm>
          <a:prstGeom prst="rect">
            <a:avLst/>
          </a:prstGeom>
          <a:noFill/>
          <a:ln/>
        </p:spPr>
        <p:txBody>
          <a:bodyPr wrap="none" lIns="0" tIns="0" rIns="0" bIns="0" rtlCol="0" anchor="t"/>
          <a:lstStyle/>
          <a:p>
            <a:pPr algn="l" indent="0" marL="0">
              <a:lnSpc>
                <a:spcPts val="2450"/>
              </a:lnSpc>
              <a:buNone/>
            </a:pPr>
            <a:r>
              <a:rPr lang="en-US" sz="1950" spc="-39" kern="0" dirty="0">
                <a:solidFill>
                  <a:srgbClr val="272525"/>
                </a:solidFill>
                <a:latin typeface="Source Serif Pro Semi Bold" pitchFamily="34" charset="0"/>
                <a:ea typeface="Source Serif Pro Semi Bold" pitchFamily="34" charset="-122"/>
                <a:cs typeface="Source Serif Pro Semi Bold" pitchFamily="34" charset="-120"/>
              </a:rPr>
              <a:t>Email Newsletter</a:t>
            </a:r>
            <a:endParaRPr lang="en-US" sz="1950" dirty="0"/>
          </a:p>
        </p:txBody>
      </p:sp>
      <p:sp>
        <p:nvSpPr>
          <p:cNvPr id="9" name="Text 4"/>
          <p:cNvSpPr/>
          <p:nvPr/>
        </p:nvSpPr>
        <p:spPr>
          <a:xfrm>
            <a:off x="8889683" y="3074432"/>
            <a:ext cx="2337435" cy="1023342"/>
          </a:xfrm>
          <a:prstGeom prst="rect">
            <a:avLst/>
          </a:prstGeom>
          <a:noFill/>
          <a:ln/>
        </p:spPr>
        <p:txBody>
          <a:bodyPr wrap="square" lIns="0" tIns="0" rIns="0" bIns="0" rtlCol="0" anchor="t"/>
          <a:lstStyle/>
          <a:p>
            <a:pPr algn="l" indent="0" marL="0">
              <a:lnSpc>
                <a:spcPts val="2650"/>
              </a:lnSpc>
              <a:buNone/>
            </a:pPr>
            <a:r>
              <a:rPr lang="en-US" sz="1650" spc="-34" kern="0" dirty="0">
                <a:solidFill>
                  <a:srgbClr val="272525"/>
                </a:solidFill>
                <a:latin typeface="Source Sans Pro" pitchFamily="34" charset="0"/>
                <a:ea typeface="Source Sans Pro" pitchFamily="34" charset="-122"/>
                <a:cs typeface="Source Sans Pro" pitchFamily="34" charset="-120"/>
              </a:rPr>
              <a:t>Informs subscribers of donor and volunteer needs with a personal touch.</a:t>
            </a:r>
            <a:endParaRPr lang="en-US" sz="1650" dirty="0"/>
          </a:p>
        </p:txBody>
      </p:sp>
      <p:pic>
        <p:nvPicPr>
          <p:cNvPr id="10" name="Image 3" descr="preencoded.png">    </p:cNvPr>
          <p:cNvPicPr>
            <a:picLocks noChangeAspect="1"/>
          </p:cNvPicPr>
          <p:nvPr/>
        </p:nvPicPr>
        <p:blipFill>
          <a:blip r:embed="rId4"/>
          <a:stretch>
            <a:fillRect/>
          </a:stretch>
        </p:blipFill>
        <p:spPr>
          <a:xfrm>
            <a:off x="11546800" y="1887022"/>
            <a:ext cx="532924" cy="532924"/>
          </a:xfrm>
          <a:prstGeom prst="rect">
            <a:avLst/>
          </a:prstGeom>
        </p:spPr>
      </p:pic>
      <p:sp>
        <p:nvSpPr>
          <p:cNvPr id="11" name="Text 5"/>
          <p:cNvSpPr/>
          <p:nvPr/>
        </p:nvSpPr>
        <p:spPr>
          <a:xfrm>
            <a:off x="11546800" y="2633067"/>
            <a:ext cx="2337435" cy="313492"/>
          </a:xfrm>
          <a:prstGeom prst="rect">
            <a:avLst/>
          </a:prstGeom>
          <a:noFill/>
          <a:ln/>
        </p:spPr>
        <p:txBody>
          <a:bodyPr wrap="none" lIns="0" tIns="0" rIns="0" bIns="0" rtlCol="0" anchor="t"/>
          <a:lstStyle/>
          <a:p>
            <a:pPr algn="l" indent="0" marL="0">
              <a:lnSpc>
                <a:spcPts val="2450"/>
              </a:lnSpc>
              <a:buNone/>
            </a:pPr>
            <a:r>
              <a:rPr lang="en-US" sz="1950" spc="-39" kern="0" dirty="0">
                <a:solidFill>
                  <a:srgbClr val="272525"/>
                </a:solidFill>
                <a:latin typeface="Source Serif Pro Semi Bold" pitchFamily="34" charset="0"/>
                <a:ea typeface="Source Serif Pro Semi Bold" pitchFamily="34" charset="-122"/>
                <a:cs typeface="Source Serif Pro Semi Bold" pitchFamily="34" charset="-120"/>
              </a:rPr>
              <a:t>Social Media</a:t>
            </a:r>
            <a:endParaRPr lang="en-US" sz="1950" dirty="0"/>
          </a:p>
        </p:txBody>
      </p:sp>
      <p:sp>
        <p:nvSpPr>
          <p:cNvPr id="12" name="Text 6"/>
          <p:cNvSpPr/>
          <p:nvPr/>
        </p:nvSpPr>
        <p:spPr>
          <a:xfrm>
            <a:off x="11546800" y="3074432"/>
            <a:ext cx="2337435" cy="1364456"/>
          </a:xfrm>
          <a:prstGeom prst="rect">
            <a:avLst/>
          </a:prstGeom>
          <a:noFill/>
          <a:ln/>
        </p:spPr>
        <p:txBody>
          <a:bodyPr wrap="square" lIns="0" tIns="0" rIns="0" bIns="0" rtlCol="0" anchor="t"/>
          <a:lstStyle/>
          <a:p>
            <a:pPr algn="l" indent="0" marL="0">
              <a:lnSpc>
                <a:spcPts val="2650"/>
              </a:lnSpc>
              <a:buNone/>
            </a:pPr>
            <a:r>
              <a:rPr lang="en-US" sz="1650" spc="-34" kern="0" dirty="0">
                <a:solidFill>
                  <a:srgbClr val="272525"/>
                </a:solidFill>
                <a:latin typeface="Source Sans Pro" pitchFamily="34" charset="0"/>
                <a:ea typeface="Source Sans Pro" pitchFamily="34" charset="-122"/>
                <a:cs typeface="Source Sans Pro" pitchFamily="34" charset="-120"/>
              </a:rPr>
              <a:t>Engages the community and showcases the organization's inner workings and impact.</a:t>
            </a:r>
            <a:endParaRPr lang="en-US" sz="1650" dirty="0"/>
          </a:p>
        </p:txBody>
      </p:sp>
      <p:pic>
        <p:nvPicPr>
          <p:cNvPr id="13" name="Image 4" descr="preencoded.png">    </p:cNvPr>
          <p:cNvPicPr>
            <a:picLocks noChangeAspect="1"/>
          </p:cNvPicPr>
          <p:nvPr/>
        </p:nvPicPr>
        <p:blipFill>
          <a:blip r:embed="rId5"/>
          <a:stretch>
            <a:fillRect/>
          </a:stretch>
        </p:blipFill>
        <p:spPr>
          <a:xfrm>
            <a:off x="6232565" y="5078373"/>
            <a:ext cx="532924" cy="532924"/>
          </a:xfrm>
          <a:prstGeom prst="rect">
            <a:avLst/>
          </a:prstGeom>
        </p:spPr>
      </p:pic>
      <p:sp>
        <p:nvSpPr>
          <p:cNvPr id="14" name="Text 7"/>
          <p:cNvSpPr/>
          <p:nvPr/>
        </p:nvSpPr>
        <p:spPr>
          <a:xfrm>
            <a:off x="6232565" y="5824418"/>
            <a:ext cx="2337435" cy="313492"/>
          </a:xfrm>
          <a:prstGeom prst="rect">
            <a:avLst/>
          </a:prstGeom>
          <a:noFill/>
          <a:ln/>
        </p:spPr>
        <p:txBody>
          <a:bodyPr wrap="none" lIns="0" tIns="0" rIns="0" bIns="0" rtlCol="0" anchor="t"/>
          <a:lstStyle/>
          <a:p>
            <a:pPr algn="l" indent="0" marL="0">
              <a:lnSpc>
                <a:spcPts val="2450"/>
              </a:lnSpc>
              <a:buNone/>
            </a:pPr>
            <a:r>
              <a:rPr lang="en-US" sz="1950" spc="-39" kern="0" dirty="0">
                <a:solidFill>
                  <a:srgbClr val="272525"/>
                </a:solidFill>
                <a:latin typeface="Source Serif Pro Semi Bold" pitchFamily="34" charset="0"/>
                <a:ea typeface="Source Serif Pro Semi Bold" pitchFamily="34" charset="-122"/>
                <a:cs typeface="Source Serif Pro Semi Bold" pitchFamily="34" charset="-120"/>
              </a:rPr>
              <a:t>SEO</a:t>
            </a:r>
            <a:endParaRPr lang="en-US" sz="1950" dirty="0"/>
          </a:p>
        </p:txBody>
      </p:sp>
      <p:sp>
        <p:nvSpPr>
          <p:cNvPr id="15" name="Text 8"/>
          <p:cNvSpPr/>
          <p:nvPr/>
        </p:nvSpPr>
        <p:spPr>
          <a:xfrm>
            <a:off x="6232565" y="6265783"/>
            <a:ext cx="2337435" cy="1023342"/>
          </a:xfrm>
          <a:prstGeom prst="rect">
            <a:avLst/>
          </a:prstGeom>
          <a:noFill/>
          <a:ln/>
        </p:spPr>
        <p:txBody>
          <a:bodyPr wrap="square" lIns="0" tIns="0" rIns="0" bIns="0" rtlCol="0" anchor="t"/>
          <a:lstStyle/>
          <a:p>
            <a:pPr algn="l" indent="0" marL="0">
              <a:lnSpc>
                <a:spcPts val="2650"/>
              </a:lnSpc>
              <a:buNone/>
            </a:pPr>
            <a:r>
              <a:rPr lang="en-US" sz="1650" spc="-34" kern="0" dirty="0">
                <a:solidFill>
                  <a:srgbClr val="272525"/>
                </a:solidFill>
                <a:latin typeface="Source Sans Pro" pitchFamily="34" charset="0"/>
                <a:ea typeface="Source Sans Pro" pitchFamily="34" charset="-122"/>
                <a:cs typeface="Source Sans Pro" pitchFamily="34" charset="-120"/>
              </a:rPr>
              <a:t>Improves visibility in search results by connecting various digital tactics.</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728662"/>
            <a:ext cx="9229725"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Social Media Strategies for Nonprofits</a:t>
            </a:r>
            <a:endParaRPr lang="en-US" sz="4400" dirty="0"/>
          </a:p>
        </p:txBody>
      </p:sp>
      <p:sp>
        <p:nvSpPr>
          <p:cNvPr id="3" name="Shape 1"/>
          <p:cNvSpPr/>
          <p:nvPr/>
        </p:nvSpPr>
        <p:spPr>
          <a:xfrm>
            <a:off x="837724" y="1911429"/>
            <a:ext cx="179427" cy="878562"/>
          </a:xfrm>
          <a:prstGeom prst="roundRect">
            <a:avLst>
              <a:gd name="adj" fmla="val 56034"/>
            </a:avLst>
          </a:prstGeom>
          <a:solidFill>
            <a:srgbClr val="F0D4F7"/>
          </a:solidFill>
          <a:ln w="7620">
            <a:solidFill>
              <a:srgbClr val="D6BADD"/>
            </a:solidFill>
            <a:prstDash val="solid"/>
          </a:ln>
        </p:spPr>
      </p:sp>
      <p:sp>
        <p:nvSpPr>
          <p:cNvPr id="4" name="Text 2"/>
          <p:cNvSpPr/>
          <p:nvPr/>
        </p:nvSpPr>
        <p:spPr>
          <a:xfrm>
            <a:off x="1376124" y="1911429"/>
            <a:ext cx="2890004"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Research Target Market</a:t>
            </a:r>
            <a:endParaRPr lang="en-US" sz="2200" dirty="0"/>
          </a:p>
        </p:txBody>
      </p:sp>
      <p:sp>
        <p:nvSpPr>
          <p:cNvPr id="5" name="Text 3"/>
          <p:cNvSpPr/>
          <p:nvPr/>
        </p:nvSpPr>
        <p:spPr>
          <a:xfrm>
            <a:off x="1376124" y="2406968"/>
            <a:ext cx="12416552"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Understand which platforms are most suitable for reaching your audience.</a:t>
            </a:r>
            <a:endParaRPr lang="en-US" sz="1850" dirty="0"/>
          </a:p>
        </p:txBody>
      </p:sp>
      <p:sp>
        <p:nvSpPr>
          <p:cNvPr id="6" name="Shape 4"/>
          <p:cNvSpPr/>
          <p:nvPr/>
        </p:nvSpPr>
        <p:spPr>
          <a:xfrm>
            <a:off x="1196697" y="3029307"/>
            <a:ext cx="179427" cy="878562"/>
          </a:xfrm>
          <a:prstGeom prst="roundRect">
            <a:avLst>
              <a:gd name="adj" fmla="val 56034"/>
            </a:avLst>
          </a:prstGeom>
          <a:solidFill>
            <a:srgbClr val="F0D4F7"/>
          </a:solidFill>
          <a:ln w="7620">
            <a:solidFill>
              <a:srgbClr val="D6BADD"/>
            </a:solidFill>
            <a:prstDash val="solid"/>
          </a:ln>
        </p:spPr>
      </p:sp>
      <p:sp>
        <p:nvSpPr>
          <p:cNvPr id="7" name="Text 5"/>
          <p:cNvSpPr/>
          <p:nvPr/>
        </p:nvSpPr>
        <p:spPr>
          <a:xfrm>
            <a:off x="1735098" y="3029307"/>
            <a:ext cx="3021211"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Create Engaging Content</a:t>
            </a:r>
            <a:endParaRPr lang="en-US" sz="2200" dirty="0"/>
          </a:p>
        </p:txBody>
      </p:sp>
      <p:sp>
        <p:nvSpPr>
          <p:cNvPr id="8" name="Text 6"/>
          <p:cNvSpPr/>
          <p:nvPr/>
        </p:nvSpPr>
        <p:spPr>
          <a:xfrm>
            <a:off x="1735098" y="3524845"/>
            <a:ext cx="12057578"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Develop shareable content that resonates with your community and mission.</a:t>
            </a:r>
            <a:endParaRPr lang="en-US" sz="1850" dirty="0"/>
          </a:p>
        </p:txBody>
      </p:sp>
      <p:sp>
        <p:nvSpPr>
          <p:cNvPr id="9" name="Shape 7"/>
          <p:cNvSpPr/>
          <p:nvPr/>
        </p:nvSpPr>
        <p:spPr>
          <a:xfrm>
            <a:off x="1555790" y="4147185"/>
            <a:ext cx="179427" cy="878562"/>
          </a:xfrm>
          <a:prstGeom prst="roundRect">
            <a:avLst>
              <a:gd name="adj" fmla="val 56034"/>
            </a:avLst>
          </a:prstGeom>
          <a:solidFill>
            <a:srgbClr val="F0D4F7"/>
          </a:solidFill>
          <a:ln w="7620">
            <a:solidFill>
              <a:srgbClr val="D6BADD"/>
            </a:solidFill>
            <a:prstDash val="solid"/>
          </a:ln>
        </p:spPr>
      </p:sp>
      <p:sp>
        <p:nvSpPr>
          <p:cNvPr id="10" name="Text 8"/>
          <p:cNvSpPr/>
          <p:nvPr/>
        </p:nvSpPr>
        <p:spPr>
          <a:xfrm>
            <a:off x="2094190" y="4147185"/>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Build a Community</a:t>
            </a:r>
            <a:endParaRPr lang="en-US" sz="2200" dirty="0"/>
          </a:p>
        </p:txBody>
      </p:sp>
      <p:sp>
        <p:nvSpPr>
          <p:cNvPr id="11" name="Text 9"/>
          <p:cNvSpPr/>
          <p:nvPr/>
        </p:nvSpPr>
        <p:spPr>
          <a:xfrm>
            <a:off x="2094190" y="4642723"/>
            <a:ext cx="11698486"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Consistently post and interact to foster a sense of belonging among followers.</a:t>
            </a:r>
            <a:endParaRPr lang="en-US" sz="1850" dirty="0"/>
          </a:p>
        </p:txBody>
      </p:sp>
      <p:sp>
        <p:nvSpPr>
          <p:cNvPr id="12" name="Shape 10"/>
          <p:cNvSpPr/>
          <p:nvPr/>
        </p:nvSpPr>
        <p:spPr>
          <a:xfrm>
            <a:off x="1914882" y="5265063"/>
            <a:ext cx="179427" cy="878562"/>
          </a:xfrm>
          <a:prstGeom prst="roundRect">
            <a:avLst>
              <a:gd name="adj" fmla="val 56034"/>
            </a:avLst>
          </a:prstGeom>
          <a:solidFill>
            <a:srgbClr val="F0D4F7"/>
          </a:solidFill>
          <a:ln w="7620">
            <a:solidFill>
              <a:srgbClr val="D6BADD"/>
            </a:solidFill>
            <a:prstDash val="solid"/>
          </a:ln>
        </p:spPr>
      </p:sp>
      <p:sp>
        <p:nvSpPr>
          <p:cNvPr id="13" name="Text 11"/>
          <p:cNvSpPr/>
          <p:nvPr/>
        </p:nvSpPr>
        <p:spPr>
          <a:xfrm>
            <a:off x="2453283" y="5265063"/>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Utilize Advertising</a:t>
            </a:r>
            <a:endParaRPr lang="en-US" sz="2200" dirty="0"/>
          </a:p>
        </p:txBody>
      </p:sp>
      <p:sp>
        <p:nvSpPr>
          <p:cNvPr id="14" name="Text 12"/>
          <p:cNvSpPr/>
          <p:nvPr/>
        </p:nvSpPr>
        <p:spPr>
          <a:xfrm>
            <a:off x="2453283" y="5760601"/>
            <a:ext cx="11339393"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Leverage paid advertising options to increase reach and visibility.</a:t>
            </a:r>
            <a:endParaRPr lang="en-US" sz="1850" dirty="0"/>
          </a:p>
        </p:txBody>
      </p:sp>
      <p:sp>
        <p:nvSpPr>
          <p:cNvPr id="15" name="Shape 13"/>
          <p:cNvSpPr/>
          <p:nvPr/>
        </p:nvSpPr>
        <p:spPr>
          <a:xfrm>
            <a:off x="1555790" y="6382941"/>
            <a:ext cx="179427" cy="878562"/>
          </a:xfrm>
          <a:prstGeom prst="roundRect">
            <a:avLst>
              <a:gd name="adj" fmla="val 56034"/>
            </a:avLst>
          </a:prstGeom>
          <a:solidFill>
            <a:srgbClr val="F0D4F7"/>
          </a:solidFill>
          <a:ln w="7620">
            <a:solidFill>
              <a:srgbClr val="D6BADD"/>
            </a:solidFill>
            <a:prstDash val="solid"/>
          </a:ln>
        </p:spPr>
      </p:sp>
      <p:sp>
        <p:nvSpPr>
          <p:cNvPr id="16" name="Text 14"/>
          <p:cNvSpPr/>
          <p:nvPr/>
        </p:nvSpPr>
        <p:spPr>
          <a:xfrm>
            <a:off x="2094190" y="6382941"/>
            <a:ext cx="3017877"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Partner with Influencers</a:t>
            </a:r>
            <a:endParaRPr lang="en-US" sz="2200" dirty="0"/>
          </a:p>
        </p:txBody>
      </p:sp>
      <p:sp>
        <p:nvSpPr>
          <p:cNvPr id="17" name="Text 15"/>
          <p:cNvSpPr/>
          <p:nvPr/>
        </p:nvSpPr>
        <p:spPr>
          <a:xfrm>
            <a:off x="2094190" y="6878479"/>
            <a:ext cx="11698486"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Collaborate with relevant influencers to expand your audience and credibility.</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37724" y="1235154"/>
            <a:ext cx="8605718"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Content Marketing and Storytelling</a:t>
            </a:r>
            <a:endParaRPr lang="en-US" sz="4400" dirty="0"/>
          </a:p>
        </p:txBody>
      </p:sp>
      <p:sp>
        <p:nvSpPr>
          <p:cNvPr id="3" name="Text 1"/>
          <p:cNvSpPr/>
          <p:nvPr/>
        </p:nvSpPr>
        <p:spPr>
          <a:xfrm>
            <a:off x="837724" y="2537460"/>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Core Content Areas</a:t>
            </a:r>
            <a:endParaRPr lang="en-US" sz="2200" dirty="0"/>
          </a:p>
        </p:txBody>
      </p:sp>
      <p:sp>
        <p:nvSpPr>
          <p:cNvPr id="4" name="Text 2"/>
          <p:cNvSpPr/>
          <p:nvPr/>
        </p:nvSpPr>
        <p:spPr>
          <a:xfrm>
            <a:off x="837724" y="3128724"/>
            <a:ext cx="3928586" cy="766048"/>
          </a:xfrm>
          <a:prstGeom prst="rect">
            <a:avLst/>
          </a:prstGeom>
          <a:noFill/>
          <a:ln/>
        </p:spPr>
        <p:txBody>
          <a:bodyPr wrap="squar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Testimonials from beneficiaries and volunteers</a:t>
            </a:r>
            <a:endParaRPr lang="en-US" sz="1850" dirty="0"/>
          </a:p>
        </p:txBody>
      </p:sp>
      <p:sp>
        <p:nvSpPr>
          <p:cNvPr id="5" name="Text 3"/>
          <p:cNvSpPr/>
          <p:nvPr/>
        </p:nvSpPr>
        <p:spPr>
          <a:xfrm>
            <a:off x="837724" y="3978473"/>
            <a:ext cx="3928586" cy="766048"/>
          </a:xfrm>
          <a:prstGeom prst="rect">
            <a:avLst/>
          </a:prstGeom>
          <a:noFill/>
          <a:ln/>
        </p:spPr>
        <p:txBody>
          <a:bodyPr wrap="squar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Case studies illustrating evidence-based work</a:t>
            </a:r>
            <a:endParaRPr lang="en-US" sz="1850" dirty="0"/>
          </a:p>
        </p:txBody>
      </p:sp>
      <p:sp>
        <p:nvSpPr>
          <p:cNvPr id="6" name="Text 4"/>
          <p:cNvSpPr/>
          <p:nvPr/>
        </p:nvSpPr>
        <p:spPr>
          <a:xfrm>
            <a:off x="837724" y="4828223"/>
            <a:ext cx="3928586"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Stories about organizational history</a:t>
            </a:r>
            <a:endParaRPr lang="en-US" sz="1850" dirty="0"/>
          </a:p>
        </p:txBody>
      </p:sp>
      <p:sp>
        <p:nvSpPr>
          <p:cNvPr id="7" name="Text 5"/>
          <p:cNvSpPr/>
          <p:nvPr/>
        </p:nvSpPr>
        <p:spPr>
          <a:xfrm>
            <a:off x="837724" y="5294948"/>
            <a:ext cx="3928586" cy="766048"/>
          </a:xfrm>
          <a:prstGeom prst="rect">
            <a:avLst/>
          </a:prstGeom>
          <a:noFill/>
          <a:ln/>
        </p:spPr>
        <p:txBody>
          <a:bodyPr wrap="squar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Trend-related stories that connect with people</a:t>
            </a:r>
            <a:endParaRPr lang="en-US" sz="1850" dirty="0"/>
          </a:p>
        </p:txBody>
      </p:sp>
      <p:sp>
        <p:nvSpPr>
          <p:cNvPr id="8" name="Text 6"/>
          <p:cNvSpPr/>
          <p:nvPr/>
        </p:nvSpPr>
        <p:spPr>
          <a:xfrm>
            <a:off x="837724" y="6144697"/>
            <a:ext cx="3928586" cy="766048"/>
          </a:xfrm>
          <a:prstGeom prst="rect">
            <a:avLst/>
          </a:prstGeom>
          <a:noFill/>
          <a:ln/>
        </p:spPr>
        <p:txBody>
          <a:bodyPr wrap="squar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Visual storytelling (videos, image stories, memes)</a:t>
            </a:r>
            <a:endParaRPr lang="en-US" sz="1850" dirty="0"/>
          </a:p>
        </p:txBody>
      </p:sp>
      <p:sp>
        <p:nvSpPr>
          <p:cNvPr id="9" name="Text 7"/>
          <p:cNvSpPr/>
          <p:nvPr/>
        </p:nvSpPr>
        <p:spPr>
          <a:xfrm>
            <a:off x="5357813" y="2537460"/>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Distribution Channels</a:t>
            </a:r>
            <a:endParaRPr lang="en-US" sz="2200" dirty="0"/>
          </a:p>
        </p:txBody>
      </p:sp>
      <p:sp>
        <p:nvSpPr>
          <p:cNvPr id="10" name="Text 8"/>
          <p:cNvSpPr/>
          <p:nvPr/>
        </p:nvSpPr>
        <p:spPr>
          <a:xfrm>
            <a:off x="5357813" y="3128724"/>
            <a:ext cx="3928586"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Website</a:t>
            </a:r>
            <a:endParaRPr lang="en-US" sz="1850" dirty="0"/>
          </a:p>
        </p:txBody>
      </p:sp>
      <p:sp>
        <p:nvSpPr>
          <p:cNvPr id="11" name="Text 9"/>
          <p:cNvSpPr/>
          <p:nvPr/>
        </p:nvSpPr>
        <p:spPr>
          <a:xfrm>
            <a:off x="5357813" y="3595449"/>
            <a:ext cx="3928586"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Blog posts</a:t>
            </a:r>
            <a:endParaRPr lang="en-US" sz="1850" dirty="0"/>
          </a:p>
        </p:txBody>
      </p:sp>
      <p:sp>
        <p:nvSpPr>
          <p:cNvPr id="12" name="Text 10"/>
          <p:cNvSpPr/>
          <p:nvPr/>
        </p:nvSpPr>
        <p:spPr>
          <a:xfrm>
            <a:off x="5357813" y="4062174"/>
            <a:ext cx="3928586"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Newsletters</a:t>
            </a:r>
            <a:endParaRPr lang="en-US" sz="1850" dirty="0"/>
          </a:p>
        </p:txBody>
      </p:sp>
      <p:sp>
        <p:nvSpPr>
          <p:cNvPr id="13" name="Text 11"/>
          <p:cNvSpPr/>
          <p:nvPr/>
        </p:nvSpPr>
        <p:spPr>
          <a:xfrm>
            <a:off x="5357813" y="4528899"/>
            <a:ext cx="3928586"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Social media platforms</a:t>
            </a:r>
            <a:endParaRPr lang="en-US" sz="1850" dirty="0"/>
          </a:p>
        </p:txBody>
      </p:sp>
      <p:sp>
        <p:nvSpPr>
          <p:cNvPr id="14" name="Text 12"/>
          <p:cNvSpPr/>
          <p:nvPr/>
        </p:nvSpPr>
        <p:spPr>
          <a:xfrm>
            <a:off x="9877901" y="2537460"/>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Best Practices</a:t>
            </a:r>
            <a:endParaRPr lang="en-US" sz="2200" dirty="0"/>
          </a:p>
        </p:txBody>
      </p:sp>
      <p:sp>
        <p:nvSpPr>
          <p:cNvPr id="15" name="Text 13"/>
          <p:cNvSpPr/>
          <p:nvPr/>
        </p:nvSpPr>
        <p:spPr>
          <a:xfrm>
            <a:off x="9877901" y="3128724"/>
            <a:ext cx="3928586"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Tell true, genuine stories</a:t>
            </a:r>
            <a:endParaRPr lang="en-US" sz="1850" dirty="0"/>
          </a:p>
        </p:txBody>
      </p:sp>
      <p:sp>
        <p:nvSpPr>
          <p:cNvPr id="16" name="Text 14"/>
          <p:cNvSpPr/>
          <p:nvPr/>
        </p:nvSpPr>
        <p:spPr>
          <a:xfrm>
            <a:off x="9877901" y="3595449"/>
            <a:ext cx="3928586" cy="766048"/>
          </a:xfrm>
          <a:prstGeom prst="rect">
            <a:avLst/>
          </a:prstGeom>
          <a:noFill/>
          <a:ln/>
        </p:spPr>
        <p:txBody>
          <a:bodyPr wrap="squar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Pair stories with appropriate channels</a:t>
            </a:r>
            <a:endParaRPr lang="en-US" sz="1850" dirty="0"/>
          </a:p>
        </p:txBody>
      </p:sp>
      <p:sp>
        <p:nvSpPr>
          <p:cNvPr id="17" name="Text 15"/>
          <p:cNvSpPr/>
          <p:nvPr/>
        </p:nvSpPr>
        <p:spPr>
          <a:xfrm>
            <a:off x="9877901" y="4445198"/>
            <a:ext cx="3928586"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Offer hope for the future</a:t>
            </a:r>
            <a:endParaRPr lang="en-US" sz="1850" dirty="0"/>
          </a:p>
        </p:txBody>
      </p:sp>
      <p:sp>
        <p:nvSpPr>
          <p:cNvPr id="18" name="Text 16"/>
          <p:cNvSpPr/>
          <p:nvPr/>
        </p:nvSpPr>
        <p:spPr>
          <a:xfrm>
            <a:off x="9877901" y="4911923"/>
            <a:ext cx="3928586"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Display grit and gratitude</a:t>
            </a:r>
            <a:endParaRPr lang="en-US" sz="1850" dirty="0"/>
          </a:p>
        </p:txBody>
      </p:sp>
      <p:sp>
        <p:nvSpPr>
          <p:cNvPr id="19" name="Text 17"/>
          <p:cNvSpPr/>
          <p:nvPr/>
        </p:nvSpPr>
        <p:spPr>
          <a:xfrm>
            <a:off x="9877901" y="5378648"/>
            <a:ext cx="3928586"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Track metrics and analyze data</a:t>
            </a:r>
            <a:endParaRPr lang="en-US" sz="1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2025-03-21T15:54:54Z</dcterms:created>
  <dcterms:modified xsi:type="dcterms:W3CDTF">2025-03-21T15:54:54Z</dcterms:modified>
</cp:coreProperties>
</file>