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3" r:id="rId7"/>
    <p:sldId id="300" r:id="rId8"/>
    <p:sldId id="266" r:id="rId9"/>
    <p:sldId id="267" r:id="rId10"/>
    <p:sldId id="268" r:id="rId11"/>
    <p:sldId id="272" r:id="rId12"/>
    <p:sldId id="271" r:id="rId13"/>
    <p:sldId id="270" r:id="rId14"/>
    <p:sldId id="335" r:id="rId15"/>
    <p:sldId id="273" r:id="rId16"/>
    <p:sldId id="274" r:id="rId17"/>
    <p:sldId id="275" r:id="rId18"/>
    <p:sldId id="276" r:id="rId19"/>
    <p:sldId id="278" r:id="rId20"/>
    <p:sldId id="280" r:id="rId21"/>
    <p:sldId id="332" r:id="rId22"/>
    <p:sldId id="283" r:id="rId23"/>
    <p:sldId id="285" r:id="rId24"/>
    <p:sldId id="301" r:id="rId25"/>
    <p:sldId id="302" r:id="rId26"/>
    <p:sldId id="314" r:id="rId27"/>
    <p:sldId id="315" r:id="rId28"/>
    <p:sldId id="317" r:id="rId29"/>
    <p:sldId id="318" r:id="rId30"/>
    <p:sldId id="319" r:id="rId31"/>
    <p:sldId id="320" r:id="rId32"/>
    <p:sldId id="321" r:id="rId33"/>
    <p:sldId id="322" r:id="rId34"/>
    <p:sldId id="333" r:id="rId35"/>
    <p:sldId id="331" r:id="rId36"/>
    <p:sldId id="324" r:id="rId37"/>
    <p:sldId id="336" r:id="rId38"/>
    <p:sldId id="337" r:id="rId39"/>
    <p:sldId id="338" r:id="rId40"/>
    <p:sldId id="303" r:id="rId41"/>
    <p:sldId id="304" r:id="rId42"/>
    <p:sldId id="328" r:id="rId43"/>
    <p:sldId id="307" r:id="rId44"/>
    <p:sldId id="330" r:id="rId4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83598" autoAdjust="0"/>
  </p:normalViewPr>
  <p:slideViewPr>
    <p:cSldViewPr>
      <p:cViewPr varScale="1">
        <p:scale>
          <a:sx n="75" d="100"/>
          <a:sy n="75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57C6DB-C5EE-42D9-B0E1-35668F41A136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279F48-D8BA-455C-8683-2BBDFF2779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44E2E-0D66-49DD-9AA3-9E2A031C132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A054B-7FE2-4677-8E90-76CA5E6DF87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706438"/>
            <a:ext cx="4511675" cy="3382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68C9D-2FAC-4FDF-8234-E1717BD1C6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706438"/>
            <a:ext cx="4511675" cy="3382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16DFD-8A8C-4E78-84B1-81F3F8037C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706438"/>
            <a:ext cx="4511675" cy="3382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Après excrétion dans la bile, le médicament se retrouve dans la lumière intestinale 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possibilités :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lang="fr-FR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Élimination fécale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ou </a:t>
            </a:r>
            <a:r>
              <a:rPr lang="fr-FR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Réabsorption (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cycle entéro-hépatique. 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b="1"/>
              <a:t>Exemple de la digitoxine</a:t>
            </a:r>
          </a:p>
          <a:p>
            <a:r>
              <a:rPr lang="fr-FR"/>
              <a:t>Médicament indiqué dans les troubles du rythme</a:t>
            </a:r>
          </a:p>
          <a:p>
            <a:r>
              <a:rPr lang="en-US"/>
              <a:t>Très liposoluble (biodisponibilité &gt; 90%)</a:t>
            </a:r>
          </a:p>
          <a:p>
            <a:r>
              <a:rPr lang="fr-FR"/>
              <a:t>Métabolisme hépatique (&gt;80%) : métabolites actifs</a:t>
            </a:r>
          </a:p>
          <a:p>
            <a:r>
              <a:rPr lang="fr-FR"/>
              <a:t>Excrétion par la bile +++ dans la lumière intestinale et réabsorbption</a:t>
            </a:r>
          </a:p>
          <a:p>
            <a:r>
              <a:rPr lang="en-US"/>
              <a:t>par l’intestin</a:t>
            </a:r>
          </a:p>
          <a:p>
            <a:r>
              <a:rPr lang="fr-FR"/>
              <a:t>Demi-vie = 168 heures, effet très prolongé</a:t>
            </a:r>
          </a:p>
          <a:p>
            <a:r>
              <a:rPr lang="fr-FR"/>
              <a:t>L’élimination est peu diminuée en cas d’insuffisance rénale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35172-236C-40A2-AA4D-890F737D9BC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706438"/>
            <a:ext cx="4511675" cy="3382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B025A-ACA8-4743-84C6-3D05774980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712DD-1475-4B81-A71A-188D58AF85B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2C008-D8C6-4D9B-BF63-BABF13847B1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74523-A389-4FAB-B228-174B624E89E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>
            <a:extLst>
              <a:ext uri="{FF2B5EF4-FFF2-40B4-BE49-F238E27FC236}">
                <a16:creationId xmlns:a16="http://schemas.microsoft.com/office/drawing/2014/main" id="{A4E4B6F8-C191-1A80-E006-D4B5DA8D36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>
            <a:extLst>
              <a:ext uri="{FF2B5EF4-FFF2-40B4-BE49-F238E27FC236}">
                <a16:creationId xmlns:a16="http://schemas.microsoft.com/office/drawing/2014/main" id="{C0283A78-203B-31EE-2A5D-DD6EAFC709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138950C8-6DCB-4DD3-DB20-9A92BEC49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E50FA3-033C-4552-B1DE-96257474FCBA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AAE5-067A-42E4-9F71-4965741E976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E93CA-8780-4993-ABE6-99883407FAA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99AB19-A1BD-4686-AA48-E10988ACEBE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706438"/>
            <a:ext cx="4511675" cy="3382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1E64-F2E2-4658-9703-C717AAE31EA4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9D1D-E481-430F-AFBC-1B3B659AC0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2988-0A35-4E87-BF22-2587C616D335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FDC5-8E96-4B96-AB69-D96679A21B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1A2E-14D0-4ABA-BF06-0D4E808DFEAB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796-D3FD-4CC1-99FA-01C954AAA3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606C97-9C4F-43B4-A2CE-95BB1392C293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9D50A2-DFF2-4CFC-A5E9-A89ECEF461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802C-4589-4331-BF3E-ABF72587C5FD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F609-79A1-49C7-91B9-3C84ACB86D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5C3C-E5B5-4A63-BD98-0442D51BA227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00AD-3F59-48FE-B53C-B6160A7ADE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F5C2-9D9E-49A3-A468-29B84FBB581E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B49C-8882-4DE8-AB9B-8F8549AE74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9258F7-31B1-4BD1-98A8-242EDF16E146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A7CEA6-9664-4C4F-9928-FC97136981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EA99-07F2-453D-BBB6-B58317FDFF0F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E850-DB27-485D-90E1-F4EFFE54CF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necteur droit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061D1F-B4D1-4032-B8BA-88A73C08052B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71606E-A08E-42B5-87EC-A86D39E332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A6D87-3D7D-4040-B1CE-710DA252FC93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701569-F967-4FD5-B509-2CB571502D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CE253-E204-4E41-A33F-B8093FEA23DE}" type="datetimeFigureOut">
              <a:rPr lang="fr-FR"/>
              <a:pPr>
                <a:defRPr/>
              </a:pPr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AA63A-4F68-4CC5-A897-E461FCD151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3" r:id="rId4"/>
    <p:sldLayoutId id="2147483764" r:id="rId5"/>
    <p:sldLayoutId id="2147483771" r:id="rId6"/>
    <p:sldLayoutId id="2147483765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28794" y="1000108"/>
            <a:ext cx="6215106" cy="972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PHARMACOCINÉTIQUE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32" y="2928934"/>
            <a:ext cx="693010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Métabolisme</a:t>
            </a: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des médicaments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240" y="4143380"/>
            <a:ext cx="4682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= Biotransformation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2928938" y="4000500"/>
            <a:ext cx="5214937" cy="1214438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214678" y="5768997"/>
            <a:ext cx="3214688" cy="803275"/>
          </a:xfrm>
        </p:spPr>
        <p:txBody>
          <a:bodyPr/>
          <a:lstStyle/>
          <a:p>
            <a:pPr eaLnBrk="1" hangingPunct="1"/>
            <a:r>
              <a: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BOUKLI HACENE Med </a:t>
            </a:r>
            <a:r>
              <a:rPr lang="fr-FR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Nassim</a:t>
            </a:r>
            <a:endParaRPr lang="en-A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A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692275" y="1412875"/>
            <a:ext cx="590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latin typeface="Century Schoolbook" pitchFamily="18" charset="0"/>
              </a:rPr>
              <a:t>           </a:t>
            </a:r>
            <a:endParaRPr lang="fr-FR">
              <a:latin typeface="Century Schoolbook" pitchFamily="18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28625" y="214312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>
                <a:latin typeface="Times New Roman" pitchFamily="18" charset="0"/>
                <a:cs typeface="Times New Roman" pitchFamily="18" charset="0"/>
              </a:rPr>
              <a:t>Les CYP les plus impliquées dans le métabolisme des médicaments chez l’homme sont les </a:t>
            </a:r>
            <a:r>
              <a:rPr lang="fr-F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CYP 3A4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, CYP 2C9, CYP 2D6, CYP 1A2, CYP 2C19.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57188"/>
            <a:ext cx="51958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28625" y="617538"/>
            <a:ext cx="2857500" cy="9540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Nomenclature du cytochrome P450 </a:t>
            </a:r>
          </a:p>
        </p:txBody>
      </p:sp>
      <p:sp>
        <p:nvSpPr>
          <p:cNvPr id="6" name="Ellipse 5"/>
          <p:cNvSpPr/>
          <p:nvPr/>
        </p:nvSpPr>
        <p:spPr>
          <a:xfrm>
            <a:off x="5286375" y="2500313"/>
            <a:ext cx="1500188" cy="57150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7563"/>
            <a:ext cx="657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2"/>
          <p:cNvSpPr/>
          <p:nvPr/>
        </p:nvSpPr>
        <p:spPr>
          <a:xfrm>
            <a:off x="4786313" y="4286250"/>
            <a:ext cx="1033462" cy="35718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1563" y="71414"/>
            <a:ext cx="7643812" cy="714375"/>
          </a:xfr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Les Réactions de phase II: conjugaison</a:t>
            </a:r>
            <a:endParaRPr lang="fr-FR" sz="45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928671"/>
            <a:ext cx="8401080" cy="1643074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Conjugaison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 transfert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groupe fonctionnel (OH, NH2, COOH)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d’un composé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type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glucoronide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glutathion, sulfate,…catalysé par des enzyme de type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-transférase,  glutathion-transférase…</a:t>
            </a: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357158" y="71414"/>
            <a:ext cx="431800" cy="647700"/>
            <a:chOff x="1" y="1133884"/>
            <a:chExt cx="864368" cy="1234811"/>
          </a:xfrm>
          <a:solidFill>
            <a:srgbClr val="00B050"/>
          </a:solidFill>
        </p:grpSpPr>
        <p:sp>
          <p:nvSpPr>
            <p:cNvPr id="8" name="Chevron 7"/>
            <p:cNvSpPr/>
            <p:nvPr/>
          </p:nvSpPr>
          <p:spPr>
            <a:xfrm rot="5400000">
              <a:off x="-185221" y="1319106"/>
              <a:ext cx="1234811" cy="864368"/>
            </a:xfrm>
            <a:prstGeom prst="chevron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133470" y="1545488"/>
              <a:ext cx="597431" cy="5477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1847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3000386"/>
            <a:ext cx="6608763" cy="292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ce réservé du contenu 2">
            <a:extLst>
              <a:ext uri="{FF2B5EF4-FFF2-40B4-BE49-F238E27FC236}">
                <a16:creationId xmlns:a16="http://schemas.microsoft.com/office/drawing/2014/main" id="{C421A150-6D39-B4D6-E786-98B1560ADD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Les enzymes actives (</a:t>
            </a: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estérases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amidases)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se rencontrent  dans le foie et la lumière du tube digestif.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u="sng">
                <a:latin typeface="Times New Roman" panose="02020603050405020304" pitchFamily="18" charset="0"/>
                <a:cs typeface="Times New Roman" panose="02020603050405020304" pitchFamily="18" charset="0"/>
              </a:rPr>
              <a:t> Exemples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les cholinestérases hydrolysent les esters de choline (Acétylcholine).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Les protéases des sucs digestifs hydrolysent les médicaments de structure peptidique: insuline</a:t>
            </a:r>
          </a:p>
          <a:p>
            <a:pPr eaLnBrk="1" hangingPunct="1"/>
            <a:endParaRPr lang="fr-FR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B69F68-DA9D-53C1-8BA6-2EE3B9A175B1}"/>
              </a:ext>
            </a:extLst>
          </p:cNvPr>
          <p:cNvSpPr txBox="1"/>
          <p:nvPr/>
        </p:nvSpPr>
        <p:spPr>
          <a:xfrm>
            <a:off x="500063" y="428625"/>
            <a:ext cx="4429125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 Réaction d’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hydrolyse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>
            <a:extLst>
              <a:ext uri="{FF2B5EF4-FFF2-40B4-BE49-F238E27FC236}">
                <a16:creationId xmlns:a16="http://schemas.microsoft.com/office/drawing/2014/main" id="{6CCF63B3-6F2D-1414-561C-3E8997CF8D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L-dopa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est transformée en </a:t>
            </a: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dopamine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sous l’influence d’une enzyme présente dans la muqueuse gastro-intestinale: </a:t>
            </a: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Dopa-décarboxylase</a:t>
            </a:r>
          </a:p>
          <a:p>
            <a:pPr eaLnBrk="1" hangingPunct="1"/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DF2D1C-2FC8-BE3C-02A0-FA0772A3B6A6}"/>
              </a:ext>
            </a:extLst>
          </p:cNvPr>
          <p:cNvSpPr txBox="1"/>
          <p:nvPr/>
        </p:nvSpPr>
        <p:spPr>
          <a:xfrm>
            <a:off x="428625" y="428625"/>
            <a:ext cx="6500813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3. Réaction de dé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carboxyl</a:t>
            </a: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ation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2895C3F8-33C8-BA49-72FB-D87B672B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285750"/>
            <a:ext cx="7643812" cy="714375"/>
          </a:xfr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Les Réactions de phase II: conjugaison</a:t>
            </a:r>
            <a:endParaRPr lang="fr-FR" sz="45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Espace réservé du contenu 2">
            <a:extLst>
              <a:ext uri="{FF2B5EF4-FFF2-40B4-BE49-F238E27FC236}">
                <a16:creationId xmlns:a16="http://schemas.microsoft.com/office/drawing/2014/main" id="{0977315E-CAB2-9FAF-2335-F5646D3A2F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La conjugaison est le transfert sur un groupe fonctionnel (OH, NH2, COOH) d’un composé (agent conjuguant)de type sulfate, glucoronide, glutathion,…</a:t>
            </a:r>
          </a:p>
        </p:txBody>
      </p:sp>
      <p:grpSp>
        <p:nvGrpSpPr>
          <p:cNvPr id="2" name="Groupe 47">
            <a:extLst>
              <a:ext uri="{FF2B5EF4-FFF2-40B4-BE49-F238E27FC236}">
                <a16:creationId xmlns:a16="http://schemas.microsoft.com/office/drawing/2014/main" id="{9ED6CDEF-B45A-EF2C-C837-1222906ED7B2}"/>
              </a:ext>
            </a:extLst>
          </p:cNvPr>
          <p:cNvGrpSpPr>
            <a:grpSpLocks/>
          </p:cNvGrpSpPr>
          <p:nvPr/>
        </p:nvGrpSpPr>
        <p:grpSpPr bwMode="auto">
          <a:xfrm>
            <a:off x="357158" y="285728"/>
            <a:ext cx="431800" cy="647700"/>
            <a:chOff x="1" y="1133884"/>
            <a:chExt cx="864368" cy="1234811"/>
          </a:xfrm>
          <a:solidFill>
            <a:srgbClr val="00B050"/>
          </a:solidFill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DDE84BBA-AEF6-14AD-2167-28013010B5BA}"/>
                </a:ext>
              </a:extLst>
            </p:cNvPr>
            <p:cNvSpPr/>
            <p:nvPr/>
          </p:nvSpPr>
          <p:spPr>
            <a:xfrm rot="5400000">
              <a:off x="-185221" y="1319106"/>
              <a:ext cx="1234811" cy="864368"/>
            </a:xfrm>
            <a:prstGeom prst="chevron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Chevron 4">
              <a:extLst>
                <a:ext uri="{FF2B5EF4-FFF2-40B4-BE49-F238E27FC236}">
                  <a16:creationId xmlns:a16="http://schemas.microsoft.com/office/drawing/2014/main" id="{E42E19AC-8331-563C-7FF2-C1BF0105E71F}"/>
                </a:ext>
              </a:extLst>
            </p:cNvPr>
            <p:cNvSpPr/>
            <p:nvPr/>
          </p:nvSpPr>
          <p:spPr>
            <a:xfrm>
              <a:off x="133470" y="1545488"/>
              <a:ext cx="597431" cy="5477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B04C4AF-67BC-DE1E-E00A-AB2DCB2A5995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2643188"/>
          <a:ext cx="8358188" cy="378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929">
                <a:tc>
                  <a:txBody>
                    <a:bodyPr/>
                    <a:lstStyle/>
                    <a:p>
                      <a:r>
                        <a:rPr lang="fr-FR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Groupe</a:t>
                      </a:r>
                      <a:r>
                        <a:rPr lang="en-A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transféré</a:t>
                      </a:r>
                      <a:r>
                        <a:rPr lang="en-A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Times New Roman" pitchFamily="18" charset="0"/>
                          <a:cs typeface="Times New Roman" pitchFamily="18" charset="0"/>
                        </a:rPr>
                        <a:t>Enzymes</a:t>
                      </a:r>
                      <a:r>
                        <a:rPr lang="en-A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000" baseline="0" noProof="0" dirty="0">
                          <a:latin typeface="Times New Roman" pitchFamily="18" charset="0"/>
                          <a:cs typeface="Times New Roman" pitchFamily="18" charset="0"/>
                        </a:rPr>
                        <a:t>impliquées</a:t>
                      </a:r>
                      <a:endParaRPr lang="fr-FR" sz="20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Times New Roman" pitchFamily="18" charset="0"/>
                          <a:cs typeface="Times New Roman" pitchFamily="18" charset="0"/>
                        </a:rPr>
                        <a:t>Nom de la </a:t>
                      </a:r>
                      <a:r>
                        <a:rPr lang="fr-FR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réaction</a:t>
                      </a:r>
                      <a:r>
                        <a:rPr lang="en-A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96">
                <a:tc>
                  <a:txBody>
                    <a:bodyPr/>
                    <a:lstStyle/>
                    <a:p>
                      <a:r>
                        <a:rPr lang="en-AU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Acide</a:t>
                      </a:r>
                      <a:r>
                        <a:rPr lang="en-AU" sz="2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 </a:t>
                      </a:r>
                      <a:r>
                        <a:rPr lang="en-AU" sz="2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glucuronique</a:t>
                      </a:r>
                      <a:endParaRPr lang="fr-FR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Glucuronyl </a:t>
                      </a:r>
                      <a:r>
                        <a:rPr lang="fr-FR" sz="2000" b="0" noProof="0" dirty="0">
                          <a:latin typeface="Times New Roman" pitchFamily="18" charset="0"/>
                          <a:cs typeface="Times New Roman" pitchFamily="18" charset="0"/>
                        </a:rPr>
                        <a:t>transférase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Glucuro - conjugaison</a:t>
                      </a:r>
                      <a:endParaRPr lang="fr-FR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29">
                <a:tc>
                  <a:txBody>
                    <a:bodyPr/>
                    <a:lstStyle/>
                    <a:p>
                      <a:r>
                        <a:rPr lang="en-AU" sz="2000" b="0" dirty="0" err="1">
                          <a:latin typeface="Times New Roman" pitchFamily="18" charset="0"/>
                          <a:cs typeface="Times New Roman" pitchFamily="18" charset="0"/>
                        </a:rPr>
                        <a:t>Sulfate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err="1">
                          <a:latin typeface="Times New Roman" pitchFamily="18" charset="0"/>
                          <a:cs typeface="Times New Roman" pitchFamily="18" charset="0"/>
                        </a:rPr>
                        <a:t>Sulfate</a:t>
                      </a:r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000" b="0" noProof="0" dirty="0">
                          <a:latin typeface="Times New Roman" pitchFamily="18" charset="0"/>
                          <a:cs typeface="Times New Roman" pitchFamily="18" charset="0"/>
                        </a:rPr>
                        <a:t>transférase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Sulfo - conjugaison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29">
                <a:tc>
                  <a:txBody>
                    <a:bodyPr/>
                    <a:lstStyle/>
                    <a:p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Méthyl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>
                          <a:latin typeface="Times New Roman" pitchFamily="18" charset="0"/>
                          <a:cs typeface="Times New Roman" pitchFamily="18" charset="0"/>
                        </a:rPr>
                        <a:t>Méthyl </a:t>
                      </a:r>
                      <a:r>
                        <a:rPr lang="fr-FR" sz="2000" b="0" noProof="0">
                          <a:latin typeface="Times New Roman" pitchFamily="18" charset="0"/>
                          <a:cs typeface="Times New Roman" pitchFamily="18" charset="0"/>
                        </a:rPr>
                        <a:t>transférase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Méthyl conjugaison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951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Glutathion</a:t>
                      </a:r>
                      <a:endParaRPr lang="fr-FR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Glutathion </a:t>
                      </a:r>
                      <a:r>
                        <a:rPr lang="fr-FR" sz="2000" b="0" noProof="0" dirty="0">
                          <a:latin typeface="Times New Roman" pitchFamily="18" charset="0"/>
                          <a:cs typeface="Times New Roman" pitchFamily="18" charset="0"/>
                        </a:rPr>
                        <a:t>transférase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Glutathion -conjugaison</a:t>
                      </a:r>
                      <a:endParaRPr lang="fr-FR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951">
                <a:tc>
                  <a:txBody>
                    <a:bodyPr/>
                    <a:lstStyle/>
                    <a:p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Acétyl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Acétyl </a:t>
                      </a:r>
                      <a:r>
                        <a:rPr lang="fr-FR" sz="2000" b="0" noProof="0" dirty="0">
                          <a:latin typeface="Times New Roman" pitchFamily="18" charset="0"/>
                          <a:cs typeface="Times New Roman" pitchFamily="18" charset="0"/>
                        </a:rPr>
                        <a:t>transférase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latin typeface="Times New Roman" pitchFamily="18" charset="0"/>
                          <a:cs typeface="Times New Roman" pitchFamily="18" charset="0"/>
                        </a:rPr>
                        <a:t>Acétylation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9F27E349-CC00-6EF7-5CB9-3A536A82D4C0}"/>
              </a:ext>
            </a:extLst>
          </p:cNvPr>
          <p:cNvSpPr/>
          <p:nvPr/>
        </p:nvSpPr>
        <p:spPr>
          <a:xfrm>
            <a:off x="5500688" y="4643438"/>
            <a:ext cx="3143250" cy="642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A698AE-D80D-86C7-1B3F-91A694964BE8}"/>
              </a:ext>
            </a:extLst>
          </p:cNvPr>
          <p:cNvSpPr/>
          <p:nvPr/>
        </p:nvSpPr>
        <p:spPr>
          <a:xfrm>
            <a:off x="5429250" y="3000375"/>
            <a:ext cx="3143250" cy="6429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>
            <a:extLst>
              <a:ext uri="{FF2B5EF4-FFF2-40B4-BE49-F238E27FC236}">
                <a16:creationId xmlns:a16="http://schemas.microsoft.com/office/drawing/2014/main" id="{F8756824-64AB-3822-3D1D-E444694F5F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r-FR" alt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glucuro-conjugaison est la conjugaison la plus fréquente chez l'homme.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Elle peut être déficiente chez le </a:t>
            </a:r>
            <a:r>
              <a:rPr lang="fr-FR" altLang="fr-FR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nouveau-né </a:t>
            </a:r>
            <a:r>
              <a:rPr lang="fr-FR" alt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et en pathologie dans les </a:t>
            </a:r>
            <a:r>
              <a:rPr lang="fr-FR" altLang="fr-FR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hyper bilirubinémies</a:t>
            </a:r>
            <a:r>
              <a:rPr lang="fr-FR" alt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AU" alt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CEE5A5-C58E-12F2-7FF5-9C83599F0648}"/>
              </a:ext>
            </a:extLst>
          </p:cNvPr>
          <p:cNvSpPr txBox="1"/>
          <p:nvPr/>
        </p:nvSpPr>
        <p:spPr>
          <a:xfrm>
            <a:off x="1714500" y="357188"/>
            <a:ext cx="4857750" cy="9540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Glucuro-conjugaison</a:t>
            </a:r>
            <a:endParaRPr lang="fr-FR" sz="2800" b="1" dirty="0">
              <a:solidFill>
                <a:srgbClr val="C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rgbClr val="AC00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>
            <a:extLst>
              <a:ext uri="{FF2B5EF4-FFF2-40B4-BE49-F238E27FC236}">
                <a16:creationId xmlns:a16="http://schemas.microsoft.com/office/drawing/2014/main" id="{0F3FDA19-221E-A513-7DE3-F48FC1BFC0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8053388" cy="4525962"/>
          </a:xfrm>
        </p:spPr>
        <p:txBody>
          <a:bodyPr/>
          <a:lstStyle/>
          <a:p>
            <a:pPr eaLnBrk="1" hangingPunct="1"/>
            <a:r>
              <a:rPr lang="fr-FR" alt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glutathion conjugaison a une capacité limitée et elle est débordée en cas </a:t>
            </a:r>
            <a:r>
              <a:rPr lang="fr-FR" altLang="fr-FR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d’afflux massifs de métabolites à conjuguer (intoxication)</a:t>
            </a:r>
            <a:r>
              <a:rPr lang="fr-FR" alt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ou en cas de </a:t>
            </a:r>
            <a:r>
              <a:rPr lang="fr-FR" altLang="fr-FR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en glutathion.</a:t>
            </a:r>
            <a:r>
              <a:rPr lang="fr-FR" altLang="fr-FR" sz="280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alt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Exemple :</a:t>
            </a:r>
            <a:r>
              <a:rPr lang="fr-FR" altLang="fr-FR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intoxication aigue par le paracétamol </a:t>
            </a:r>
            <a:endParaRPr lang="fr-FR" altLang="fr-FR" sz="28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61378B-955F-C8AA-11AC-99DE68786372}"/>
              </a:ext>
            </a:extLst>
          </p:cNvPr>
          <p:cNvSpPr txBox="1"/>
          <p:nvPr/>
        </p:nvSpPr>
        <p:spPr>
          <a:xfrm>
            <a:off x="1857375" y="357188"/>
            <a:ext cx="4214813" cy="9540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Glutathion -conjugaison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rgbClr val="AC00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C87BBA-CEB6-62FA-4176-E74E937E4E0B}"/>
              </a:ext>
            </a:extLst>
          </p:cNvPr>
          <p:cNvSpPr/>
          <p:nvPr/>
        </p:nvSpPr>
        <p:spPr>
          <a:xfrm>
            <a:off x="428625" y="1214438"/>
            <a:ext cx="1423988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Glucuronate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F5B9D-5192-B6E9-6A9B-0EC3D797105F}"/>
              </a:ext>
            </a:extLst>
          </p:cNvPr>
          <p:cNvSpPr/>
          <p:nvPr/>
        </p:nvSpPr>
        <p:spPr>
          <a:xfrm>
            <a:off x="3714750" y="1214438"/>
            <a:ext cx="142875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Paracétamol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264FB-4C21-D823-43E0-7637FDCC7125}"/>
              </a:ext>
            </a:extLst>
          </p:cNvPr>
          <p:cNvSpPr/>
          <p:nvPr/>
        </p:nvSpPr>
        <p:spPr>
          <a:xfrm>
            <a:off x="7358063" y="1214438"/>
            <a:ext cx="877887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Sulfate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A6894-E124-EA31-6C78-FFAF21878B3A}"/>
              </a:ext>
            </a:extLst>
          </p:cNvPr>
          <p:cNvSpPr/>
          <p:nvPr/>
        </p:nvSpPr>
        <p:spPr>
          <a:xfrm>
            <a:off x="3428992" y="3857628"/>
            <a:ext cx="2858475" cy="36933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NAPQI : métabolite réactif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96A638-E6E1-A4F5-5B30-839BAB6A628E}"/>
              </a:ext>
            </a:extLst>
          </p:cNvPr>
          <p:cNvSpPr/>
          <p:nvPr/>
        </p:nvSpPr>
        <p:spPr>
          <a:xfrm>
            <a:off x="0" y="3714750"/>
            <a:ext cx="2071688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Acide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mercaptopurique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39EC5-F158-B9BE-6714-0682613B0FC8}"/>
              </a:ext>
            </a:extLst>
          </p:cNvPr>
          <p:cNvSpPr/>
          <p:nvPr/>
        </p:nvSpPr>
        <p:spPr>
          <a:xfrm>
            <a:off x="7215206" y="3643314"/>
            <a:ext cx="15001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Nécrose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hépatique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65A83-0FAE-C6DB-DF0B-F0220CDF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143375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Glutathion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transférase</a:t>
            </a:r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E3A8C4BA-5BEA-A5AF-B8C3-A59375659A35}"/>
              </a:ext>
            </a:extLst>
          </p:cNvPr>
          <p:cNvSpPr/>
          <p:nvPr/>
        </p:nvSpPr>
        <p:spPr>
          <a:xfrm flipH="1" flipV="1">
            <a:off x="2571736" y="4786322"/>
            <a:ext cx="285752" cy="128588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Multiplier 14">
            <a:extLst>
              <a:ext uri="{FF2B5EF4-FFF2-40B4-BE49-F238E27FC236}">
                <a16:creationId xmlns:a16="http://schemas.microsoft.com/office/drawing/2014/main" id="{33AFBB5B-3B56-D74D-3C93-4CF686893984}"/>
              </a:ext>
            </a:extLst>
          </p:cNvPr>
          <p:cNvSpPr/>
          <p:nvPr/>
        </p:nvSpPr>
        <p:spPr>
          <a:xfrm>
            <a:off x="2428875" y="5000625"/>
            <a:ext cx="500063" cy="857250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078A7-E846-349D-3014-41D4A2C4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571500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Glucuronyl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transférase</a:t>
            </a:r>
          </a:p>
        </p:txBody>
      </p:sp>
      <p:sp>
        <p:nvSpPr>
          <p:cNvPr id="17" name="Flèche droite 16">
            <a:extLst>
              <a:ext uri="{FF2B5EF4-FFF2-40B4-BE49-F238E27FC236}">
                <a16:creationId xmlns:a16="http://schemas.microsoft.com/office/drawing/2014/main" id="{20562707-DE3E-A86C-8287-AAE0E771F946}"/>
              </a:ext>
            </a:extLst>
          </p:cNvPr>
          <p:cNvSpPr/>
          <p:nvPr/>
        </p:nvSpPr>
        <p:spPr>
          <a:xfrm>
            <a:off x="5357818" y="1214422"/>
            <a:ext cx="1857388" cy="35719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Flèche droite 18">
            <a:extLst>
              <a:ext uri="{FF2B5EF4-FFF2-40B4-BE49-F238E27FC236}">
                <a16:creationId xmlns:a16="http://schemas.microsoft.com/office/drawing/2014/main" id="{2570AD9F-565E-7A4D-FEBB-B4D126BEAE01}"/>
              </a:ext>
            </a:extLst>
          </p:cNvPr>
          <p:cNvSpPr/>
          <p:nvPr/>
        </p:nvSpPr>
        <p:spPr>
          <a:xfrm rot="10800000">
            <a:off x="2000232" y="1214422"/>
            <a:ext cx="1500198" cy="35719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Flèche droite 19">
            <a:extLst>
              <a:ext uri="{FF2B5EF4-FFF2-40B4-BE49-F238E27FC236}">
                <a16:creationId xmlns:a16="http://schemas.microsoft.com/office/drawing/2014/main" id="{0755C02A-376F-CB03-1B3D-27FED44C3BB8}"/>
              </a:ext>
            </a:extLst>
          </p:cNvPr>
          <p:cNvSpPr/>
          <p:nvPr/>
        </p:nvSpPr>
        <p:spPr>
          <a:xfrm rot="5400000">
            <a:off x="3464711" y="2536025"/>
            <a:ext cx="1928826" cy="4286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Flèche droite 22">
            <a:extLst>
              <a:ext uri="{FF2B5EF4-FFF2-40B4-BE49-F238E27FC236}">
                <a16:creationId xmlns:a16="http://schemas.microsoft.com/office/drawing/2014/main" id="{B1D38382-2FA3-2793-C60D-6D81E37E93BA}"/>
              </a:ext>
            </a:extLst>
          </p:cNvPr>
          <p:cNvSpPr/>
          <p:nvPr/>
        </p:nvSpPr>
        <p:spPr>
          <a:xfrm rot="10800000">
            <a:off x="2071670" y="3786190"/>
            <a:ext cx="1214446" cy="35719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Flèche droite 23">
            <a:extLst>
              <a:ext uri="{FF2B5EF4-FFF2-40B4-BE49-F238E27FC236}">
                <a16:creationId xmlns:a16="http://schemas.microsoft.com/office/drawing/2014/main" id="{7FA5A60C-7C45-D5BA-D7C5-FDB6035F8C7D}"/>
              </a:ext>
            </a:extLst>
          </p:cNvPr>
          <p:cNvSpPr/>
          <p:nvPr/>
        </p:nvSpPr>
        <p:spPr>
          <a:xfrm>
            <a:off x="6429388" y="3929066"/>
            <a:ext cx="857256" cy="35719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163D82-1FF4-0DB0-28BF-8B66ECE8C4DB}"/>
              </a:ext>
            </a:extLst>
          </p:cNvPr>
          <p:cNvSpPr/>
          <p:nvPr/>
        </p:nvSpPr>
        <p:spPr>
          <a:xfrm>
            <a:off x="2500298" y="2285992"/>
            <a:ext cx="157163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Surdosage</a:t>
            </a: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 paracétamol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904516-22C4-3C93-D6D7-801CCD19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785813"/>
            <a:ext cx="200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Sulfo</a:t>
            </a:r>
            <a:r>
              <a:rPr lang="en-AU" altLang="fr-F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fr-F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transférase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CB7B46-2F76-F908-626E-2A406353A077}"/>
              </a:ext>
            </a:extLst>
          </p:cNvPr>
          <p:cNvSpPr/>
          <p:nvPr/>
        </p:nvSpPr>
        <p:spPr>
          <a:xfrm>
            <a:off x="1857375" y="6143625"/>
            <a:ext cx="2198688" cy="3698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Déficit en glutathion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FC2EE-795A-1C24-3F8A-AEDAE93C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286250"/>
            <a:ext cx="2913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 acétyl-p-benzoquinone imine</a:t>
            </a:r>
            <a:endParaRPr lang="fr-FR" altLang="fr-FR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993DD9-203C-67AB-484E-3B7D63587223}"/>
              </a:ext>
            </a:extLst>
          </p:cNvPr>
          <p:cNvSpPr/>
          <p:nvPr/>
        </p:nvSpPr>
        <p:spPr>
          <a:xfrm>
            <a:off x="214313" y="142875"/>
            <a:ext cx="4276725" cy="4000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Intoxication aigue par le paracétamol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build="allAtOnce"/>
      <p:bldP spid="16" grpId="0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57188" y="1714500"/>
            <a:ext cx="838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fr-FR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Les inducteurs enzymatiques sont des substances capables d’augmenter la synthèse des cytochromes P450 et par conséquent leur activités enzymatiques. 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71500" y="142875"/>
            <a:ext cx="6858000" cy="7858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96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9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Facteurs de variation du métabolisme</a:t>
            </a:r>
          </a:p>
          <a:p>
            <a:pPr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142984"/>
            <a:ext cx="446757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 induction enzymatique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7188" y="3227388"/>
            <a:ext cx="8534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L’effet inducteur se manifeste: </a:t>
            </a:r>
          </a:p>
          <a:p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Sur le propre métabolisme de l’inducteur; on parle</a:t>
            </a:r>
          </a:p>
          <a:p>
            <a:r>
              <a:rPr lang="fr-FR" sz="2400">
                <a:latin typeface="Times New Roman" pitchFamily="18" charset="0"/>
                <a:cs typeface="Times New Roman" pitchFamily="18" charset="0"/>
              </a:rPr>
              <a:t>   d’</a:t>
            </a:r>
            <a:r>
              <a:rPr lang="fr-FR" sz="2400" b="1">
                <a:latin typeface="Times New Roman" pitchFamily="18" charset="0"/>
                <a:cs typeface="Times New Roman" pitchFamily="18" charset="0"/>
              </a:rPr>
              <a:t>auto-induction</a:t>
            </a:r>
          </a:p>
          <a:p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Sur d’autres médicaments en cas de Coadministration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  <p:bldP spid="5" grpId="0" build="allAtOnce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50" y="714375"/>
            <a:ext cx="8072438" cy="3214688"/>
          </a:xfrm>
        </p:spPr>
        <p:txBody>
          <a:bodyPr/>
          <a:lstStyle/>
          <a:p>
            <a:pPr algn="just" eaLnBrk="1" hangingPunct="1">
              <a:buClrTx/>
              <a:buFont typeface="Wingdings" pitchFamily="2" charset="2"/>
              <a:buChar char="q"/>
            </a:pPr>
            <a:r>
              <a:rPr lang="fr-FR" sz="2300" b="1">
                <a:latin typeface="Times New Roman" pitchFamily="18" charset="0"/>
                <a:cs typeface="Times New Roman" pitchFamily="18" charset="0"/>
              </a:rPr>
              <a:t>Les conséquences cliniques sont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300"/>
              <a:t>  - 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Si la formation de métabolites inactifs est accélérée: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3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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 efficacité thérapeutique réduite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300">
                <a:latin typeface="Times New Roman" pitchFamily="18" charset="0"/>
                <a:cs typeface="Times New Roman" pitchFamily="18" charset="0"/>
              </a:rPr>
              <a:t>  - Si ↑ de métabolites actifs: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3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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 effet thérapeutique accru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300">
                <a:latin typeface="Times New Roman" pitchFamily="18" charset="0"/>
                <a:cs typeface="Times New Roman" pitchFamily="18" charset="0"/>
              </a:rPr>
              <a:t>  - Si formation de métabolites toxiques ↑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3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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 effets indésirables graves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472" y="142852"/>
            <a:ext cx="446757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 induction enzymatique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57188" y="4000500"/>
            <a:ext cx="8229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plus puissants inducteurs enzymatiques sont :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Certains antiépileptiques 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fr-FR" sz="23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hénobarbital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3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Carbamazépine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3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Phénytoïne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fr-FR" sz="23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ifampicine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(antituberculeux)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Tabac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l’alcool (en prise chronique)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fr-FR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3786187" cy="1000125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Introduction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92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8229600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Le terme biotransformation désigne les diverses 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modifications chimiques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que subissent les médicaments dans l’organisme pour donner naissance à des </a:t>
            </a:r>
            <a:r>
              <a:rPr lang="fr-FR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métabolites</a:t>
            </a:r>
            <a:r>
              <a:rPr lang="fr-FR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fr-FR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fr-FR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fr-FR" sz="2800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81000"/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Les biotransformations sont principalement effectuées par des </a:t>
            </a:r>
            <a:r>
              <a:rPr lang="fr-FR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réactions enzymatiques.</a:t>
            </a:r>
          </a:p>
          <a:p>
            <a:pPr eaLnBrk="1" hangingPunct="1"/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0"/>
            <a:ext cx="8431213" cy="22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14313" y="1714500"/>
            <a:ext cx="84296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fr-FR" b="1">
              <a:latin typeface="Century Schoolbook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Les inhibiteurs enzymatiques sont des substances capables de diminuer  le métabolisme des médicaments.</a:t>
            </a:r>
          </a:p>
          <a:p>
            <a:pPr algn="just"/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L’effet est immédiat dès l’instauration de l’inhibiteur.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071546"/>
            <a:ext cx="450764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 inhibition enzymatique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71500" y="142875"/>
            <a:ext cx="6858000" cy="7858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96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9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Facteurs de variation du métabolisme</a:t>
            </a:r>
          </a:p>
          <a:p>
            <a:pPr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2875" y="4143375"/>
            <a:ext cx="8229600" cy="2428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principaux inhibiteurs enzymatiques sont: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Antifongiques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azolés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kétoconazole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fluconazol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miconazol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acrolides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ythromycine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clarithromycine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josamycine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ritonavir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Jus de pamplemousse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fr-FR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allAtOnce"/>
      <p:bldP spid="5" grpId="0" build="allAtOnce" animBg="1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094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85750" y="1357313"/>
            <a:ext cx="84582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Century Schoolbook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Deux médicaments métabolisés par la même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isoforme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de CYP entreront en compétition s'ils sont administrés en même temps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Celui qui a l'affinité la plus grande pour l'enzyme ou la concentration la plus forte, est catabolisé en priorité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Les effets de l'autre sont alors prolongés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1142984"/>
            <a:ext cx="2491388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Compétition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1500" y="142875"/>
            <a:ext cx="6858000" cy="7858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96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9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Facteurs de variation du métabolisme</a:t>
            </a:r>
          </a:p>
          <a:p>
            <a:pPr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3960008"/>
            <a:ext cx="7077579" cy="61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Les variations génétiques du métabolisme: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4"/>
          <p:cNvSpPr txBox="1">
            <a:spLocks noChangeArrowheads="1"/>
          </p:cNvSpPr>
          <p:nvPr/>
        </p:nvSpPr>
        <p:spPr bwMode="auto">
          <a:xfrm>
            <a:off x="357188" y="4357688"/>
            <a:ext cx="8458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L’activité de certaines voies métaboliques est contrôlée génétiquement. L’efficacité  va alors variée selon les individus.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Exemple: l’acétylation de l’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isoniazide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(antituberculeux) a une vitesse différente chez les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acétyleurs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lents ou rapides.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allAtOnce"/>
      <p:bldP spid="4" grpId="0" build="allAtOnce" animBg="1"/>
      <p:bldP spid="6" grpId="0" build="allAtOnce" animBg="1"/>
      <p:bldP spid="2356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2071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IH: ↓↓ synthèse enzymatique    →   ↓↓ métabolisme</a:t>
            </a:r>
            <a:endParaRPr lang="fr-FR" sz="2800" dirty="0"/>
          </a:p>
          <a:p>
            <a:pPr eaLnBrk="1" hangingPunct="1"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IC: ↓↓ de l’irrigation sanguine du foie  → ↓↓ la clairance hépatique de certains médicaments.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1071546"/>
            <a:ext cx="2937022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pathologies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7188" y="142875"/>
            <a:ext cx="6858000" cy="7858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96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9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Facteurs de variation du métabolisme</a:t>
            </a:r>
          </a:p>
          <a:p>
            <a:pPr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334408"/>
            <a:ext cx="1418081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L’âge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4313" y="3627438"/>
            <a:ext cx="8686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fr-FR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 la naissance,  le foie est immature avec un métabolisme déficient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une augmentation considérable de la demi-vie plasmatique pour tous les médicaments métabolisés par le foie chez le prématuré et chez le nouveau-né.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fonction hépatique diminue avec l’âge.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allAtOnce"/>
      <p:bldP spid="5" grpId="0" build="allAtOnce" animBg="1"/>
      <p:bldP spid="6" grpId="0" build="allAtOnce" animBg="1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28794" y="1000108"/>
            <a:ext cx="6215106" cy="972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PHARMACOCINÉTIQUE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4546" y="3071810"/>
            <a:ext cx="6758581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Elimination des médicaments 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3214678" y="5000636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BOUKLI HACENE Med Nassim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2024-2025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r>
              <a:rPr lang="fr-FR" dirty="0"/>
              <a:t>Etape finale du devenir du médicament dans l’organisme.</a:t>
            </a:r>
          </a:p>
          <a:p>
            <a:endParaRPr lang="fr-FR" dirty="0"/>
          </a:p>
          <a:p>
            <a:r>
              <a:rPr lang="fr-FR" dirty="0"/>
              <a:t>C’est le processus par lequel les médicaments et leur métabolites sont transférés de l’environnement interne vers le milieu externe par excrétion rénale ou non rénale</a:t>
            </a:r>
          </a:p>
          <a:p>
            <a:endParaRPr lang="fr-FR" dirty="0"/>
          </a:p>
          <a:p>
            <a:r>
              <a:rPr lang="fr-FR" dirty="0"/>
              <a:t>La plupart des médicament sont éliminés par excrétion essentiellement rénale, soit s/f inchangée ou après biotransformation, mais aussi biliaire (hépatique),…..salivaire, pulmonaire…etc. </a:t>
            </a:r>
          </a:p>
          <a:p>
            <a:pPr eaLnBrk="1" hangingPunct="1"/>
            <a:endParaRPr lang="fr-FR" dirty="0"/>
          </a:p>
          <a:p>
            <a:pPr eaLnBrk="1" hangingPunct="1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63" y="214313"/>
            <a:ext cx="3071812" cy="10001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anchor="b">
            <a:normAutofit fontScale="52500" lnSpcReduction="2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43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AU" sz="43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fr-FR" sz="43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53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Introduction</a:t>
            </a:r>
            <a:br>
              <a:rPr lang="fr-FR" sz="53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53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3006725"/>
            <a:ext cx="223837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4000" b="1" i="1" dirty="0">
                <a:solidFill>
                  <a:srgbClr val="0070C0"/>
                </a:solidFill>
                <a:latin typeface="Times New Roman" pitchFamily="18" charset="0"/>
              </a:rPr>
              <a:t>Filtration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514475" y="4656138"/>
            <a:ext cx="2179638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4000" b="1" i="1">
                <a:solidFill>
                  <a:srgbClr val="33CC33"/>
                </a:solidFill>
                <a:latin typeface="Times New Roman" pitchFamily="18" charset="0"/>
              </a:rPr>
              <a:t>Sécrétion</a:t>
            </a:r>
          </a:p>
          <a:p>
            <a:pPr algn="ctr" eaLnBrk="0" hangingPunct="0"/>
            <a:r>
              <a:rPr lang="fr-FR" sz="4000" b="1" i="1">
                <a:solidFill>
                  <a:srgbClr val="33CC33"/>
                </a:solidFill>
                <a:latin typeface="Times New Roman" pitchFamily="18" charset="0"/>
              </a:rPr>
              <a:t>(active)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775075" y="2649538"/>
            <a:ext cx="4989513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4000" b="1" i="1">
                <a:solidFill>
                  <a:srgbClr val="A50021"/>
                </a:solidFill>
                <a:latin typeface="Times New Roman" pitchFamily="18" charset="0"/>
              </a:rPr>
              <a:t>Réabsorption (passive)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56125" y="5375275"/>
            <a:ext cx="19970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latin typeface="Times New Roman" pitchFamily="18" charset="0"/>
              </a:rPr>
              <a:t>Anse de Henle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1438" y="4357688"/>
            <a:ext cx="1500187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latin typeface="Times New Roman" pitchFamily="18" charset="0"/>
              </a:rPr>
              <a:t>Glomerule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046288" y="2884488"/>
            <a:ext cx="1387475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400" dirty="0">
                <a:latin typeface="Times New Roman" pitchFamily="18" charset="0"/>
              </a:rPr>
              <a:t>Tubule proximal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791200" y="3214688"/>
            <a:ext cx="1387475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400">
                <a:latin typeface="Times New Roman" pitchFamily="18" charset="0"/>
              </a:rPr>
              <a:t>Tubule distal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5400000">
            <a:off x="6853238" y="4103687"/>
            <a:ext cx="233203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latin typeface="Times New Roman" pitchFamily="18" charset="0"/>
              </a:rPr>
              <a:t>Tubule collecteur</a:t>
            </a:r>
          </a:p>
        </p:txBody>
      </p: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914400" y="3429000"/>
            <a:ext cx="7315200" cy="3200400"/>
            <a:chOff x="576" y="1728"/>
            <a:chExt cx="4608" cy="2448"/>
          </a:xfrm>
        </p:grpSpPr>
        <p:grpSp>
          <p:nvGrpSpPr>
            <p:cNvPr id="27667" name="Group 11"/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27669" name="Freeform 12"/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50"/>
                  <a:gd name="T85" fmla="*/ 0 h 1978"/>
                  <a:gd name="T86" fmla="*/ 3950 w 3950"/>
                  <a:gd name="T87" fmla="*/ 1978 h 19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Freeform 13"/>
              <p:cNvSpPr>
                <a:spLocks/>
              </p:cNvSpPr>
              <p:nvPr/>
            </p:nvSpPr>
            <p:spPr bwMode="auto">
              <a:xfrm>
                <a:off x="576" y="2458"/>
                <a:ext cx="3935" cy="1660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35"/>
                  <a:gd name="T61" fmla="*/ 0 h 1660"/>
                  <a:gd name="T62" fmla="*/ 3935 w 3935"/>
                  <a:gd name="T63" fmla="*/ 1660 h 166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8" name="Line 14"/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975" name="AutoShape 15"/>
          <p:cNvSpPr>
            <a:spLocks noChangeArrowheads="1"/>
          </p:cNvSpPr>
          <p:nvPr/>
        </p:nvSpPr>
        <p:spPr bwMode="auto">
          <a:xfrm rot="10520521" flipV="1">
            <a:off x="2578100" y="3497263"/>
            <a:ext cx="533400" cy="1065212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99FF66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JO">
              <a:latin typeface="Century Schoolbook" pitchFamily="18" charset="0"/>
            </a:endParaRPr>
          </a:p>
        </p:txBody>
      </p:sp>
      <p:sp>
        <p:nvSpPr>
          <p:cNvPr id="168976" name="AutoShape 16"/>
          <p:cNvSpPr>
            <a:spLocks noChangeArrowheads="1"/>
          </p:cNvSpPr>
          <p:nvPr/>
        </p:nvSpPr>
        <p:spPr bwMode="auto">
          <a:xfrm>
            <a:off x="214313" y="3905250"/>
            <a:ext cx="1295400" cy="381000"/>
          </a:xfrm>
          <a:prstGeom prst="rightArrow">
            <a:avLst>
              <a:gd name="adj1" fmla="val 50000"/>
              <a:gd name="adj2" fmla="val 95625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ar-JO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5929313" y="3786188"/>
            <a:ext cx="0" cy="6096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71406" y="214290"/>
            <a:ext cx="4286251" cy="9360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AU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Elimination </a:t>
            </a:r>
            <a:r>
              <a:rPr lang="fr-FR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rénale</a:t>
            </a:r>
            <a:br>
              <a:rPr lang="fr-FR" sz="85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85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65" name="Rectangle 19"/>
          <p:cNvSpPr>
            <a:spLocks noChangeArrowheads="1"/>
          </p:cNvSpPr>
          <p:nvPr/>
        </p:nvSpPr>
        <p:spPr bwMode="auto">
          <a:xfrm>
            <a:off x="4643438" y="14763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sz="2000" dirty="0"/>
              <a:t>Filtration </a:t>
            </a:r>
            <a:r>
              <a:rPr lang="en-US" sz="2000" dirty="0" err="1"/>
              <a:t>glomérulaire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Sécrétion</a:t>
            </a:r>
            <a:r>
              <a:rPr lang="en-US" sz="2000" dirty="0"/>
              <a:t> </a:t>
            </a:r>
            <a:r>
              <a:rPr lang="en-US" sz="2000" dirty="0" err="1"/>
              <a:t>tubulaire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Réabsorption</a:t>
            </a:r>
            <a:r>
              <a:rPr lang="en-US" sz="2000" dirty="0"/>
              <a:t> </a:t>
            </a:r>
            <a:r>
              <a:rPr lang="en-US" sz="2000" dirty="0" err="1"/>
              <a:t>tubulaire</a:t>
            </a:r>
            <a:endParaRPr lang="en-US" sz="2000" dirty="0"/>
          </a:p>
        </p:txBody>
      </p:sp>
      <p:sp>
        <p:nvSpPr>
          <p:cNvPr id="27666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357313"/>
            <a:ext cx="8501062" cy="1285875"/>
          </a:xfrm>
        </p:spPr>
        <p:txBody>
          <a:bodyPr/>
          <a:lstStyle/>
          <a:p>
            <a:r>
              <a:rPr lang="fr-FR" dirty="0"/>
              <a:t>La plupart des molécules sont éliminées dans les urines, soit s/f inchangée, soit s/f de produits de dégradation.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/>
      <p:bldP spid="168964" grpId="0"/>
      <p:bldP spid="27653" grpId="0"/>
      <p:bldP spid="27654" grpId="0"/>
      <p:bldP spid="27655" grpId="0"/>
      <p:bldP spid="27656" grpId="0"/>
      <p:bldP spid="27657" grpId="0"/>
      <p:bldP spid="168975" grpId="0" animBg="1"/>
      <p:bldP spid="168976" grpId="0" animBg="1"/>
      <p:bldP spid="21" grpId="0" animBg="1"/>
      <p:bldP spid="23" grpId="0" build="allAtOnce" animBg="1"/>
      <p:bldP spid="27665" grpId="0" build="allAtOnce"/>
      <p:bldP spid="2766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15"/>
          <p:cNvSpPr>
            <a:spLocks noChangeArrowheads="1"/>
          </p:cNvSpPr>
          <p:nvPr/>
        </p:nvSpPr>
        <p:spPr bwMode="auto">
          <a:xfrm>
            <a:off x="357188" y="1142984"/>
            <a:ext cx="8429625" cy="542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Étape obligatoire pour tous les médicaments s’ils répondent aux critères: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PM &lt;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65000 Da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Seule la </a:t>
            </a:r>
            <a:r>
              <a:rPr lang="fr-FR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fraction libre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est filtrée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Influencée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 l’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du glom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rule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Influencée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 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débit sanguin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 médicament qui est totalement éliminé par filtration glomérulaire sans être sécrété ni réabsorbé a une clairance proche de la clairance de la créatinine.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83000"/>
              <a:buFont typeface="Wingdings" pitchFamily="2" charset="2"/>
              <a:buChar char="q"/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83000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28675" name="Rectangle 16"/>
          <p:cNvSpPr>
            <a:spLocks noChangeArrowheads="1"/>
          </p:cNvSpPr>
          <p:nvPr/>
        </p:nvSpPr>
        <p:spPr bwMode="auto">
          <a:xfrm>
            <a:off x="642938" y="4857750"/>
            <a:ext cx="7104062" cy="221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819150" lvl="1" indent="-285750" defTabSz="7620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ar-JO" sz="2400">
              <a:latin typeface="Century Schoolboo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88" y="3143248"/>
            <a:ext cx="8215312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</a:rPr>
              <a:t>Cl filtration = Fu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(fraction libre)  </a:t>
            </a:r>
            <a:r>
              <a:rPr lang="fr-FR" sz="2400" b="1" dirty="0">
                <a:solidFill>
                  <a:srgbClr val="FF0000"/>
                </a:solidFill>
              </a:rPr>
              <a:t>x DFG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(débit de filtration glomérulaire)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0034" y="357166"/>
            <a:ext cx="5857916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1) La filtration glomérulaire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14282" y="122219"/>
            <a:ext cx="5072098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2)  La sécrétion tubulaire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875" y="857232"/>
            <a:ext cx="5429257" cy="5302270"/>
          </a:xfrm>
          <a:prstGeom prst="rect">
            <a:avLst/>
          </a:prstGeom>
        </p:spPr>
        <p:txBody>
          <a:bodyPr/>
          <a:lstStyle/>
          <a:p>
            <a:pPr marL="273050" lvl="1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Localisation: Cellules du tubule proximal.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sécrétion s’effectue par </a:t>
            </a:r>
            <a:r>
              <a:rPr lang="fr-FR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 systèmes de transport actif (Energie dépendant) : </a:t>
            </a:r>
          </a:p>
          <a:p>
            <a:pPr marL="639763" lvl="1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Système anionique</a:t>
            </a:r>
            <a:r>
              <a:rPr lang="fr-B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(acides)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9763" lvl="1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Système cationique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(bases)</a:t>
            </a:r>
            <a:endParaRPr lang="fr-FR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fr-FR" sz="2800" dirty="0">
              <a:latin typeface="+mn-lt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357313"/>
            <a:ext cx="3324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85750" y="1214438"/>
            <a:ext cx="8143875" cy="54292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dirty="0">
                <a:latin typeface="+mn-lt"/>
                <a:cs typeface="+mn-cs"/>
              </a:rPr>
              <a:t>Ces 2 systèmes ont une 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faible spécificité </a:t>
            </a:r>
            <a:r>
              <a:rPr lang="fr-FR" sz="2400" dirty="0">
                <a:latin typeface="+mn-lt"/>
                <a:cs typeface="+mn-cs"/>
              </a:rPr>
              <a:t>et transportent plusieurs composés: 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compétition</a:t>
            </a:r>
            <a:r>
              <a:rPr lang="fr-FR" sz="2400" dirty="0">
                <a:latin typeface="+mn-lt"/>
                <a:cs typeface="+mn-cs"/>
              </a:rPr>
              <a:t> entre les médicament pour le même transporteur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fr-FR" sz="2400" dirty="0">
              <a:latin typeface="+mn-lt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fr-FR" sz="2400" u="sng" dirty="0">
                <a:latin typeface="+mn-lt"/>
                <a:cs typeface="+mn-cs"/>
              </a:rPr>
              <a:t>Exemple</a:t>
            </a:r>
            <a:r>
              <a:rPr lang="fr-FR" sz="2400" dirty="0">
                <a:latin typeface="+mn-lt"/>
                <a:cs typeface="+mn-cs"/>
              </a:rPr>
              <a:t>: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Probénécide</a:t>
            </a:r>
            <a:r>
              <a:rPr lang="fr-FR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fr-FR" sz="2400" dirty="0">
                <a:latin typeface="+mn-lt"/>
                <a:cs typeface="+mn-cs"/>
              </a:rPr>
              <a:t>( agent </a:t>
            </a:r>
            <a:r>
              <a:rPr lang="fr-FR" sz="2400" dirty="0" err="1">
                <a:latin typeface="+mn-lt"/>
                <a:cs typeface="+mn-cs"/>
              </a:rPr>
              <a:t>uricosurique</a:t>
            </a:r>
            <a:r>
              <a:rPr lang="fr-FR" sz="2400" dirty="0">
                <a:latin typeface="+mn-lt"/>
                <a:cs typeface="+mn-cs"/>
              </a:rPr>
              <a:t> / </a:t>
            </a:r>
            <a:r>
              <a:rPr lang="fr-FR" sz="2400" dirty="0" err="1">
                <a:latin typeface="+mn-lt"/>
                <a:cs typeface="+mn-cs"/>
              </a:rPr>
              <a:t>trt</a:t>
            </a:r>
            <a:r>
              <a:rPr lang="fr-FR" sz="2400" dirty="0">
                <a:latin typeface="+mn-lt"/>
                <a:cs typeface="+mn-cs"/>
              </a:rPr>
              <a:t> de la goutte)  inhibe la sécrétion tubulaire rénale des acide organiques faibles (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pénicilline, céphalosporines, et autres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β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lactames</a:t>
            </a:r>
            <a:r>
              <a:rPr lang="fr-FR" sz="2400" dirty="0">
                <a:latin typeface="+mn-lt"/>
                <a:cs typeface="+mn-cs"/>
              </a:rPr>
              <a:t>) par 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compétition</a:t>
            </a:r>
            <a:r>
              <a:rPr lang="fr-FR" sz="2400" dirty="0">
                <a:latin typeface="+mn-lt"/>
                <a:cs typeface="+mn-cs"/>
              </a:rPr>
              <a:t> avec leur transporteur.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dirty="0">
                <a:latin typeface="+mn-lt"/>
                <a:cs typeface="+mn-cs"/>
              </a:rPr>
              <a:t>Il est </a:t>
            </a:r>
            <a:r>
              <a:rPr lang="fr-FR" sz="2400" dirty="0" err="1">
                <a:solidFill>
                  <a:srgbClr val="FF0000"/>
                </a:solidFill>
                <a:latin typeface="+mn-lt"/>
                <a:cs typeface="+mn-cs"/>
              </a:rPr>
              <a:t>co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-administré</a:t>
            </a:r>
            <a:r>
              <a:rPr lang="fr-FR" sz="2400" dirty="0">
                <a:latin typeface="+mn-lt"/>
                <a:cs typeface="+mn-cs"/>
              </a:rPr>
              <a:t> avec les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lactames </a:t>
            </a:r>
            <a:r>
              <a:rPr lang="fr-FR" sz="2400" dirty="0">
                <a:latin typeface="Times New Roman"/>
                <a:cs typeface="Times New Roman"/>
              </a:rPr>
              <a:t>lors du traitement de la </a:t>
            </a:r>
            <a:r>
              <a:rPr lang="fr-FR" sz="2400" dirty="0" err="1">
                <a:latin typeface="Times New Roman"/>
                <a:cs typeface="Times New Roman"/>
              </a:rPr>
              <a:t>neurosyphilis</a:t>
            </a:r>
            <a:r>
              <a:rPr lang="fr-FR" sz="2400" dirty="0">
                <a:latin typeface="Times New Roman"/>
                <a:cs typeface="Times New Roman"/>
              </a:rPr>
              <a:t> et la gonorrhée pour </a:t>
            </a:r>
            <a:r>
              <a:rPr lang="fr-FR" sz="2400" dirty="0">
                <a:solidFill>
                  <a:srgbClr val="FF0000"/>
                </a:solidFill>
                <a:latin typeface="Times New Roman"/>
                <a:cs typeface="Times New Roman"/>
              </a:rPr>
              <a:t>prolonger et élever </a:t>
            </a:r>
            <a:r>
              <a:rPr lang="fr-FR" sz="2400" dirty="0">
                <a:latin typeface="Times New Roman"/>
                <a:cs typeface="Times New Roman"/>
              </a:rPr>
              <a:t>les taux plasmatiques de ces antibiotiques</a:t>
            </a:r>
            <a:endParaRPr lang="fr-FR" sz="2400" dirty="0">
              <a:latin typeface="+mn-lt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fr-FR" sz="2400" dirty="0">
              <a:latin typeface="+mn-lt"/>
              <a:cs typeface="+mn-cs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57158" y="357166"/>
            <a:ext cx="5072098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2)  La sécrétion tubulaire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6257925" cy="85725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objectifs du métabolisme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Formation de substances </a:t>
            </a:r>
            <a:r>
              <a:rPr lang="fr-FR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hydrosolubles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 plus facilement éliminées par les reins.</a:t>
            </a: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Activation de la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molécule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originale (</a:t>
            </a:r>
            <a:r>
              <a:rPr lang="fr-FR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pro-drogue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fr-FR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214563"/>
            <a:ext cx="56388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85720" y="265095"/>
            <a:ext cx="6215106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3)  La réabsorption tubulaire</a:t>
            </a:r>
          </a:p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fr-BE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1625" y="1357313"/>
            <a:ext cx="8485188" cy="457200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dirty="0">
                <a:latin typeface="Times New Roman" pitchFamily="18" charset="0"/>
                <a:cs typeface="+mn-cs"/>
              </a:rPr>
              <a:t>Localisation: Cellules du tubule distal.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fr-FR" sz="2400" dirty="0">
              <a:latin typeface="Times New Roman" pitchFamily="18" charset="0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dirty="0">
                <a:latin typeface="Times New Roman" pitchFamily="18" charset="0"/>
                <a:cs typeface="+mn-cs"/>
              </a:rPr>
              <a:t>C’est un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mécanisme passif </a:t>
            </a:r>
            <a:r>
              <a:rPr lang="fr-FR" sz="2400" dirty="0">
                <a:latin typeface="Times New Roman" pitchFamily="18" charset="0"/>
                <a:cs typeface="+mn-cs"/>
              </a:rPr>
              <a:t>qui dépend de la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liposolubilité</a:t>
            </a:r>
            <a:r>
              <a:rPr lang="fr-FR" sz="2400" dirty="0">
                <a:latin typeface="Times New Roman" pitchFamily="18" charset="0"/>
                <a:cs typeface="+mn-cs"/>
              </a:rPr>
              <a:t> du PA et du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pH de l’urine</a:t>
            </a:r>
            <a:r>
              <a:rPr lang="fr-FR" sz="2400" dirty="0">
                <a:latin typeface="Times New Roman" pitchFamily="18" charset="0"/>
                <a:cs typeface="+mn-cs"/>
              </a:rPr>
              <a:t>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sz="2400" dirty="0">
              <a:latin typeface="Times New Roman" pitchFamily="18" charset="0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dirty="0">
                <a:latin typeface="Times New Roman" pitchFamily="18" charset="0"/>
                <a:cs typeface="+mn-cs"/>
              </a:rPr>
              <a:t>Elle concerne le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PA</a:t>
            </a:r>
            <a:r>
              <a:rPr lang="fr-FR" sz="2400" dirty="0">
                <a:latin typeface="Times New Roman" pitchFamily="18" charset="0"/>
                <a:cs typeface="+mn-cs"/>
              </a:rPr>
              <a:t> est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liposoluble + non ionisé (non chargé)</a:t>
            </a:r>
            <a:r>
              <a:rPr lang="fr-FR" sz="2400" dirty="0">
                <a:latin typeface="Times New Roman" pitchFamily="18" charset="0"/>
                <a:cs typeface="+mn-cs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(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au pH de l’urine 4.5-7.5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)</a:t>
            </a:r>
            <a:r>
              <a:rPr lang="fr-FR" sz="2400" dirty="0">
                <a:latin typeface="Times New Roman" pitchFamily="18" charset="0"/>
                <a:cs typeface="+mn-cs"/>
              </a:rPr>
              <a:t>, il peut diffuser de la lumière du tubule </a:t>
            </a:r>
            <a:r>
              <a:rPr lang="fr-FR" sz="2400" b="1" dirty="0">
                <a:solidFill>
                  <a:srgbClr val="006600"/>
                </a:solidFill>
                <a:latin typeface="Times New Roman" pitchFamily="18" charset="0"/>
                <a:cs typeface="+mn-cs"/>
              </a:rPr>
              <a:t>vers la circulation systémique</a:t>
            </a:r>
            <a:r>
              <a:rPr lang="fr-FR" sz="2400" dirty="0">
                <a:latin typeface="Times New Roman" pitchFamily="18" charset="0"/>
                <a:cs typeface="+mn-cs"/>
              </a:rPr>
              <a:t>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sz="2400" dirty="0">
              <a:latin typeface="Times New Roman" pitchFamily="18" charset="0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fr-FR" sz="2400" dirty="0">
                <a:latin typeface="Times New Roman" pitchFamily="18" charset="0"/>
                <a:cs typeface="+mn-cs"/>
              </a:rPr>
              <a:t>La réabsorption tubulaire résulte en un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prolongement de l’effet du médicament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fr-FR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r>
              <a:rPr lang="fr-FR" dirty="0"/>
              <a:t>pH de l’urine : 4.5-7.5 ( dépend de la nutrition,  prise de médicaments, pathologies)</a:t>
            </a:r>
          </a:p>
          <a:p>
            <a:r>
              <a:rPr lang="fr-FR" b="1" dirty="0">
                <a:solidFill>
                  <a:srgbClr val="CC0000"/>
                </a:solidFill>
              </a:rPr>
              <a:t>Dans une urine </a:t>
            </a:r>
            <a:r>
              <a:rPr lang="en-US" b="1" dirty="0" err="1">
                <a:solidFill>
                  <a:srgbClr val="CC0000"/>
                </a:solidFill>
              </a:rPr>
              <a:t>alcaline</a:t>
            </a:r>
            <a:r>
              <a:rPr lang="en-US" b="1" dirty="0">
                <a:solidFill>
                  <a:srgbClr val="CC0000"/>
                </a:solidFill>
              </a:rPr>
              <a:t> </a:t>
            </a:r>
          </a:p>
          <a:p>
            <a:pPr lvl="1"/>
            <a:r>
              <a:rPr lang="fr-FR" dirty="0"/>
              <a:t>Acides faible fortement ionisé donc peu réabsorbés donc fortement éliminés.</a:t>
            </a:r>
            <a:endParaRPr lang="en-US" dirty="0"/>
          </a:p>
          <a:p>
            <a:endParaRPr lang="fr-FR" b="1" dirty="0"/>
          </a:p>
          <a:p>
            <a:r>
              <a:rPr lang="fr-FR" b="1" dirty="0">
                <a:solidFill>
                  <a:srgbClr val="FF0000"/>
                </a:solidFill>
              </a:rPr>
              <a:t>Alcalinisation des urines ==&gt; élimination plus rapide des AF.</a:t>
            </a:r>
          </a:p>
          <a:p>
            <a:r>
              <a:rPr lang="fr-FR" b="1" dirty="0">
                <a:solidFill>
                  <a:srgbClr val="FF0000"/>
                </a:solidFill>
              </a:rPr>
              <a:t>Acidification  des urines ==&gt; élimination plus rapide de BF</a:t>
            </a:r>
          </a:p>
          <a:p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65095"/>
            <a:ext cx="6215106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3)  La réabsorption tubulaire</a:t>
            </a:r>
          </a:p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fr-BE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572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Ce principe est utilisé dans le traitement des cas d’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overdose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3200" dirty="0"/>
          </a:p>
          <a:p>
            <a:r>
              <a:rPr lang="fr-FR" sz="2300" dirty="0"/>
              <a:t>Overdose de 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</a:rPr>
              <a:t>« Phénobarbital » </a:t>
            </a:r>
            <a:r>
              <a:rPr lang="fr-FR" sz="2300" dirty="0"/>
              <a:t>ou 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</a:rPr>
              <a:t>« aspirine » </a:t>
            </a:r>
            <a:r>
              <a:rPr lang="fr-FR" sz="2300" b="1" dirty="0">
                <a:solidFill>
                  <a:srgbClr val="0000CC"/>
                </a:solidFill>
              </a:rPr>
              <a:t>(AF) </a:t>
            </a:r>
          </a:p>
          <a:p>
            <a:pPr lvl="1"/>
            <a:r>
              <a:rPr lang="fr-FR" sz="2300" dirty="0"/>
              <a:t>Administrer  </a:t>
            </a:r>
            <a:r>
              <a:rPr lang="fr-FR" sz="2300" b="1" dirty="0">
                <a:solidFill>
                  <a:srgbClr val="006600"/>
                </a:solidFill>
              </a:rPr>
              <a:t>« bicarbonate de sodium » </a:t>
            </a:r>
          </a:p>
          <a:p>
            <a:pPr lvl="1"/>
            <a:r>
              <a:rPr lang="fr-FR" sz="2300" dirty="0"/>
              <a:t>Alcaliniser ses urines </a:t>
            </a:r>
          </a:p>
          <a:p>
            <a:pPr lvl="1"/>
            <a:r>
              <a:rPr lang="fr-FR" sz="2300" dirty="0"/>
              <a:t>Ionisation du médicaments</a:t>
            </a:r>
          </a:p>
          <a:p>
            <a:pPr lvl="1"/>
            <a:r>
              <a:rPr lang="fr-FR" sz="2300" dirty="0"/>
              <a:t>Diminution de la réabsorption  et augmentation de la sécrétion.</a:t>
            </a:r>
          </a:p>
          <a:p>
            <a:r>
              <a:rPr lang="fr-FR" sz="2300" dirty="0"/>
              <a:t>Overdose 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</a:rPr>
              <a:t>« amphétamine » </a:t>
            </a:r>
            <a:r>
              <a:rPr lang="fr-FR" sz="2300" dirty="0"/>
              <a:t>ou </a:t>
            </a:r>
            <a:r>
              <a:rPr lang="fr-FR" sz="2300" b="1" dirty="0">
                <a:solidFill>
                  <a:schemeClr val="accent6">
                    <a:lumMod val="75000"/>
                  </a:schemeClr>
                </a:solidFill>
              </a:rPr>
              <a:t>« morphine » </a:t>
            </a:r>
            <a:r>
              <a:rPr lang="fr-FR" sz="2300" b="1" dirty="0">
                <a:solidFill>
                  <a:srgbClr val="0000CC"/>
                </a:solidFill>
              </a:rPr>
              <a:t>(BF)</a:t>
            </a:r>
          </a:p>
          <a:p>
            <a:pPr lvl="1"/>
            <a:r>
              <a:rPr lang="fr-FR" sz="2300" dirty="0"/>
              <a:t>Administrer du </a:t>
            </a:r>
            <a:r>
              <a:rPr lang="fr-FR" sz="2300" b="1" dirty="0">
                <a:solidFill>
                  <a:srgbClr val="006600"/>
                </a:solidFill>
              </a:rPr>
              <a:t>chlorure d’ammonium (NH4Cl) </a:t>
            </a:r>
          </a:p>
          <a:p>
            <a:pPr lvl="1"/>
            <a:r>
              <a:rPr lang="fr-FR" sz="2300" dirty="0"/>
              <a:t>Acidification de l’urine </a:t>
            </a:r>
          </a:p>
          <a:p>
            <a:pPr lvl="1"/>
            <a:r>
              <a:rPr lang="fr-FR" sz="2300" dirty="0"/>
              <a:t>Ionisation du médicament </a:t>
            </a:r>
          </a:p>
          <a:p>
            <a:pPr lvl="1"/>
            <a:r>
              <a:rPr lang="fr-FR" sz="2300" dirty="0"/>
              <a:t>Augmentation de son excrétion.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endParaRPr lang="en-US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85720" y="265095"/>
            <a:ext cx="6215106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3)  La réabsorption tubulaire</a:t>
            </a:r>
          </a:p>
          <a:p>
            <a:pPr marL="971550" lvl="1" indent="-514350" defTabSz="762000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fr-BE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 rot="10800000" flipV="1">
            <a:off x="214313" y="1189038"/>
            <a:ext cx="82867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Facteurs physiopathologiques :</a:t>
            </a:r>
          </a:p>
          <a:p>
            <a:pPr>
              <a:buFontTx/>
              <a:buChar char="•"/>
            </a:pP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F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L’insuffisance rénale :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↓↓élimination des médicaments           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ccumulation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Adaptation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posologique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nécessaire.</a:t>
            </a:r>
          </a:p>
          <a:p>
            <a:pPr eaLnBrk="0" hangingPunct="0">
              <a:buFontTx/>
              <a:buChar char="•"/>
            </a:pPr>
            <a:r>
              <a:rPr lang="fr-F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L’insuffisance </a:t>
            </a:r>
            <a:r>
              <a:rPr lang="fr-FR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cardique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 entraîne une diminution du flux sanguin rénal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Modification de fixation protéique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médicaments: en augmentant la fraction libre, accélère l’élimination.</a:t>
            </a:r>
            <a:r>
              <a:rPr lang="fr-FR" sz="2800" dirty="0">
                <a:latin typeface="Century Schoolbook" pitchFamily="18" charset="0"/>
              </a:rPr>
              <a:t> </a:t>
            </a:r>
          </a:p>
          <a:p>
            <a:pPr eaLnBrk="0" hangingPunct="0">
              <a:buFontTx/>
              <a:buChar char="•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L’âge: </a:t>
            </a:r>
            <a:r>
              <a:rPr lang="fr-FR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Personne </a:t>
            </a:r>
            <a:r>
              <a:rPr lang="fr-FR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agée</a:t>
            </a:r>
            <a:endParaRPr lang="fr-FR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875"/>
            <a:ext cx="9144000" cy="584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facteurs de variation de l’élimination rénale</a:t>
            </a:r>
            <a:endParaRPr lang="fr-FR" sz="3200" cap="small" dirty="0">
              <a:solidFill>
                <a:srgbClr val="C00000"/>
              </a:solidFill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85750" y="5278438"/>
            <a:ext cx="72866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Facteurs exogènes :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Modification du pH urinaire 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Phénomènes de compétition 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2" y="1285860"/>
            <a:ext cx="8929718" cy="5429288"/>
          </a:xfrm>
        </p:spPr>
        <p:txBody>
          <a:bodyPr/>
          <a:lstStyle/>
          <a:p>
            <a:r>
              <a:rPr lang="fr-FR" dirty="0"/>
              <a:t>La plupart des médicaments, sauf ceux fortement liés aux protéines plasmatiques, traversent librement le filtre glomérulaire.</a:t>
            </a:r>
          </a:p>
          <a:p>
            <a:r>
              <a:rPr lang="fr-FR" dirty="0"/>
              <a:t>Beaucoup de médicaments, spécialement les acides faibles et les bases faibles, sont activement sécrétés dans le tubule rénal et sont de ce fait plus rapidement excrétés. </a:t>
            </a:r>
          </a:p>
          <a:p>
            <a:r>
              <a:rPr lang="fr-FR" dirty="0"/>
              <a:t>Les médicaments liposolubles sont passivement réabsorbés par diffusion passive à travers le tubule; et ne sont de ce fait pas efficacement excrétés dans l’urine.</a:t>
            </a:r>
          </a:p>
          <a:p>
            <a:r>
              <a:rPr lang="fr-FR" dirty="0"/>
              <a:t>Par effet du pH, les AF sont plus rapidement excrétés dans une urine alcaline, et vice versa.</a:t>
            </a:r>
          </a:p>
          <a:p>
            <a:r>
              <a:rPr lang="fr-FR" dirty="0"/>
              <a:t>De nombreux médicaments ont une élimination rénale. Surveiller la fonction rénale notamment chez les sujets âgés pour éviter une éventuelle toxicité.</a:t>
            </a:r>
          </a:p>
          <a:p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406" y="214290"/>
            <a:ext cx="4286251" cy="9360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AU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Elimination </a:t>
            </a:r>
            <a:r>
              <a:rPr lang="fr-FR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rénale</a:t>
            </a:r>
            <a:br>
              <a:rPr lang="fr-FR" sz="85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85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85875"/>
            <a:ext cx="8643938" cy="5187950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Molécules non éliminables par le rein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grosses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molécules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molécules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hydrosolubles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etc.)</a:t>
            </a: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Généralement voie accessoire. </a:t>
            </a:r>
          </a:p>
          <a:p>
            <a:pPr>
              <a:defRPr/>
            </a:pP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Deux mécanismes concourent à l’élimination  hépatique (biliaire, intestinale) d’un médicament 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métabolisme hépatique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L’excrétion biliaire.</a:t>
            </a: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Certains médicaments ont une élimination biliaire prédominante (Ex :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érythromycine,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spiramycine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ampicilline, rifampicine…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Elimination intestinale = possibilité de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entéro-hépatique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63" y="71414"/>
            <a:ext cx="4286251" cy="1000125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AU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Elimination </a:t>
            </a:r>
            <a:r>
              <a:rPr lang="fr-FR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hépatique</a:t>
            </a:r>
            <a:br>
              <a:rPr lang="fr-FR" sz="85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85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857224" y="142852"/>
            <a:ext cx="5715040" cy="571520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cap="sm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Cycle </a:t>
            </a:r>
            <a:r>
              <a:rPr lang="fr-FR" sz="2800" b="1" cap="small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entéro</a:t>
            </a:r>
            <a:r>
              <a:rPr lang="fr-FR" sz="2800" b="1" cap="sm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-hépatique</a:t>
            </a:r>
            <a:br>
              <a:rPr lang="fr-FR" sz="28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fr-FR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 bwMode="auto">
          <a:xfrm>
            <a:off x="0" y="741363"/>
            <a:ext cx="335756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fr-FR" sz="2300">
                <a:latin typeface="Times New Roman" pitchFamily="18" charset="0"/>
                <a:cs typeface="Times New Roman" pitchFamily="18" charset="0"/>
              </a:rPr>
              <a:t>Processus par lequel un médicament passe par le </a:t>
            </a:r>
            <a:r>
              <a:rPr lang="fr-FR" sz="23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foie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 où il métabolisé </a:t>
            </a:r>
            <a:r>
              <a:rPr lang="fr-FR" sz="23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éliminé sous forme conjuguée par </a:t>
            </a:r>
            <a:r>
              <a:rPr lang="fr-FR" sz="23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voie biliaire </a:t>
            </a:r>
            <a:r>
              <a:rPr lang="fr-FR" sz="23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3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au niveau du </a:t>
            </a:r>
            <a:r>
              <a:rPr lang="fr-FR" sz="23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duodénum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300">
                <a:latin typeface="Times New Roman" pitchFamily="18" charset="0"/>
                <a:cs typeface="Times New Roman" pitchFamily="18" charset="0"/>
              </a:rPr>
              <a:t>hydrolyse (déconjugaison) libérant ainsi la molécule initiale qui est alors réabsorbée et rejoint la circulation générale.</a:t>
            </a:r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fr-FR" sz="2300">
                <a:latin typeface="Times New Roman" pitchFamily="18" charset="0"/>
                <a:cs typeface="Times New Roman" pitchFamily="18" charset="0"/>
              </a:rPr>
              <a:t>Ce recyclage conduit à une augmentation des concentrations plasmatiques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785813"/>
            <a:ext cx="5429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57CBED73-A051-69CC-1F15-A5E780E5606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42938" y="1255713"/>
            <a:ext cx="80724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 physiopathologiques 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L’insuffisance rénale :</a:t>
            </a: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entraîne une diminution de l’élimination des médicaments et en favorise l’accumulation</a:t>
            </a: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 adaptation posologique est nécessaire.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L’insuffisance cardique</a:t>
            </a: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entraîne une diminution du flux sanguin rénal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de fixation protéique 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des médicaments: en augmentant la fraction libre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accélère l’élimination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L’âge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10BAB-FFC9-EC2F-3E90-1223D6E5D7B1}"/>
              </a:ext>
            </a:extLst>
          </p:cNvPr>
          <p:cNvSpPr/>
          <p:nvPr/>
        </p:nvSpPr>
        <p:spPr>
          <a:xfrm>
            <a:off x="857250" y="285750"/>
            <a:ext cx="4437063" cy="584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facteurs de variation</a:t>
            </a:r>
            <a:endParaRPr lang="fr-FR" sz="3200" cap="sm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6AF22ED7-4F8D-68BF-EC6A-F68BAA8A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00125"/>
            <a:ext cx="72866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fr-FR" sz="24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Facteurs exogènes :</a:t>
            </a:r>
          </a:p>
          <a:p>
            <a:pPr eaLnBrk="1" hangingPunct="1"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Modification du pH urinaire :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susceptible de modifier la réabsorption tubulaire passive en intervenant sur la fraction  non ionisée du médicament.</a:t>
            </a:r>
          </a:p>
          <a:p>
            <a:pPr>
              <a:buFontTx/>
              <a:buChar char="•"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L’alcalinisation des urines diminue la réabsorption des médicaments acides faibles.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L’acidification des urines diminue la réabsorption des médicaments bases faibles.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04FE4-19E7-C4A4-A245-26EB7AC945F0}"/>
              </a:ext>
            </a:extLst>
          </p:cNvPr>
          <p:cNvSpPr/>
          <p:nvPr/>
        </p:nvSpPr>
        <p:spPr>
          <a:xfrm>
            <a:off x="857250" y="285750"/>
            <a:ext cx="4437063" cy="584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facteurs de variation</a:t>
            </a:r>
            <a:endParaRPr lang="fr-FR" sz="3200" cap="sm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F24C8B96-1ED0-9160-34D2-41BE00C45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143000"/>
            <a:ext cx="7286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 exogènes 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B3B829F-FFF3-725B-1EE4-33C3F8EB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928813"/>
            <a:ext cx="7715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2355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8AFB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8D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Phénomènes de compétition : </a:t>
            </a: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les médicaments au niveau de la sécrétion tubulaire rénale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 :</a:t>
            </a: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pénicilline</a:t>
            </a: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altLang="fr-F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probénécide</a:t>
            </a: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29486C-8B9F-18DD-C4AB-AB7CEDBDA93F}"/>
              </a:ext>
            </a:extLst>
          </p:cNvPr>
          <p:cNvSpPr/>
          <p:nvPr/>
        </p:nvSpPr>
        <p:spPr>
          <a:xfrm>
            <a:off x="857250" y="285750"/>
            <a:ext cx="4437063" cy="584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facteurs de variation</a:t>
            </a:r>
            <a:endParaRPr lang="fr-FR" sz="3200" cap="sm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5429250" cy="714375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sites du métabolisme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 sz="2800" b="1">
                <a:latin typeface="Times New Roman" pitchFamily="18" charset="0"/>
                <a:cs typeface="Times New Roman" pitchFamily="18" charset="0"/>
              </a:rPr>
              <a:t>Foie :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Organe privilégié du métabolisme car:</a:t>
            </a:r>
          </a:p>
          <a:p>
            <a:pPr eaLnBrk="1" hangingPunct="1"/>
            <a:endParaRPr lang="fr-FR" sz="2800" b="1"/>
          </a:p>
          <a:p>
            <a:pPr eaLnBrk="1" hangingPunct="1">
              <a:buFont typeface="Wingdings" pitchFamily="2" charset="2"/>
              <a:buChar char="Ø"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Flux sanguin très important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Richesse équipement enzymatique</a:t>
            </a:r>
          </a:p>
          <a:p>
            <a:pPr eaLnBrk="1" hangingPunct="1">
              <a:buFont typeface="Wingdings" pitchFamily="2" charset="2"/>
              <a:buChar char="Ø"/>
            </a:pPr>
            <a:endParaRPr lang="fr-FR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2800" b="1">
                <a:latin typeface="Times New Roman" pitchFamily="18" charset="0"/>
                <a:cs typeface="Times New Roman" pitchFamily="18" charset="0"/>
              </a:rPr>
              <a:t>Autres organes :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tractus gastro-intestinal, reins, poumons, peau, cerveau, placenta…</a:t>
            </a:r>
          </a:p>
          <a:p>
            <a:pPr eaLnBrk="1" hangingPunct="1"/>
            <a:endParaRPr lang="fr-FR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571500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/>
              <a:t>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Le paramètre qui permet de quantifier le processus d’élimination est : </a:t>
            </a:r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clairance.</a:t>
            </a:r>
          </a:p>
          <a:p>
            <a:pPr eaLnBrk="1" hangingPunct="1">
              <a:buFont typeface="Wingdings" pitchFamily="2" charset="2"/>
              <a:buChar char="q"/>
            </a:pPr>
            <a:endParaRPr lang="fr-FR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La clairance plasmatique est définie comme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le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latin typeface="Times New Roman" pitchFamily="18" charset="0"/>
                <a:cs typeface="Times New Roman" pitchFamily="18" charset="0"/>
              </a:rPr>
              <a:t>   volume de plasma totalement épuré du médicament par unité de temps.</a:t>
            </a:r>
          </a:p>
          <a:p>
            <a:pPr eaLnBrk="1" hangingPunct="1">
              <a:buFont typeface="Wingdings" pitchFamily="2" charset="2"/>
              <a:buNone/>
            </a:pPr>
            <a:endParaRPr lang="en-A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La clairance est mesurée en unités de débit (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L/h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ml/min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q"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On distingue la </a:t>
            </a:r>
            <a:r>
              <a:rPr lang="fr-FR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clairance d’un organe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et la </a:t>
            </a:r>
            <a:r>
              <a:rPr lang="fr-FR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clairance totale</a:t>
            </a:r>
            <a:r>
              <a:rPr lang="fr-F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63" y="214313"/>
            <a:ext cx="6286500" cy="10001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anchor="b">
            <a:normAutofit fontScale="37500" lnSpcReduction="2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en-AU" sz="53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fr-FR" sz="85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Évaluation de l’élimination </a:t>
            </a:r>
            <a:br>
              <a:rPr lang="fr-FR" sz="71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71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Elle correspond à la quantité de sang qui traverse cet organe et qui va être totalement débarrassée du médicament par unité de temps.</a:t>
            </a:r>
          </a:p>
          <a:p>
            <a:pPr eaLnBrk="1" hangingPunct="1"/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Elle est égale au produit du </a:t>
            </a:r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débit sanguin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dans l’organe (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) par le </a:t>
            </a:r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coefficient d’extraction de l’organe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q"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FR"/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285720" y="571480"/>
            <a:ext cx="431800" cy="647700"/>
            <a:chOff x="1" y="1133884"/>
            <a:chExt cx="864368" cy="1234811"/>
          </a:xfrm>
          <a:solidFill>
            <a:srgbClr val="00B050"/>
          </a:solidFill>
        </p:grpSpPr>
        <p:sp>
          <p:nvSpPr>
            <p:cNvPr id="5" name="Chevron 4"/>
            <p:cNvSpPr/>
            <p:nvPr/>
          </p:nvSpPr>
          <p:spPr>
            <a:xfrm rot="5400000">
              <a:off x="-185221" y="1319106"/>
              <a:ext cx="1234811" cy="864368"/>
            </a:xfrm>
            <a:prstGeom prst="chevron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133470" y="1545488"/>
              <a:ext cx="597431" cy="5477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928688" y="571500"/>
            <a:ext cx="4000500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clairance d’un organe 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63" y="4429125"/>
            <a:ext cx="2143125" cy="584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Cl = Q x E</a:t>
            </a:r>
            <a:endParaRPr lang="fr-FR" sz="3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4154488"/>
            <a:ext cx="3143250" cy="1131887"/>
          </a:xfrm>
          <a:prstGeom prst="rect">
            <a:avLst/>
          </a:prstGeom>
          <a:ln w="31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429250"/>
            <a:ext cx="4429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86188" y="4457700"/>
            <a:ext cx="9001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fr-FR" sz="2400">
                <a:latin typeface="+mn-lt"/>
                <a:cs typeface="+mn-cs"/>
              </a:rPr>
              <a:t>avec</a:t>
            </a: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75" y="1071563"/>
            <a:ext cx="6719888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8080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A50021"/>
                </a:solidFill>
                <a:latin typeface="Times New Roman" pitchFamily="18" charset="0"/>
              </a:rPr>
              <a:t>Cl </a:t>
            </a:r>
            <a:r>
              <a:rPr lang="fr-FR" sz="2800" b="1" baseline="-25000" dirty="0">
                <a:solidFill>
                  <a:srgbClr val="A50021"/>
                </a:solidFill>
                <a:latin typeface="Times New Roman" pitchFamily="18" charset="0"/>
              </a:rPr>
              <a:t>rénale</a:t>
            </a:r>
            <a:r>
              <a:rPr lang="fr-FR" sz="2800" b="1" dirty="0">
                <a:solidFill>
                  <a:srgbClr val="A50021"/>
                </a:solidFill>
                <a:latin typeface="Times New Roman" pitchFamily="18" charset="0"/>
              </a:rPr>
              <a:t> = Cl</a:t>
            </a:r>
            <a:r>
              <a:rPr lang="fr-FR" sz="2800" b="1" baseline="-25000" dirty="0">
                <a:solidFill>
                  <a:srgbClr val="A50021"/>
                </a:solidFill>
                <a:latin typeface="Times New Roman" pitchFamily="18" charset="0"/>
              </a:rPr>
              <a:t>filtration </a:t>
            </a:r>
            <a:r>
              <a:rPr lang="fr-FR" sz="2800" b="1" dirty="0">
                <a:solidFill>
                  <a:srgbClr val="A50021"/>
                </a:solidFill>
                <a:latin typeface="Times New Roman" pitchFamily="18" charset="0"/>
              </a:rPr>
              <a:t>+ Cl</a:t>
            </a:r>
            <a:r>
              <a:rPr lang="fr-FR" sz="2800" b="1" baseline="-25000" dirty="0">
                <a:solidFill>
                  <a:srgbClr val="A50021"/>
                </a:solidFill>
                <a:latin typeface="Times New Roman" pitchFamily="18" charset="0"/>
              </a:rPr>
              <a:t>sécrétion </a:t>
            </a:r>
            <a:r>
              <a:rPr lang="fr-FR" sz="2800" b="1" dirty="0">
                <a:solidFill>
                  <a:srgbClr val="A50021"/>
                </a:solidFill>
                <a:latin typeface="Times New Roman" pitchFamily="18" charset="0"/>
              </a:rPr>
              <a:t>– Cl </a:t>
            </a:r>
            <a:r>
              <a:rPr lang="fr-FR" sz="2800" b="1" baseline="-25000" dirty="0">
                <a:solidFill>
                  <a:srgbClr val="A50021"/>
                </a:solidFill>
                <a:latin typeface="Times New Roman" pitchFamily="18" charset="0"/>
              </a:rPr>
              <a:t>réabsorption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500" y="200025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Il est possible de calculer un rapport d’excrétion (Rex) qui permet de savoir si le PA est uniquement filtré ou si filtré et secrété et réabsorbé.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4214813"/>
            <a:ext cx="7643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Rex = 1           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PA uniquement filtré et/ou S=R</a:t>
            </a:r>
          </a:p>
          <a:p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Rex &lt; 1           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PA filtré, sécrété et réabsorbé avec R&gt;S</a:t>
            </a:r>
          </a:p>
          <a:p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Rex &gt; 1            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PA filtré, sécrété et réabsorbé avec S&gt;R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125" y="3286125"/>
            <a:ext cx="3786188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A50021"/>
                </a:solidFill>
                <a:latin typeface="Times New Roman" pitchFamily="18" charset="0"/>
              </a:rPr>
              <a:t>Rex = Cl </a:t>
            </a:r>
            <a:r>
              <a:rPr lang="fr-FR" sz="2800" b="1" baseline="-25000" dirty="0">
                <a:solidFill>
                  <a:srgbClr val="A50021"/>
                </a:solidFill>
                <a:latin typeface="Times New Roman" pitchFamily="18" charset="0"/>
              </a:rPr>
              <a:t>rénale</a:t>
            </a:r>
            <a:r>
              <a:rPr lang="fr-FR" sz="2800" b="1" dirty="0">
                <a:solidFill>
                  <a:srgbClr val="A50021"/>
                </a:solidFill>
                <a:latin typeface="Times New Roman" pitchFamily="18" charset="0"/>
              </a:rPr>
              <a:t> / Cl</a:t>
            </a:r>
            <a:r>
              <a:rPr lang="fr-FR" sz="2800" b="1" baseline="-25000" dirty="0">
                <a:solidFill>
                  <a:srgbClr val="A50021"/>
                </a:solidFill>
                <a:latin typeface="Times New Roman" pitchFamily="18" charset="0"/>
              </a:rPr>
              <a:t>filtration</a:t>
            </a:r>
            <a:endParaRPr lang="fr-FR" sz="2800" b="1" dirty="0"/>
          </a:p>
        </p:txBody>
      </p:sp>
      <p:sp>
        <p:nvSpPr>
          <p:cNvPr id="8" name="Flèche droite 7"/>
          <p:cNvSpPr/>
          <p:nvPr/>
        </p:nvSpPr>
        <p:spPr>
          <a:xfrm>
            <a:off x="1714480" y="4286256"/>
            <a:ext cx="571504" cy="285752"/>
          </a:xfrm>
          <a:prstGeom prst="rightArrow">
            <a:avLst/>
          </a:prstGeom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714480" y="5072074"/>
            <a:ext cx="571504" cy="285752"/>
          </a:xfrm>
          <a:prstGeom prst="rightArrow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785918" y="5786454"/>
            <a:ext cx="571504" cy="285752"/>
          </a:xfrm>
          <a:prstGeom prst="rightArrow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857224" y="142852"/>
            <a:ext cx="4286251" cy="7560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AU" sz="112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Elimination </a:t>
            </a:r>
            <a:r>
              <a:rPr lang="fr-FR" sz="112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rénale</a:t>
            </a:r>
            <a:br>
              <a:rPr lang="fr-FR" sz="85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85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094038" y="2309813"/>
            <a:ext cx="30257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38" tIns="49212" rIns="96838" bIns="49212" anchor="ctr"/>
          <a:lstStyle/>
          <a:p>
            <a:pPr algn="ctr" defTabSz="808038" eaLnBrk="0" hangingPunct="0"/>
            <a:r>
              <a:rPr lang="fr-FR" sz="3400" b="1">
                <a:solidFill>
                  <a:schemeClr val="tx2"/>
                </a:solidFill>
                <a:latin typeface="Century Schoolbook" pitchFamily="18" charset="0"/>
              </a:rPr>
              <a:t>Organisme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074863" y="4692650"/>
            <a:ext cx="1335087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38" tIns="49212" rIns="96838" bIns="49212" anchor="ctr"/>
          <a:lstStyle/>
          <a:p>
            <a:pPr algn="ctr" defTabSz="808038" eaLnBrk="0" hangingPunct="0"/>
            <a:r>
              <a:rPr lang="fr-FR" sz="3400" b="1">
                <a:solidFill>
                  <a:srgbClr val="A50021"/>
                </a:solidFill>
                <a:latin typeface="Century Schoolbook" pitchFamily="18" charset="0"/>
              </a:rPr>
              <a:t>Foie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66750" y="5516563"/>
            <a:ext cx="4151313" cy="79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38" tIns="49212" rIns="96838" bIns="49212" anchor="ctr"/>
          <a:lstStyle/>
          <a:p>
            <a:pPr algn="just" defTabSz="808038" eaLnBrk="0" hangingPunct="0">
              <a:buFont typeface="Wingdings" pitchFamily="2" charset="2"/>
              <a:buChar char="Ø"/>
            </a:pPr>
            <a:r>
              <a:rPr lang="fr-FR" sz="2800" b="1">
                <a:solidFill>
                  <a:srgbClr val="A50021"/>
                </a:solidFill>
                <a:latin typeface="Century Schoolbook" pitchFamily="18" charset="0"/>
              </a:rPr>
              <a:t>Biotransformations</a:t>
            </a:r>
          </a:p>
          <a:p>
            <a:pPr algn="just" defTabSz="808038" eaLnBrk="0" hangingPunct="0">
              <a:buFont typeface="Wingdings" pitchFamily="2" charset="2"/>
              <a:buChar char="Ø"/>
            </a:pPr>
            <a:r>
              <a:rPr lang="fr-FR" sz="2800" b="1">
                <a:solidFill>
                  <a:srgbClr val="A50021"/>
                </a:solidFill>
                <a:latin typeface="Century Schoolbook" pitchFamily="18" charset="0"/>
              </a:rPr>
              <a:t>Excrétion biliaire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5872163" y="4692650"/>
            <a:ext cx="1547812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38" tIns="49212" rIns="96838" bIns="49212" anchor="ctr"/>
          <a:lstStyle/>
          <a:p>
            <a:pPr algn="ctr" defTabSz="808038" eaLnBrk="0" hangingPunct="0"/>
            <a:r>
              <a:rPr lang="fr-FR" sz="3400" b="1">
                <a:solidFill>
                  <a:srgbClr val="009900"/>
                </a:solidFill>
                <a:latin typeface="Century Schoolbook" pitchFamily="18" charset="0"/>
              </a:rPr>
              <a:t>Reins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5156200" y="5286375"/>
            <a:ext cx="3987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38" tIns="49212" rIns="96838" bIns="49212" anchor="ctr"/>
          <a:lstStyle/>
          <a:p>
            <a:pPr algn="just" defTabSz="808038" eaLnBrk="0" hangingPunct="0">
              <a:buFont typeface="Wingdings" pitchFamily="2" charset="2"/>
              <a:buChar char="Ø"/>
            </a:pPr>
            <a:r>
              <a:rPr lang="fr-FR" sz="2800" b="1">
                <a:solidFill>
                  <a:srgbClr val="009900"/>
                </a:solidFill>
                <a:latin typeface="Century Schoolbook" pitchFamily="18" charset="0"/>
              </a:rPr>
              <a:t>Excrétion urinaire</a:t>
            </a:r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>
            <a:off x="2908300" y="3068638"/>
            <a:ext cx="98425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4994275" y="3068638"/>
            <a:ext cx="984250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571750"/>
            <a:ext cx="3214688" cy="1687513"/>
            <a:chOff x="144" y="1872"/>
            <a:chExt cx="1776" cy="960"/>
          </a:xfrm>
        </p:grpSpPr>
        <p:sp>
          <p:nvSpPr>
            <p:cNvPr id="42002" name="Rectangle 13"/>
            <p:cNvSpPr>
              <a:spLocks noChangeArrowheads="1"/>
            </p:cNvSpPr>
            <p:nvPr/>
          </p:nvSpPr>
          <p:spPr bwMode="auto">
            <a:xfrm>
              <a:off x="336" y="2160"/>
              <a:ext cx="1440" cy="4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6838" tIns="49212" rIns="96838" bIns="49212" anchor="ctr"/>
            <a:lstStyle/>
            <a:p>
              <a:pPr algn="just" defTabSz="808038" eaLnBrk="0" hangingPunct="0">
                <a:lnSpc>
                  <a:spcPct val="80000"/>
                </a:lnSpc>
              </a:pPr>
              <a:r>
                <a:rPr lang="fr-FR" sz="2800" b="1" i="1">
                  <a:solidFill>
                    <a:srgbClr val="A50021"/>
                  </a:solidFill>
                  <a:latin typeface="Century Schoolbook" pitchFamily="18" charset="0"/>
                </a:rPr>
                <a:t>clairance</a:t>
              </a:r>
            </a:p>
            <a:p>
              <a:pPr algn="just" defTabSz="808038" eaLnBrk="0" hangingPunct="0">
                <a:lnSpc>
                  <a:spcPct val="80000"/>
                </a:lnSpc>
              </a:pPr>
              <a:r>
                <a:rPr lang="fr-FR" sz="2800" b="1" i="1">
                  <a:solidFill>
                    <a:srgbClr val="A50021"/>
                  </a:solidFill>
                  <a:latin typeface="Century Schoolbook" pitchFamily="18" charset="0"/>
                </a:rPr>
                <a:t>hépatique</a:t>
              </a:r>
              <a:endParaRPr lang="fr-FR" sz="2800" b="1">
                <a:solidFill>
                  <a:srgbClr val="A50021"/>
                </a:solidFill>
                <a:latin typeface="Century Schoolbook" pitchFamily="18" charset="0"/>
              </a:endParaRPr>
            </a:p>
          </p:txBody>
        </p:sp>
        <p:sp>
          <p:nvSpPr>
            <p:cNvPr id="42003" name="AutoShape 14"/>
            <p:cNvSpPr>
              <a:spLocks noChangeArrowheads="1"/>
            </p:cNvSpPr>
            <p:nvPr/>
          </p:nvSpPr>
          <p:spPr bwMode="auto">
            <a:xfrm flipH="1">
              <a:off x="144" y="1872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 eaLnBrk="0" hangingPunct="0"/>
              <a:endParaRPr lang="fr-BE" sz="4400">
                <a:latin typeface="Century Schoolbook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57875" y="2814638"/>
            <a:ext cx="3044825" cy="1444625"/>
            <a:chOff x="3696" y="1488"/>
            <a:chExt cx="1776" cy="960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3936" y="1746"/>
              <a:ext cx="1392" cy="4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6838" tIns="49212" rIns="96838" bIns="49212" anchor="ctr"/>
            <a:lstStyle/>
            <a:p>
              <a:pPr algn="just" defTabSz="808038" eaLnBrk="0" hangingPunct="0">
                <a:lnSpc>
                  <a:spcPct val="80000"/>
                </a:lnSpc>
              </a:pPr>
              <a:r>
                <a:rPr lang="fr-FR" sz="2800" b="1" i="1">
                  <a:solidFill>
                    <a:srgbClr val="009900"/>
                  </a:solidFill>
                  <a:latin typeface="Century Schoolbook" pitchFamily="18" charset="0"/>
                </a:rPr>
                <a:t>clairance</a:t>
              </a:r>
            </a:p>
            <a:p>
              <a:pPr algn="just" defTabSz="808038" eaLnBrk="0" hangingPunct="0">
                <a:lnSpc>
                  <a:spcPct val="80000"/>
                </a:lnSpc>
              </a:pPr>
              <a:r>
                <a:rPr lang="fr-FR" sz="2800" b="1" i="1">
                  <a:solidFill>
                    <a:srgbClr val="009900"/>
                  </a:solidFill>
                  <a:latin typeface="Century Schoolbook" pitchFamily="18" charset="0"/>
                </a:rPr>
                <a:t>rénale</a:t>
              </a:r>
              <a:endParaRPr lang="fr-FR" sz="2800" b="1">
                <a:solidFill>
                  <a:srgbClr val="009900"/>
                </a:solidFill>
                <a:latin typeface="Century Schoolbook" pitchFamily="18" charset="0"/>
              </a:endParaRPr>
            </a:p>
          </p:txBody>
        </p:sp>
        <p:sp>
          <p:nvSpPr>
            <p:cNvPr id="42001" name="AutoShape 17"/>
            <p:cNvSpPr>
              <a:spLocks noChangeArrowheads="1"/>
            </p:cNvSpPr>
            <p:nvPr/>
          </p:nvSpPr>
          <p:spPr bwMode="auto">
            <a:xfrm>
              <a:off x="3696" y="1488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 eaLnBrk="0" hangingPunct="0"/>
              <a:endParaRPr lang="fr-BE" sz="4400">
                <a:latin typeface="Century Schoolbook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27688" y="785813"/>
            <a:ext cx="3516312" cy="1597025"/>
            <a:chOff x="3988" y="591"/>
            <a:chExt cx="2492" cy="910"/>
          </a:xfrm>
        </p:grpSpPr>
        <p:sp>
          <p:nvSpPr>
            <p:cNvPr id="41998" name="Rectangle 11"/>
            <p:cNvSpPr>
              <a:spLocks noChangeArrowheads="1"/>
            </p:cNvSpPr>
            <p:nvPr/>
          </p:nvSpPr>
          <p:spPr bwMode="auto">
            <a:xfrm>
              <a:off x="4087" y="819"/>
              <a:ext cx="2393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6838" tIns="49212" rIns="96838" bIns="49212" anchor="ctr"/>
            <a:lstStyle/>
            <a:p>
              <a:pPr algn="just" defTabSz="808038" eaLnBrk="0" hangingPunct="0"/>
              <a:r>
                <a:rPr lang="fr-FR" sz="2800" b="1" i="1">
                  <a:solidFill>
                    <a:schemeClr val="tx2"/>
                  </a:solidFill>
                  <a:latin typeface="Century Schoolbook" pitchFamily="18" charset="0"/>
                </a:rPr>
                <a:t>clairance totale</a:t>
              </a:r>
            </a:p>
            <a:p>
              <a:pPr algn="just" defTabSz="808038" eaLnBrk="0" hangingPunct="0"/>
              <a:r>
                <a:rPr lang="fr-FR" sz="2800" b="1" i="1">
                  <a:solidFill>
                    <a:schemeClr val="tx2"/>
                  </a:solidFill>
                  <a:latin typeface="Century Schoolbook" pitchFamily="18" charset="0"/>
                </a:rPr>
                <a:t>ou corporelle</a:t>
              </a:r>
            </a:p>
          </p:txBody>
        </p:sp>
        <p:sp>
          <p:nvSpPr>
            <p:cNvPr id="41999" name="AutoShape 18"/>
            <p:cNvSpPr>
              <a:spLocks noChangeArrowheads="1"/>
            </p:cNvSpPr>
            <p:nvPr/>
          </p:nvSpPr>
          <p:spPr bwMode="auto">
            <a:xfrm>
              <a:off x="3988" y="591"/>
              <a:ext cx="2392" cy="910"/>
            </a:xfrm>
            <a:prstGeom prst="wedgeEllipseCallout">
              <a:avLst>
                <a:gd name="adj1" fmla="val -66667"/>
                <a:gd name="adj2" fmla="val 45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 eaLnBrk="0" hangingPunct="0"/>
              <a:endParaRPr lang="fr-BE" sz="4400">
                <a:latin typeface="Century Schoolbook" pitchFamily="18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857250" y="214313"/>
            <a:ext cx="4000500" cy="584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clairance totale</a:t>
            </a:r>
          </a:p>
        </p:txBody>
      </p:sp>
      <p:grpSp>
        <p:nvGrpSpPr>
          <p:cNvPr id="5" name="Groupe 47"/>
          <p:cNvGrpSpPr>
            <a:grpSpLocks/>
          </p:cNvGrpSpPr>
          <p:nvPr/>
        </p:nvGrpSpPr>
        <p:grpSpPr bwMode="auto">
          <a:xfrm>
            <a:off x="285720" y="214290"/>
            <a:ext cx="431800" cy="647700"/>
            <a:chOff x="1" y="1133884"/>
            <a:chExt cx="864368" cy="1234811"/>
          </a:xfrm>
          <a:solidFill>
            <a:srgbClr val="00B050"/>
          </a:solidFill>
        </p:grpSpPr>
        <p:sp>
          <p:nvSpPr>
            <p:cNvPr id="21" name="Chevron 20"/>
            <p:cNvSpPr/>
            <p:nvPr/>
          </p:nvSpPr>
          <p:spPr>
            <a:xfrm rot="5400000">
              <a:off x="-185221" y="1319106"/>
              <a:ext cx="1234811" cy="864368"/>
            </a:xfrm>
            <a:prstGeom prst="chevron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133470" y="1545488"/>
              <a:ext cx="597431" cy="5477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29238" cy="4873625"/>
          </a:xfrm>
        </p:spPr>
        <p:txBody>
          <a:bodyPr/>
          <a:lstStyle/>
          <a:p>
            <a:r>
              <a:rPr lang="en-US" dirty="0"/>
              <a:t>T1/2</a:t>
            </a:r>
            <a:r>
              <a:rPr lang="fr-FR" dirty="0"/>
              <a:t>:</a:t>
            </a:r>
            <a:r>
              <a:rPr lang="en-US" dirty="0"/>
              <a:t> temps </a:t>
            </a:r>
            <a:r>
              <a:rPr lang="en-US" dirty="0" err="1"/>
              <a:t>nécessaire</a:t>
            </a:r>
            <a:r>
              <a:rPr lang="en-US" dirty="0"/>
              <a:t> </a:t>
            </a:r>
            <a:r>
              <a:rPr lang="fr-FR" dirty="0"/>
              <a:t>pour que la concentration plasmatique </a:t>
            </a:r>
            <a:r>
              <a:rPr lang="en-US" dirty="0" err="1"/>
              <a:t>diminue</a:t>
            </a:r>
            <a:r>
              <a:rPr lang="en-US" dirty="0"/>
              <a:t> de </a:t>
            </a:r>
            <a:r>
              <a:rPr lang="en-US" dirty="0" err="1"/>
              <a:t>moitié</a:t>
            </a:r>
            <a:endParaRPr lang="en-US" dirty="0"/>
          </a:p>
          <a:p>
            <a:r>
              <a:rPr lang="fr-FR" dirty="0"/>
              <a:t>La demi-vie dépend de la clairance et </a:t>
            </a:r>
            <a:r>
              <a:rPr lang="en-US" dirty="0"/>
              <a:t>du volume de distribution.</a:t>
            </a:r>
          </a:p>
          <a:p>
            <a:endParaRPr lang="en-US" dirty="0"/>
          </a:p>
          <a:p>
            <a:endParaRPr lang="en-US" dirty="0"/>
          </a:p>
          <a:p>
            <a:r>
              <a:rPr lang="fr-FR" dirty="0"/>
              <a:t>Après 7 demi-vie, le produit est </a:t>
            </a:r>
            <a:r>
              <a:rPr lang="en-US" dirty="0" err="1"/>
              <a:t>considéré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totalement</a:t>
            </a:r>
            <a:r>
              <a:rPr lang="en-US" dirty="0"/>
              <a:t> </a:t>
            </a:r>
            <a:r>
              <a:rPr lang="en-US" dirty="0" err="1"/>
              <a:t>éliminé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071938"/>
            <a:ext cx="26431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000250"/>
            <a:ext cx="3571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57224" y="142852"/>
            <a:ext cx="4286251" cy="7560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30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AU" sz="112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Temps de </a:t>
            </a:r>
            <a:r>
              <a:rPr lang="en-AU" sz="11200" b="1" cap="small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demi</a:t>
            </a:r>
            <a:r>
              <a:rPr lang="en-AU" sz="112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-vie t1/2</a:t>
            </a:r>
            <a:br>
              <a:rPr lang="fr-FR" sz="85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85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381000"/>
            <a:ext cx="8534400" cy="590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Quand?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fr-FR" sz="2400">
                <a:latin typeface="Times New Roman" pitchFamily="18" charset="0"/>
                <a:cs typeface="Times New Roman" pitchFamily="18" charset="0"/>
              </a:rPr>
              <a:t>Lors de la distribution du médicament dans l’organe responsable du métabolisme.</a:t>
            </a:r>
          </a:p>
          <a:p>
            <a:pPr lvl="1" eaLnBrk="1" hangingPunct="1">
              <a:buFont typeface="Wingdings 2" pitchFamily="18" charset="2"/>
              <a:buNone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fr-FR" sz="2400">
                <a:latin typeface="Times New Roman" pitchFamily="18" charset="0"/>
                <a:cs typeface="Times New Roman" pitchFamily="18" charset="0"/>
              </a:rPr>
              <a:t>Possibilité de métabolisme précoce, avant distribution générale</a:t>
            </a:r>
            <a:endParaRPr lang="fr-FR" sz="24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fr-FR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	 =&gt; Effet de premier passage</a:t>
            </a:r>
          </a:p>
          <a:p>
            <a:pPr lvl="1" eaLnBrk="1" hangingPunct="1">
              <a:buFontTx/>
              <a:buNone/>
            </a:pPr>
            <a:endParaRPr lang="fr-FR" sz="24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« Perte du médicament par métabolisme avant son arrivée dans la circulation générale dés son premier contact avec l’organe responsable de la biotransformation »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2786063" y="3429000"/>
            <a:ext cx="214312" cy="428625"/>
          </a:xfrm>
          <a:prstGeom prst="downArrow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6286500" cy="785812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A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Phases du métabolisme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42242" y="1428736"/>
            <a:ext cx="2629246" cy="2677656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PHASE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Fonctionnalisation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Augmentation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la polarité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Inactivation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modification d’activité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2643188" y="3352800"/>
            <a:ext cx="5562600" cy="3505200"/>
            <a:chOff x="1584" y="1920"/>
            <a:chExt cx="3504" cy="2208"/>
          </a:xfrm>
        </p:grpSpPr>
        <p:pic>
          <p:nvPicPr>
            <p:cNvPr id="1332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2173" t="30821" r="7826" b="17670"/>
            <a:stretch>
              <a:fillRect/>
            </a:stretch>
          </p:blipFill>
          <p:spPr bwMode="auto">
            <a:xfrm>
              <a:off x="1584" y="2064"/>
              <a:ext cx="3312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 flipH="1" flipV="1">
              <a:off x="1632" y="1920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 flipV="1">
              <a:off x="3408" y="1920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8"/>
            <p:cNvSpPr>
              <a:spLocks noChangeArrowheads="1"/>
            </p:cNvSpPr>
            <p:nvPr/>
          </p:nvSpPr>
          <p:spPr bwMode="auto">
            <a:xfrm>
              <a:off x="4176" y="2736"/>
              <a:ext cx="91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3936" y="3504"/>
              <a:ext cx="336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705600" y="1524000"/>
            <a:ext cx="2724184" cy="2179058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PHASE 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Conjugaison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Formation d’un composé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 Fortement polaire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 Facilement éliminable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Inactif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357313"/>
            <a:ext cx="8520112" cy="5029200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50" y="285750"/>
            <a:ext cx="6286500" cy="7858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Phases du métabolisme</a:t>
            </a:r>
            <a:endParaRPr lang="fr-FR" sz="3200" cap="small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4313" y="5286375"/>
            <a:ext cx="1500187" cy="1214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928813" y="5214938"/>
            <a:ext cx="1285875" cy="12144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71938" y="5357813"/>
            <a:ext cx="1500187" cy="10715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429500" y="5286375"/>
            <a:ext cx="1500188" cy="107156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785786" y="3857628"/>
            <a:ext cx="428628" cy="1285884"/>
          </a:xfrm>
          <a:prstGeom prst="down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2357422" y="3714752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285984" y="4929198"/>
            <a:ext cx="500066" cy="642942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357686" y="1714488"/>
            <a:ext cx="642942" cy="2286016"/>
          </a:xfrm>
          <a:prstGeom prst="downArrow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Virage 15"/>
          <p:cNvSpPr/>
          <p:nvPr/>
        </p:nvSpPr>
        <p:spPr>
          <a:xfrm rot="4175249">
            <a:off x="4779963" y="2701925"/>
            <a:ext cx="4340225" cy="1019175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57250" y="71437"/>
            <a:ext cx="6515100" cy="714357"/>
          </a:xfr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Les Réactions de phase I</a:t>
            </a:r>
            <a:endParaRPr lang="fr-FR" sz="45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1406" y="928670"/>
            <a:ext cx="8839200" cy="58579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Réactions d’oxydation: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Dépendantes du Cytochrome P450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Hydroxylation aromatique:       Ex: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Propranolol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Phénobarital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Hydroxylation		              Ex: Ibuprofène		</a:t>
            </a:r>
          </a:p>
          <a:p>
            <a:pPr lvl="2" eaLnBrk="1" hangingPunct="1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Désamination		              Ex: Diazépam</a:t>
            </a:r>
          </a:p>
          <a:p>
            <a:pPr marL="273050" lvl="1" eaLnBrk="1" hangingPunct="1">
              <a:lnSpc>
                <a:spcPct val="90000"/>
              </a:lnSpc>
              <a:spcBef>
                <a:spcPts val="600"/>
              </a:spcBef>
              <a:buSzPct val="70000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  Ind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épendantes du Cytochrome P450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Amine oxydation.                     Ex: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Epinéphrine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Réactions de réduction: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	Ex: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Clorazépam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Chloramphénicol</a:t>
            </a:r>
          </a:p>
          <a:p>
            <a:pPr eaLnBrk="1" hangingPunct="1">
              <a:lnSpc>
                <a:spcPct val="90000"/>
              </a:lnSpc>
            </a:pPr>
            <a:r>
              <a:rPr lang="fr-FR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Réactions d’hydrolyse: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Ex: Acide acétylsalicylique, Clofibrate.</a:t>
            </a:r>
          </a:p>
          <a:p>
            <a:pPr eaLnBrk="1" hangingPunct="1">
              <a:lnSpc>
                <a:spcPct val="90000"/>
              </a:lnSpc>
            </a:pPr>
            <a:r>
              <a:rPr lang="fr-FR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Réactions de décarboxylation:  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	Ex: L-dopa</a:t>
            </a:r>
          </a:p>
          <a:p>
            <a:pPr eaLnBrk="1" hangingPunct="1">
              <a:lnSpc>
                <a:spcPct val="90000"/>
              </a:lnSpc>
            </a:pPr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Les métabolites formés par les réactions de phase I ont des groupes fonctionnels </a:t>
            </a:r>
            <a:r>
              <a:rPr lang="fr-FR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NH2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	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353986" y="138094"/>
            <a:ext cx="431800" cy="647700"/>
            <a:chOff x="1" y="1133884"/>
            <a:chExt cx="864368" cy="1234811"/>
          </a:xfrm>
          <a:solidFill>
            <a:srgbClr val="00B050"/>
          </a:solidFill>
        </p:grpSpPr>
        <p:sp>
          <p:nvSpPr>
            <p:cNvPr id="8" name="Chevron 7"/>
            <p:cNvSpPr/>
            <p:nvPr/>
          </p:nvSpPr>
          <p:spPr>
            <a:xfrm rot="5400000">
              <a:off x="-185221" y="1319106"/>
              <a:ext cx="1234811" cy="864368"/>
            </a:xfrm>
            <a:prstGeom prst="chevron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133470" y="1545488"/>
              <a:ext cx="597431" cy="5477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88" y="1285875"/>
            <a:ext cx="8229600" cy="5572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/>
              <a:t>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La plus fréquente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Par les enzymes mono-oxygénases: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Cytochromes P450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Majoritairement au niveau des microsomes hépatiques mais également reins, intestins et poumons.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Un CYP n’est pas spécifique d’un substrat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786188"/>
            <a:ext cx="657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6500813" y="4714875"/>
            <a:ext cx="685800" cy="685800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643313" y="4643438"/>
            <a:ext cx="685800" cy="685800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063" y="428625"/>
            <a:ext cx="4429125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Réaction d’oxydation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635</TotalTime>
  <Words>2438</Words>
  <Application>Microsoft Office PowerPoint</Application>
  <PresentationFormat>Affichage à l'écran (4:3)</PresentationFormat>
  <Paragraphs>400</Paragraphs>
  <Slides>44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Présentation PowerPoint</vt:lpstr>
      <vt:lpstr> I.  Introduction </vt:lpstr>
      <vt:lpstr>II. objectifs du métabolisme</vt:lpstr>
      <vt:lpstr>II. sites du métabolisme</vt:lpstr>
      <vt:lpstr>Présentation PowerPoint</vt:lpstr>
      <vt:lpstr>III. Phases du métabolisme</vt:lpstr>
      <vt:lpstr>Présentation PowerPoint</vt:lpstr>
      <vt:lpstr> Les Réactions de phase I</vt:lpstr>
      <vt:lpstr>Présentation PowerPoint</vt:lpstr>
      <vt:lpstr>Présentation PowerPoint</vt:lpstr>
      <vt:lpstr> Les Réactions de phase II: conjugaison</vt:lpstr>
      <vt:lpstr>Présentation PowerPoint</vt:lpstr>
      <vt:lpstr>Présentation PowerPoint</vt:lpstr>
      <vt:lpstr> Les Réactions de phase II: conjugaison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info</dc:creator>
  <cp:lastModifiedBy>nassim boukli hacene</cp:lastModifiedBy>
  <cp:revision>40</cp:revision>
  <dcterms:created xsi:type="dcterms:W3CDTF">2013-10-21T23:34:50Z</dcterms:created>
  <dcterms:modified xsi:type="dcterms:W3CDTF">2025-01-20T19:41:36Z</dcterms:modified>
</cp:coreProperties>
</file>