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11" autoAdjust="0"/>
    <p:restoredTop sz="94660"/>
  </p:normalViewPr>
  <p:slideViewPr>
    <p:cSldViewPr>
      <p:cViewPr varScale="1">
        <p:scale>
          <a:sx n="84" d="100"/>
          <a:sy n="84" d="100"/>
        </p:scale>
        <p:origin x="38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29B5E-B44B-4F88-B706-85366FD8DBB4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0EC8-0B9A-4AC2-878C-168AE6475D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4716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C28EB-99CC-485A-A27D-8A19796385A5}" type="datetimeFigureOut">
              <a:rPr lang="fr-FR" smtClean="0"/>
              <a:t>01/12/2024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13CBF-0E3F-4726-80B9-EF8C82360B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4226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3CBF-0E3F-4726-80B9-EF8C82360BA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727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F8CF-B88C-4BB9-A6A1-5ADAEA845A82}" type="datetime1">
              <a:rPr lang="fr-FR" smtClean="0"/>
              <a:t>01/12/2024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59D0-D8C1-4F21-B056-906419C0DB2D}" type="datetime1">
              <a:rPr lang="fr-FR" smtClean="0"/>
              <a:t>01/12/2024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AFD1-B31C-4D01-A782-72A00A70EDB8}" type="datetime1">
              <a:rPr lang="fr-FR" smtClean="0"/>
              <a:t>01/12/2024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7EF37-19B1-45F1-9B04-1FC64EB12987}" type="datetime1">
              <a:rPr lang="fr-FR" smtClean="0"/>
              <a:t>01/12/2024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4124-C9C0-44DB-8F17-3384BA1462A3}" type="datetime1">
              <a:rPr lang="fr-FR" smtClean="0"/>
              <a:t>01/12/2024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F599-155F-4616-8C95-3429C436040F}" type="datetime1">
              <a:rPr lang="fr-FR" smtClean="0"/>
              <a:t>01/12/2024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08BB-B2B7-4970-A33E-FDC949BE69C2}" type="datetime1">
              <a:rPr lang="fr-FR" smtClean="0"/>
              <a:t>01/12/2024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FA03-47BF-482B-964C-72EB221C1382}" type="datetime1">
              <a:rPr lang="fr-FR" smtClean="0"/>
              <a:t>01/12/2024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E1EB-9420-4043-92BB-2C07E3DF9BC4}" type="datetime1">
              <a:rPr lang="fr-FR" smtClean="0"/>
              <a:t>01/12/2024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23399-C6A4-40E5-A22E-50A441D0D116}" type="datetime1">
              <a:rPr lang="fr-FR" smtClean="0"/>
              <a:t>01/12/2024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095E-FE06-4C80-8C11-F98F4C147112}" type="datetime1">
              <a:rPr lang="fr-FR" smtClean="0"/>
              <a:t>01/12/2024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43CA7-8231-49F8-AE97-45EE4DC6D826}" type="datetime1">
              <a:rPr lang="fr-FR" smtClean="0"/>
              <a:t>01/12/2024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02861-F3A2-4DD3-A675-DD4410ACC22A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 err="1" smtClean="0">
                <a:solidFill>
                  <a:srgbClr val="FF0000"/>
                </a:solidFill>
              </a:rPr>
              <a:t>Chapter</a:t>
            </a:r>
            <a:r>
              <a:rPr lang="fr-FR" b="1" dirty="0" smtClean="0">
                <a:solidFill>
                  <a:srgbClr val="FF0000"/>
                </a:solidFill>
              </a:rPr>
              <a:t> 5</a:t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smtClean="0">
                <a:solidFill>
                  <a:srgbClr val="FF0000"/>
                </a:solidFill>
              </a:rPr>
              <a:t>Simple plane </a:t>
            </a:r>
            <a:r>
              <a:rPr lang="fr-FR" b="1" dirty="0" err="1" smtClean="0">
                <a:solidFill>
                  <a:srgbClr val="FF0000"/>
                </a:solidFill>
              </a:rPr>
              <a:t>Bending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074" y="1052736"/>
            <a:ext cx="8462151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40630"/>
            <a:ext cx="6789369" cy="594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Example</a:t>
            </a:r>
            <a:r>
              <a:rPr lang="fr-FR" dirty="0" smtClean="0"/>
              <a:t> 1  </a:t>
            </a:r>
            <a:r>
              <a:rPr lang="fr-FR" dirty="0" err="1" smtClean="0">
                <a:solidFill>
                  <a:srgbClr val="FF0000"/>
                </a:solidFill>
              </a:rPr>
              <a:t>Concentrated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Load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Image 7">
            <a:extLst>
              <a:ext uri="{FF2B5EF4-FFF2-40B4-BE49-F238E27FC236}">
                <a16:creationId xmlns:a16="http://schemas.microsoft.com/office/drawing/2014/main" xmlns="" id="{5ABB51A6-4476-406C-B78C-5D16DC692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268760"/>
            <a:ext cx="5904656" cy="238943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8">
                <a:extLst>
                  <a:ext uri="{FF2B5EF4-FFF2-40B4-BE49-F238E27FC236}">
                    <a16:creationId xmlns:a16="http://schemas.microsoft.com/office/drawing/2014/main" xmlns="" id="{718D2A9F-DFA3-45A5-84D7-924E61CB49BA}"/>
                  </a:ext>
                </a:extLst>
              </p:cNvPr>
              <p:cNvSpPr txBox="1"/>
              <p:nvPr/>
            </p:nvSpPr>
            <p:spPr>
              <a:xfrm>
                <a:off x="1403648" y="4498426"/>
                <a:ext cx="1944216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5" name="ZoneTexte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18D2A9F-DFA3-45A5-84D7-924E61CB49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498426"/>
                <a:ext cx="1944216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16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1">
                <a:extLst>
                  <a:ext uri="{FF2B5EF4-FFF2-40B4-BE49-F238E27FC236}">
                    <a16:creationId xmlns:a16="http://schemas.microsoft.com/office/drawing/2014/main" xmlns="" id="{D8ADCE91-EC01-4575-B442-C3BDD37460A2}"/>
                  </a:ext>
                </a:extLst>
              </p:cNvPr>
              <p:cNvSpPr txBox="1"/>
              <p:nvPr/>
            </p:nvSpPr>
            <p:spPr>
              <a:xfrm>
                <a:off x="3779912" y="4464746"/>
                <a:ext cx="345607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𝑤𝑖𝑡h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6" name="ZoneTexte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8ADCE91-EC01-4575-B442-C3BDD37460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4464746"/>
                <a:ext cx="3456071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09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7531"/>
            <a:ext cx="9144000" cy="568863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6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64161"/>
            <a:ext cx="8856984" cy="60579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32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88640"/>
            <a:ext cx="6912768" cy="619125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05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Example</a:t>
            </a:r>
            <a:r>
              <a:rPr lang="fr-FR" dirty="0" smtClean="0"/>
              <a:t> 2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16</a:t>
            </a:fld>
            <a:endParaRPr lang="fr-FR"/>
          </a:p>
        </p:txBody>
      </p:sp>
      <p:pic>
        <p:nvPicPr>
          <p:cNvPr id="6" name="Image 2">
            <a:extLst>
              <a:ext uri="{FF2B5EF4-FFF2-40B4-BE49-F238E27FC236}">
                <a16:creationId xmlns:a16="http://schemas.microsoft.com/office/drawing/2014/main" xmlns="" id="{10634675-1CA7-4026-82DE-8AE28152F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628800"/>
            <a:ext cx="6264696" cy="2443410"/>
          </a:xfrm>
          <a:prstGeom prst="rect">
            <a:avLst/>
          </a:prstGeom>
        </p:spPr>
      </p:pic>
      <p:sp>
        <p:nvSpPr>
          <p:cNvPr id="7" name="ZoneTexte 3">
            <a:extLst>
              <a:ext uri="{FF2B5EF4-FFF2-40B4-BE49-F238E27FC236}">
                <a16:creationId xmlns:a16="http://schemas.microsoft.com/office/drawing/2014/main" xmlns="" id="{1731673B-62D1-4E42-B737-EADEDC9F7463}"/>
              </a:ext>
            </a:extLst>
          </p:cNvPr>
          <p:cNvSpPr txBox="1"/>
          <p:nvPr/>
        </p:nvSpPr>
        <p:spPr>
          <a:xfrm>
            <a:off x="2362901" y="4869160"/>
            <a:ext cx="4418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= 200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F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= 300 daN</a:t>
            </a:r>
          </a:p>
        </p:txBody>
      </p:sp>
    </p:spTree>
    <p:extLst>
      <p:ext uri="{BB962C8B-B14F-4D97-AF65-F5344CB8AC3E}">
        <p14:creationId xmlns:p14="http://schemas.microsoft.com/office/powerpoint/2010/main" val="145300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548680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1.Definition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800" dirty="0" smtClean="0"/>
              <a:t>A beam is in plane bending when all the external forces are perpendicular to the mean line, and all external moments are around the z axis.</a:t>
            </a:r>
            <a:endParaRPr lang="fr-FR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140968"/>
            <a:ext cx="6264696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620688"/>
            <a:ext cx="856895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dirty="0" smtClean="0"/>
              <a:t>A beam is considered to be subjected to simple plane bending if:</a:t>
            </a:r>
          </a:p>
          <a:p>
            <a:pPr algn="just"/>
            <a:r>
              <a:rPr lang="en-US" sz="2700" dirty="0" smtClean="0"/>
              <a:t>❑ The system of external forces reduces to a planar system.</a:t>
            </a:r>
          </a:p>
          <a:p>
            <a:r>
              <a:rPr lang="en-US" sz="2700" dirty="0" smtClean="0"/>
              <a:t>❑ The forces are perpendicular to the mean line. A beam is therefore subject to simple bending if its cohesion </a:t>
            </a:r>
            <a:r>
              <a:rPr lang="en-US" sz="2700" dirty="0" err="1" smtClean="0"/>
              <a:t>torsor</a:t>
            </a:r>
            <a:r>
              <a:rPr lang="en-US" sz="2700" dirty="0" smtClean="0"/>
              <a:t> is</a:t>
            </a:r>
            <a:endParaRPr lang="fr-FR" sz="27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996952"/>
            <a:ext cx="265747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67544" y="4653136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Simple bending is a load condition such that in any straight section beam, there is only one bending moment 𝑴</a:t>
            </a:r>
            <a:r>
              <a:rPr lang="en-US" sz="2800" baseline="-25000" dirty="0" smtClean="0"/>
              <a:t>𝒇</a:t>
            </a:r>
            <a:r>
              <a:rPr lang="en-US" sz="2800" dirty="0" smtClean="0"/>
              <a:t> and one shear force 𝑻 </a:t>
            </a:r>
            <a:endParaRPr lang="fr-FR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404664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Internal forces</a:t>
            </a:r>
          </a:p>
          <a:p>
            <a:r>
              <a:rPr lang="en-US" sz="2800" dirty="0" smtClean="0"/>
              <a:t>In plane bending, N is always null, and </a:t>
            </a:r>
            <a:r>
              <a:rPr lang="en-US" sz="2800" i="1" dirty="0" smtClean="0"/>
              <a:t>M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 and T are generally non-null. 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683568" y="2060849"/>
            <a:ext cx="757271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Additional hypotheses specific to bending</a:t>
            </a:r>
          </a:p>
          <a:p>
            <a:pPr>
              <a:buFontTx/>
              <a:buChar char="-"/>
            </a:pPr>
            <a:r>
              <a:rPr lang="en-US" sz="2600" b="1" dirty="0" smtClean="0"/>
              <a:t> </a:t>
            </a:r>
            <a:r>
              <a:rPr lang="en-US" sz="2600" dirty="0" smtClean="0"/>
              <a:t>The mean line of the beam is straight</a:t>
            </a:r>
          </a:p>
          <a:p>
            <a:pPr>
              <a:buFontTx/>
              <a:buChar char="-"/>
            </a:pPr>
            <a:r>
              <a:rPr lang="en-US" sz="2600" dirty="0" smtClean="0"/>
              <a:t> The beam has a plane of symmetry</a:t>
            </a:r>
          </a:p>
          <a:p>
            <a:pPr>
              <a:buFontTx/>
              <a:buChar char="-"/>
            </a:pPr>
            <a:r>
              <a:rPr lang="en-US" sz="2600" dirty="0" smtClean="0"/>
              <a:t> All forces applied to the beam are:</a:t>
            </a:r>
          </a:p>
          <a:p>
            <a:r>
              <a:rPr lang="en-US" sz="2600" dirty="0" smtClean="0"/>
              <a:t>◦ </a:t>
            </a:r>
            <a:r>
              <a:rPr lang="en-US" sz="2400" dirty="0" smtClean="0"/>
              <a:t>Perpendicular to the mean line</a:t>
            </a:r>
          </a:p>
          <a:p>
            <a:r>
              <a:rPr lang="en-US" sz="2400" dirty="0" smtClean="0"/>
              <a:t>◦ Located in the longitudinal plane of symmetry or  </a:t>
            </a:r>
          </a:p>
          <a:p>
            <a:r>
              <a:rPr lang="en-US" sz="2400" dirty="0" smtClean="0"/>
              <a:t>symmetrically distributed in relation to it</a:t>
            </a:r>
          </a:p>
          <a:p>
            <a:r>
              <a:rPr lang="en-US" sz="2400" dirty="0" smtClean="0"/>
              <a:t>◦ Concentrated at one point or distributed according </a:t>
            </a:r>
          </a:p>
          <a:p>
            <a:r>
              <a:rPr lang="en-US" sz="2400" dirty="0" smtClean="0"/>
              <a:t>to a specific law.</a:t>
            </a:r>
            <a:endParaRPr lang="en-US" sz="2400" dirty="0"/>
          </a:p>
          <a:p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836712"/>
            <a:ext cx="799288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Determining internal forces:</a:t>
            </a:r>
          </a:p>
          <a:p>
            <a:endParaRPr lang="en-US" dirty="0" smtClean="0"/>
          </a:p>
          <a:p>
            <a:r>
              <a:rPr lang="en-US" sz="2800" dirty="0" smtClean="0"/>
              <a:t>Since the objective is to dimension a beam, it is necessary to define the maximum stresses to be applied.</a:t>
            </a:r>
          </a:p>
          <a:p>
            <a:endParaRPr lang="en-US" sz="2800" dirty="0" smtClean="0"/>
          </a:p>
          <a:p>
            <a:r>
              <a:rPr lang="en-US" sz="2800" dirty="0" smtClean="0"/>
              <a:t>To do this, we need to draw internal stress diagrams also known as cohesive force diagrams.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899592" y="4365104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How to determine the cohesive forces?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Section method</a:t>
            </a:r>
            <a:endParaRPr lang="fr-FR" sz="3200" b="1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548680"/>
            <a:ext cx="763284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Determining internal forces</a:t>
            </a:r>
          </a:p>
          <a:p>
            <a:pPr>
              <a:buFontTx/>
              <a:buChar char="-"/>
            </a:pPr>
            <a:r>
              <a:rPr lang="en-US" sz="2800" dirty="0" smtClean="0"/>
              <a:t> Isolate the complete structure and determine the unknown links </a:t>
            </a:r>
          </a:p>
          <a:p>
            <a:pPr>
              <a:buFontTx/>
              <a:buChar char="-"/>
            </a:pPr>
            <a:r>
              <a:rPr lang="en-US" sz="2800" dirty="0"/>
              <a:t> </a:t>
            </a:r>
            <a:r>
              <a:rPr lang="en-US" sz="2800" dirty="0" smtClean="0"/>
              <a:t>Identify all external actions</a:t>
            </a:r>
          </a:p>
          <a:p>
            <a:pPr>
              <a:buFontTx/>
              <a:buChar char="-"/>
            </a:pPr>
            <a:r>
              <a:rPr lang="en-US" sz="2800" dirty="0"/>
              <a:t> </a:t>
            </a:r>
            <a:r>
              <a:rPr lang="en-US" sz="2800" dirty="0" smtClean="0"/>
              <a:t>Make a cut in a section</a:t>
            </a:r>
            <a:endParaRPr lang="fr-FR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068960"/>
            <a:ext cx="69246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Determination of internal forces</a:t>
            </a:r>
          </a:p>
          <a:p>
            <a:r>
              <a:rPr lang="en-US" sz="2800" b="1" dirty="0" smtClean="0"/>
              <a:t>Isolate the left-hand section or the right-hand section</a:t>
            </a:r>
            <a:endParaRPr lang="fr-FR" sz="28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00808"/>
            <a:ext cx="694055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1097328" y="2249441"/>
            <a:ext cx="1584176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Isolate the left-hand</a:t>
            </a:r>
          </a:p>
          <a:p>
            <a:pPr algn="ctr"/>
            <a:r>
              <a:rPr lang="en-US" b="1" dirty="0" smtClean="0"/>
              <a:t>Section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416776" y="2249440"/>
            <a:ext cx="1449304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Isolate the right-hand</a:t>
            </a:r>
          </a:p>
          <a:p>
            <a:pPr algn="ctr"/>
            <a:r>
              <a:rPr lang="en-US" b="1" dirty="0" smtClean="0"/>
              <a:t>section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755576" y="3717032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Between the left-hand section and the right-hand section, a connecting link transmits three action components:</a:t>
            </a:r>
            <a:endParaRPr lang="fr-FR" sz="2400" dirty="0"/>
          </a:p>
        </p:txBody>
      </p:sp>
      <p:sp>
        <p:nvSpPr>
          <p:cNvPr id="10" name="Rectangle 9"/>
          <p:cNvSpPr/>
          <p:nvPr/>
        </p:nvSpPr>
        <p:spPr>
          <a:xfrm>
            <a:off x="1043608" y="4581128"/>
            <a:ext cx="3067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chemeClr val="accent3">
                    <a:lumMod val="50000"/>
                  </a:schemeClr>
                </a:solidFill>
              </a:rPr>
              <a:t>𝑻(𝒙)   :  </a:t>
            </a:r>
            <a:r>
              <a:rPr lang="fr-FR" sz="2400" b="1" dirty="0" err="1" smtClean="0">
                <a:solidFill>
                  <a:schemeClr val="accent3">
                    <a:lumMod val="50000"/>
                  </a:schemeClr>
                </a:solidFill>
              </a:rPr>
              <a:t>Shearing</a:t>
            </a:r>
            <a:r>
              <a:rPr lang="fr-FR" sz="2400" b="1" dirty="0" smtClean="0">
                <a:solidFill>
                  <a:schemeClr val="accent3">
                    <a:lumMod val="50000"/>
                  </a:schemeClr>
                </a:solidFill>
              </a:rPr>
              <a:t> force</a:t>
            </a:r>
            <a:endParaRPr lang="fr-F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7584" y="5157192"/>
            <a:ext cx="1074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29565" indent="-182245">
              <a:lnSpc>
                <a:spcPct val="100000"/>
              </a:lnSpc>
              <a:spcBef>
                <a:spcPts val="920"/>
              </a:spcBef>
              <a:buClr>
                <a:srgbClr val="E38312"/>
              </a:buClr>
              <a:tabLst>
                <a:tab pos="329565" algn="l"/>
              </a:tabLst>
            </a:pP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Cambria Math"/>
                <a:cs typeface="Cambria Math"/>
              </a:rPr>
              <a:t> </a:t>
            </a: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  <a:latin typeface="Cambria Math"/>
                <a:cs typeface="Cambria Math"/>
              </a:rPr>
              <a:t>𝑴</a:t>
            </a:r>
            <a:r>
              <a:rPr lang="fr-FR" sz="2000" b="1" baseline="-15325" dirty="0" smtClean="0">
                <a:solidFill>
                  <a:schemeClr val="accent3">
                    <a:lumMod val="50000"/>
                  </a:schemeClr>
                </a:solidFill>
                <a:latin typeface="Cambria Math"/>
                <a:cs typeface="Cambria Math"/>
              </a:rPr>
              <a:t>𝒇</a:t>
            </a: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  <a:latin typeface="Cambria Math"/>
                <a:cs typeface="Cambria Math"/>
              </a:rPr>
              <a:t>(𝒙)</a:t>
            </a:r>
            <a:endParaRPr lang="fr-FR" sz="2000" b="1" dirty="0">
              <a:solidFill>
                <a:schemeClr val="accent3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63688" y="5085184"/>
            <a:ext cx="26087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:  </a:t>
            </a:r>
            <a:r>
              <a:rPr lang="fr-FR" sz="2400" b="1" dirty="0" err="1" smtClean="0">
                <a:solidFill>
                  <a:schemeClr val="accent3">
                    <a:lumMod val="50000"/>
                  </a:schemeClr>
                </a:solidFill>
              </a:rPr>
              <a:t>Bending</a:t>
            </a:r>
            <a:r>
              <a:rPr lang="fr-FR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sz="2400" b="1" dirty="0" smtClean="0">
                <a:solidFill>
                  <a:schemeClr val="accent3">
                    <a:lumMod val="50000"/>
                  </a:schemeClr>
                </a:solidFill>
              </a:rPr>
              <a:t>moment</a:t>
            </a:r>
            <a:endParaRPr lang="fr-F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3608" y="5661248"/>
            <a:ext cx="3906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In the case of simple bending</a:t>
            </a:r>
            <a:endParaRPr lang="fr-F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60032" y="5661248"/>
            <a:ext cx="12241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">
              <a:lnSpc>
                <a:spcPct val="100000"/>
              </a:lnSpc>
              <a:spcBef>
                <a:spcPts val="1065"/>
              </a:spcBef>
              <a:tabLst>
                <a:tab pos="4156075" algn="l"/>
              </a:tabLst>
            </a:pPr>
            <a:r>
              <a:rPr lang="fr-FR" sz="2400" b="1" spc="-50" dirty="0" smtClean="0">
                <a:solidFill>
                  <a:schemeClr val="accent3">
                    <a:lumMod val="50000"/>
                  </a:schemeClr>
                </a:solidFill>
                <a:latin typeface="Cambria Math"/>
                <a:cs typeface="Cambria Math"/>
              </a:rPr>
              <a:t>𝑵(𝒙)=0</a:t>
            </a:r>
            <a:endParaRPr lang="fr-FR" sz="2400" b="1" dirty="0">
              <a:solidFill>
                <a:schemeClr val="accent3">
                  <a:lumMod val="50000"/>
                </a:schemeClr>
              </a:solidFill>
              <a:latin typeface="Cambria Math"/>
              <a:cs typeface="Cambria Math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268760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Apply the fundamental principle of static (PFS) to the isolated section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899592" y="620688"/>
            <a:ext cx="56601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Determination of internal forces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467544" y="4005064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Repeat the cuts as many times as necessary to cover the entire beam and finish by plotting the diagrams of the internal forces T and M as a function of x (abscissa of the centre of gravity of the section where the cut is made)</a:t>
            </a:r>
            <a:endParaRPr lang="fr-FR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028" y="2204864"/>
            <a:ext cx="874897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699792" y="2339588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of the left-hand Section 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691792" y="3059816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f the left-hand Section 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6380200" y="2339440"/>
            <a:ext cx="2584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of the right-hand Section 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6444208" y="3059668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f the right-hand Section 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548680"/>
            <a:ext cx="51265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Control of T and M diagrams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1340768"/>
            <a:ext cx="849694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 Where T is zero, M has a maximum value.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Where T crosses zero discontinuously, the M diagram loses its monotonic shape.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In sections where concentrated loads are applied T is subjected to a jump, the diagram of M presents an angular point (M changes slope).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In sections where concentrated moments are applied M is subject to a jump in proportion to these moments, whereas T will not change.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M diagram of a symmetrical system (geometry and loading) is symmetrical, while that of T is </a:t>
            </a:r>
            <a:r>
              <a:rPr lang="en-US" sz="2400" dirty="0" err="1" smtClean="0"/>
              <a:t>antisymmetric</a:t>
            </a:r>
            <a:endParaRPr lang="en-US" sz="2400" dirty="0" smtClean="0"/>
          </a:p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02861-F3A2-4DD3-A675-DD4410ACC22A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2680</TotalTime>
  <Words>552</Words>
  <Application>Microsoft Office PowerPoint</Application>
  <PresentationFormat>On-screen Show (4:3)</PresentationFormat>
  <Paragraphs>78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Wingdings</vt:lpstr>
      <vt:lpstr>Thème Office</vt:lpstr>
      <vt:lpstr>Chapter 5 Simple plane Bending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1  Concentrated Load</vt:lpstr>
      <vt:lpstr>PowerPoint Presentation</vt:lpstr>
      <vt:lpstr>PowerPoint Presentation</vt:lpstr>
      <vt:lpstr>PowerPoint Presentation</vt:lpstr>
      <vt:lpstr>Example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Simple Bending</dc:title>
  <dc:creator>admin</dc:creator>
  <cp:lastModifiedBy>RACHEDI</cp:lastModifiedBy>
  <cp:revision>54</cp:revision>
  <dcterms:created xsi:type="dcterms:W3CDTF">2023-11-12T10:09:19Z</dcterms:created>
  <dcterms:modified xsi:type="dcterms:W3CDTF">2024-12-01T22:42:23Z</dcterms:modified>
</cp:coreProperties>
</file>