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7" r:id="rId4"/>
  </p:sldMasterIdLst>
  <p:notesMasterIdLst>
    <p:notesMasterId r:id="rId44"/>
  </p:notesMasterIdLst>
  <p:sldIdLst>
    <p:sldId id="256" r:id="rId5"/>
    <p:sldId id="405" r:id="rId6"/>
    <p:sldId id="390" r:id="rId7"/>
    <p:sldId id="258" r:id="rId8"/>
    <p:sldId id="369" r:id="rId9"/>
    <p:sldId id="370" r:id="rId10"/>
    <p:sldId id="371" r:id="rId11"/>
    <p:sldId id="412" r:id="rId12"/>
    <p:sldId id="372" r:id="rId13"/>
    <p:sldId id="391" r:id="rId14"/>
    <p:sldId id="392" r:id="rId15"/>
    <p:sldId id="376" r:id="rId16"/>
    <p:sldId id="397" r:id="rId17"/>
    <p:sldId id="413" r:id="rId18"/>
    <p:sldId id="379" r:id="rId19"/>
    <p:sldId id="373" r:id="rId20"/>
    <p:sldId id="374" r:id="rId21"/>
    <p:sldId id="393" r:id="rId22"/>
    <p:sldId id="387" r:id="rId23"/>
    <p:sldId id="375" r:id="rId24"/>
    <p:sldId id="407" r:id="rId25"/>
    <p:sldId id="406" r:id="rId26"/>
    <p:sldId id="395" r:id="rId27"/>
    <p:sldId id="398" r:id="rId28"/>
    <p:sldId id="396" r:id="rId29"/>
    <p:sldId id="408" r:id="rId30"/>
    <p:sldId id="260" r:id="rId31"/>
    <p:sldId id="259" r:id="rId32"/>
    <p:sldId id="380" r:id="rId33"/>
    <p:sldId id="381" r:id="rId34"/>
    <p:sldId id="409" r:id="rId35"/>
    <p:sldId id="388" r:id="rId36"/>
    <p:sldId id="400" r:id="rId37"/>
    <p:sldId id="410" r:id="rId38"/>
    <p:sldId id="377" r:id="rId39"/>
    <p:sldId id="378" r:id="rId40"/>
    <p:sldId id="411" r:id="rId41"/>
    <p:sldId id="402" r:id="rId42"/>
    <p:sldId id="40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initials="s" lastIdx="1" clrIdx="0">
    <p:extLst>
      <p:ext uri="{19B8F6BF-5375-455C-9EA6-DF929625EA0E}">
        <p15:presenceInfo xmlns="" xmlns:p15="http://schemas.microsoft.com/office/powerpoint/2012/main" userId="sam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729DB"/>
    <a:srgbClr val="FFCCCC"/>
    <a:srgbClr val="CC9900"/>
    <a:srgbClr val="E37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083" autoAdjust="0"/>
  </p:normalViewPr>
  <p:slideViewPr>
    <p:cSldViewPr snapToGrid="0">
      <p:cViewPr varScale="1">
        <p:scale>
          <a:sx n="70" d="100"/>
          <a:sy n="70" d="100"/>
        </p:scale>
        <p:origin x="-7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44A22-83CC-4FD4-9FF6-0DCDF20B3F30}" type="datetimeFigureOut">
              <a:rPr lang="fr-FR" smtClean="0"/>
              <a:t>07/10/2024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F63FC-40D5-4302-B442-5A1CAA083712}" type="slidenum">
              <a:rPr lang="fr-FR" smtClean="0"/>
              <a:t>‹N°›</a:t>
            </a:fld>
            <a:endParaRPr lang="fr-FR"/>
          </a:p>
        </p:txBody>
      </p:sp>
    </p:spTree>
    <p:extLst>
      <p:ext uri="{BB962C8B-B14F-4D97-AF65-F5344CB8AC3E}">
        <p14:creationId xmlns:p14="http://schemas.microsoft.com/office/powerpoint/2010/main" val="47731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2F63FC-40D5-4302-B442-5A1CAA083712}" type="slidenum">
              <a:rPr lang="fr-FR" smtClean="0"/>
              <a:t>2</a:t>
            </a:fld>
            <a:endParaRPr lang="fr-FR"/>
          </a:p>
        </p:txBody>
      </p:sp>
    </p:spTree>
    <p:extLst>
      <p:ext uri="{BB962C8B-B14F-4D97-AF65-F5344CB8AC3E}">
        <p14:creationId xmlns:p14="http://schemas.microsoft.com/office/powerpoint/2010/main" val="52731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967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90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0469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55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5707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8711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054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170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330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03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5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554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4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0987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194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19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725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45171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96643" y="2524060"/>
            <a:ext cx="9782205" cy="1494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err="1" smtClean="0">
                <a:solidFill>
                  <a:schemeClr val="accent1">
                    <a:lumMod val="75000"/>
                  </a:schemeClr>
                </a:solidFill>
              </a:rPr>
              <a:t>Magnetique</a:t>
            </a:r>
            <a:r>
              <a:rPr lang="fr-FR" sz="4000" b="1" dirty="0" smtClean="0">
                <a:solidFill>
                  <a:schemeClr val="accent1">
                    <a:lumMod val="75000"/>
                  </a:schemeClr>
                </a:solidFill>
              </a:rPr>
              <a:t> </a:t>
            </a:r>
            <a:r>
              <a:rPr lang="fr-FR" sz="4000" b="1" dirty="0" err="1" smtClean="0">
                <a:solidFill>
                  <a:schemeClr val="accent1">
                    <a:lumMod val="75000"/>
                  </a:schemeClr>
                </a:solidFill>
              </a:rPr>
              <a:t>resonance</a:t>
            </a:r>
            <a:r>
              <a:rPr lang="fr-FR" sz="4000" b="1" dirty="0" smtClean="0">
                <a:solidFill>
                  <a:schemeClr val="accent1">
                    <a:lumMod val="75000"/>
                  </a:schemeClr>
                </a:solidFill>
              </a:rPr>
              <a:t> </a:t>
            </a:r>
            <a:r>
              <a:rPr lang="fr-FR" sz="4000" b="1" dirty="0" err="1">
                <a:solidFill>
                  <a:schemeClr val="accent1">
                    <a:lumMod val="75000"/>
                  </a:schemeClr>
                </a:solidFill>
              </a:rPr>
              <a:t>i</a:t>
            </a:r>
            <a:r>
              <a:rPr lang="fr-FR" sz="4000" b="1" dirty="0" err="1" smtClean="0">
                <a:solidFill>
                  <a:schemeClr val="accent1">
                    <a:lumMod val="75000"/>
                  </a:schemeClr>
                </a:solidFill>
              </a:rPr>
              <a:t>magering</a:t>
            </a:r>
            <a:endParaRPr lang="fr-FR" sz="4000" b="1" dirty="0">
              <a:solidFill>
                <a:schemeClr val="accent1">
                  <a:lumMod val="75000"/>
                </a:schemeClr>
              </a:solidFill>
            </a:endParaRPr>
          </a:p>
          <a:p>
            <a:pPr algn="ctr"/>
            <a:endParaRPr lang="fr-FR" sz="4000" dirty="0"/>
          </a:p>
        </p:txBody>
      </p:sp>
      <p:pic>
        <p:nvPicPr>
          <p:cNvPr id="12" name="Image 11"/>
          <p:cNvPicPr>
            <a:picLocks noChangeAspect="1"/>
          </p:cNvPicPr>
          <p:nvPr/>
        </p:nvPicPr>
        <p:blipFill>
          <a:blip r:embed="rId2"/>
          <a:stretch>
            <a:fillRect/>
          </a:stretch>
        </p:blipFill>
        <p:spPr>
          <a:xfrm flipV="1">
            <a:off x="1959586" y="1318114"/>
            <a:ext cx="8601075" cy="116791"/>
          </a:xfrm>
          <a:prstGeom prst="rect">
            <a:avLst/>
          </a:prstGeom>
        </p:spPr>
      </p:pic>
      <p:sp>
        <p:nvSpPr>
          <p:cNvPr id="13" name="Rectangle 12"/>
          <p:cNvSpPr/>
          <p:nvPr/>
        </p:nvSpPr>
        <p:spPr>
          <a:xfrm>
            <a:off x="2134723" y="4693656"/>
            <a:ext cx="3432517"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smtClean="0">
                <a:solidFill>
                  <a:srgbClr val="FF0066"/>
                </a:solidFill>
                <a:latin typeface="Arial Rounded MT Bold" panose="020F0704030504030204" pitchFamily="34" charset="0"/>
              </a:rPr>
              <a:t>Created</a:t>
            </a:r>
            <a:r>
              <a:rPr lang="fr-FR" sz="2000" b="1" i="1" dirty="0" smtClean="0">
                <a:solidFill>
                  <a:srgbClr val="FF0066"/>
                </a:solidFill>
                <a:latin typeface="Arial Rounded MT Bold" panose="020F0704030504030204" pitchFamily="34" charset="0"/>
              </a:rPr>
              <a:t> </a:t>
            </a:r>
            <a:r>
              <a:rPr lang="fr-FR" sz="2000" b="1" i="1" dirty="0" err="1" smtClean="0">
                <a:solidFill>
                  <a:srgbClr val="FF0066"/>
                </a:solidFill>
                <a:latin typeface="Arial Rounded MT Bold" panose="020F0704030504030204" pitchFamily="34" charset="0"/>
              </a:rPr>
              <a:t>bay</a:t>
            </a:r>
            <a:r>
              <a:rPr lang="fr-FR" sz="2000" b="1" i="1" dirty="0" smtClean="0">
                <a:solidFill>
                  <a:srgbClr val="FF0066"/>
                </a:solidFill>
                <a:latin typeface="Arial Rounded MT Bold" panose="020F0704030504030204" pitchFamily="34" charset="0"/>
              </a:rPr>
              <a:t> :</a:t>
            </a:r>
            <a:endParaRPr lang="fr-FR" sz="2000" b="1" i="1" dirty="0">
              <a:solidFill>
                <a:srgbClr val="FF0066"/>
              </a:solidFill>
              <a:latin typeface="Arial Rounded MT Bold" panose="020F0704030504030204" pitchFamily="34" charset="0"/>
            </a:endParaRPr>
          </a:p>
        </p:txBody>
      </p:sp>
      <p:sp>
        <p:nvSpPr>
          <p:cNvPr id="14" name="Rectangle 13"/>
          <p:cNvSpPr/>
          <p:nvPr/>
        </p:nvSpPr>
        <p:spPr>
          <a:xfrm>
            <a:off x="3246073" y="5453312"/>
            <a:ext cx="2841673" cy="37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i="1" dirty="0" smtClean="0">
                <a:solidFill>
                  <a:schemeClr val="tx1">
                    <a:lumMod val="95000"/>
                    <a:lumOff val="5000"/>
                  </a:schemeClr>
                </a:solidFill>
                <a:latin typeface="French Script MT" panose="03020402040607040605" pitchFamily="66" charset="0"/>
              </a:rPr>
              <a:t>Iles Amel</a:t>
            </a:r>
          </a:p>
        </p:txBody>
      </p:sp>
    </p:spTree>
    <p:extLst>
      <p:ext uri="{BB962C8B-B14F-4D97-AF65-F5344CB8AC3E}">
        <p14:creationId xmlns:p14="http://schemas.microsoft.com/office/powerpoint/2010/main" val="34556591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95063" y="537862"/>
            <a:ext cx="4670612" cy="1071436"/>
          </a:xfrm>
        </p:spPr>
        <p:txBody>
          <a:bodyPr>
            <a:normAutofit/>
          </a:bodyPr>
          <a:lstStyle/>
          <a:p>
            <a:r>
              <a:rPr lang="en-US" b="1" dirty="0">
                <a:solidFill>
                  <a:srgbClr val="374151"/>
                </a:solidFill>
                <a:latin typeface="Söhne"/>
              </a:rPr>
              <a:t>Faraday cage </a:t>
            </a:r>
            <a:endParaRPr lang="fr-FR" b="1" dirty="0"/>
          </a:p>
        </p:txBody>
      </p:sp>
      <p:pic>
        <p:nvPicPr>
          <p:cNvPr id="5" name="Image 4"/>
          <p:cNvPicPr/>
          <p:nvPr/>
        </p:nvPicPr>
        <p:blipFill>
          <a:blip r:embed="rId2"/>
          <a:stretch>
            <a:fillRect/>
          </a:stretch>
        </p:blipFill>
        <p:spPr>
          <a:xfrm>
            <a:off x="7028597" y="1829744"/>
            <a:ext cx="4540357" cy="4161623"/>
          </a:xfrm>
          <a:prstGeom prst="rect">
            <a:avLst/>
          </a:prstGeom>
        </p:spPr>
      </p:pic>
      <p:sp>
        <p:nvSpPr>
          <p:cNvPr id="10" name="Rectangle 9"/>
          <p:cNvSpPr/>
          <p:nvPr/>
        </p:nvSpPr>
        <p:spPr>
          <a:xfrm>
            <a:off x="339722" y="2479394"/>
            <a:ext cx="6579692" cy="2862322"/>
          </a:xfrm>
          <a:prstGeom prst="rect">
            <a:avLst/>
          </a:prstGeom>
        </p:spPr>
        <p:txBody>
          <a:bodyPr wrap="square">
            <a:spAutoFit/>
          </a:bodyPr>
          <a:lstStyle/>
          <a:p>
            <a:pPr algn="just"/>
            <a:r>
              <a:rPr lang="en-US" sz="2000" dirty="0">
                <a:solidFill>
                  <a:srgbClr val="374151"/>
                </a:solidFill>
                <a:latin typeface="Söhne"/>
              </a:rPr>
              <a:t>In the context of an MRI facility, a Faraday cage may be incorporated into the design of the scanning room or magnet room. It helps to prevent external electromagnetic signals, such as radiofrequency interference (RFI) or electromagnetic radiation, from affecting the sensitive MRI equipment and distorting the acquired images. The Faraday cage enhances the overall signal quality and reduces artifacts during the MRI procedure.</a:t>
            </a:r>
          </a:p>
        </p:txBody>
      </p:sp>
    </p:spTree>
    <p:extLst>
      <p:ext uri="{BB962C8B-B14F-4D97-AF65-F5344CB8AC3E}">
        <p14:creationId xmlns:p14="http://schemas.microsoft.com/office/powerpoint/2010/main" val="3863811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45941" y="223964"/>
            <a:ext cx="4670612" cy="1071436"/>
          </a:xfrm>
        </p:spPr>
        <p:txBody>
          <a:bodyPr>
            <a:normAutofit/>
          </a:bodyPr>
          <a:lstStyle/>
          <a:p>
            <a:r>
              <a:rPr lang="en-US" b="1" dirty="0">
                <a:solidFill>
                  <a:srgbClr val="374151"/>
                </a:solidFill>
                <a:latin typeface="Söhne"/>
              </a:rPr>
              <a:t>Faraday cage </a:t>
            </a:r>
            <a:endParaRPr lang="fr-FR" b="1" dirty="0"/>
          </a:p>
        </p:txBody>
      </p:sp>
      <p:sp>
        <p:nvSpPr>
          <p:cNvPr id="3" name="Rectangle 2"/>
          <p:cNvSpPr/>
          <p:nvPr/>
        </p:nvSpPr>
        <p:spPr>
          <a:xfrm>
            <a:off x="2093258" y="1110734"/>
            <a:ext cx="10032147" cy="369332"/>
          </a:xfrm>
          <a:prstGeom prst="rect">
            <a:avLst/>
          </a:prstGeom>
        </p:spPr>
        <p:txBody>
          <a:bodyPr wrap="square">
            <a:spAutoFit/>
          </a:bodyPr>
          <a:lstStyle/>
          <a:p>
            <a:r>
              <a:rPr lang="en-US" dirty="0">
                <a:solidFill>
                  <a:srgbClr val="202124"/>
                </a:solidFill>
                <a:latin typeface="Google Sans"/>
              </a:rPr>
              <a:t>The scan room of a magnetic resonance imaging (MRI) machine is designed as a Faraday cage. </a:t>
            </a:r>
            <a:endParaRPr lang="fr-FR" dirty="0"/>
          </a:p>
        </p:txBody>
      </p:sp>
      <p:pic>
        <p:nvPicPr>
          <p:cNvPr id="8" name="Image 7"/>
          <p:cNvPicPr>
            <a:picLocks noChangeAspect="1"/>
          </p:cNvPicPr>
          <p:nvPr/>
        </p:nvPicPr>
        <p:blipFill>
          <a:blip r:embed="rId2"/>
          <a:stretch>
            <a:fillRect/>
          </a:stretch>
        </p:blipFill>
        <p:spPr>
          <a:xfrm>
            <a:off x="1237768" y="1738219"/>
            <a:ext cx="7063547" cy="4403187"/>
          </a:xfrm>
          <a:prstGeom prst="rect">
            <a:avLst/>
          </a:prstGeom>
        </p:spPr>
      </p:pic>
      <p:sp>
        <p:nvSpPr>
          <p:cNvPr id="9" name="Espace réservé du contenu 8"/>
          <p:cNvSpPr>
            <a:spLocks noGrp="1"/>
          </p:cNvSpPr>
          <p:nvPr>
            <p:ph idx="1"/>
          </p:nvPr>
        </p:nvSpPr>
        <p:spPr>
          <a:xfrm>
            <a:off x="7475924" y="4742328"/>
            <a:ext cx="4716076" cy="2115672"/>
          </a:xfrm>
        </p:spPr>
        <p:txBody>
          <a:bodyPr>
            <a:normAutofit fontScale="85000" lnSpcReduction="20000"/>
          </a:bodyPr>
          <a:lstStyle/>
          <a:p>
            <a:r>
              <a:rPr lang="en-US" dirty="0">
                <a:solidFill>
                  <a:srgbClr val="374151"/>
                </a:solidFill>
                <a:latin typeface="Söhne"/>
              </a:rPr>
              <a:t>The Faraday cage in an MRI facility typically consists of conductive walls, floors, and </a:t>
            </a:r>
            <a:r>
              <a:rPr lang="en-US" dirty="0" smtClean="0">
                <a:solidFill>
                  <a:srgbClr val="374151"/>
                </a:solidFill>
                <a:latin typeface="Söhne"/>
              </a:rPr>
              <a:t>ceilings (plafond), </a:t>
            </a:r>
            <a:r>
              <a:rPr lang="en-US" dirty="0">
                <a:solidFill>
                  <a:srgbClr val="374151"/>
                </a:solidFill>
                <a:latin typeface="Söhne"/>
              </a:rPr>
              <a:t>which are carefully constructed and grounded to ensure proper shielding and containment of electromagnetic fields. This helps maintain a controlled electromagnetic environment, allowing for accurate and reliable imaging.</a:t>
            </a:r>
            <a:endParaRPr lang="fr-FR" dirty="0"/>
          </a:p>
        </p:txBody>
      </p:sp>
    </p:spTree>
    <p:extLst>
      <p:ext uri="{BB962C8B-B14F-4D97-AF65-F5344CB8AC3E}">
        <p14:creationId xmlns:p14="http://schemas.microsoft.com/office/powerpoint/2010/main" val="3464646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0410" y="159168"/>
            <a:ext cx="8610600" cy="1293028"/>
          </a:xfrm>
        </p:spPr>
        <p:txBody>
          <a:bodyPr/>
          <a:lstStyle/>
          <a:p>
            <a:pPr lvl="0"/>
            <a:r>
              <a:rPr lang="fr-FR" b="1" dirty="0" err="1"/>
              <a:t>Quench</a:t>
            </a:r>
            <a:r>
              <a:rPr lang="fr-FR" dirty="0"/>
              <a:t/>
            </a:r>
            <a:br>
              <a:rPr lang="fr-FR" dirty="0"/>
            </a:br>
            <a:endParaRPr lang="fr-FR" dirty="0"/>
          </a:p>
        </p:txBody>
      </p:sp>
      <p:pic>
        <p:nvPicPr>
          <p:cNvPr id="4" name="Image 3"/>
          <p:cNvPicPr>
            <a:picLocks noChangeAspect="1"/>
          </p:cNvPicPr>
          <p:nvPr/>
        </p:nvPicPr>
        <p:blipFill rotWithShape="1">
          <a:blip r:embed="rId2"/>
          <a:srcRect l="3458" t="4921" r="12487" b="4280"/>
          <a:stretch/>
        </p:blipFill>
        <p:spPr>
          <a:xfrm>
            <a:off x="5023614" y="1310185"/>
            <a:ext cx="5170998" cy="4666029"/>
          </a:xfrm>
          <a:prstGeom prst="rect">
            <a:avLst/>
          </a:prstGeom>
        </p:spPr>
      </p:pic>
      <p:pic>
        <p:nvPicPr>
          <p:cNvPr id="6" name="Image 5"/>
          <p:cNvPicPr>
            <a:picLocks noChangeAspect="1"/>
          </p:cNvPicPr>
          <p:nvPr/>
        </p:nvPicPr>
        <p:blipFill>
          <a:blip r:embed="rId3"/>
          <a:stretch>
            <a:fillRect/>
          </a:stretch>
        </p:blipFill>
        <p:spPr>
          <a:xfrm>
            <a:off x="1217929" y="2107515"/>
            <a:ext cx="2515245" cy="2832704"/>
          </a:xfrm>
          <a:prstGeom prst="rect">
            <a:avLst/>
          </a:prstGeom>
        </p:spPr>
      </p:pic>
    </p:spTree>
    <p:extLst>
      <p:ext uri="{BB962C8B-B14F-4D97-AF65-F5344CB8AC3E}">
        <p14:creationId xmlns:p14="http://schemas.microsoft.com/office/powerpoint/2010/main" val="2962572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8179" y="191167"/>
            <a:ext cx="8610600" cy="1293028"/>
          </a:xfrm>
        </p:spPr>
        <p:txBody>
          <a:bodyPr/>
          <a:lstStyle/>
          <a:p>
            <a:pPr lvl="0"/>
            <a:r>
              <a:rPr lang="fr-FR" altLang="fr-FR" b="1" cap="none" dirty="0" err="1" smtClean="0">
                <a:solidFill>
                  <a:srgbClr val="000000"/>
                </a:solidFill>
                <a:latin typeface="Times New Roman" panose="02020603050405020304" pitchFamily="18" charset="0"/>
                <a:cs typeface="Times New Roman" panose="02020603050405020304" pitchFamily="18" charset="0"/>
              </a:rPr>
              <a:t>S</a:t>
            </a:r>
            <a:r>
              <a:rPr lang="fr-FR" altLang="fr-FR" b="1" cap="none" dirty="0" err="1" smtClean="0" bmk="">
                <a:solidFill>
                  <a:srgbClr val="000000"/>
                </a:solidFill>
                <a:latin typeface="Times New Roman" panose="02020603050405020304" pitchFamily="18" charset="0"/>
                <a:cs typeface="Times New Roman" panose="02020603050405020304" pitchFamily="18" charset="0"/>
              </a:rPr>
              <a:t>himming</a:t>
            </a:r>
            <a:endParaRPr lang="fr-FR" dirty="0"/>
          </a:p>
        </p:txBody>
      </p:sp>
      <p:sp>
        <p:nvSpPr>
          <p:cNvPr id="4" name="Rectangle 1"/>
          <p:cNvSpPr>
            <a:spLocks noGrp="1" noChangeArrowheads="1"/>
          </p:cNvSpPr>
          <p:nvPr>
            <p:ph idx="1"/>
          </p:nvPr>
        </p:nvSpPr>
        <p:spPr bwMode="auto">
          <a:xfrm>
            <a:off x="750012" y="4977462"/>
            <a:ext cx="109398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One of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requirements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for good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homogeneous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This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which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there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uniform</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strength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(force) over the image area.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Shimming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process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adjusting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magnetic</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make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more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uniform</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p>
        </p:txBody>
      </p:sp>
      <p:pic>
        <p:nvPicPr>
          <p:cNvPr id="5" name="Image 4"/>
          <p:cNvPicPr>
            <a:picLocks noChangeAspect="1"/>
          </p:cNvPicPr>
          <p:nvPr/>
        </p:nvPicPr>
        <p:blipFill>
          <a:blip r:embed="rId2"/>
          <a:stretch>
            <a:fillRect/>
          </a:stretch>
        </p:blipFill>
        <p:spPr>
          <a:xfrm>
            <a:off x="3823583" y="1475136"/>
            <a:ext cx="4792703" cy="2967210"/>
          </a:xfrm>
          <a:prstGeom prst="rect">
            <a:avLst/>
          </a:prstGeom>
        </p:spPr>
      </p:pic>
    </p:spTree>
    <p:extLst>
      <p:ext uri="{BB962C8B-B14F-4D97-AF65-F5344CB8AC3E}">
        <p14:creationId xmlns:p14="http://schemas.microsoft.com/office/powerpoint/2010/main" val="867016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8179" y="191167"/>
            <a:ext cx="8610600" cy="1293028"/>
          </a:xfrm>
        </p:spPr>
        <p:txBody>
          <a:bodyPr/>
          <a:lstStyle/>
          <a:p>
            <a:pPr lvl="0"/>
            <a:r>
              <a:rPr lang="fr-FR" altLang="fr-FR" b="1" cap="none" dirty="0" err="1" smtClean="0">
                <a:solidFill>
                  <a:srgbClr val="000000"/>
                </a:solidFill>
                <a:latin typeface="Times New Roman" panose="02020603050405020304" pitchFamily="18" charset="0"/>
                <a:cs typeface="Times New Roman" panose="02020603050405020304" pitchFamily="18" charset="0"/>
              </a:rPr>
              <a:t>S</a:t>
            </a:r>
            <a:r>
              <a:rPr lang="fr-FR" altLang="fr-FR" b="1" cap="none" dirty="0" err="1" smtClean="0" bmk="">
                <a:solidFill>
                  <a:srgbClr val="000000"/>
                </a:solidFill>
                <a:latin typeface="Times New Roman" panose="02020603050405020304" pitchFamily="18" charset="0"/>
                <a:cs typeface="Times New Roman" panose="02020603050405020304" pitchFamily="18" charset="0"/>
              </a:rPr>
              <a:t>himming</a:t>
            </a:r>
            <a:endParaRPr lang="fr-FR" dirty="0"/>
          </a:p>
        </p:txBody>
      </p:sp>
      <p:sp>
        <p:nvSpPr>
          <p:cNvPr id="4" name="Rectangle 1"/>
          <p:cNvSpPr>
            <a:spLocks noGrp="1" noChangeArrowheads="1"/>
          </p:cNvSpPr>
          <p:nvPr>
            <p:ph idx="1"/>
          </p:nvPr>
        </p:nvSpPr>
        <p:spPr bwMode="auto">
          <a:xfrm>
            <a:off x="864374" y="1746256"/>
            <a:ext cx="1050421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usually</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by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magnetically</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susceptible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materials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located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magnetic</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presence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these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materials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distortions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magnetic</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in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form</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This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can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occur</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both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internal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and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external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areas of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Each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time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patient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placed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magnetic</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some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There are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many</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things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external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such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as building structures and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equipment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can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problem</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when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external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distorted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these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distortions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also</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transferred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internal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field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where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they</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interfere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with</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process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variety</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problems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fr-FR" altLang="fr-F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not possible to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eliminate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all of the sources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Therefore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shimming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must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used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reduce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inhomogeneities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This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done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several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ways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When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manufactured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and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installed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some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shimming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might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done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by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placing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appropriate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locations.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also</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contain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set of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coils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Shimming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by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adjusting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electrical</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currents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these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coils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General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shimming</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done</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by the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engineers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when</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magnet</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installed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or </a:t>
            </a:r>
            <a:r>
              <a:rPr kumimoji="0" lang="fr-FR" altLang="fr-FR" sz="2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serviced</a:t>
            </a:r>
            <a:r>
              <a:rPr kumimoji="0" lang="fr-FR" altLang="fr-FR"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8665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3179" y="56311"/>
            <a:ext cx="8610600" cy="1293028"/>
          </a:xfrm>
        </p:spPr>
        <p:txBody>
          <a:bodyPr/>
          <a:lstStyle/>
          <a:p>
            <a:r>
              <a:rPr lang="fr-FR" b="1" dirty="0" err="1" smtClean="0"/>
              <a:t>Magnet</a:t>
            </a:r>
            <a:r>
              <a:rPr lang="fr-FR" b="1" dirty="0" smtClean="0"/>
              <a:t> and </a:t>
            </a:r>
            <a:r>
              <a:rPr lang="fr-FR" b="1" dirty="0" err="1" smtClean="0"/>
              <a:t>coils</a:t>
            </a:r>
            <a:endParaRPr lang="fr-FR" b="1" dirty="0"/>
          </a:p>
        </p:txBody>
      </p:sp>
      <p:pic>
        <p:nvPicPr>
          <p:cNvPr id="4" name="Image 3"/>
          <p:cNvPicPr>
            <a:picLocks noChangeAspect="1"/>
          </p:cNvPicPr>
          <p:nvPr/>
        </p:nvPicPr>
        <p:blipFill>
          <a:blip r:embed="rId2"/>
          <a:stretch>
            <a:fillRect/>
          </a:stretch>
        </p:blipFill>
        <p:spPr>
          <a:xfrm>
            <a:off x="349626" y="2147048"/>
            <a:ext cx="6557903" cy="4060063"/>
          </a:xfrm>
          <a:prstGeom prst="rect">
            <a:avLst/>
          </a:prstGeom>
        </p:spPr>
      </p:pic>
      <p:pic>
        <p:nvPicPr>
          <p:cNvPr id="3" name="Image 2"/>
          <p:cNvPicPr>
            <a:picLocks noChangeAspect="1"/>
          </p:cNvPicPr>
          <p:nvPr/>
        </p:nvPicPr>
        <p:blipFill>
          <a:blip r:embed="rId3"/>
          <a:stretch>
            <a:fillRect/>
          </a:stretch>
        </p:blipFill>
        <p:spPr>
          <a:xfrm>
            <a:off x="391978" y="1349339"/>
            <a:ext cx="8283798" cy="5020702"/>
          </a:xfrm>
          <a:prstGeom prst="rect">
            <a:avLst/>
          </a:prstGeom>
        </p:spPr>
      </p:pic>
      <p:pic>
        <p:nvPicPr>
          <p:cNvPr id="6" name="Image 5"/>
          <p:cNvPicPr>
            <a:picLocks noChangeAspect="1"/>
          </p:cNvPicPr>
          <p:nvPr/>
        </p:nvPicPr>
        <p:blipFill>
          <a:blip r:embed="rId4"/>
          <a:stretch>
            <a:fillRect/>
          </a:stretch>
        </p:blipFill>
        <p:spPr>
          <a:xfrm>
            <a:off x="8718128" y="2273165"/>
            <a:ext cx="3151143" cy="3417866"/>
          </a:xfrm>
          <a:prstGeom prst="rect">
            <a:avLst/>
          </a:prstGeom>
        </p:spPr>
      </p:pic>
    </p:spTree>
    <p:extLst>
      <p:ext uri="{BB962C8B-B14F-4D97-AF65-F5344CB8AC3E}">
        <p14:creationId xmlns:p14="http://schemas.microsoft.com/office/powerpoint/2010/main" val="340485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54946"/>
            <a:ext cx="8610600" cy="1293028"/>
          </a:xfrm>
        </p:spPr>
        <p:txBody>
          <a:bodyPr/>
          <a:lstStyle/>
          <a:p>
            <a:r>
              <a:rPr lang="fr-FR" b="1" dirty="0" err="1"/>
              <a:t>Magnet</a:t>
            </a:r>
            <a:endParaRPr lang="fr-FR" dirty="0"/>
          </a:p>
        </p:txBody>
      </p:sp>
      <p:sp>
        <p:nvSpPr>
          <p:cNvPr id="3" name="Espace réservé du contenu 2"/>
          <p:cNvSpPr>
            <a:spLocks noGrp="1"/>
          </p:cNvSpPr>
          <p:nvPr>
            <p:ph idx="1"/>
          </p:nvPr>
        </p:nvSpPr>
        <p:spPr/>
        <p:txBody>
          <a:bodyPr>
            <a:normAutofit/>
          </a:bodyPr>
          <a:lstStyle/>
          <a:p>
            <a:pPr algn="just"/>
            <a:r>
              <a:rPr lang="en-US" dirty="0"/>
              <a:t>Superconducting magnets use coils </a:t>
            </a:r>
            <a:r>
              <a:rPr lang="en-US" dirty="0" smtClean="0"/>
              <a:t>cooled (</a:t>
            </a:r>
            <a:r>
              <a:rPr lang="en-US" dirty="0" err="1" smtClean="0"/>
              <a:t>refroidir</a:t>
            </a:r>
            <a:r>
              <a:rPr lang="en-US" dirty="0" smtClean="0"/>
              <a:t>) </a:t>
            </a:r>
            <a:r>
              <a:rPr lang="en-US" dirty="0"/>
              <a:t>to very low temperatures, typically close to absolute zero, to generate a powerful and stable magnetic field. The manufacturing and cooling of these magnets, as well as the required safety measures, significantly increase their cost</a:t>
            </a:r>
            <a:r>
              <a:rPr lang="en-US" dirty="0" smtClean="0"/>
              <a:t>.</a:t>
            </a:r>
          </a:p>
          <a:p>
            <a:r>
              <a:rPr lang="en-US" dirty="0"/>
              <a:t>The unit of measurement for the magnetic field in MRI is the Tesla (T). 1 Tesla (T) is equal to 10,000 Gauss.</a:t>
            </a:r>
          </a:p>
          <a:p>
            <a:r>
              <a:rPr lang="en-US" dirty="0"/>
              <a:t>Note: Gauss is a unit of magnetic induction commonly used in some contexts, but Tesla is the standard unit used in the field of MRI.</a:t>
            </a:r>
          </a:p>
          <a:p>
            <a:pPr algn="just"/>
            <a:r>
              <a:rPr lang="en-US" dirty="0"/>
              <a:t>A small ferrite-type metal magnet typically has a </a:t>
            </a:r>
            <a:r>
              <a:rPr lang="en-US" dirty="0" err="1"/>
              <a:t>remanent</a:t>
            </a:r>
            <a:r>
              <a:rPr lang="en-US" dirty="0"/>
              <a:t> field on the order of 2000 to 4000 Gauss</a:t>
            </a:r>
            <a:r>
              <a:rPr lang="en-US" dirty="0" smtClean="0"/>
              <a:t>.</a:t>
            </a:r>
            <a:endParaRPr lang="fr-FR" dirty="0"/>
          </a:p>
          <a:p>
            <a:pPr algn="just"/>
            <a:endParaRPr lang="fr-FR" dirty="0"/>
          </a:p>
        </p:txBody>
      </p:sp>
    </p:spTree>
    <p:extLst>
      <p:ext uri="{BB962C8B-B14F-4D97-AF65-F5344CB8AC3E}">
        <p14:creationId xmlns:p14="http://schemas.microsoft.com/office/powerpoint/2010/main" val="75771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0598" y="0"/>
            <a:ext cx="8610600" cy="1293028"/>
          </a:xfrm>
        </p:spPr>
        <p:txBody>
          <a:bodyPr/>
          <a:lstStyle/>
          <a:p>
            <a:r>
              <a:rPr lang="fr-FR" b="1" dirty="0" err="1"/>
              <a:t>Magnet</a:t>
            </a:r>
            <a:endParaRPr lang="fr-FR" dirty="0"/>
          </a:p>
        </p:txBody>
      </p:sp>
      <p:sp>
        <p:nvSpPr>
          <p:cNvPr id="3" name="Espace réservé du contenu 2"/>
          <p:cNvSpPr>
            <a:spLocks noGrp="1"/>
          </p:cNvSpPr>
          <p:nvPr>
            <p:ph idx="1"/>
          </p:nvPr>
        </p:nvSpPr>
        <p:spPr>
          <a:xfrm>
            <a:off x="647695" y="2874832"/>
            <a:ext cx="10311457" cy="3361000"/>
          </a:xfrm>
        </p:spPr>
        <p:txBody>
          <a:bodyPr>
            <a:noAutofit/>
          </a:bodyPr>
          <a:lstStyle/>
          <a:p>
            <a:pPr marL="914400" lvl="2" indent="0" algn="just">
              <a:lnSpc>
                <a:spcPct val="120000"/>
              </a:lnSpc>
              <a:buNone/>
            </a:pPr>
            <a:r>
              <a:rPr lang="fr-FR" sz="2400" b="1" dirty="0" smtClean="0"/>
              <a:t>1. Permanent </a:t>
            </a:r>
            <a:r>
              <a:rPr lang="fr-FR" sz="2400" b="1" dirty="0" err="1" smtClean="0"/>
              <a:t>magnet</a:t>
            </a:r>
            <a:endParaRPr lang="fr-FR" sz="2400" b="1" dirty="0" smtClean="0"/>
          </a:p>
          <a:p>
            <a:pPr algn="just"/>
            <a:r>
              <a:rPr lang="en-US" dirty="0" smtClean="0"/>
              <a:t>A </a:t>
            </a:r>
            <a:r>
              <a:rPr lang="en-US" dirty="0"/>
              <a:t>permanent magnet is composed of a ferromagnetic material structure.</a:t>
            </a:r>
          </a:p>
          <a:p>
            <a:pPr algn="just"/>
            <a:r>
              <a:rPr lang="en-US" dirty="0"/>
              <a:t>Note: Ferromagnetic materials, such as iron, nickel, and cobalt, have the ability to retain a significant amount of magnetization even after the external magnetic field is removed. This property allows them to be used as permanent magnets, which can generate their own magnetic fields without the need for an external power source.</a:t>
            </a:r>
          </a:p>
          <a:p>
            <a:pPr marL="0" indent="0" algn="just">
              <a:lnSpc>
                <a:spcPct val="120000"/>
              </a:lnSpc>
              <a:buNone/>
            </a:pPr>
            <a:endParaRPr lang="fr-FR" sz="1800" dirty="0"/>
          </a:p>
          <a:p>
            <a:pPr algn="just">
              <a:lnSpc>
                <a:spcPct val="120000"/>
              </a:lnSpc>
            </a:pPr>
            <a:endParaRPr lang="fr-FR" sz="1800" dirty="0"/>
          </a:p>
        </p:txBody>
      </p:sp>
      <p:sp>
        <p:nvSpPr>
          <p:cNvPr id="4" name="Rectangle 3"/>
          <p:cNvSpPr/>
          <p:nvPr/>
        </p:nvSpPr>
        <p:spPr>
          <a:xfrm>
            <a:off x="802839" y="1622265"/>
            <a:ext cx="10278359" cy="923330"/>
          </a:xfrm>
          <a:prstGeom prst="rect">
            <a:avLst/>
          </a:prstGeom>
        </p:spPr>
        <p:txBody>
          <a:bodyPr wrap="square">
            <a:spAutoFit/>
          </a:bodyPr>
          <a:lstStyle/>
          <a:p>
            <a:pPr algn="just"/>
            <a:r>
              <a:rPr lang="en-US" dirty="0">
                <a:solidFill>
                  <a:srgbClr val="374151"/>
                </a:solidFill>
                <a:latin typeface="Söhne"/>
              </a:rPr>
              <a:t>There are different types of magnets used in MRI, such as permanent magnets, resistive magnets, and superconducting magnets. Among them, superconducting magnets are the most commonly used due to their superior performance.</a:t>
            </a:r>
            <a:endParaRPr lang="fr-FR" dirty="0"/>
          </a:p>
        </p:txBody>
      </p:sp>
    </p:spTree>
    <p:extLst>
      <p:ext uri="{BB962C8B-B14F-4D97-AF65-F5344CB8AC3E}">
        <p14:creationId xmlns:p14="http://schemas.microsoft.com/office/powerpoint/2010/main" val="3834131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57978" y="0"/>
            <a:ext cx="8610600" cy="1293028"/>
          </a:xfrm>
        </p:spPr>
        <p:txBody>
          <a:bodyPr/>
          <a:lstStyle/>
          <a:p>
            <a:r>
              <a:rPr lang="fr-FR" b="1" dirty="0" smtClean="0"/>
              <a:t>1. Permanent </a:t>
            </a:r>
            <a:r>
              <a:rPr lang="fr-FR" b="1" dirty="0" err="1" smtClean="0"/>
              <a:t>Magnet</a:t>
            </a:r>
            <a:endParaRPr lang="fr-FR" dirty="0"/>
          </a:p>
        </p:txBody>
      </p:sp>
      <p:sp>
        <p:nvSpPr>
          <p:cNvPr id="3" name="Espace réservé du contenu 2"/>
          <p:cNvSpPr>
            <a:spLocks noGrp="1"/>
          </p:cNvSpPr>
          <p:nvPr>
            <p:ph idx="1"/>
          </p:nvPr>
        </p:nvSpPr>
        <p:spPr>
          <a:xfrm>
            <a:off x="150130" y="1366542"/>
            <a:ext cx="11607842" cy="2495774"/>
          </a:xfrm>
        </p:spPr>
        <p:txBody>
          <a:bodyPr>
            <a:noAutofit/>
          </a:bodyPr>
          <a:lstStyle/>
          <a:p>
            <a:pPr marL="0" indent="0" algn="just">
              <a:buNone/>
            </a:pPr>
            <a:r>
              <a:rPr lang="en-US" sz="1800" dirty="0">
                <a:solidFill>
                  <a:srgbClr val="FF0000"/>
                </a:solidFill>
              </a:rPr>
              <a:t>Its main</a:t>
            </a:r>
            <a:r>
              <a:rPr lang="en-US" sz="1800" b="1" dirty="0">
                <a:solidFill>
                  <a:srgbClr val="FF0000"/>
                </a:solidFill>
              </a:rPr>
              <a:t> advantages </a:t>
            </a:r>
            <a:r>
              <a:rPr lang="en-US" sz="1800" dirty="0">
                <a:solidFill>
                  <a:srgbClr val="FF0000"/>
                </a:solidFill>
              </a:rPr>
              <a:t>are:</a:t>
            </a:r>
          </a:p>
          <a:p>
            <a:pPr algn="just"/>
            <a:r>
              <a:rPr lang="en-US" sz="1800" b="1" dirty="0" smtClean="0"/>
              <a:t>Absence </a:t>
            </a:r>
            <a:r>
              <a:rPr lang="en-US" sz="1800" b="1" dirty="0"/>
              <a:t>of eddy currents: </a:t>
            </a:r>
            <a:r>
              <a:rPr lang="en-US" sz="1800" dirty="0"/>
              <a:t>Permanent magnets do not generate eddy currents, which are induced currents that can cause energy losses and heating in conducting materials. </a:t>
            </a:r>
            <a:endParaRPr lang="en-US" sz="1800" dirty="0" smtClean="0"/>
          </a:p>
          <a:p>
            <a:pPr algn="just"/>
            <a:r>
              <a:rPr lang="en-US" sz="1800" b="1" dirty="0" smtClean="0"/>
              <a:t>No </a:t>
            </a:r>
            <a:r>
              <a:rPr lang="en-US" sz="1800" b="1" dirty="0"/>
              <a:t>energy consumption</a:t>
            </a:r>
            <a:r>
              <a:rPr lang="en-US" sz="1800" dirty="0"/>
              <a:t>: Permanent magnets do not require an external power source to maintain their magnetic field. Once magnetized, they can sustain their magnetic properties indefinitely without the need for ongoing energy input</a:t>
            </a:r>
            <a:r>
              <a:rPr lang="en-US" sz="1800" dirty="0" smtClean="0"/>
              <a:t>.</a:t>
            </a:r>
            <a:endParaRPr lang="en-US" sz="1800" dirty="0"/>
          </a:p>
        </p:txBody>
      </p:sp>
      <p:sp>
        <p:nvSpPr>
          <p:cNvPr id="6" name="Rectangle 5"/>
          <p:cNvSpPr/>
          <p:nvPr/>
        </p:nvSpPr>
        <p:spPr>
          <a:xfrm>
            <a:off x="150128" y="3453770"/>
            <a:ext cx="11580547" cy="3650038"/>
          </a:xfrm>
          <a:prstGeom prst="rect">
            <a:avLst/>
          </a:prstGeom>
        </p:spPr>
        <p:txBody>
          <a:bodyPr wrap="square">
            <a:spAutoFit/>
          </a:bodyPr>
          <a:lstStyle/>
          <a:p>
            <a:pPr algn="just"/>
            <a:r>
              <a:rPr lang="en-US" b="1" dirty="0" smtClean="0">
                <a:solidFill>
                  <a:srgbClr val="FF0000"/>
                </a:solidFill>
              </a:rPr>
              <a:t>Disadvantage :</a:t>
            </a:r>
            <a:r>
              <a:rPr lang="en-US" b="1" dirty="0" smtClean="0"/>
              <a:t> </a:t>
            </a:r>
          </a:p>
          <a:p>
            <a:pPr marL="285750" indent="-285750" algn="just">
              <a:buFont typeface="Arial" panose="020B0604020202020204" pitchFamily="34" charset="0"/>
              <a:buChar char="•"/>
            </a:pPr>
            <a:r>
              <a:rPr lang="en-US" dirty="0" smtClean="0"/>
              <a:t>is </a:t>
            </a:r>
            <a:r>
              <a:rPr lang="en-US" dirty="0"/>
              <a:t>the inability to quickly suspend or turn off the magnetic field in case of an emergency: "quench" in MRI systems, where the magnetic field needs to be rapidly and safely deactivated. In permanent magnet systems, it is more challenging to rapidly dissipate the stored magnetic energy, making emergency shutdowns more complex. </a:t>
            </a:r>
          </a:p>
          <a:p>
            <a:pPr marL="285750" indent="-285750" algn="just">
              <a:buFont typeface="Arial" panose="020B0604020202020204" pitchFamily="34" charset="0"/>
              <a:buChar char="•"/>
            </a:pPr>
            <a:r>
              <a:rPr lang="en-US" dirty="0"/>
              <a:t>they typically produce a relatively lower magnetic field strength compared to superconducting magnets. The magnetic field strength of permanent magnets is often in the range of 0.4 Tesla or lower, whereas superconducting magnets used in high-field MRI systems can generate much stronger magnetic fields, ranging from 1.5 Tesla to 7 Tesla or more.</a:t>
            </a:r>
          </a:p>
          <a:p>
            <a:pPr marL="285750" indent="-285750" algn="just">
              <a:buFont typeface="Arial" panose="020B0604020202020204" pitchFamily="34" charset="0"/>
              <a:buChar char="•"/>
            </a:pPr>
            <a:r>
              <a:rPr lang="en-US" dirty="0" smtClean="0"/>
              <a:t>permanent </a:t>
            </a:r>
            <a:r>
              <a:rPr lang="en-US" dirty="0"/>
              <a:t>magnets can be relatively heavy due to the materials used and the need for a larger volume to generate a sufficient magnetic field. </a:t>
            </a:r>
          </a:p>
          <a:p>
            <a:pPr algn="just"/>
            <a:endParaRPr lang="en-US" dirty="0"/>
          </a:p>
          <a:p>
            <a:pPr algn="just">
              <a:lnSpc>
                <a:spcPct val="120000"/>
              </a:lnSpc>
            </a:pPr>
            <a:endParaRPr lang="fr-FR" sz="1400" dirty="0"/>
          </a:p>
        </p:txBody>
      </p:sp>
    </p:spTree>
    <p:extLst>
      <p:ext uri="{BB962C8B-B14F-4D97-AF65-F5344CB8AC3E}">
        <p14:creationId xmlns:p14="http://schemas.microsoft.com/office/powerpoint/2010/main" val="2364088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0598" y="0"/>
            <a:ext cx="8610600" cy="1293028"/>
          </a:xfrm>
        </p:spPr>
        <p:txBody>
          <a:bodyPr/>
          <a:lstStyle/>
          <a:p>
            <a:r>
              <a:rPr lang="fr-FR" b="1" dirty="0" smtClean="0"/>
              <a:t>2. </a:t>
            </a:r>
            <a:r>
              <a:rPr lang="fr-FR" b="1" dirty="0" err="1" smtClean="0"/>
              <a:t>Resistive</a:t>
            </a:r>
            <a:r>
              <a:rPr lang="fr-FR" b="1" dirty="0" smtClean="0"/>
              <a:t> </a:t>
            </a:r>
            <a:r>
              <a:rPr lang="fr-FR" b="1" dirty="0" err="1" smtClean="0"/>
              <a:t>Magnet</a:t>
            </a:r>
            <a:endParaRPr lang="fr-FR" dirty="0"/>
          </a:p>
        </p:txBody>
      </p:sp>
      <p:sp>
        <p:nvSpPr>
          <p:cNvPr id="3" name="Espace réservé du contenu 2"/>
          <p:cNvSpPr>
            <a:spLocks noGrp="1"/>
          </p:cNvSpPr>
          <p:nvPr>
            <p:ph idx="1"/>
          </p:nvPr>
        </p:nvSpPr>
        <p:spPr>
          <a:xfrm>
            <a:off x="641445" y="1239044"/>
            <a:ext cx="10967787" cy="5582340"/>
          </a:xfrm>
        </p:spPr>
        <p:txBody>
          <a:bodyPr>
            <a:noAutofit/>
          </a:bodyPr>
          <a:lstStyle/>
          <a:p>
            <a:pPr marL="914400" lvl="2" indent="0" algn="just">
              <a:lnSpc>
                <a:spcPct val="120000"/>
              </a:lnSpc>
              <a:buNone/>
            </a:pPr>
            <a:r>
              <a:rPr lang="en-US" dirty="0" smtClean="0"/>
              <a:t>A </a:t>
            </a:r>
            <a:r>
              <a:rPr lang="en-US" dirty="0"/>
              <a:t>resistive magnet is an electromagnet composed of a copper coil through which an electric current flows, producing a magnetic field at its </a:t>
            </a:r>
            <a:r>
              <a:rPr lang="en-US" dirty="0" smtClean="0"/>
              <a:t>center</a:t>
            </a:r>
            <a:r>
              <a:rPr lang="fr-FR" dirty="0" smtClean="0"/>
              <a:t>.</a:t>
            </a:r>
          </a:p>
          <a:p>
            <a:pPr marL="0" indent="0" algn="just">
              <a:buNone/>
            </a:pPr>
            <a:r>
              <a:rPr lang="en-US" sz="1800" b="1" dirty="0"/>
              <a:t>Advantages:</a:t>
            </a:r>
          </a:p>
          <a:p>
            <a:pPr lvl="1" algn="just"/>
            <a:r>
              <a:rPr lang="en-US" sz="1800" dirty="0"/>
              <a:t>Resistive magnets are relatively inexpensive compared to superconducting magnets because they do not require liquid helium for cooling.</a:t>
            </a:r>
          </a:p>
          <a:p>
            <a:pPr lvl="1" algn="just"/>
            <a:r>
              <a:rPr lang="en-US" sz="1800" dirty="0"/>
              <a:t>In case of an emergency, the magnetic field can be stopped within seconds by simply stopping the current flowing through the coil.</a:t>
            </a:r>
          </a:p>
          <a:p>
            <a:pPr marL="0" indent="0" algn="just">
              <a:buNone/>
            </a:pPr>
            <a:r>
              <a:rPr lang="en-US" sz="1800" b="1" dirty="0"/>
              <a:t>Disadvantages:</a:t>
            </a:r>
          </a:p>
          <a:p>
            <a:pPr lvl="1" algn="just"/>
            <a:r>
              <a:rPr lang="en-US" sz="1800" dirty="0"/>
              <a:t>Resistive magnets consume significant electrical power to sustain the current in the coils, which can lead to higher energy consumption compared to other magnet types.</a:t>
            </a:r>
          </a:p>
          <a:p>
            <a:pPr lvl="1" algn="just"/>
            <a:r>
              <a:rPr lang="en-US" sz="1800" dirty="0"/>
              <a:t>They are highly sensitive to temperature variations, which can result in magnetic field inhomogeneity. Maintaining a stable temperature environment is crucial for achieving consistent and accurate magnetic field strengths.</a:t>
            </a:r>
          </a:p>
          <a:p>
            <a:pPr lvl="1" algn="just"/>
            <a:r>
              <a:rPr lang="en-US" sz="1800" dirty="0"/>
              <a:t>Resistive magnets typically produce relatively lower magnetic fields, with maximum field strengths reaching around 0.5 Tesla or less. This limited field strength can be a drawback in applications that require higher field strengths for improved imaging resolution and sensitivity.</a:t>
            </a:r>
          </a:p>
          <a:p>
            <a:pPr algn="just">
              <a:lnSpc>
                <a:spcPct val="120000"/>
              </a:lnSpc>
            </a:pPr>
            <a:endParaRPr lang="fr-FR" sz="1800" dirty="0"/>
          </a:p>
        </p:txBody>
      </p:sp>
    </p:spTree>
    <p:extLst>
      <p:ext uri="{BB962C8B-B14F-4D97-AF65-F5344CB8AC3E}">
        <p14:creationId xmlns:p14="http://schemas.microsoft.com/office/powerpoint/2010/main" val="3908547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Overview</a:t>
            </a:r>
            <a:r>
              <a:rPr lang="fr-FR" b="1" dirty="0" smtClean="0"/>
              <a:t> of lecture</a:t>
            </a:r>
            <a:endParaRPr lang="fr-FR" b="1" dirty="0"/>
          </a:p>
        </p:txBody>
      </p:sp>
      <p:sp>
        <p:nvSpPr>
          <p:cNvPr id="3" name="Espace réservé du contenu 2"/>
          <p:cNvSpPr>
            <a:spLocks noGrp="1"/>
          </p:cNvSpPr>
          <p:nvPr>
            <p:ph idx="1"/>
          </p:nvPr>
        </p:nvSpPr>
        <p:spPr/>
        <p:txBody>
          <a:bodyPr/>
          <a:lstStyle/>
          <a:p>
            <a:r>
              <a:rPr lang="fr-FR" b="1" dirty="0" smtClean="0"/>
              <a:t>Lecture 1: </a:t>
            </a:r>
            <a:r>
              <a:rPr lang="fr-FR" dirty="0"/>
              <a:t>MRI </a:t>
            </a:r>
            <a:r>
              <a:rPr lang="fr-FR" dirty="0" err="1" smtClean="0"/>
              <a:t>equipment</a:t>
            </a:r>
            <a:endParaRPr lang="fr-FR" dirty="0" smtClean="0"/>
          </a:p>
          <a:p>
            <a:r>
              <a:rPr lang="fr-FR" b="1" dirty="0"/>
              <a:t>Lecture </a:t>
            </a:r>
            <a:r>
              <a:rPr lang="fr-FR" b="1" dirty="0" smtClean="0"/>
              <a:t>2: </a:t>
            </a:r>
            <a:r>
              <a:rPr lang="fr-FR" sz="2400" dirty="0">
                <a:latin typeface="Times New Roman" panose="02020603050405020304" pitchFamily="18" charset="0"/>
                <a:cs typeface="Times New Roman" panose="02020603050405020304" pitchFamily="18" charset="0"/>
              </a:rPr>
              <a:t>Spin </a:t>
            </a:r>
            <a:r>
              <a:rPr lang="fr-FR" sz="2400" dirty="0" err="1" smtClean="0">
                <a:latin typeface="Times New Roman" panose="02020603050405020304" pitchFamily="18" charset="0"/>
                <a:cs typeface="Times New Roman" panose="02020603050405020304" pitchFamily="18" charset="0"/>
              </a:rPr>
              <a:t>Physics</a:t>
            </a:r>
            <a:endParaRPr lang="fr-FR" dirty="0" smtClean="0"/>
          </a:p>
          <a:p>
            <a:r>
              <a:rPr lang="fr-FR" b="1" dirty="0"/>
              <a:t>Lecture </a:t>
            </a:r>
            <a:r>
              <a:rPr lang="fr-FR" b="1" dirty="0" smtClean="0"/>
              <a:t>3: </a:t>
            </a:r>
            <a:r>
              <a:rPr lang="fr-FR" dirty="0" smtClean="0"/>
              <a:t>Relaxation time </a:t>
            </a:r>
            <a:r>
              <a:rPr lang="fr-FR" dirty="0" err="1" smtClean="0"/>
              <a:t>phenomenon</a:t>
            </a:r>
            <a:endParaRPr lang="fr-FR" dirty="0" smtClean="0"/>
          </a:p>
          <a:p>
            <a:r>
              <a:rPr lang="fr-FR" b="1" dirty="0"/>
              <a:t>Lecture </a:t>
            </a:r>
            <a:r>
              <a:rPr lang="fr-FR" b="1" dirty="0" smtClean="0"/>
              <a:t>4: </a:t>
            </a:r>
            <a:r>
              <a:rPr lang="fr-FR" dirty="0" smtClean="0"/>
              <a:t>MR Image reconstruction</a:t>
            </a:r>
          </a:p>
          <a:p>
            <a:r>
              <a:rPr lang="fr-FR" b="1" dirty="0"/>
              <a:t>Lecture </a:t>
            </a:r>
            <a:r>
              <a:rPr lang="fr-FR" b="1" dirty="0" smtClean="0"/>
              <a:t>5: </a:t>
            </a:r>
            <a:r>
              <a:rPr lang="fr-FR" dirty="0" smtClean="0"/>
              <a:t>Pulse </a:t>
            </a:r>
            <a:r>
              <a:rPr lang="fr-FR" dirty="0" err="1" smtClean="0"/>
              <a:t>sequences</a:t>
            </a:r>
            <a:endParaRPr lang="fr-FR" dirty="0" smtClean="0"/>
          </a:p>
          <a:p>
            <a:r>
              <a:rPr lang="fr-FR" b="1" dirty="0"/>
              <a:t>Lecture </a:t>
            </a:r>
            <a:r>
              <a:rPr lang="fr-FR" b="1" dirty="0" smtClean="0"/>
              <a:t>6: </a:t>
            </a:r>
            <a:r>
              <a:rPr lang="fr-FR" dirty="0" smtClean="0"/>
              <a:t>Image </a:t>
            </a:r>
            <a:r>
              <a:rPr lang="fr-FR" dirty="0" err="1" smtClean="0"/>
              <a:t>contrast</a:t>
            </a:r>
            <a:endParaRPr lang="fr-FR" dirty="0" smtClean="0"/>
          </a:p>
          <a:p>
            <a:r>
              <a:rPr lang="fr-FR" b="1" dirty="0"/>
              <a:t>Lecture </a:t>
            </a:r>
            <a:r>
              <a:rPr lang="fr-FR" b="1" dirty="0" smtClean="0"/>
              <a:t>7: </a:t>
            </a:r>
            <a:r>
              <a:rPr lang="fr-FR" dirty="0" err="1" smtClean="0"/>
              <a:t>Parallel</a:t>
            </a:r>
            <a:r>
              <a:rPr lang="fr-FR" dirty="0" smtClean="0"/>
              <a:t> </a:t>
            </a:r>
            <a:r>
              <a:rPr lang="fr-FR" dirty="0" err="1" smtClean="0"/>
              <a:t>imaging</a:t>
            </a:r>
            <a:endParaRPr lang="fr-FR" dirty="0" smtClean="0"/>
          </a:p>
          <a:p>
            <a:r>
              <a:rPr lang="fr-FR" b="1" dirty="0"/>
              <a:t>Lecture </a:t>
            </a:r>
            <a:r>
              <a:rPr lang="fr-FR" b="1" dirty="0" smtClean="0"/>
              <a:t>8: </a:t>
            </a:r>
            <a:r>
              <a:rPr lang="fr-FR" dirty="0" err="1" smtClean="0"/>
              <a:t>Functional</a:t>
            </a:r>
            <a:r>
              <a:rPr lang="fr-FR" dirty="0" smtClean="0"/>
              <a:t> </a:t>
            </a:r>
            <a:r>
              <a:rPr lang="fr-FR" dirty="0" err="1" smtClean="0"/>
              <a:t>imaging</a:t>
            </a:r>
            <a:r>
              <a:rPr lang="fr-FR" dirty="0" smtClean="0"/>
              <a:t> (FMRI)</a:t>
            </a:r>
          </a:p>
          <a:p>
            <a:r>
              <a:rPr lang="fr-FR" b="1" dirty="0" smtClean="0"/>
              <a:t>Lecture 9: </a:t>
            </a:r>
            <a:r>
              <a:rPr lang="fr-FR" dirty="0"/>
              <a:t>Diffusion MRI</a:t>
            </a:r>
          </a:p>
        </p:txBody>
      </p:sp>
    </p:spTree>
    <p:extLst>
      <p:ext uri="{BB962C8B-B14F-4D97-AF65-F5344CB8AC3E}">
        <p14:creationId xmlns:p14="http://schemas.microsoft.com/office/powerpoint/2010/main" val="2601643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3036" y="195172"/>
            <a:ext cx="8610600" cy="1293028"/>
          </a:xfrm>
        </p:spPr>
        <p:txBody>
          <a:bodyPr/>
          <a:lstStyle/>
          <a:p>
            <a:r>
              <a:rPr lang="fr-FR" b="1" dirty="0" smtClean="0"/>
              <a:t>3. </a:t>
            </a:r>
            <a:r>
              <a:rPr lang="fr-FR" b="1" dirty="0" err="1" smtClean="0"/>
              <a:t>Superconducting</a:t>
            </a:r>
            <a:r>
              <a:rPr lang="fr-FR" b="1" dirty="0" smtClean="0"/>
              <a:t> </a:t>
            </a:r>
            <a:r>
              <a:rPr lang="fr-FR" b="1" dirty="0" err="1" smtClean="0"/>
              <a:t>Magnet</a:t>
            </a:r>
            <a:endParaRPr lang="fr-FR" dirty="0"/>
          </a:p>
        </p:txBody>
      </p:sp>
      <p:sp>
        <p:nvSpPr>
          <p:cNvPr id="3" name="Espace réservé du contenu 2"/>
          <p:cNvSpPr>
            <a:spLocks noGrp="1"/>
          </p:cNvSpPr>
          <p:nvPr>
            <p:ph idx="1"/>
          </p:nvPr>
        </p:nvSpPr>
        <p:spPr>
          <a:xfrm>
            <a:off x="975063" y="2266124"/>
            <a:ext cx="10325283" cy="3861722"/>
          </a:xfrm>
        </p:spPr>
        <p:txBody>
          <a:bodyPr>
            <a:normAutofit/>
          </a:bodyPr>
          <a:lstStyle/>
          <a:p>
            <a:pPr marL="0" indent="0">
              <a:buNone/>
            </a:pPr>
            <a:r>
              <a:rPr lang="en-US" dirty="0" smtClean="0"/>
              <a:t>The </a:t>
            </a:r>
            <a:r>
              <a:rPr lang="en-US" dirty="0"/>
              <a:t>basic components of a superconducting magnet include:</a:t>
            </a:r>
          </a:p>
          <a:p>
            <a:pPr marL="0" indent="0" algn="just">
              <a:buNone/>
            </a:pPr>
            <a:r>
              <a:rPr lang="en-US" b="1" dirty="0"/>
              <a:t>Superconducting Wire</a:t>
            </a:r>
            <a:r>
              <a:rPr lang="en-US" dirty="0"/>
              <a:t>: Superconducting magnets </a:t>
            </a:r>
            <a:r>
              <a:rPr lang="en-US" dirty="0" smtClean="0"/>
              <a:t>rely (</a:t>
            </a:r>
            <a:r>
              <a:rPr lang="en-US" dirty="0" err="1" smtClean="0"/>
              <a:t>reposent</a:t>
            </a:r>
            <a:r>
              <a:rPr lang="en-US" dirty="0" smtClean="0"/>
              <a:t>) </a:t>
            </a:r>
            <a:r>
              <a:rPr lang="en-US" dirty="0"/>
              <a:t>on superconducting materials, typically in the form of wires or coils, to carry the electrical current without resistance. These wires are made of materials that exhibit </a:t>
            </a:r>
            <a:r>
              <a:rPr lang="en-US" dirty="0" smtClean="0"/>
              <a:t>(</a:t>
            </a:r>
            <a:r>
              <a:rPr lang="en-US" dirty="0" err="1" smtClean="0"/>
              <a:t>présentent</a:t>
            </a:r>
            <a:r>
              <a:rPr lang="en-US" dirty="0" smtClean="0"/>
              <a:t>) superconductivity </a:t>
            </a:r>
            <a:r>
              <a:rPr lang="en-US" dirty="0"/>
              <a:t>at low temperatures, such as niobium-titanium (</a:t>
            </a:r>
            <a:r>
              <a:rPr lang="en-US" dirty="0" err="1"/>
              <a:t>NbTi</a:t>
            </a:r>
            <a:r>
              <a:rPr lang="en-US" dirty="0"/>
              <a:t>) or niobium-tin (Nb3Sn) </a:t>
            </a:r>
            <a:r>
              <a:rPr lang="en-US" dirty="0" smtClean="0"/>
              <a:t>alloys (les </a:t>
            </a:r>
            <a:r>
              <a:rPr lang="en-US" dirty="0" err="1" smtClean="0"/>
              <a:t>alliages</a:t>
            </a:r>
            <a:r>
              <a:rPr lang="en-US" dirty="0" smtClean="0"/>
              <a:t>).</a:t>
            </a:r>
          </a:p>
        </p:txBody>
      </p:sp>
      <p:sp>
        <p:nvSpPr>
          <p:cNvPr id="5" name="Rectangle 4"/>
          <p:cNvSpPr/>
          <p:nvPr/>
        </p:nvSpPr>
        <p:spPr>
          <a:xfrm>
            <a:off x="955341" y="4538067"/>
            <a:ext cx="10658901" cy="1631216"/>
          </a:xfrm>
          <a:prstGeom prst="rect">
            <a:avLst/>
          </a:prstGeom>
        </p:spPr>
        <p:txBody>
          <a:bodyPr wrap="square">
            <a:spAutoFit/>
          </a:bodyPr>
          <a:lstStyle/>
          <a:p>
            <a:pPr algn="just"/>
            <a:r>
              <a:rPr lang="en-US" sz="2000" dirty="0">
                <a:solidFill>
                  <a:srgbClr val="374151"/>
                </a:solidFill>
                <a:latin typeface="Times New Roman" pitchFamily="18" charset="0"/>
                <a:cs typeface="Times New Roman" pitchFamily="18" charset="0"/>
              </a:rPr>
              <a:t>In superconducting magnet systems, typically liquid helium (either helium-4 or helium-3) is used for cooling the superconducting </a:t>
            </a:r>
            <a:r>
              <a:rPr lang="en-US" sz="2000" dirty="0" smtClean="0">
                <a:solidFill>
                  <a:srgbClr val="374151"/>
                </a:solidFill>
                <a:latin typeface="Times New Roman" pitchFamily="18" charset="0"/>
                <a:cs typeface="Times New Roman" pitchFamily="18" charset="0"/>
              </a:rPr>
              <a:t>wires. </a:t>
            </a:r>
            <a:r>
              <a:rPr lang="en-US" sz="2000" dirty="0">
                <a:solidFill>
                  <a:srgbClr val="374151"/>
                </a:solidFill>
                <a:latin typeface="Times New Roman" pitchFamily="18" charset="0"/>
                <a:cs typeface="Times New Roman" pitchFamily="18" charset="0"/>
              </a:rPr>
              <a:t>The specific temperature at which the superconducting wire is cooled depends on the type of superconducting material used, with niobium-titanium (</a:t>
            </a:r>
            <a:r>
              <a:rPr lang="en-US" sz="2000" dirty="0" err="1">
                <a:solidFill>
                  <a:srgbClr val="374151"/>
                </a:solidFill>
                <a:latin typeface="Times New Roman" pitchFamily="18" charset="0"/>
                <a:cs typeface="Times New Roman" pitchFamily="18" charset="0"/>
              </a:rPr>
              <a:t>NbTi</a:t>
            </a:r>
            <a:r>
              <a:rPr lang="en-US" sz="2000" dirty="0">
                <a:solidFill>
                  <a:srgbClr val="374151"/>
                </a:solidFill>
                <a:latin typeface="Times New Roman" pitchFamily="18" charset="0"/>
                <a:cs typeface="Times New Roman" pitchFamily="18" charset="0"/>
              </a:rPr>
              <a:t>) typically requiring a temperature around 4 Kelvin, and niobium-tin (Nb3Sn) requiring a lower temperature of around 2 Kelvin or less.</a:t>
            </a:r>
            <a:endParaRPr lang="fr-FR" sz="2000" dirty="0">
              <a:latin typeface="Times New Roman" pitchFamily="18" charset="0"/>
              <a:cs typeface="Times New Roman" pitchFamily="18" charset="0"/>
            </a:endParaRPr>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242277" y="327545"/>
            <a:ext cx="1931217" cy="1842996"/>
          </a:xfrm>
          <a:prstGeom prst="rect">
            <a:avLst/>
          </a:prstGeom>
          <a:noFill/>
          <a:ln>
            <a:noFill/>
          </a:ln>
        </p:spPr>
      </p:pic>
    </p:spTree>
    <p:extLst>
      <p:ext uri="{BB962C8B-B14F-4D97-AF65-F5344CB8AC3E}">
        <p14:creationId xmlns:p14="http://schemas.microsoft.com/office/powerpoint/2010/main" val="776082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6507" y="124474"/>
            <a:ext cx="8610600" cy="1293028"/>
          </a:xfrm>
        </p:spPr>
        <p:txBody>
          <a:bodyPr/>
          <a:lstStyle/>
          <a:p>
            <a:r>
              <a:rPr lang="fr-FR" b="1" dirty="0" err="1"/>
              <a:t>Superconducting</a:t>
            </a:r>
            <a:r>
              <a:rPr lang="fr-FR" b="1" dirty="0"/>
              <a:t> </a:t>
            </a:r>
            <a:r>
              <a:rPr lang="fr-FR" b="1" dirty="0" err="1" smtClean="0"/>
              <a:t>Magnet</a:t>
            </a:r>
            <a:endParaRPr lang="fr-FR" dirty="0"/>
          </a:p>
        </p:txBody>
      </p:sp>
      <p:sp>
        <p:nvSpPr>
          <p:cNvPr id="3" name="Espace réservé du contenu 2"/>
          <p:cNvSpPr>
            <a:spLocks noGrp="1"/>
          </p:cNvSpPr>
          <p:nvPr>
            <p:ph idx="1"/>
          </p:nvPr>
        </p:nvSpPr>
        <p:spPr>
          <a:xfrm>
            <a:off x="382137" y="1310185"/>
            <a:ext cx="11668835" cy="5547814"/>
          </a:xfrm>
        </p:spPr>
        <p:txBody>
          <a:bodyPr>
            <a:normAutofit/>
          </a:bodyPr>
          <a:lstStyle/>
          <a:p>
            <a:pPr marL="0" indent="0" algn="just">
              <a:buNone/>
            </a:pPr>
            <a:r>
              <a:rPr lang="en-US" sz="2400" b="1" dirty="0" smtClean="0"/>
              <a:t>	Advantages</a:t>
            </a:r>
            <a:r>
              <a:rPr lang="en-US" sz="2400" b="1" dirty="0"/>
              <a:t>:</a:t>
            </a:r>
          </a:p>
          <a:p>
            <a:pPr algn="just"/>
            <a:r>
              <a:rPr lang="en-US" sz="1800" b="1" dirty="0"/>
              <a:t>High Magnetic Field Strength: </a:t>
            </a:r>
            <a:r>
              <a:rPr lang="en-US" sz="1800" dirty="0"/>
              <a:t>Superconducting magnets can generate significantly </a:t>
            </a:r>
            <a:r>
              <a:rPr lang="en-US" sz="1800" dirty="0" smtClean="0"/>
              <a:t>higher magnetic </a:t>
            </a:r>
            <a:r>
              <a:rPr lang="en-US" sz="1800" dirty="0"/>
              <a:t>field strengths compared to other magnet types. They can achieve field strengths ranging from 1.5 Tesla to 7 Tesla or even higher, enabling improved image resolution and sensitivity in MRI.</a:t>
            </a:r>
          </a:p>
          <a:p>
            <a:pPr algn="just"/>
            <a:r>
              <a:rPr lang="en-US" sz="1800" b="1" dirty="0"/>
              <a:t>Energy Efficiency: </a:t>
            </a:r>
            <a:r>
              <a:rPr lang="en-US" sz="1800" dirty="0"/>
              <a:t>Superconducting magnets operate in a state of near-zero electrical resistance, which means they can sustain the magnetic field without the need for continuous electrical power input once cooled to their superconducting temperature. This results in lower energy consumption and reduced operating costs compared to resistive magnets.</a:t>
            </a:r>
          </a:p>
          <a:p>
            <a:pPr algn="just"/>
            <a:r>
              <a:rPr lang="en-US" sz="1800" b="1" dirty="0"/>
              <a:t>Stability and Homogeneity: </a:t>
            </a:r>
            <a:r>
              <a:rPr lang="en-US" sz="1800" dirty="0"/>
              <a:t>Superconducting magnets offer excellent field stability and homogeneity, which are crucial for obtaining high-quality and consistent MRI images. They can maintain a stable magnetic field over long periods, allowing for reliable imaging and accurate quantitative measurements.</a:t>
            </a:r>
          </a:p>
          <a:p>
            <a:pPr algn="just"/>
            <a:r>
              <a:rPr lang="en-US" sz="1800" b="1" dirty="0"/>
              <a:t>Quench Protection: </a:t>
            </a:r>
            <a:r>
              <a:rPr lang="en-US" sz="1800" dirty="0"/>
              <a:t>Superconducting magnets have built-in quench protection systems. In case of an event called a quench, where the superconducting state is lost, these systems safely dissipate the stored magnetic energy, preventing damage to the magnet and ensuring the safety of the surrounding environment and personnel.</a:t>
            </a:r>
          </a:p>
          <a:p>
            <a:pPr algn="just"/>
            <a:endParaRPr lang="fr-FR" sz="1800" dirty="0" smtClean="0"/>
          </a:p>
          <a:p>
            <a:pPr algn="just"/>
            <a:endParaRPr lang="fr-FR" sz="1800" dirty="0"/>
          </a:p>
        </p:txBody>
      </p:sp>
    </p:spTree>
    <p:extLst>
      <p:ext uri="{BB962C8B-B14F-4D97-AF65-F5344CB8AC3E}">
        <p14:creationId xmlns:p14="http://schemas.microsoft.com/office/powerpoint/2010/main" val="1038473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6507" y="124474"/>
            <a:ext cx="8610600" cy="1293028"/>
          </a:xfrm>
        </p:spPr>
        <p:txBody>
          <a:bodyPr/>
          <a:lstStyle/>
          <a:p>
            <a:r>
              <a:rPr lang="fr-FR" b="1" dirty="0" err="1"/>
              <a:t>Superconducting</a:t>
            </a:r>
            <a:r>
              <a:rPr lang="fr-FR" b="1" dirty="0"/>
              <a:t> </a:t>
            </a:r>
            <a:r>
              <a:rPr lang="fr-FR" b="1" dirty="0" err="1" smtClean="0"/>
              <a:t>Magnet</a:t>
            </a:r>
            <a:endParaRPr lang="fr-FR" dirty="0"/>
          </a:p>
        </p:txBody>
      </p:sp>
      <p:sp>
        <p:nvSpPr>
          <p:cNvPr id="10" name="Rectangle 9"/>
          <p:cNvSpPr/>
          <p:nvPr/>
        </p:nvSpPr>
        <p:spPr>
          <a:xfrm>
            <a:off x="903400" y="2126264"/>
            <a:ext cx="10205878" cy="2677656"/>
          </a:xfrm>
          <a:prstGeom prst="rect">
            <a:avLst/>
          </a:prstGeom>
        </p:spPr>
        <p:txBody>
          <a:bodyPr wrap="square">
            <a:spAutoFit/>
          </a:bodyPr>
          <a:lstStyle/>
          <a:p>
            <a:pPr algn="just"/>
            <a:r>
              <a:rPr lang="en-US" sz="2400" b="1" dirty="0">
                <a:solidFill>
                  <a:srgbClr val="374151"/>
                </a:solidFill>
                <a:latin typeface="Söhne"/>
              </a:rPr>
              <a:t>Disadvantages</a:t>
            </a:r>
            <a:r>
              <a:rPr lang="en-US" sz="2400" b="1" dirty="0" smtClean="0">
                <a:solidFill>
                  <a:srgbClr val="374151"/>
                </a:solidFill>
                <a:latin typeface="Söhne"/>
              </a:rPr>
              <a:t>:</a:t>
            </a:r>
          </a:p>
          <a:p>
            <a:pPr algn="just"/>
            <a:endParaRPr lang="en-US" b="1" dirty="0">
              <a:solidFill>
                <a:srgbClr val="374151"/>
              </a:solidFill>
              <a:latin typeface="Söhne"/>
            </a:endParaRPr>
          </a:p>
          <a:p>
            <a:pPr algn="just">
              <a:buFont typeface="+mj-lt"/>
              <a:buAutoNum type="arabicPeriod"/>
            </a:pPr>
            <a:r>
              <a:rPr lang="en-US" b="1" dirty="0">
                <a:solidFill>
                  <a:srgbClr val="374151"/>
                </a:solidFill>
                <a:latin typeface="Söhne"/>
              </a:rPr>
              <a:t>Cost</a:t>
            </a:r>
            <a:r>
              <a:rPr lang="en-US" dirty="0">
                <a:solidFill>
                  <a:srgbClr val="374151"/>
                </a:solidFill>
                <a:latin typeface="Söhne"/>
              </a:rPr>
              <a:t>: Superconducting magnets are typically more expensive to manufacture and operate compared to other magnet types due to the complex and specialized technology involved, as well as the need for cryogenic cooling systems</a:t>
            </a:r>
            <a:r>
              <a:rPr lang="en-US" dirty="0" smtClean="0">
                <a:solidFill>
                  <a:srgbClr val="374151"/>
                </a:solidFill>
                <a:latin typeface="Söhne"/>
              </a:rPr>
              <a:t>.</a:t>
            </a:r>
          </a:p>
          <a:p>
            <a:pPr algn="just">
              <a:buFont typeface="+mj-lt"/>
              <a:buAutoNum type="arabicPeriod"/>
            </a:pPr>
            <a:endParaRPr lang="en-US" dirty="0">
              <a:solidFill>
                <a:srgbClr val="374151"/>
              </a:solidFill>
              <a:latin typeface="Söhne"/>
            </a:endParaRPr>
          </a:p>
          <a:p>
            <a:pPr algn="just">
              <a:buFont typeface="+mj-lt"/>
              <a:buAutoNum type="arabicPeriod"/>
            </a:pPr>
            <a:r>
              <a:rPr lang="en-US" b="1" dirty="0">
                <a:solidFill>
                  <a:srgbClr val="374151"/>
                </a:solidFill>
                <a:latin typeface="Söhne"/>
              </a:rPr>
              <a:t>Cooling Requirements</a:t>
            </a:r>
            <a:r>
              <a:rPr lang="en-US" dirty="0">
                <a:solidFill>
                  <a:srgbClr val="374151"/>
                </a:solidFill>
                <a:latin typeface="Söhne"/>
              </a:rPr>
              <a:t>: Superconducting magnets require cryogenic cooling systems to maintain the superconducting temperature. This involves the use of liquid helium or alternative cryogens, which adds complexity and cost to the system's operation and maintenance.</a:t>
            </a:r>
            <a:endParaRPr lang="en-US" b="0" i="0" dirty="0">
              <a:solidFill>
                <a:srgbClr val="374151"/>
              </a:solidFill>
              <a:effectLst/>
              <a:latin typeface="Söhne"/>
            </a:endParaRPr>
          </a:p>
        </p:txBody>
      </p:sp>
    </p:spTree>
    <p:extLst>
      <p:ext uri="{BB962C8B-B14F-4D97-AF65-F5344CB8AC3E}">
        <p14:creationId xmlns:p14="http://schemas.microsoft.com/office/powerpoint/2010/main" val="257485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2506" y="493334"/>
            <a:ext cx="8610600" cy="1293028"/>
          </a:xfrm>
        </p:spPr>
        <p:txBody>
          <a:bodyPr/>
          <a:lstStyle/>
          <a:p>
            <a:pPr lvl="0">
              <a:lnSpc>
                <a:spcPct val="150000"/>
              </a:lnSpc>
            </a:pPr>
            <a:r>
              <a:rPr lang="fr-FR" b="1" dirty="0">
                <a:latin typeface="Times New Roman" panose="02020603050405020304" pitchFamily="18" charset="0"/>
                <a:ea typeface="Times New Roman" panose="02020603050405020304" pitchFamily="18" charset="0"/>
                <a:cs typeface="Arial" panose="020B0604020202020204" pitchFamily="34" charset="0"/>
              </a:rPr>
              <a:t>Gradient </a:t>
            </a:r>
            <a:r>
              <a:rPr lang="fr-FR" b="1" dirty="0" err="1">
                <a:latin typeface="Times New Roman" panose="02020603050405020304" pitchFamily="18" charset="0"/>
                <a:ea typeface="Times New Roman" panose="02020603050405020304" pitchFamily="18" charset="0"/>
                <a:cs typeface="Arial" panose="020B0604020202020204" pitchFamily="34" charset="0"/>
              </a:rPr>
              <a:t>coils</a:t>
            </a:r>
            <a:endParaRPr lang="fr-FR" dirty="0">
              <a:latin typeface="Calibri" panose="020F0502020204030204" pitchFamily="34" charset="0"/>
              <a:ea typeface="Calibri" panose="020F0502020204030204" pitchFamily="34" charset="0"/>
              <a:cs typeface="Arial" panose="020B0604020202020204" pitchFamily="34" charset="0"/>
            </a:endParaRP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0" y="1786362"/>
            <a:ext cx="5685013" cy="4572396"/>
          </a:xfrm>
          <a:prstGeom prst="rect">
            <a:avLst/>
          </a:prstGeom>
        </p:spPr>
      </p:pic>
      <p:pic>
        <p:nvPicPr>
          <p:cNvPr id="5" name="Image 4"/>
          <p:cNvPicPr>
            <a:picLocks noChangeAspect="1"/>
          </p:cNvPicPr>
          <p:nvPr/>
        </p:nvPicPr>
        <p:blipFill>
          <a:blip r:embed="rId3"/>
          <a:stretch>
            <a:fillRect/>
          </a:stretch>
        </p:blipFill>
        <p:spPr>
          <a:xfrm>
            <a:off x="5723866" y="1786362"/>
            <a:ext cx="6003088" cy="4695226"/>
          </a:xfrm>
          <a:prstGeom prst="rect">
            <a:avLst/>
          </a:prstGeom>
        </p:spPr>
      </p:pic>
    </p:spTree>
    <p:extLst>
      <p:ext uri="{BB962C8B-B14F-4D97-AF65-F5344CB8AC3E}">
        <p14:creationId xmlns:p14="http://schemas.microsoft.com/office/powerpoint/2010/main" val="16876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945751" y="90979"/>
            <a:ext cx="10422834" cy="6639415"/>
          </a:xfrm>
          <a:prstGeom prst="rect">
            <a:avLst/>
          </a:prstGeom>
        </p:spPr>
      </p:pic>
    </p:spTree>
    <p:extLst>
      <p:ext uri="{BB962C8B-B14F-4D97-AF65-F5344CB8AC3E}">
        <p14:creationId xmlns:p14="http://schemas.microsoft.com/office/powerpoint/2010/main" val="105235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11035" y="2197472"/>
            <a:ext cx="4314758" cy="3372893"/>
          </a:xfrm>
          <a:prstGeom prst="rect">
            <a:avLst/>
          </a:prstGeom>
        </p:spPr>
      </p:pic>
      <p:sp>
        <p:nvSpPr>
          <p:cNvPr id="2" name="Rectangle 1"/>
          <p:cNvSpPr/>
          <p:nvPr/>
        </p:nvSpPr>
        <p:spPr>
          <a:xfrm>
            <a:off x="7541406" y="147264"/>
            <a:ext cx="2967479" cy="834524"/>
          </a:xfrm>
          <a:prstGeom prst="rect">
            <a:avLst/>
          </a:prstGeom>
        </p:spPr>
        <p:txBody>
          <a:bodyPr wrap="none">
            <a:spAutoFit/>
          </a:bodyPr>
          <a:lstStyle/>
          <a:p>
            <a:pPr lvl="0" algn="just">
              <a:lnSpc>
                <a:spcPct val="150000"/>
              </a:lnSpc>
            </a:pPr>
            <a:r>
              <a:rPr lang="fr-FR" sz="3600" b="1" dirty="0" smtClean="0">
                <a:latin typeface="Times New Roman" panose="02020603050405020304" pitchFamily="18" charset="0"/>
                <a:ea typeface="Times New Roman" panose="02020603050405020304" pitchFamily="18" charset="0"/>
                <a:cs typeface="Arial" panose="020B0604020202020204" pitchFamily="34" charset="0"/>
              </a:rPr>
              <a:t>Gradient </a:t>
            </a:r>
            <a:r>
              <a:rPr lang="fr-FR" sz="3600" b="1" dirty="0" err="1" smtClean="0">
                <a:latin typeface="Times New Roman" panose="02020603050405020304" pitchFamily="18" charset="0"/>
                <a:ea typeface="Times New Roman" panose="02020603050405020304" pitchFamily="18" charset="0"/>
                <a:cs typeface="Arial" panose="020B0604020202020204" pitchFamily="34" charset="0"/>
              </a:rPr>
              <a:t>coils</a:t>
            </a:r>
            <a:endParaRPr lang="fr-FR" sz="3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 3"/>
          <p:cNvPicPr>
            <a:picLocks noChangeAspect="1"/>
          </p:cNvPicPr>
          <p:nvPr/>
        </p:nvPicPr>
        <p:blipFill>
          <a:blip r:embed="rId3"/>
          <a:stretch>
            <a:fillRect/>
          </a:stretch>
        </p:blipFill>
        <p:spPr>
          <a:xfrm>
            <a:off x="5937162" y="2050971"/>
            <a:ext cx="5742332" cy="3384554"/>
          </a:xfrm>
          <a:prstGeom prst="rect">
            <a:avLst/>
          </a:prstGeom>
        </p:spPr>
      </p:pic>
      <p:sp>
        <p:nvSpPr>
          <p:cNvPr id="5" name="Rectangle 4"/>
          <p:cNvSpPr/>
          <p:nvPr/>
        </p:nvSpPr>
        <p:spPr>
          <a:xfrm>
            <a:off x="1082614" y="1544323"/>
            <a:ext cx="3583654" cy="369332"/>
          </a:xfrm>
          <a:prstGeom prst="rect">
            <a:avLst/>
          </a:prstGeom>
        </p:spPr>
        <p:txBody>
          <a:bodyPr wrap="square">
            <a:spAutoFit/>
          </a:bodyPr>
          <a:lstStyle/>
          <a:p>
            <a:r>
              <a:rPr lang="fr-FR" b="1" dirty="0" smtClean="0"/>
              <a:t>Z Gradient </a:t>
            </a:r>
            <a:r>
              <a:rPr lang="fr-FR" b="1" dirty="0" err="1" smtClean="0"/>
              <a:t>Coil</a:t>
            </a:r>
            <a:endParaRPr lang="fr-FR" b="1" dirty="0"/>
          </a:p>
        </p:txBody>
      </p:sp>
      <p:sp>
        <p:nvSpPr>
          <p:cNvPr id="7" name="Rectangle 6"/>
          <p:cNvSpPr/>
          <p:nvPr/>
        </p:nvSpPr>
        <p:spPr>
          <a:xfrm>
            <a:off x="2746668" y="5987534"/>
            <a:ext cx="5993949" cy="369332"/>
          </a:xfrm>
          <a:prstGeom prst="rect">
            <a:avLst/>
          </a:prstGeom>
        </p:spPr>
        <p:txBody>
          <a:bodyPr wrap="none">
            <a:spAutoFit/>
          </a:bodyPr>
          <a:lstStyle/>
          <a:p>
            <a:r>
              <a:rPr lang="en-US" i="1" dirty="0" smtClean="0">
                <a:solidFill>
                  <a:srgbClr val="565B60"/>
                </a:solidFill>
                <a:latin typeface="Open Sans"/>
              </a:rPr>
              <a:t>variations </a:t>
            </a:r>
            <a:r>
              <a:rPr lang="en-US" i="1" dirty="0">
                <a:solidFill>
                  <a:srgbClr val="565B60"/>
                </a:solidFill>
                <a:latin typeface="Open Sans"/>
              </a:rPr>
              <a:t>in the field produced by gradients in direction z</a:t>
            </a:r>
            <a:endParaRPr lang="fr-FR" dirty="0"/>
          </a:p>
        </p:txBody>
      </p:sp>
    </p:spTree>
    <p:extLst>
      <p:ext uri="{BB962C8B-B14F-4D97-AF65-F5344CB8AC3E}">
        <p14:creationId xmlns:p14="http://schemas.microsoft.com/office/powerpoint/2010/main" val="3982320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568388" y="1107894"/>
            <a:ext cx="7030590" cy="5684949"/>
          </a:xfrm>
          <a:prstGeom prst="rect">
            <a:avLst/>
          </a:prstGeom>
        </p:spPr>
      </p:pic>
      <p:sp>
        <p:nvSpPr>
          <p:cNvPr id="4" name="Rectangle 3"/>
          <p:cNvSpPr/>
          <p:nvPr/>
        </p:nvSpPr>
        <p:spPr>
          <a:xfrm>
            <a:off x="7149704" y="346689"/>
            <a:ext cx="3517310" cy="646331"/>
          </a:xfrm>
          <a:prstGeom prst="rect">
            <a:avLst/>
          </a:prstGeom>
        </p:spPr>
        <p:txBody>
          <a:bodyPr wrap="none">
            <a:spAutoFit/>
          </a:bodyPr>
          <a:lstStyle/>
          <a:p>
            <a:r>
              <a:rPr lang="fr-FR" sz="3600" b="1" dirty="0"/>
              <a:t>Z Gradient </a:t>
            </a:r>
            <a:r>
              <a:rPr lang="fr-FR" sz="3600" b="1" dirty="0" err="1"/>
              <a:t>Coil</a:t>
            </a:r>
            <a:endParaRPr lang="fr-FR" sz="3600" b="1" dirty="0"/>
          </a:p>
        </p:txBody>
      </p:sp>
    </p:spTree>
    <p:extLst>
      <p:ext uri="{BB962C8B-B14F-4D97-AF65-F5344CB8AC3E}">
        <p14:creationId xmlns:p14="http://schemas.microsoft.com/office/powerpoint/2010/main" val="161009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927" y="5122040"/>
            <a:ext cx="10502134" cy="1477328"/>
          </a:xfrm>
          <a:prstGeom prst="rect">
            <a:avLst/>
          </a:prstGeom>
        </p:spPr>
        <p:txBody>
          <a:bodyPr wrap="square">
            <a:spAutoFit/>
          </a:bodyPr>
          <a:lstStyle/>
          <a:p>
            <a:pPr marL="285750" indent="-285750" algn="just">
              <a:buFont typeface="Arial" panose="020B0604020202020204" pitchFamily="34" charset="0"/>
              <a:buChar char="•"/>
            </a:pPr>
            <a:r>
              <a:rPr lang="en-US" dirty="0"/>
              <a:t>In all MR scanners the z-gradient is produced using two coils carrying current in opposite directions as shown in the </a:t>
            </a:r>
            <a:r>
              <a:rPr lang="en-US" dirty="0" smtClean="0"/>
              <a:t>diagram. </a:t>
            </a:r>
            <a:r>
              <a:rPr lang="en-US" dirty="0"/>
              <a:t>This is known as a </a:t>
            </a:r>
            <a:r>
              <a:rPr lang="en-US" b="1" i="1" dirty="0"/>
              <a:t>Maxwell coil</a:t>
            </a:r>
            <a:r>
              <a:rPr lang="en-US" dirty="0"/>
              <a:t> configuration. Maxwell coils produce an incremental field that is zero at magnet </a:t>
            </a:r>
            <a:r>
              <a:rPr lang="en-US" dirty="0" err="1"/>
              <a:t>isocenter</a:t>
            </a:r>
            <a:r>
              <a:rPr lang="en-US" dirty="0"/>
              <a:t> but increases linearly outward in both the +</a:t>
            </a:r>
            <a:r>
              <a:rPr lang="en-US" i="1" dirty="0"/>
              <a:t>z</a:t>
            </a:r>
            <a:r>
              <a:rPr lang="en-US" dirty="0"/>
              <a:t> and -</a:t>
            </a:r>
            <a:r>
              <a:rPr lang="en-US" i="1" dirty="0"/>
              <a:t>z</a:t>
            </a:r>
            <a:r>
              <a:rPr lang="en-US" dirty="0"/>
              <a:t> directions. When this is added to the constant (</a:t>
            </a:r>
            <a:r>
              <a:rPr lang="en-US" b="1" dirty="0"/>
              <a:t>Bo</a:t>
            </a:r>
            <a:r>
              <a:rPr lang="en-US" dirty="0"/>
              <a:t>) field, the result is a gradually increasing field along the </a:t>
            </a:r>
            <a:r>
              <a:rPr lang="en-US" i="1" dirty="0"/>
              <a:t>z</a:t>
            </a:r>
            <a:r>
              <a:rPr lang="en-US" dirty="0"/>
              <a:t>-axis. </a:t>
            </a:r>
            <a:endParaRPr lang="fr-FR" dirty="0"/>
          </a:p>
        </p:txBody>
      </p:sp>
      <p:sp>
        <p:nvSpPr>
          <p:cNvPr id="4" name="Rectangle 3"/>
          <p:cNvSpPr/>
          <p:nvPr/>
        </p:nvSpPr>
        <p:spPr>
          <a:xfrm>
            <a:off x="6753919" y="368794"/>
            <a:ext cx="4108817" cy="923330"/>
          </a:xfrm>
          <a:prstGeom prst="rect">
            <a:avLst/>
          </a:prstGeom>
        </p:spPr>
        <p:txBody>
          <a:bodyPr wrap="none">
            <a:spAutoFit/>
          </a:bodyPr>
          <a:lstStyle/>
          <a:p>
            <a:pPr lvl="0" algn="just">
              <a:lnSpc>
                <a:spcPct val="150000"/>
              </a:lnSpc>
            </a:pPr>
            <a:r>
              <a:rPr lang="fr-FR" sz="3600" b="1" dirty="0">
                <a:latin typeface="Times New Roman" panose="02020603050405020304" pitchFamily="18" charset="0"/>
                <a:ea typeface="Times New Roman" panose="02020603050405020304" pitchFamily="18" charset="0"/>
                <a:cs typeface="Arial" panose="020B0604020202020204" pitchFamily="34" charset="0"/>
              </a:rPr>
              <a:t>Bobines de gradient</a:t>
            </a:r>
            <a:endParaRPr lang="fr-FR" sz="3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1108372" y="1348242"/>
            <a:ext cx="3329758" cy="369332"/>
          </a:xfrm>
          <a:prstGeom prst="rect">
            <a:avLst/>
          </a:prstGeom>
        </p:spPr>
        <p:txBody>
          <a:bodyPr wrap="none">
            <a:spAutoFit/>
          </a:bodyPr>
          <a:lstStyle/>
          <a:p>
            <a:r>
              <a:rPr lang="fr-FR" b="1" dirty="0"/>
              <a:t>Bobines de gradient selon </a:t>
            </a:r>
            <a:r>
              <a:rPr lang="fr-FR" b="1" dirty="0" smtClean="0"/>
              <a:t>Z</a:t>
            </a:r>
            <a:endParaRPr lang="fr-FR" b="1" dirty="0"/>
          </a:p>
        </p:txBody>
      </p:sp>
      <p:pic>
        <p:nvPicPr>
          <p:cNvPr id="5122" name="Picture 2" descr="https://mriquestions.com/uploads/3/4/5/7/34572113/6929665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72" y="343797"/>
            <a:ext cx="4661682" cy="47221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mriquestions.com/uploads/3/4/5/7/34572113/102105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729" y="432655"/>
            <a:ext cx="4570762" cy="463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94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015355" y="360701"/>
            <a:ext cx="8610600" cy="1293028"/>
          </a:xfrm>
        </p:spPr>
        <p:txBody>
          <a:bodyPr/>
          <a:lstStyle/>
          <a:p>
            <a:r>
              <a:rPr lang="fr-FR" b="1" dirty="0" smtClean="0"/>
              <a:t>X gradient </a:t>
            </a:r>
            <a:r>
              <a:rPr lang="fr-FR" b="1" dirty="0" err="1" smtClean="0"/>
              <a:t>coil</a:t>
            </a:r>
            <a:endParaRPr lang="fr-FR" b="1" dirty="0"/>
          </a:p>
        </p:txBody>
      </p:sp>
      <p:pic>
        <p:nvPicPr>
          <p:cNvPr id="7" name="Image 6"/>
          <p:cNvPicPr>
            <a:picLocks noChangeAspect="1"/>
          </p:cNvPicPr>
          <p:nvPr/>
        </p:nvPicPr>
        <p:blipFill>
          <a:blip r:embed="rId2"/>
          <a:stretch>
            <a:fillRect/>
          </a:stretch>
        </p:blipFill>
        <p:spPr>
          <a:xfrm>
            <a:off x="489232" y="1007211"/>
            <a:ext cx="4448114" cy="3746477"/>
          </a:xfrm>
          <a:prstGeom prst="rect">
            <a:avLst/>
          </a:prstGeom>
        </p:spPr>
      </p:pic>
      <p:pic>
        <p:nvPicPr>
          <p:cNvPr id="8" name="Image 7"/>
          <p:cNvPicPr>
            <a:picLocks noChangeAspect="1"/>
          </p:cNvPicPr>
          <p:nvPr/>
        </p:nvPicPr>
        <p:blipFill>
          <a:blip r:embed="rId3"/>
          <a:stretch>
            <a:fillRect/>
          </a:stretch>
        </p:blipFill>
        <p:spPr>
          <a:xfrm>
            <a:off x="6039485" y="2435304"/>
            <a:ext cx="5372850" cy="2138850"/>
          </a:xfrm>
          <a:prstGeom prst="rect">
            <a:avLst/>
          </a:prstGeom>
        </p:spPr>
      </p:pic>
      <p:sp>
        <p:nvSpPr>
          <p:cNvPr id="2" name="Rectangle 1"/>
          <p:cNvSpPr/>
          <p:nvPr/>
        </p:nvSpPr>
        <p:spPr>
          <a:xfrm>
            <a:off x="556182" y="5286925"/>
            <a:ext cx="11236749" cy="923330"/>
          </a:xfrm>
          <a:prstGeom prst="rect">
            <a:avLst/>
          </a:prstGeom>
        </p:spPr>
        <p:txBody>
          <a:bodyPr wrap="square">
            <a:spAutoFit/>
          </a:bodyPr>
          <a:lstStyle/>
          <a:p>
            <a:r>
              <a:rPr lang="en-US" dirty="0">
                <a:solidFill>
                  <a:srgbClr val="374151"/>
                </a:solidFill>
                <a:latin typeface="Söhne"/>
              </a:rPr>
              <a:t>The X-gradient coil produces a magnetic field gradient in the X direction, which allows for spatial encoding of the MRI signal along the left-right axis. This gradient is essential for creating detailed images with accurate spatial information.</a:t>
            </a:r>
            <a:endParaRPr lang="fr-FR" dirty="0"/>
          </a:p>
        </p:txBody>
      </p:sp>
    </p:spTree>
    <p:extLst>
      <p:ext uri="{BB962C8B-B14F-4D97-AF65-F5344CB8AC3E}">
        <p14:creationId xmlns:p14="http://schemas.microsoft.com/office/powerpoint/2010/main" val="3165277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599" y="395883"/>
            <a:ext cx="8610600" cy="1293028"/>
          </a:xfrm>
        </p:spPr>
        <p:txBody>
          <a:bodyPr/>
          <a:lstStyle/>
          <a:p>
            <a:r>
              <a:rPr lang="fr-FR" b="1" dirty="0" smtClean="0"/>
              <a:t>y </a:t>
            </a:r>
            <a:r>
              <a:rPr lang="fr-FR" b="1" dirty="0"/>
              <a:t>gradient </a:t>
            </a:r>
            <a:r>
              <a:rPr lang="fr-FR" b="1" dirty="0" err="1"/>
              <a:t>coil</a:t>
            </a:r>
            <a:endParaRPr lang="fr-FR" dirty="0"/>
          </a:p>
        </p:txBody>
      </p:sp>
      <p:pic>
        <p:nvPicPr>
          <p:cNvPr id="4" name="Espace réservé du contenu 3"/>
          <p:cNvPicPr>
            <a:picLocks noGrp="1" noChangeAspect="1"/>
          </p:cNvPicPr>
          <p:nvPr>
            <p:ph idx="1"/>
          </p:nvPr>
        </p:nvPicPr>
        <p:blipFill>
          <a:blip r:embed="rId2"/>
          <a:stretch>
            <a:fillRect/>
          </a:stretch>
        </p:blipFill>
        <p:spPr>
          <a:xfrm>
            <a:off x="956681" y="1126601"/>
            <a:ext cx="5253445" cy="2939601"/>
          </a:xfrm>
          <a:prstGeom prst="rect">
            <a:avLst/>
          </a:prstGeom>
        </p:spPr>
      </p:pic>
      <p:pic>
        <p:nvPicPr>
          <p:cNvPr id="8" name="Image 7"/>
          <p:cNvPicPr>
            <a:picLocks noChangeAspect="1"/>
          </p:cNvPicPr>
          <p:nvPr/>
        </p:nvPicPr>
        <p:blipFill>
          <a:blip r:embed="rId3"/>
          <a:stretch>
            <a:fillRect/>
          </a:stretch>
        </p:blipFill>
        <p:spPr>
          <a:xfrm>
            <a:off x="6951742" y="2445943"/>
            <a:ext cx="3362794" cy="2934109"/>
          </a:xfrm>
          <a:prstGeom prst="rect">
            <a:avLst/>
          </a:prstGeom>
        </p:spPr>
      </p:pic>
      <p:sp>
        <p:nvSpPr>
          <p:cNvPr id="3" name="Rectangle 2"/>
          <p:cNvSpPr/>
          <p:nvPr/>
        </p:nvSpPr>
        <p:spPr>
          <a:xfrm>
            <a:off x="615885" y="4012991"/>
            <a:ext cx="6096000" cy="1754326"/>
          </a:xfrm>
          <a:prstGeom prst="rect">
            <a:avLst/>
          </a:prstGeom>
        </p:spPr>
        <p:txBody>
          <a:bodyPr>
            <a:spAutoFit/>
          </a:bodyPr>
          <a:lstStyle/>
          <a:p>
            <a:r>
              <a:rPr lang="en-US" dirty="0">
                <a:solidFill>
                  <a:srgbClr val="374151"/>
                </a:solidFill>
                <a:latin typeface="Söhne"/>
              </a:rPr>
              <a:t>Similarly, the Y-gradient coil generates a magnetic field gradient in the Y direction, enabling spatial encoding along the anterior-posterior axis. The Y-gradient coil contributes to the production of multi-planar images and helps determine the location of structures within the body from front to back.</a:t>
            </a:r>
            <a:endParaRPr lang="fr-FR" dirty="0"/>
          </a:p>
        </p:txBody>
      </p:sp>
      <p:sp>
        <p:nvSpPr>
          <p:cNvPr id="5" name="Rectangle 4"/>
          <p:cNvSpPr/>
          <p:nvPr/>
        </p:nvSpPr>
        <p:spPr>
          <a:xfrm>
            <a:off x="2423081" y="5636633"/>
            <a:ext cx="9555637" cy="923330"/>
          </a:xfrm>
          <a:prstGeom prst="rect">
            <a:avLst/>
          </a:prstGeom>
        </p:spPr>
        <p:txBody>
          <a:bodyPr wrap="square">
            <a:spAutoFit/>
          </a:bodyPr>
          <a:lstStyle/>
          <a:p>
            <a:r>
              <a:rPr lang="en-US" dirty="0">
                <a:solidFill>
                  <a:srgbClr val="374151"/>
                </a:solidFill>
                <a:latin typeface="Söhne"/>
              </a:rPr>
              <a:t>Together, the X-gradient coil and Y-gradient coil work in conjunction with the Z-gradient coil </a:t>
            </a:r>
            <a:r>
              <a:rPr lang="en-US" dirty="0" smtClean="0">
                <a:solidFill>
                  <a:srgbClr val="374151"/>
                </a:solidFill>
                <a:latin typeface="Söhne"/>
              </a:rPr>
              <a:t>to </a:t>
            </a:r>
            <a:r>
              <a:rPr lang="en-US" dirty="0">
                <a:solidFill>
                  <a:srgbClr val="374151"/>
                </a:solidFill>
                <a:latin typeface="Söhne"/>
              </a:rPr>
              <a:t>spatially encode the MRI signal and facilitate the formation of detailed, three-dimensional images of the imaged area.</a:t>
            </a:r>
            <a:endParaRPr lang="fr-FR" dirty="0"/>
          </a:p>
        </p:txBody>
      </p:sp>
    </p:spTree>
    <p:extLst>
      <p:ext uri="{BB962C8B-B14F-4D97-AF65-F5344CB8AC3E}">
        <p14:creationId xmlns:p14="http://schemas.microsoft.com/office/powerpoint/2010/main" val="401972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675093" y="2839702"/>
            <a:ext cx="5836023" cy="1293028"/>
          </a:xfrm>
        </p:spPr>
        <p:txBody>
          <a:bodyPr/>
          <a:lstStyle/>
          <a:p>
            <a:r>
              <a:rPr lang="fr-FR" b="1" dirty="0" smtClean="0">
                <a:solidFill>
                  <a:srgbClr val="FF0000"/>
                </a:solidFill>
              </a:rPr>
              <a:t>MRI </a:t>
            </a:r>
            <a:r>
              <a:rPr lang="fr-FR" b="1" dirty="0" err="1" smtClean="0">
                <a:solidFill>
                  <a:srgbClr val="FF0000"/>
                </a:solidFill>
              </a:rPr>
              <a:t>equipment</a:t>
            </a:r>
            <a:endParaRPr lang="fr-FR" dirty="0">
              <a:solidFill>
                <a:srgbClr val="FF0000"/>
              </a:solidFill>
            </a:endParaRPr>
          </a:p>
        </p:txBody>
      </p:sp>
      <p:sp>
        <p:nvSpPr>
          <p:cNvPr id="3" name="Titre 1"/>
          <p:cNvSpPr txBox="1">
            <a:spLocks/>
          </p:cNvSpPr>
          <p:nvPr/>
        </p:nvSpPr>
        <p:spPr>
          <a:xfrm>
            <a:off x="5271246" y="508878"/>
            <a:ext cx="583602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fr-FR" b="1" dirty="0" err="1" smtClean="0">
                <a:solidFill>
                  <a:srgbClr val="FF0000"/>
                </a:solidFill>
              </a:rPr>
              <a:t>Chapter</a:t>
            </a:r>
            <a:r>
              <a:rPr lang="fr-FR" b="1" dirty="0" smtClean="0">
                <a:solidFill>
                  <a:srgbClr val="FF0000"/>
                </a:solidFill>
              </a:rPr>
              <a:t> 1</a:t>
            </a:r>
            <a:endParaRPr lang="fr-FR" dirty="0">
              <a:solidFill>
                <a:srgbClr val="FF0000"/>
              </a:solidFill>
            </a:endParaRPr>
          </a:p>
        </p:txBody>
      </p:sp>
    </p:spTree>
    <p:extLst>
      <p:ext uri="{BB962C8B-B14F-4D97-AF65-F5344CB8AC3E}">
        <p14:creationId xmlns:p14="http://schemas.microsoft.com/office/powerpoint/2010/main" val="3243076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Radiofrequency</a:t>
            </a:r>
            <a:r>
              <a:rPr lang="fr-FR" b="1" dirty="0" smtClean="0"/>
              <a:t> (RF) </a:t>
            </a:r>
            <a:r>
              <a:rPr lang="fr-FR" b="1" dirty="0" err="1" smtClean="0"/>
              <a:t>coils</a:t>
            </a:r>
            <a:r>
              <a:rPr lang="fr-FR" dirty="0"/>
              <a:t/>
            </a:r>
            <a:br>
              <a:rPr lang="fr-FR" dirty="0"/>
            </a:br>
            <a:endParaRPr lang="fr-FR" dirty="0"/>
          </a:p>
        </p:txBody>
      </p:sp>
      <p:pic>
        <p:nvPicPr>
          <p:cNvPr id="5" name="Image 4"/>
          <p:cNvPicPr>
            <a:picLocks noChangeAspect="1"/>
          </p:cNvPicPr>
          <p:nvPr/>
        </p:nvPicPr>
        <p:blipFill>
          <a:blip r:embed="rId2"/>
          <a:stretch>
            <a:fillRect/>
          </a:stretch>
        </p:blipFill>
        <p:spPr>
          <a:xfrm>
            <a:off x="2645184" y="1897043"/>
            <a:ext cx="7676302" cy="3829035"/>
          </a:xfrm>
          <a:prstGeom prst="rect">
            <a:avLst/>
          </a:prstGeom>
        </p:spPr>
      </p:pic>
      <p:sp>
        <p:nvSpPr>
          <p:cNvPr id="6" name="Rectangle 5"/>
          <p:cNvSpPr/>
          <p:nvPr/>
        </p:nvSpPr>
        <p:spPr>
          <a:xfrm>
            <a:off x="2918139" y="5919253"/>
            <a:ext cx="5339923" cy="369332"/>
          </a:xfrm>
          <a:prstGeom prst="rect">
            <a:avLst/>
          </a:prstGeom>
        </p:spPr>
        <p:txBody>
          <a:bodyPr wrap="none">
            <a:spAutoFit/>
          </a:bodyPr>
          <a:lstStyle/>
          <a:p>
            <a:r>
              <a:rPr lang="en-US" dirty="0">
                <a:solidFill>
                  <a:srgbClr val="565B60"/>
                </a:solidFill>
                <a:latin typeface="Open Sans"/>
              </a:rPr>
              <a:t>C</a:t>
            </a:r>
            <a:r>
              <a:rPr lang="en-US" dirty="0" smtClean="0">
                <a:solidFill>
                  <a:srgbClr val="565B60"/>
                </a:solidFill>
                <a:latin typeface="Open Sans"/>
              </a:rPr>
              <a:t>ertain </a:t>
            </a:r>
            <a:r>
              <a:rPr lang="en-US" dirty="0">
                <a:solidFill>
                  <a:srgbClr val="565B60"/>
                </a:solidFill>
                <a:latin typeface="Open Sans"/>
              </a:rPr>
              <a:t>coils can be transmitters, receivers or both.</a:t>
            </a:r>
            <a:endParaRPr lang="fr-FR" dirty="0"/>
          </a:p>
        </p:txBody>
      </p:sp>
    </p:spTree>
    <p:extLst>
      <p:ext uri="{BB962C8B-B14F-4D97-AF65-F5344CB8AC3E}">
        <p14:creationId xmlns:p14="http://schemas.microsoft.com/office/powerpoint/2010/main" val="1512657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Radiofrequency</a:t>
            </a:r>
            <a:r>
              <a:rPr lang="fr-FR" b="1" dirty="0" smtClean="0"/>
              <a:t> (RF) </a:t>
            </a:r>
            <a:r>
              <a:rPr lang="fr-FR" b="1" dirty="0" err="1" smtClean="0"/>
              <a:t>coils</a:t>
            </a:r>
            <a:r>
              <a:rPr lang="fr-FR" dirty="0"/>
              <a:t/>
            </a:r>
            <a:br>
              <a:rPr lang="fr-FR" dirty="0"/>
            </a:br>
            <a:endParaRPr lang="fr-FR" dirty="0"/>
          </a:p>
        </p:txBody>
      </p:sp>
      <p:sp>
        <p:nvSpPr>
          <p:cNvPr id="3" name="Espace réservé du contenu 2"/>
          <p:cNvSpPr>
            <a:spLocks noGrp="1"/>
          </p:cNvSpPr>
          <p:nvPr>
            <p:ph idx="1"/>
          </p:nvPr>
        </p:nvSpPr>
        <p:spPr>
          <a:xfrm>
            <a:off x="218313" y="1787860"/>
            <a:ext cx="6619216" cy="5053822"/>
          </a:xfrm>
        </p:spPr>
        <p:txBody>
          <a:bodyPr>
            <a:normAutofit/>
          </a:bodyPr>
          <a:lstStyle/>
          <a:p>
            <a:pPr marL="0" indent="0" algn="just">
              <a:buNone/>
            </a:pPr>
            <a:r>
              <a:rPr lang="en-US" sz="1800" dirty="0"/>
              <a:t>certain coils can be transmitters, receivers or both.</a:t>
            </a:r>
          </a:p>
          <a:p>
            <a:pPr algn="just"/>
            <a:r>
              <a:rPr lang="en-US" sz="1800" dirty="0" smtClean="0"/>
              <a:t>In </a:t>
            </a:r>
            <a:r>
              <a:rPr lang="en-US" sz="1800" dirty="0"/>
              <a:t>transmission, the goal is to deliver uniform excitation throughout the scanned volume. On reception, the coils must be sensitive and have the best possible signal to noise ratio.</a:t>
            </a:r>
          </a:p>
          <a:p>
            <a:pPr algn="just"/>
            <a:r>
              <a:rPr lang="en-US" sz="1800" dirty="0"/>
              <a:t>An MR scanner generally contains a « whole body » coil, located in the cylinder of the machine, uniformly covering the entire scan volume. The sensitive volume of surface coils, being placed in direct contact with the zone of interest, has less depth and is more heterogeneous. However, surface coils offer a better signal to noise ratio and imaging capacity with higher spatial resolution. The homogeneity and sensitive volume of surface coils can be improved by combining them into a phased array. They still have the advantage of a better signal to noise ratio, but at the cost of more complex signal processing</a:t>
            </a:r>
            <a:r>
              <a:rPr lang="en-US" sz="1800" dirty="0" smtClean="0"/>
              <a:t>.</a:t>
            </a:r>
          </a:p>
        </p:txBody>
      </p:sp>
      <p:pic>
        <p:nvPicPr>
          <p:cNvPr id="4" name="Image 3"/>
          <p:cNvPicPr>
            <a:picLocks noChangeAspect="1"/>
          </p:cNvPicPr>
          <p:nvPr/>
        </p:nvPicPr>
        <p:blipFill>
          <a:blip r:embed="rId2"/>
          <a:stretch>
            <a:fillRect/>
          </a:stretch>
        </p:blipFill>
        <p:spPr>
          <a:xfrm>
            <a:off x="6837529" y="1405723"/>
            <a:ext cx="5354472" cy="5104259"/>
          </a:xfrm>
          <a:prstGeom prst="rect">
            <a:avLst/>
          </a:prstGeom>
        </p:spPr>
      </p:pic>
    </p:spTree>
    <p:extLst>
      <p:ext uri="{BB962C8B-B14F-4D97-AF65-F5344CB8AC3E}">
        <p14:creationId xmlns:p14="http://schemas.microsoft.com/office/powerpoint/2010/main" val="1788486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59995" y="687099"/>
            <a:ext cx="8610600" cy="1293028"/>
          </a:xfrm>
        </p:spPr>
        <p:txBody>
          <a:bodyPr>
            <a:normAutofit fontScale="90000"/>
          </a:bodyPr>
          <a:lstStyle/>
          <a:p>
            <a:r>
              <a:rPr lang="fr-FR" b="1" dirty="0" err="1"/>
              <a:t>Radiofrequency</a:t>
            </a:r>
            <a:r>
              <a:rPr lang="fr-FR" b="1" dirty="0"/>
              <a:t> (RF) </a:t>
            </a:r>
            <a:r>
              <a:rPr lang="fr-FR" b="1" dirty="0" err="1" smtClean="0"/>
              <a:t>coils</a:t>
            </a:r>
            <a:r>
              <a:rPr lang="fr-FR" dirty="0"/>
              <a:t/>
            </a:r>
            <a:br>
              <a:rPr lang="fr-FR" dirty="0"/>
            </a:br>
            <a:r>
              <a:rPr lang="fr-FR" dirty="0"/>
              <a:t/>
            </a:r>
            <a:br>
              <a:rPr lang="fr-FR" dirty="0"/>
            </a:br>
            <a:endParaRPr lang="fr-FR" dirty="0"/>
          </a:p>
        </p:txBody>
      </p:sp>
      <p:sp>
        <p:nvSpPr>
          <p:cNvPr id="3" name="Espace réservé du contenu 2"/>
          <p:cNvSpPr>
            <a:spLocks noGrp="1"/>
          </p:cNvSpPr>
          <p:nvPr>
            <p:ph idx="1"/>
          </p:nvPr>
        </p:nvSpPr>
        <p:spPr>
          <a:xfrm>
            <a:off x="627798" y="4918939"/>
            <a:ext cx="11184312" cy="1301577"/>
          </a:xfrm>
        </p:spPr>
        <p:txBody>
          <a:bodyPr>
            <a:normAutofit/>
          </a:bodyPr>
          <a:lstStyle/>
          <a:p>
            <a:pPr marL="0" lvl="0" indent="0" algn="just">
              <a:buNone/>
            </a:pPr>
            <a:r>
              <a:rPr lang="fr-FR" b="1" dirty="0" smtClean="0"/>
              <a:t>Volume </a:t>
            </a:r>
            <a:r>
              <a:rPr lang="fr-FR" b="1" dirty="0" err="1" smtClean="0"/>
              <a:t>coils</a:t>
            </a:r>
            <a:r>
              <a:rPr lang="fr-FR" b="1" dirty="0" smtClean="0"/>
              <a:t>: </a:t>
            </a:r>
            <a:r>
              <a:rPr lang="fr-FR" dirty="0" smtClean="0"/>
              <a:t>are </a:t>
            </a:r>
            <a:r>
              <a:rPr lang="fr-FR" dirty="0" err="1" smtClean="0"/>
              <a:t>transmitters</a:t>
            </a:r>
            <a:r>
              <a:rPr lang="fr-FR" dirty="0" smtClean="0"/>
              <a:t> and </a:t>
            </a:r>
            <a:r>
              <a:rPr lang="fr-FR" dirty="0" err="1" smtClean="0"/>
              <a:t>receivers</a:t>
            </a:r>
            <a:r>
              <a:rPr lang="fr-FR" dirty="0" smtClean="0"/>
              <a:t> </a:t>
            </a:r>
            <a:r>
              <a:rPr lang="fr-FR" dirty="0" err="1" smtClean="0"/>
              <a:t>coils</a:t>
            </a:r>
            <a:r>
              <a:rPr lang="fr-FR" dirty="0" smtClean="0"/>
              <a:t>, </a:t>
            </a:r>
            <a:r>
              <a:rPr lang="fr-FR" dirty="0" err="1" smtClean="0"/>
              <a:t>they</a:t>
            </a:r>
            <a:r>
              <a:rPr lang="fr-FR" dirty="0" smtClean="0"/>
              <a:t> </a:t>
            </a:r>
            <a:r>
              <a:rPr lang="fr-FR" dirty="0" err="1" smtClean="0"/>
              <a:t>cover</a:t>
            </a:r>
            <a:r>
              <a:rPr lang="fr-FR" dirty="0" smtClean="0"/>
              <a:t> all objet to </a:t>
            </a:r>
            <a:r>
              <a:rPr lang="fr-FR" dirty="0" err="1" smtClean="0"/>
              <a:t>be</a:t>
            </a:r>
            <a:r>
              <a:rPr lang="fr-FR" dirty="0" smtClean="0"/>
              <a:t> </a:t>
            </a:r>
            <a:r>
              <a:rPr lang="fr-FR" dirty="0" err="1" smtClean="0"/>
              <a:t>imaged</a:t>
            </a:r>
            <a:r>
              <a:rPr lang="fr-FR" dirty="0" smtClean="0"/>
              <a:t>. </a:t>
            </a:r>
            <a:r>
              <a:rPr lang="fr-FR" dirty="0" err="1" smtClean="0"/>
              <a:t>They</a:t>
            </a:r>
            <a:r>
              <a:rPr lang="fr-FR" dirty="0" smtClean="0"/>
              <a:t> </a:t>
            </a:r>
            <a:r>
              <a:rPr lang="fr-FR" dirty="0" err="1" smtClean="0"/>
              <a:t>emit</a:t>
            </a:r>
            <a:r>
              <a:rPr lang="fr-FR" dirty="0" smtClean="0"/>
              <a:t> the B</a:t>
            </a:r>
            <a:r>
              <a:rPr lang="fr-FR" baseline="-25000" dirty="0" smtClean="0"/>
              <a:t>1</a:t>
            </a:r>
            <a:r>
              <a:rPr lang="fr-FR" dirty="0" smtClean="0"/>
              <a:t> </a:t>
            </a:r>
            <a:r>
              <a:rPr lang="fr-FR" dirty="0" err="1" smtClean="0"/>
              <a:t>field</a:t>
            </a:r>
            <a:r>
              <a:rPr lang="fr-FR" dirty="0" smtClean="0"/>
              <a:t> and </a:t>
            </a:r>
            <a:r>
              <a:rPr lang="fr-FR" dirty="0" err="1" smtClean="0"/>
              <a:t>receive</a:t>
            </a:r>
            <a:r>
              <a:rPr lang="fr-FR" dirty="0" smtClean="0"/>
              <a:t> the RF signal. </a:t>
            </a:r>
          </a:p>
          <a:p>
            <a:pPr marL="0" lvl="0" indent="0" algn="just">
              <a:buNone/>
            </a:pPr>
            <a:endParaRPr lang="fr-FR" dirty="0"/>
          </a:p>
          <a:p>
            <a:pPr marL="0" indent="0" algn="just">
              <a:buNone/>
            </a:pPr>
            <a:endParaRPr lang="fr-FR" b="1" dirty="0"/>
          </a:p>
        </p:txBody>
      </p:sp>
      <p:pic>
        <p:nvPicPr>
          <p:cNvPr id="4" name="Espace réservé du contenu 3"/>
          <p:cNvPicPr>
            <a:picLocks/>
          </p:cNvPicPr>
          <p:nvPr/>
        </p:nvPicPr>
        <p:blipFill>
          <a:blip r:embed="rId2"/>
          <a:stretch>
            <a:fillRect/>
          </a:stretch>
        </p:blipFill>
        <p:spPr>
          <a:xfrm>
            <a:off x="4435688" y="1408495"/>
            <a:ext cx="3316600" cy="2956927"/>
          </a:xfrm>
          <a:prstGeom prst="rect">
            <a:avLst/>
          </a:prstGeom>
        </p:spPr>
      </p:pic>
      <p:pic>
        <p:nvPicPr>
          <p:cNvPr id="5" name="Image 4"/>
          <p:cNvPicPr>
            <a:picLocks noChangeAspect="1"/>
          </p:cNvPicPr>
          <p:nvPr/>
        </p:nvPicPr>
        <p:blipFill>
          <a:blip r:embed="rId3"/>
          <a:stretch>
            <a:fillRect/>
          </a:stretch>
        </p:blipFill>
        <p:spPr>
          <a:xfrm>
            <a:off x="128898" y="1507674"/>
            <a:ext cx="3856054" cy="2857748"/>
          </a:xfrm>
          <a:prstGeom prst="rect">
            <a:avLst/>
          </a:prstGeom>
        </p:spPr>
      </p:pic>
      <p:pic>
        <p:nvPicPr>
          <p:cNvPr id="6" name="Image 5"/>
          <p:cNvPicPr>
            <a:picLocks noChangeAspect="1"/>
          </p:cNvPicPr>
          <p:nvPr/>
        </p:nvPicPr>
        <p:blipFill>
          <a:blip r:embed="rId4"/>
          <a:stretch>
            <a:fillRect/>
          </a:stretch>
        </p:blipFill>
        <p:spPr>
          <a:xfrm>
            <a:off x="8726566" y="1433535"/>
            <a:ext cx="2775503" cy="3006026"/>
          </a:xfrm>
          <a:prstGeom prst="rect">
            <a:avLst/>
          </a:prstGeom>
        </p:spPr>
      </p:pic>
    </p:spTree>
    <p:extLst>
      <p:ext uri="{BB962C8B-B14F-4D97-AF65-F5344CB8AC3E}">
        <p14:creationId xmlns:p14="http://schemas.microsoft.com/office/powerpoint/2010/main" val="3445681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a:t>Radiofrequency</a:t>
            </a:r>
            <a:r>
              <a:rPr lang="fr-FR" b="1" dirty="0"/>
              <a:t> (RF) </a:t>
            </a:r>
            <a:r>
              <a:rPr lang="fr-FR" b="1" dirty="0" err="1"/>
              <a:t>coils</a:t>
            </a:r>
            <a:r>
              <a:rPr lang="fr-FR" dirty="0"/>
              <a:t/>
            </a:r>
            <a:br>
              <a:rPr lang="fr-FR" dirty="0"/>
            </a:br>
            <a:r>
              <a:rPr lang="fr-FR" dirty="0"/>
              <a:t/>
            </a:r>
            <a:br>
              <a:rPr lang="fr-FR" dirty="0"/>
            </a:br>
            <a:endParaRPr lang="fr-FR" dirty="0"/>
          </a:p>
        </p:txBody>
      </p:sp>
      <p:pic>
        <p:nvPicPr>
          <p:cNvPr id="4" name="Image 3"/>
          <p:cNvPicPr>
            <a:picLocks noChangeAspect="1"/>
          </p:cNvPicPr>
          <p:nvPr/>
        </p:nvPicPr>
        <p:blipFill>
          <a:blip r:embed="rId2"/>
          <a:stretch>
            <a:fillRect/>
          </a:stretch>
        </p:blipFill>
        <p:spPr>
          <a:xfrm>
            <a:off x="5029199" y="1823039"/>
            <a:ext cx="6505629" cy="3534606"/>
          </a:xfrm>
          <a:prstGeom prst="rect">
            <a:avLst/>
          </a:prstGeom>
        </p:spPr>
      </p:pic>
      <p:pic>
        <p:nvPicPr>
          <p:cNvPr id="5" name="Espace réservé du contenu 4"/>
          <p:cNvPicPr>
            <a:picLocks noChangeAspect="1"/>
          </p:cNvPicPr>
          <p:nvPr/>
        </p:nvPicPr>
        <p:blipFill>
          <a:blip r:embed="rId3"/>
          <a:stretch>
            <a:fillRect/>
          </a:stretch>
        </p:blipFill>
        <p:spPr>
          <a:xfrm>
            <a:off x="54592" y="1990720"/>
            <a:ext cx="4616558" cy="3417415"/>
          </a:xfrm>
          <a:prstGeom prst="rect">
            <a:avLst/>
          </a:prstGeom>
        </p:spPr>
      </p:pic>
    </p:spTree>
    <p:extLst>
      <p:ext uri="{BB962C8B-B14F-4D97-AF65-F5344CB8AC3E}">
        <p14:creationId xmlns:p14="http://schemas.microsoft.com/office/powerpoint/2010/main" val="2893486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464117"/>
            <a:ext cx="8610600" cy="1293028"/>
          </a:xfrm>
        </p:spPr>
        <p:txBody>
          <a:bodyPr/>
          <a:lstStyle/>
          <a:p>
            <a:pPr lvl="0"/>
            <a:r>
              <a:rPr lang="fr-FR" b="1" dirty="0" err="1" smtClean="0"/>
              <a:t>Radiofrequency</a:t>
            </a:r>
            <a:r>
              <a:rPr lang="fr-FR" b="1" dirty="0" smtClean="0"/>
              <a:t> </a:t>
            </a:r>
            <a:r>
              <a:rPr lang="fr-FR" b="1" dirty="0" err="1" smtClean="0"/>
              <a:t>coils</a:t>
            </a:r>
            <a:r>
              <a:rPr lang="fr-FR" b="1" dirty="0" smtClean="0"/>
              <a:t> </a:t>
            </a:r>
            <a:r>
              <a:rPr lang="fr-FR" b="1" dirty="0"/>
              <a:t>(RF)</a:t>
            </a:r>
            <a:r>
              <a:rPr lang="fr-FR" dirty="0"/>
              <a:t/>
            </a:r>
            <a:br>
              <a:rPr lang="fr-FR" dirty="0"/>
            </a:br>
            <a:endParaRPr lang="fr-FR" dirty="0"/>
          </a:p>
        </p:txBody>
      </p:sp>
      <p:sp>
        <p:nvSpPr>
          <p:cNvPr id="3" name="Espace réservé du contenu 2"/>
          <p:cNvSpPr>
            <a:spLocks noGrp="1"/>
          </p:cNvSpPr>
          <p:nvPr>
            <p:ph idx="1"/>
          </p:nvPr>
        </p:nvSpPr>
        <p:spPr>
          <a:xfrm>
            <a:off x="4222284" y="1473686"/>
            <a:ext cx="7749862" cy="4024125"/>
          </a:xfrm>
        </p:spPr>
        <p:txBody>
          <a:bodyPr>
            <a:noAutofit/>
          </a:bodyPr>
          <a:lstStyle/>
          <a:p>
            <a:pPr marL="0" indent="0" algn="just">
              <a:buNone/>
            </a:pPr>
            <a:r>
              <a:rPr lang="en-US" sz="2400" b="1" dirty="0"/>
              <a:t>Surface Coil</a:t>
            </a:r>
            <a:r>
              <a:rPr lang="en-US" sz="2400" b="1" dirty="0" smtClean="0"/>
              <a:t>:</a:t>
            </a:r>
          </a:p>
          <a:p>
            <a:pPr marL="0" indent="0" algn="just">
              <a:buNone/>
            </a:pPr>
            <a:endParaRPr lang="en-US" sz="2400" b="1" dirty="0"/>
          </a:p>
          <a:p>
            <a:pPr algn="just"/>
            <a:r>
              <a:rPr lang="en-US" sz="1800" b="1" dirty="0"/>
              <a:t>Increased Sensitivity:</a:t>
            </a:r>
            <a:r>
              <a:rPr lang="en-US" sz="1800" dirty="0"/>
              <a:t> The surface coil is designed to be placed on or near the body surface directly over the region of interest. It enhances the sensitivity of the MRI signal from that specific area, improving the signal-to-noise ratio (SNR) and allowing for better image quality and detail.</a:t>
            </a:r>
          </a:p>
          <a:p>
            <a:pPr algn="just"/>
            <a:r>
              <a:rPr lang="en-US" sz="1800" b="1" dirty="0"/>
              <a:t>High-Resolution Imaging:</a:t>
            </a:r>
            <a:r>
              <a:rPr lang="en-US" sz="1800" dirty="0"/>
              <a:t> By focusing on a specific region, such as the head, spine, or extremities, the surface coil provides high-resolution imaging of that area. It captures fine anatomical details and can be particularly useful for imaging small structures or areas close to the surface.</a:t>
            </a:r>
          </a:p>
          <a:p>
            <a:pPr algn="just"/>
            <a:r>
              <a:rPr lang="en-US" sz="1800" b="1" dirty="0"/>
              <a:t>Localized Imaging:</a:t>
            </a:r>
            <a:r>
              <a:rPr lang="en-US" sz="1800" dirty="0"/>
              <a:t> Surface coils enable localized imaging, as they capture signals primarily from the region directly beneath or near the coil. This localized approach allows for more targeted imaging and better visualization of specific structures or pathologies in that area.</a:t>
            </a:r>
          </a:p>
          <a:p>
            <a:pPr algn="just"/>
            <a:endParaRPr lang="en-US" sz="1800" dirty="0"/>
          </a:p>
        </p:txBody>
      </p:sp>
      <p:pic>
        <p:nvPicPr>
          <p:cNvPr id="5" name="Image 4"/>
          <p:cNvPicPr/>
          <p:nvPr/>
        </p:nvPicPr>
        <p:blipFill>
          <a:blip r:embed="rId2"/>
          <a:stretch>
            <a:fillRect/>
          </a:stretch>
        </p:blipFill>
        <p:spPr>
          <a:xfrm>
            <a:off x="453097" y="1578313"/>
            <a:ext cx="3580327" cy="2671716"/>
          </a:xfrm>
          <a:prstGeom prst="rect">
            <a:avLst/>
          </a:prstGeom>
        </p:spPr>
      </p:pic>
      <p:pic>
        <p:nvPicPr>
          <p:cNvPr id="6" name="Image 5"/>
          <p:cNvPicPr/>
          <p:nvPr/>
        </p:nvPicPr>
        <p:blipFill>
          <a:blip r:embed="rId3"/>
          <a:stretch>
            <a:fillRect/>
          </a:stretch>
        </p:blipFill>
        <p:spPr>
          <a:xfrm>
            <a:off x="773996" y="4370365"/>
            <a:ext cx="2667000" cy="2371725"/>
          </a:xfrm>
          <a:prstGeom prst="rect">
            <a:avLst/>
          </a:prstGeom>
        </p:spPr>
      </p:pic>
    </p:spTree>
    <p:extLst>
      <p:ext uri="{BB962C8B-B14F-4D97-AF65-F5344CB8AC3E}">
        <p14:creationId xmlns:p14="http://schemas.microsoft.com/office/powerpoint/2010/main" val="3709302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477765"/>
            <a:ext cx="8610600" cy="1293028"/>
          </a:xfrm>
        </p:spPr>
        <p:txBody>
          <a:bodyPr/>
          <a:lstStyle/>
          <a:p>
            <a:pPr lvl="0"/>
            <a:r>
              <a:rPr lang="fr-FR" b="1" dirty="0"/>
              <a:t>Bobines radiofréquence (RF)</a:t>
            </a:r>
            <a:r>
              <a:rPr lang="fr-FR" dirty="0"/>
              <a:t/>
            </a:r>
            <a:br>
              <a:rPr lang="fr-FR" dirty="0"/>
            </a:br>
            <a:endParaRPr lang="fr-FR" dirty="0"/>
          </a:p>
        </p:txBody>
      </p:sp>
      <p:sp>
        <p:nvSpPr>
          <p:cNvPr id="3" name="Espace réservé du contenu 2"/>
          <p:cNvSpPr>
            <a:spLocks noGrp="1"/>
          </p:cNvSpPr>
          <p:nvPr>
            <p:ph idx="1"/>
          </p:nvPr>
        </p:nvSpPr>
        <p:spPr>
          <a:xfrm>
            <a:off x="723335" y="1586217"/>
            <a:ext cx="11112338" cy="4869174"/>
          </a:xfrm>
        </p:spPr>
        <p:txBody>
          <a:bodyPr>
            <a:noAutofit/>
          </a:bodyPr>
          <a:lstStyle/>
          <a:p>
            <a:pPr marL="0" indent="0" algn="just">
              <a:buNone/>
            </a:pPr>
            <a:r>
              <a:rPr lang="en-US" sz="2400" b="1" dirty="0" smtClean="0"/>
              <a:t>Volume </a:t>
            </a:r>
            <a:r>
              <a:rPr lang="en-US" sz="2400" b="1" dirty="0"/>
              <a:t>Coil</a:t>
            </a:r>
            <a:r>
              <a:rPr lang="en-US" sz="2400" b="1" dirty="0" smtClean="0"/>
              <a:t>:</a:t>
            </a:r>
            <a:endParaRPr lang="en-US" sz="2400" b="1" dirty="0"/>
          </a:p>
          <a:p>
            <a:pPr algn="just"/>
            <a:r>
              <a:rPr lang="en-US" sz="1700" b="1" dirty="0"/>
              <a:t>Whole-Body or Large Region Imaging:</a:t>
            </a:r>
            <a:r>
              <a:rPr lang="en-US" sz="1700" dirty="0"/>
              <a:t> Volume coils are larger and cover a wider area, making them suitable for imaging larger regions or the entire body. They provide a homogeneous magnetic field and allow for comprehensive imaging of the body, including organs, tissues, and anatomical structures across a larger field of view.</a:t>
            </a:r>
          </a:p>
          <a:p>
            <a:pPr algn="just"/>
            <a:r>
              <a:rPr lang="en-US" sz="1700" b="1" dirty="0"/>
              <a:t>Transmitting RF Pulses:</a:t>
            </a:r>
            <a:r>
              <a:rPr lang="en-US" sz="1700" dirty="0"/>
              <a:t> Volume coils are often used as transmit coils, delivering the radiofrequency (RF) pulses needed to excite the protons in the body and generate the MRI signal. These coils emit a uniform RF field that covers the entire imaging volume, enabling efficient excitation of the tissue.</a:t>
            </a:r>
          </a:p>
          <a:p>
            <a:pPr algn="just"/>
            <a:r>
              <a:rPr lang="en-US" sz="1700" b="1" dirty="0"/>
              <a:t>Receiving the MRI Signal:</a:t>
            </a:r>
            <a:r>
              <a:rPr lang="en-US" sz="1700" dirty="0"/>
              <a:t> Volume coils also serve as receive coils, capturing the MRI signal emitted by the excited protons. They collect signals from the entire imaging volume, providing a comprehensive view of the region being imaged.</a:t>
            </a:r>
          </a:p>
          <a:p>
            <a:pPr algn="just"/>
            <a:r>
              <a:rPr lang="en-US" sz="1700" b="1" dirty="0"/>
              <a:t>Balanced SNR:</a:t>
            </a:r>
            <a:r>
              <a:rPr lang="en-US" sz="1700" dirty="0"/>
              <a:t> Volume coils offer good overall signal-to-noise ratio (SNR) throughout the imaging volume. While they may not provide the same level of sensitivity as surface coils in specific localized areas, they offer a balanced SNR across the larger region, allowing for </a:t>
            </a:r>
            <a:r>
              <a:rPr lang="en-US" sz="1700" dirty="0" smtClean="0"/>
              <a:t>reliable (</a:t>
            </a:r>
            <a:r>
              <a:rPr lang="en-US" sz="1700" dirty="0" err="1" smtClean="0"/>
              <a:t>fiable</a:t>
            </a:r>
            <a:r>
              <a:rPr lang="en-US" sz="1700" dirty="0" smtClean="0"/>
              <a:t>) </a:t>
            </a:r>
            <a:r>
              <a:rPr lang="en-US" sz="1700" dirty="0"/>
              <a:t>imaging and diagnostic evaluation.</a:t>
            </a:r>
          </a:p>
        </p:txBody>
      </p:sp>
    </p:spTree>
    <p:extLst>
      <p:ext uri="{BB962C8B-B14F-4D97-AF65-F5344CB8AC3E}">
        <p14:creationId xmlns:p14="http://schemas.microsoft.com/office/powerpoint/2010/main" val="2192080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b="1" dirty="0" err="1" smtClean="0"/>
              <a:t>Phased</a:t>
            </a:r>
            <a:r>
              <a:rPr lang="fr-FR" b="1" dirty="0" smtClean="0"/>
              <a:t> </a:t>
            </a:r>
            <a:r>
              <a:rPr lang="fr-FR" b="1" dirty="0" err="1" smtClean="0"/>
              <a:t>array</a:t>
            </a:r>
            <a:r>
              <a:rPr lang="fr-FR" b="1" dirty="0" smtClean="0"/>
              <a:t> </a:t>
            </a:r>
            <a:r>
              <a:rPr lang="fr-FR" b="1" dirty="0" err="1" smtClean="0"/>
              <a:t>coils</a:t>
            </a:r>
            <a:r>
              <a:rPr lang="fr-FR" dirty="0"/>
              <a:t/>
            </a:r>
            <a:br>
              <a:rPr lang="fr-FR" dirty="0"/>
            </a:br>
            <a:endParaRPr lang="fr-FR" dirty="0"/>
          </a:p>
        </p:txBody>
      </p:sp>
      <p:sp>
        <p:nvSpPr>
          <p:cNvPr id="7" name="Rectangle 6"/>
          <p:cNvSpPr/>
          <p:nvPr/>
        </p:nvSpPr>
        <p:spPr>
          <a:xfrm>
            <a:off x="297398" y="2298580"/>
            <a:ext cx="5709858" cy="3970318"/>
          </a:xfrm>
          <a:prstGeom prst="rect">
            <a:avLst/>
          </a:prstGeom>
        </p:spPr>
        <p:txBody>
          <a:bodyPr wrap="square">
            <a:spAutoFit/>
          </a:bodyPr>
          <a:lstStyle/>
          <a:p>
            <a:pPr algn="just"/>
            <a:r>
              <a:rPr lang="en-US" dirty="0"/>
              <a:t>Phased array coils consist of multiple smaller coil elements arranged in an array or grid pattern. Each coil element can be individually controlled, allowing for dynamic adjustment of the RF signal's phase and amplitude. This phased array configuration offers several advantages</a:t>
            </a:r>
            <a:r>
              <a:rPr lang="en-US" dirty="0" smtClean="0"/>
              <a:t>:</a:t>
            </a:r>
          </a:p>
          <a:p>
            <a:pPr algn="just"/>
            <a:endParaRPr lang="en-US" dirty="0"/>
          </a:p>
          <a:p>
            <a:pPr algn="just"/>
            <a:r>
              <a:rPr lang="en-US" b="1" dirty="0"/>
              <a:t>Increased Signal Sensitivity:</a:t>
            </a:r>
            <a:r>
              <a:rPr lang="en-US" dirty="0"/>
              <a:t> Phased array coils utilize multiple coil elements to capture the MRI signal simultaneously from different locations. This arrangement enhances signal sensitivity and improves the signal-to-noise ratio (SNR) by combining the signals received from each element</a:t>
            </a:r>
            <a:r>
              <a:rPr lang="en-US" dirty="0" smtClean="0"/>
              <a:t>.</a:t>
            </a:r>
            <a:endParaRPr lang="en-US" dirty="0"/>
          </a:p>
        </p:txBody>
      </p:sp>
      <p:pic>
        <p:nvPicPr>
          <p:cNvPr id="6146" name="Picture 2" descr="https://mriquestions.com/uploads/3/4/5/7/34572113/511687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755" y="439525"/>
            <a:ext cx="22002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riquestions.com/uploads/3/4/5/7/34572113/3943010_or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746" y="1998925"/>
            <a:ext cx="4733925"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28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b="1" dirty="0" err="1" smtClean="0"/>
              <a:t>Phased</a:t>
            </a:r>
            <a:r>
              <a:rPr lang="fr-FR" b="1" dirty="0" smtClean="0"/>
              <a:t> </a:t>
            </a:r>
            <a:r>
              <a:rPr lang="fr-FR" b="1" dirty="0" err="1" smtClean="0"/>
              <a:t>array</a:t>
            </a:r>
            <a:r>
              <a:rPr lang="fr-FR" b="1" dirty="0" smtClean="0"/>
              <a:t> </a:t>
            </a:r>
            <a:r>
              <a:rPr lang="fr-FR" b="1" dirty="0" err="1" smtClean="0"/>
              <a:t>coils</a:t>
            </a:r>
            <a:r>
              <a:rPr lang="fr-FR" dirty="0"/>
              <a:t/>
            </a:r>
            <a:br>
              <a:rPr lang="fr-FR" dirty="0"/>
            </a:br>
            <a:endParaRPr lang="fr-FR" dirty="0"/>
          </a:p>
        </p:txBody>
      </p:sp>
      <p:sp>
        <p:nvSpPr>
          <p:cNvPr id="7" name="Rectangle 6"/>
          <p:cNvSpPr/>
          <p:nvPr/>
        </p:nvSpPr>
        <p:spPr>
          <a:xfrm>
            <a:off x="802365" y="2435058"/>
            <a:ext cx="10484333" cy="3693319"/>
          </a:xfrm>
          <a:prstGeom prst="rect">
            <a:avLst/>
          </a:prstGeom>
        </p:spPr>
        <p:txBody>
          <a:bodyPr wrap="square">
            <a:spAutoFit/>
          </a:bodyPr>
          <a:lstStyle/>
          <a:p>
            <a:pPr algn="just"/>
            <a:r>
              <a:rPr lang="en-US" b="1" dirty="0" smtClean="0"/>
              <a:t>Parallel Imaging and Accelerated Imaging:</a:t>
            </a:r>
            <a:r>
              <a:rPr lang="en-US" dirty="0" smtClean="0"/>
              <a:t> The ability to control individual coil elements enables parallel imaging techniques. By acquiring data from multiple coil elements in parallel, phased array coils can accelerate imaging acquisition time, reducing the overall scan duration. This is particularly useful for acquiring images with shorter breath-holds (respiration) or reducing motion (</a:t>
            </a:r>
            <a:r>
              <a:rPr lang="en-US" dirty="0" err="1" smtClean="0"/>
              <a:t>mouvement</a:t>
            </a:r>
            <a:r>
              <a:rPr lang="en-US" dirty="0" smtClean="0"/>
              <a:t>) artifacts.</a:t>
            </a:r>
          </a:p>
          <a:p>
            <a:pPr algn="just"/>
            <a:endParaRPr lang="en-US" dirty="0" smtClean="0"/>
          </a:p>
          <a:p>
            <a:pPr algn="just"/>
            <a:r>
              <a:rPr lang="en-US" b="1" dirty="0" smtClean="0"/>
              <a:t>Flexible </a:t>
            </a:r>
            <a:r>
              <a:rPr lang="en-US" b="1" dirty="0"/>
              <a:t>Field of View and Spatial Resolution:</a:t>
            </a:r>
            <a:r>
              <a:rPr lang="en-US" dirty="0"/>
              <a:t> Phased array coils allow for flexible field-of-view (FOV) coverage. The individual coil elements can be activated or combined to adapt the FOV and achieve higher spatial resolution in specific regions of interest</a:t>
            </a:r>
            <a:r>
              <a:rPr lang="en-US" dirty="0" smtClean="0"/>
              <a:t>.</a:t>
            </a:r>
          </a:p>
          <a:p>
            <a:pPr algn="just"/>
            <a:endParaRPr lang="en-US" dirty="0"/>
          </a:p>
          <a:p>
            <a:pPr algn="just"/>
            <a:r>
              <a:rPr lang="en-US" b="1" dirty="0"/>
              <a:t>Improved Image Quality and Uniformity: </a:t>
            </a:r>
            <a:r>
              <a:rPr lang="en-US" dirty="0"/>
              <a:t>The combined signals from the phased array coil elements can be processed to create high-quality images with improved uniformity and reduced artifacts.</a:t>
            </a:r>
          </a:p>
        </p:txBody>
      </p:sp>
      <p:pic>
        <p:nvPicPr>
          <p:cNvPr id="6146" name="Picture 2" descr="https://mriquestions.com/uploads/3/4/5/7/34572113/511687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755" y="439525"/>
            <a:ext cx="22002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72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638124" y="145102"/>
            <a:ext cx="7392979" cy="6374663"/>
          </a:xfrm>
          <a:prstGeom prst="rect">
            <a:avLst/>
          </a:prstGeom>
        </p:spPr>
      </p:pic>
    </p:spTree>
    <p:extLst>
      <p:ext uri="{BB962C8B-B14F-4D97-AF65-F5344CB8AC3E}">
        <p14:creationId xmlns:p14="http://schemas.microsoft.com/office/powerpoint/2010/main" val="3030806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9248" y="313997"/>
            <a:ext cx="8610600" cy="1293028"/>
          </a:xfrm>
        </p:spPr>
        <p:txBody>
          <a:bodyPr/>
          <a:lstStyle/>
          <a:p>
            <a:endParaRPr lang="fr-FR"/>
          </a:p>
        </p:txBody>
      </p:sp>
      <p:sp>
        <p:nvSpPr>
          <p:cNvPr id="3" name="Espace réservé du contenu 2"/>
          <p:cNvSpPr>
            <a:spLocks noGrp="1"/>
          </p:cNvSpPr>
          <p:nvPr>
            <p:ph idx="1"/>
          </p:nvPr>
        </p:nvSpPr>
        <p:spPr>
          <a:xfrm>
            <a:off x="603914" y="1266507"/>
            <a:ext cx="10820400" cy="5277589"/>
          </a:xfrm>
        </p:spPr>
        <p:txBody>
          <a:bodyPr>
            <a:noAutofit/>
          </a:bodyPr>
          <a:lstStyle/>
          <a:p>
            <a:r>
              <a:rPr lang="en-US" sz="1800" dirty="0" smtClean="0"/>
              <a:t>In </a:t>
            </a:r>
            <a:r>
              <a:rPr lang="en-US" sz="1800" dirty="0"/>
              <a:t>MRI, the system of detection refers to the components responsible for receiving and detecting the radiofrequency (RF) signals emitted by the excited protons in the body. The main components of the detection system in MRI include:</a:t>
            </a:r>
          </a:p>
          <a:p>
            <a:r>
              <a:rPr lang="en-US" sz="1800" dirty="0"/>
              <a:t>RF Receiver Coils: RF receiver coils, also known as RF receive coils or simply receive coils, are responsible for capturing and detecting the RF signals emitted by the excited protons. These coils are placed strategically around the region of interest to maximize signal reception. Depending on the imaging needs, different types of receiver coils can be used, such as surface coils, volume coils, or phased array coils.</a:t>
            </a:r>
          </a:p>
          <a:p>
            <a:r>
              <a:rPr lang="en-US" sz="1800" dirty="0"/>
              <a:t>Pre-Amplifiers: The pre-amplifiers are electronic devices that amplify the weak RF signals received by the coils. They boost the signal strength before further processing and digitization.</a:t>
            </a:r>
          </a:p>
          <a:p>
            <a:r>
              <a:rPr lang="en-US" sz="1800" dirty="0"/>
              <a:t>Analog-to-Digital Converters (ADC): ADCs convert the analog RF signals into digital format, making them suitable for digital signal processing and analysis.</a:t>
            </a:r>
          </a:p>
          <a:p>
            <a:r>
              <a:rPr lang="en-US" sz="1800" dirty="0"/>
              <a:t>Signal Processing Unit: The signal processing unit performs various digital signal processing tasks on the digitized RF signals. This includes filtering, noise reduction, Fourier transformation, and image reconstruction algorithms to convert the raw data into meaningful images.</a:t>
            </a:r>
          </a:p>
          <a:p>
            <a:r>
              <a:rPr lang="en-US" sz="1800" dirty="0"/>
              <a:t>Image Reconstruction Algorithms: These algorithms process the acquired RF signals and reconstruct the final MRI images. Different reconstruction techniques, such as Fourier Transform-based methods (e.g., Fourier Transform Imaging) or more advanced techniques like parallel imaging or compressed sensing, can be employed to generate high-quality images.</a:t>
            </a:r>
          </a:p>
          <a:p>
            <a:endParaRPr lang="fr-FR" sz="1800" dirty="0"/>
          </a:p>
        </p:txBody>
      </p:sp>
    </p:spTree>
    <p:extLst>
      <p:ext uri="{BB962C8B-B14F-4D97-AF65-F5344CB8AC3E}">
        <p14:creationId xmlns:p14="http://schemas.microsoft.com/office/powerpoint/2010/main" val="3283239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41047" y="141679"/>
            <a:ext cx="4075090" cy="631053"/>
          </a:xfrm>
        </p:spPr>
        <p:txBody>
          <a:bodyPr>
            <a:noAutofit/>
          </a:bodyPr>
          <a:lstStyle/>
          <a:p>
            <a:r>
              <a:rPr lang="fr-FR" b="1" cap="none" dirty="0" smtClean="0">
                <a:latin typeface="Bell MT" panose="02020503060305020303" pitchFamily="18" charset="0"/>
              </a:rPr>
              <a:t>Introduction</a:t>
            </a:r>
            <a:endParaRPr lang="fr-FR" sz="3600" b="1" cap="none" dirty="0">
              <a:latin typeface="Bell MT" panose="02020503060305020303" pitchFamily="18" charset="0"/>
            </a:endParaRPr>
          </a:p>
        </p:txBody>
      </p:sp>
      <p:sp>
        <p:nvSpPr>
          <p:cNvPr id="3" name="Espace réservé du contenu 2"/>
          <p:cNvSpPr>
            <a:spLocks noGrp="1"/>
          </p:cNvSpPr>
          <p:nvPr>
            <p:ph idx="1"/>
          </p:nvPr>
        </p:nvSpPr>
        <p:spPr>
          <a:xfrm>
            <a:off x="232699" y="1402472"/>
            <a:ext cx="11802417" cy="5576552"/>
          </a:xfrm>
        </p:spPr>
        <p:txBody>
          <a:bodyPr>
            <a:normAutofit fontScale="85000" lnSpcReduction="20000"/>
          </a:bodyPr>
          <a:lstStyle/>
          <a:p>
            <a:pPr marL="0" indent="0" algn="just">
              <a:lnSpc>
                <a:spcPct val="100000"/>
              </a:lnSpc>
              <a:buNone/>
            </a:pPr>
            <a:r>
              <a:rPr lang="en-US" b="1" dirty="0" smtClean="0"/>
              <a:t>	Brief </a:t>
            </a:r>
            <a:r>
              <a:rPr lang="en-US" b="1" dirty="0"/>
              <a:t>overview of the history of </a:t>
            </a:r>
            <a:r>
              <a:rPr lang="en-US" b="1" dirty="0" smtClean="0"/>
              <a:t>MRI</a:t>
            </a:r>
          </a:p>
          <a:p>
            <a:pPr algn="just">
              <a:lnSpc>
                <a:spcPct val="100000"/>
              </a:lnSpc>
            </a:pPr>
            <a:r>
              <a:rPr lang="en-US" dirty="0"/>
              <a:t>In 1946, Felix Bloch and Edward Purcell independently discovered the phenomenon of nuclear magnetic resonance (NMR</a:t>
            </a:r>
            <a:r>
              <a:rPr lang="en-US" dirty="0" smtClean="0"/>
              <a:t>).</a:t>
            </a:r>
          </a:p>
          <a:p>
            <a:pPr algn="just">
              <a:lnSpc>
                <a:spcPct val="100000"/>
              </a:lnSpc>
            </a:pPr>
            <a:r>
              <a:rPr lang="en-US" dirty="0" smtClean="0"/>
              <a:t>They </a:t>
            </a:r>
            <a:r>
              <a:rPr lang="en-US" dirty="0"/>
              <a:t>were awarded the Nobel Prize in Physics in 1952 for their work, which laid the foundation for the development of MRI</a:t>
            </a:r>
            <a:r>
              <a:rPr lang="en-US" dirty="0" smtClean="0"/>
              <a:t>.</a:t>
            </a:r>
          </a:p>
          <a:p>
            <a:pPr algn="just">
              <a:lnSpc>
                <a:spcPct val="100000"/>
              </a:lnSpc>
            </a:pPr>
            <a:r>
              <a:rPr lang="en-US" dirty="0" smtClean="0"/>
              <a:t>In </a:t>
            </a:r>
            <a:r>
              <a:rPr lang="en-US" dirty="0"/>
              <a:t>the 1970s, Raymond </a:t>
            </a:r>
            <a:r>
              <a:rPr lang="en-US" dirty="0" err="1"/>
              <a:t>Damadian</a:t>
            </a:r>
            <a:r>
              <a:rPr lang="en-US" dirty="0"/>
              <a:t>, a physician and scientist, introduced the concept of using NMR to detect cancerous tissue in the human body. He developed the first MRI scanner, which he </a:t>
            </a:r>
            <a:r>
              <a:rPr lang="en-US" dirty="0" smtClean="0"/>
              <a:t>conducted </a:t>
            </a:r>
            <a:r>
              <a:rPr lang="en-US" dirty="0"/>
              <a:t>the first full-body MRI scan in 1977. However, his machine had limitations and was not as efficient as modern MRI scanners.</a:t>
            </a:r>
            <a:endParaRPr lang="fr-FR" dirty="0" smtClean="0"/>
          </a:p>
          <a:p>
            <a:pPr algn="just">
              <a:lnSpc>
                <a:spcPct val="100000"/>
              </a:lnSpc>
            </a:pPr>
            <a:r>
              <a:rPr lang="en-US" dirty="0"/>
              <a:t>Paul </a:t>
            </a:r>
            <a:r>
              <a:rPr lang="en-US" dirty="0" err="1"/>
              <a:t>Lauterbur</a:t>
            </a:r>
            <a:r>
              <a:rPr lang="en-US" dirty="0"/>
              <a:t> and Sir Peter Mansfield made groundbreaking contributions to MRI. In 1973, </a:t>
            </a:r>
            <a:r>
              <a:rPr lang="en-US" dirty="0" err="1"/>
              <a:t>Lauterbur</a:t>
            </a:r>
            <a:r>
              <a:rPr lang="en-US" dirty="0"/>
              <a:t> introduced the concept of using gradients in magnetic fields to spatially encode the NMR signals, enabling the production of detailed images. Mansfield further developed this idea and introduced the use of rapid imaging techniques, such as echo-planar imaging (EPI), which greatly reduced the imaging time</a:t>
            </a:r>
            <a:r>
              <a:rPr lang="en-US" dirty="0" smtClean="0"/>
              <a:t>.</a:t>
            </a:r>
          </a:p>
          <a:p>
            <a:pPr algn="just">
              <a:lnSpc>
                <a:spcPct val="100000"/>
              </a:lnSpc>
            </a:pPr>
            <a:r>
              <a:rPr lang="en-US" dirty="0" smtClean="0"/>
              <a:t>In </a:t>
            </a:r>
            <a:r>
              <a:rPr lang="en-US" dirty="0"/>
              <a:t>the 1980s, advancements in technology and imaging techniques led to significant improvements in MRI. The introduction of superconducting magnets and the development of pulse sequences, such as the spin-echo sequence, made MRI images clearer and faster</a:t>
            </a:r>
            <a:r>
              <a:rPr lang="en-US" dirty="0" smtClean="0"/>
              <a:t>.</a:t>
            </a:r>
          </a:p>
          <a:p>
            <a:pPr algn="just">
              <a:lnSpc>
                <a:spcPct val="100000"/>
              </a:lnSpc>
            </a:pPr>
            <a:r>
              <a:rPr lang="en-US" dirty="0" smtClean="0"/>
              <a:t>1990, fMRI</a:t>
            </a:r>
            <a:endParaRPr lang="fr-FR" dirty="0" smtClean="0"/>
          </a:p>
          <a:p>
            <a:pPr algn="just">
              <a:lnSpc>
                <a:spcPct val="100000"/>
              </a:lnSpc>
            </a:pPr>
            <a:r>
              <a:rPr lang="fr-FR" dirty="0"/>
              <a:t>I</a:t>
            </a:r>
            <a:r>
              <a:rPr lang="fr-FR" dirty="0" smtClean="0"/>
              <a:t>n </a:t>
            </a:r>
            <a:r>
              <a:rPr lang="fr-FR" dirty="0"/>
              <a:t>1999, K. P. </a:t>
            </a:r>
            <a:r>
              <a:rPr lang="fr-FR" dirty="0" err="1"/>
              <a:t>Pruessmann</a:t>
            </a:r>
            <a:r>
              <a:rPr lang="fr-FR" dirty="0"/>
              <a:t> </a:t>
            </a:r>
            <a:r>
              <a:rPr lang="fr-FR" dirty="0" smtClean="0"/>
              <a:t> </a:t>
            </a:r>
            <a:r>
              <a:rPr lang="fr-FR" dirty="0" err="1" smtClean="0"/>
              <a:t>developped</a:t>
            </a:r>
            <a:r>
              <a:rPr lang="fr-FR" dirty="0" smtClean="0"/>
              <a:t> </a:t>
            </a:r>
            <a:r>
              <a:rPr lang="fr-FR" dirty="0" err="1" smtClean="0"/>
              <a:t>parallel</a:t>
            </a:r>
            <a:r>
              <a:rPr lang="fr-FR" dirty="0"/>
              <a:t> MRI technique</a:t>
            </a:r>
            <a:r>
              <a:rPr lang="fr-FR" dirty="0" smtClean="0"/>
              <a:t>.</a:t>
            </a:r>
          </a:p>
        </p:txBody>
      </p:sp>
    </p:spTree>
    <p:extLst>
      <p:ext uri="{BB962C8B-B14F-4D97-AF65-F5344CB8AC3E}">
        <p14:creationId xmlns:p14="http://schemas.microsoft.com/office/powerpoint/2010/main" val="4115345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28748" y="313997"/>
            <a:ext cx="8610600" cy="1293028"/>
          </a:xfrm>
        </p:spPr>
        <p:txBody>
          <a:bodyPr/>
          <a:lstStyle/>
          <a:p>
            <a:r>
              <a:rPr lang="fr-FR" b="1" dirty="0" smtClean="0"/>
              <a:t>MRI </a:t>
            </a:r>
            <a:r>
              <a:rPr lang="fr-FR" b="1" dirty="0" err="1" smtClean="0"/>
              <a:t>equipment</a:t>
            </a:r>
            <a:endParaRPr lang="fr-FR" dirty="0"/>
          </a:p>
        </p:txBody>
      </p:sp>
      <p:sp>
        <p:nvSpPr>
          <p:cNvPr id="3" name="Espace réservé du contenu 2"/>
          <p:cNvSpPr>
            <a:spLocks noGrp="1"/>
          </p:cNvSpPr>
          <p:nvPr>
            <p:ph idx="1"/>
          </p:nvPr>
        </p:nvSpPr>
        <p:spPr>
          <a:xfrm>
            <a:off x="818948" y="1907957"/>
            <a:ext cx="10820400" cy="4024125"/>
          </a:xfrm>
        </p:spPr>
        <p:txBody>
          <a:bodyPr>
            <a:normAutofit/>
          </a:bodyPr>
          <a:lstStyle/>
          <a:p>
            <a:pPr marL="0" indent="0">
              <a:buNone/>
            </a:pPr>
            <a:r>
              <a:rPr lang="en-US" dirty="0"/>
              <a:t>The MRI </a:t>
            </a:r>
            <a:r>
              <a:rPr lang="en-US" dirty="0" smtClean="0"/>
              <a:t>consists </a:t>
            </a:r>
            <a:r>
              <a:rPr lang="en-US" dirty="0"/>
              <a:t>of different rooms: </a:t>
            </a:r>
            <a:endParaRPr lang="en-US" dirty="0" smtClean="0"/>
          </a:p>
          <a:p>
            <a:r>
              <a:rPr lang="en-US" b="1" dirty="0" smtClean="0"/>
              <a:t>the </a:t>
            </a:r>
            <a:r>
              <a:rPr lang="en-US" b="1" dirty="0"/>
              <a:t>waiting room, </a:t>
            </a:r>
            <a:endParaRPr lang="en-US" b="1" dirty="0" smtClean="0"/>
          </a:p>
          <a:p>
            <a:r>
              <a:rPr lang="en-US" b="1" dirty="0" smtClean="0"/>
              <a:t>the </a:t>
            </a:r>
            <a:r>
              <a:rPr lang="en-US" b="1" dirty="0"/>
              <a:t>patient preparation room.</a:t>
            </a:r>
            <a:endParaRPr lang="fr-FR" b="1" dirty="0"/>
          </a:p>
        </p:txBody>
      </p:sp>
      <p:pic>
        <p:nvPicPr>
          <p:cNvPr id="4" name="Image 3"/>
          <p:cNvPicPr/>
          <p:nvPr/>
        </p:nvPicPr>
        <p:blipFill>
          <a:blip r:embed="rId2"/>
          <a:stretch>
            <a:fillRect/>
          </a:stretch>
        </p:blipFill>
        <p:spPr>
          <a:xfrm>
            <a:off x="1444446" y="3605741"/>
            <a:ext cx="3900286" cy="2870312"/>
          </a:xfrm>
          <a:prstGeom prst="rect">
            <a:avLst/>
          </a:prstGeom>
        </p:spPr>
      </p:pic>
      <p:pic>
        <p:nvPicPr>
          <p:cNvPr id="5" name="Image 4"/>
          <p:cNvPicPr/>
          <p:nvPr/>
        </p:nvPicPr>
        <p:blipFill>
          <a:blip r:embed="rId3"/>
          <a:stretch>
            <a:fillRect/>
          </a:stretch>
        </p:blipFill>
        <p:spPr>
          <a:xfrm>
            <a:off x="7334048" y="3605741"/>
            <a:ext cx="3947845" cy="2660171"/>
          </a:xfrm>
          <a:prstGeom prst="rect">
            <a:avLst/>
          </a:prstGeom>
        </p:spPr>
      </p:pic>
    </p:spTree>
    <p:extLst>
      <p:ext uri="{BB962C8B-B14F-4D97-AF65-F5344CB8AC3E}">
        <p14:creationId xmlns:p14="http://schemas.microsoft.com/office/powerpoint/2010/main" val="426549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5752" y="171945"/>
            <a:ext cx="8610600" cy="1293028"/>
          </a:xfrm>
        </p:spPr>
        <p:txBody>
          <a:bodyPr/>
          <a:lstStyle/>
          <a:p>
            <a:r>
              <a:rPr lang="fr-FR" b="1" dirty="0"/>
              <a:t>MRI </a:t>
            </a:r>
            <a:r>
              <a:rPr lang="fr-FR" b="1" dirty="0" err="1"/>
              <a:t>equipment</a:t>
            </a:r>
            <a:endParaRPr lang="fr-FR" dirty="0"/>
          </a:p>
        </p:txBody>
      </p:sp>
      <p:sp>
        <p:nvSpPr>
          <p:cNvPr id="3" name="Espace réservé du contenu 2"/>
          <p:cNvSpPr>
            <a:spLocks noGrp="1"/>
          </p:cNvSpPr>
          <p:nvPr>
            <p:ph idx="1"/>
          </p:nvPr>
        </p:nvSpPr>
        <p:spPr>
          <a:xfrm>
            <a:off x="278849" y="1464973"/>
            <a:ext cx="4593401" cy="1377879"/>
          </a:xfrm>
        </p:spPr>
        <p:txBody>
          <a:bodyPr>
            <a:normAutofit/>
          </a:bodyPr>
          <a:lstStyle/>
          <a:p>
            <a:r>
              <a:rPr lang="en-US" b="1" dirty="0"/>
              <a:t>T</a:t>
            </a:r>
            <a:r>
              <a:rPr lang="en-US" b="1" dirty="0" smtClean="0"/>
              <a:t>he scan (examination) room :</a:t>
            </a:r>
          </a:p>
          <a:p>
            <a:pPr marL="0" indent="0">
              <a:buNone/>
            </a:pPr>
            <a:r>
              <a:rPr lang="en-US" dirty="0" smtClean="0"/>
              <a:t> </a:t>
            </a:r>
            <a:r>
              <a:rPr lang="en-US" dirty="0"/>
              <a:t>the MRI machine is located in the examination room.</a:t>
            </a:r>
            <a:r>
              <a:rPr lang="fr-FR" dirty="0" smtClean="0"/>
              <a:t> </a:t>
            </a:r>
            <a:endParaRPr lang="fr-FR" dirty="0"/>
          </a:p>
          <a:p>
            <a:pPr marL="0" indent="0">
              <a:buNone/>
            </a:pPr>
            <a:endParaRPr lang="fr-FR" dirty="0"/>
          </a:p>
        </p:txBody>
      </p:sp>
      <p:pic>
        <p:nvPicPr>
          <p:cNvPr id="4" name="Image 3"/>
          <p:cNvPicPr/>
          <p:nvPr/>
        </p:nvPicPr>
        <p:blipFill>
          <a:blip r:embed="rId2"/>
          <a:stretch>
            <a:fillRect/>
          </a:stretch>
        </p:blipFill>
        <p:spPr>
          <a:xfrm>
            <a:off x="616589" y="2919051"/>
            <a:ext cx="4067469" cy="3616219"/>
          </a:xfrm>
          <a:prstGeom prst="rect">
            <a:avLst/>
          </a:prstGeom>
        </p:spPr>
      </p:pic>
      <p:sp>
        <p:nvSpPr>
          <p:cNvPr id="5" name="Rectangle 4"/>
          <p:cNvSpPr/>
          <p:nvPr/>
        </p:nvSpPr>
        <p:spPr>
          <a:xfrm>
            <a:off x="5675290" y="1464973"/>
            <a:ext cx="6096000" cy="2031325"/>
          </a:xfrm>
          <a:prstGeom prst="rect">
            <a:avLst/>
          </a:prstGeom>
        </p:spPr>
        <p:txBody>
          <a:bodyPr>
            <a:spAutoFit/>
          </a:bodyPr>
          <a:lstStyle/>
          <a:p>
            <a:pPr marL="285750" indent="-285750" algn="just">
              <a:buFont typeface="Arial" panose="020B0604020202020204" pitchFamily="34" charset="0"/>
              <a:buChar char="•"/>
            </a:pPr>
            <a:r>
              <a:rPr lang="en-US" b="1" dirty="0"/>
              <a:t>The control </a:t>
            </a:r>
            <a:r>
              <a:rPr lang="en-US" b="1" dirty="0" smtClean="0"/>
              <a:t>room : </a:t>
            </a:r>
            <a:r>
              <a:rPr lang="en-US" dirty="0"/>
              <a:t>is equipped with computers</a:t>
            </a:r>
            <a:r>
              <a:rPr lang="en-US" dirty="0" smtClean="0"/>
              <a:t>,</a:t>
            </a:r>
          </a:p>
          <a:p>
            <a:pPr marL="285750" indent="-285750" algn="just">
              <a:buFont typeface="Arial" panose="020B0604020202020204" pitchFamily="34" charset="0"/>
              <a:buChar char="•"/>
            </a:pPr>
            <a:r>
              <a:rPr lang="en-US" dirty="0"/>
              <a:t>S</a:t>
            </a:r>
            <a:r>
              <a:rPr lang="en-US" dirty="0" smtClean="0"/>
              <a:t>ome </a:t>
            </a:r>
            <a:r>
              <a:rPr lang="en-US" dirty="0"/>
              <a:t>computers</a:t>
            </a:r>
            <a:r>
              <a:rPr lang="en-US" dirty="0" smtClean="0"/>
              <a:t> </a:t>
            </a:r>
            <a:r>
              <a:rPr lang="en-US" dirty="0"/>
              <a:t>are used for MRI image </a:t>
            </a:r>
            <a:r>
              <a:rPr lang="en-US" dirty="0" smtClean="0"/>
              <a:t>acquisition: </a:t>
            </a:r>
            <a:r>
              <a:rPr lang="en-US" dirty="0" err="1" smtClean="0"/>
              <a:t>Manipualtors</a:t>
            </a:r>
            <a:r>
              <a:rPr lang="en-US" dirty="0" smtClean="0"/>
              <a:t> use </a:t>
            </a:r>
            <a:r>
              <a:rPr lang="en-US" dirty="0"/>
              <a:t>these computers to reconstruct images of different planes: sagittal, coronal, and axial. </a:t>
            </a:r>
            <a:endParaRPr lang="en-US" dirty="0" smtClean="0"/>
          </a:p>
          <a:p>
            <a:pPr marL="285750" indent="-285750" algn="just">
              <a:buFont typeface="Arial" panose="020B0604020202020204" pitchFamily="34" charset="0"/>
              <a:buChar char="•"/>
            </a:pPr>
            <a:r>
              <a:rPr lang="en-US" dirty="0" smtClean="0"/>
              <a:t>Other </a:t>
            </a:r>
            <a:r>
              <a:rPr lang="en-US" dirty="0"/>
              <a:t>computers are used by radiologists for image processing of the acquired images.</a:t>
            </a:r>
            <a:endParaRPr lang="fr-FR" dirty="0"/>
          </a:p>
        </p:txBody>
      </p:sp>
      <p:pic>
        <p:nvPicPr>
          <p:cNvPr id="6" name="Image 5"/>
          <p:cNvPicPr/>
          <p:nvPr/>
        </p:nvPicPr>
        <p:blipFill>
          <a:blip r:embed="rId3"/>
          <a:stretch>
            <a:fillRect/>
          </a:stretch>
        </p:blipFill>
        <p:spPr>
          <a:xfrm>
            <a:off x="6494518" y="3599329"/>
            <a:ext cx="4702399" cy="3092823"/>
          </a:xfrm>
          <a:prstGeom prst="rect">
            <a:avLst/>
          </a:prstGeom>
        </p:spPr>
      </p:pic>
    </p:spTree>
    <p:extLst>
      <p:ext uri="{BB962C8B-B14F-4D97-AF65-F5344CB8AC3E}">
        <p14:creationId xmlns:p14="http://schemas.microsoft.com/office/powerpoint/2010/main" val="3094081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1482" y="67235"/>
            <a:ext cx="8610600" cy="833718"/>
          </a:xfrm>
        </p:spPr>
        <p:txBody>
          <a:bodyPr/>
          <a:lstStyle/>
          <a:p>
            <a:r>
              <a:rPr lang="fr-FR" b="1" dirty="0"/>
              <a:t>MRI </a:t>
            </a:r>
            <a:r>
              <a:rPr lang="fr-FR" b="1" dirty="0" err="1"/>
              <a:t>equipment</a:t>
            </a:r>
            <a:endParaRPr lang="fr-FR" dirty="0"/>
          </a:p>
        </p:txBody>
      </p:sp>
      <p:sp>
        <p:nvSpPr>
          <p:cNvPr id="3" name="Espace réservé du contenu 2"/>
          <p:cNvSpPr>
            <a:spLocks noGrp="1"/>
          </p:cNvSpPr>
          <p:nvPr>
            <p:ph idx="1"/>
          </p:nvPr>
        </p:nvSpPr>
        <p:spPr>
          <a:xfrm>
            <a:off x="214417" y="1732124"/>
            <a:ext cx="6762365" cy="1003243"/>
          </a:xfrm>
        </p:spPr>
        <p:txBody>
          <a:bodyPr>
            <a:normAutofit fontScale="92500" lnSpcReduction="20000"/>
          </a:bodyPr>
          <a:lstStyle/>
          <a:p>
            <a:pPr marL="0" indent="0">
              <a:buNone/>
            </a:pPr>
            <a:r>
              <a:rPr lang="en-US" dirty="0"/>
              <a:t>Components required to power the MRI </a:t>
            </a:r>
            <a:r>
              <a:rPr lang="en-US" dirty="0" smtClean="0"/>
              <a:t>machine : </a:t>
            </a:r>
          </a:p>
          <a:p>
            <a:pPr marL="457200" indent="-457200">
              <a:buAutoNum type="alphaLcParenBoth"/>
            </a:pPr>
            <a:r>
              <a:rPr lang="en-US" dirty="0" smtClean="0"/>
              <a:t>Components </a:t>
            </a:r>
            <a:r>
              <a:rPr lang="en-US" dirty="0"/>
              <a:t>powering RF and gradient coils, </a:t>
            </a:r>
            <a:endParaRPr lang="en-US" dirty="0" smtClean="0"/>
          </a:p>
          <a:p>
            <a:pPr marL="457200" indent="-457200">
              <a:buAutoNum type="alphaLcParenBoth"/>
            </a:pPr>
            <a:r>
              <a:rPr lang="en-US" dirty="0" smtClean="0"/>
              <a:t>Cooling system (</a:t>
            </a:r>
            <a:r>
              <a:rPr lang="en-US" dirty="0" err="1" smtClean="0"/>
              <a:t>système</a:t>
            </a:r>
            <a:r>
              <a:rPr lang="en-US" dirty="0" smtClean="0"/>
              <a:t> de </a:t>
            </a:r>
            <a:r>
              <a:rPr lang="en-US" dirty="0" err="1" smtClean="0"/>
              <a:t>refroidissement</a:t>
            </a:r>
            <a:r>
              <a:rPr lang="en-US" dirty="0" smtClean="0"/>
              <a:t>).</a:t>
            </a:r>
            <a:endParaRPr lang="fr-FR" dirty="0"/>
          </a:p>
        </p:txBody>
      </p:sp>
      <p:pic>
        <p:nvPicPr>
          <p:cNvPr id="5" name="Image 4"/>
          <p:cNvPicPr/>
          <p:nvPr/>
        </p:nvPicPr>
        <p:blipFill>
          <a:blip r:embed="rId2"/>
          <a:stretch>
            <a:fillRect/>
          </a:stretch>
        </p:blipFill>
        <p:spPr>
          <a:xfrm>
            <a:off x="6662883" y="1916790"/>
            <a:ext cx="5198668" cy="3414749"/>
          </a:xfrm>
          <a:prstGeom prst="rect">
            <a:avLst/>
          </a:prstGeom>
        </p:spPr>
      </p:pic>
      <p:sp>
        <p:nvSpPr>
          <p:cNvPr id="6" name="Rectangle 5"/>
          <p:cNvSpPr/>
          <p:nvPr/>
        </p:nvSpPr>
        <p:spPr>
          <a:xfrm>
            <a:off x="9006377" y="5559900"/>
            <a:ext cx="511679" cy="369332"/>
          </a:xfrm>
          <a:prstGeom prst="rect">
            <a:avLst/>
          </a:prstGeom>
        </p:spPr>
        <p:txBody>
          <a:bodyPr wrap="none">
            <a:spAutoFit/>
          </a:bodyPr>
          <a:lstStyle/>
          <a:p>
            <a:r>
              <a:rPr lang="fr-FR" dirty="0"/>
              <a:t>(a)</a:t>
            </a:r>
          </a:p>
        </p:txBody>
      </p:sp>
      <p:sp>
        <p:nvSpPr>
          <p:cNvPr id="8" name="Rectangle 7"/>
          <p:cNvSpPr/>
          <p:nvPr/>
        </p:nvSpPr>
        <p:spPr>
          <a:xfrm>
            <a:off x="338551" y="3268706"/>
            <a:ext cx="6103194" cy="1754326"/>
          </a:xfrm>
          <a:prstGeom prst="rect">
            <a:avLst/>
          </a:prstGeom>
        </p:spPr>
        <p:txBody>
          <a:bodyPr wrap="square">
            <a:spAutoFit/>
          </a:bodyPr>
          <a:lstStyle/>
          <a:p>
            <a:pPr algn="just">
              <a:buFont typeface="Arial" panose="020B0604020202020204" pitchFamily="34" charset="0"/>
              <a:buChar char="•"/>
            </a:pPr>
            <a:r>
              <a:rPr lang="en-US" dirty="0">
                <a:solidFill>
                  <a:srgbClr val="374151"/>
                </a:solidFill>
                <a:latin typeface="Söhne"/>
              </a:rPr>
              <a:t>RF Power Amplifier: Amplifies the radiofrequency (RF) signal used to excite the protons in the patient's body for imaging.</a:t>
            </a:r>
          </a:p>
          <a:p>
            <a:pPr algn="just">
              <a:buFont typeface="Arial" panose="020B0604020202020204" pitchFamily="34" charset="0"/>
              <a:buChar char="•"/>
            </a:pPr>
            <a:r>
              <a:rPr lang="en-US" dirty="0">
                <a:solidFill>
                  <a:srgbClr val="374151"/>
                </a:solidFill>
                <a:latin typeface="Söhne"/>
              </a:rPr>
              <a:t>Gradient Power Amplifiers: Provide power to the gradient coils, which generate magnetic field gradients used for spatial encoding in the MRI images.</a:t>
            </a:r>
            <a:endParaRPr lang="en-US" b="0" i="0" dirty="0">
              <a:solidFill>
                <a:srgbClr val="374151"/>
              </a:solidFill>
              <a:effectLst/>
              <a:latin typeface="Söhne"/>
            </a:endParaRPr>
          </a:p>
        </p:txBody>
      </p:sp>
    </p:spTree>
    <p:extLst>
      <p:ext uri="{BB962C8B-B14F-4D97-AF65-F5344CB8AC3E}">
        <p14:creationId xmlns:p14="http://schemas.microsoft.com/office/powerpoint/2010/main" val="2267813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1482" y="67235"/>
            <a:ext cx="8610600" cy="833718"/>
          </a:xfrm>
        </p:spPr>
        <p:txBody>
          <a:bodyPr/>
          <a:lstStyle/>
          <a:p>
            <a:r>
              <a:rPr lang="fr-FR" b="1" dirty="0"/>
              <a:t>MRI </a:t>
            </a:r>
            <a:r>
              <a:rPr lang="fr-FR" b="1" dirty="0" err="1"/>
              <a:t>equipment</a:t>
            </a:r>
            <a:endParaRPr lang="fr-FR" dirty="0"/>
          </a:p>
        </p:txBody>
      </p:sp>
      <p:pic>
        <p:nvPicPr>
          <p:cNvPr id="4" name="Image 3"/>
          <p:cNvPicPr/>
          <p:nvPr/>
        </p:nvPicPr>
        <p:blipFill>
          <a:blip r:embed="rId2"/>
          <a:stretch>
            <a:fillRect/>
          </a:stretch>
        </p:blipFill>
        <p:spPr>
          <a:xfrm>
            <a:off x="2669525" y="1916790"/>
            <a:ext cx="2362620" cy="3141504"/>
          </a:xfrm>
          <a:prstGeom prst="rect">
            <a:avLst/>
          </a:prstGeom>
        </p:spPr>
      </p:pic>
      <p:sp>
        <p:nvSpPr>
          <p:cNvPr id="6" name="Rectangle 5"/>
          <p:cNvSpPr/>
          <p:nvPr/>
        </p:nvSpPr>
        <p:spPr>
          <a:xfrm>
            <a:off x="8510462" y="1410219"/>
            <a:ext cx="511679" cy="369332"/>
          </a:xfrm>
          <a:prstGeom prst="rect">
            <a:avLst/>
          </a:prstGeom>
        </p:spPr>
        <p:txBody>
          <a:bodyPr wrap="none">
            <a:spAutoFit/>
          </a:bodyPr>
          <a:lstStyle/>
          <a:p>
            <a:r>
              <a:rPr lang="fr-FR" dirty="0" smtClean="0"/>
              <a:t>(b)</a:t>
            </a:r>
            <a:endParaRPr lang="fr-FR" dirty="0"/>
          </a:p>
        </p:txBody>
      </p:sp>
      <p:sp>
        <p:nvSpPr>
          <p:cNvPr id="7" name="Rectangle 6"/>
          <p:cNvSpPr/>
          <p:nvPr/>
        </p:nvSpPr>
        <p:spPr>
          <a:xfrm>
            <a:off x="3556646" y="1379798"/>
            <a:ext cx="575799" cy="369332"/>
          </a:xfrm>
          <a:prstGeom prst="rect">
            <a:avLst/>
          </a:prstGeom>
        </p:spPr>
        <p:txBody>
          <a:bodyPr wrap="none">
            <a:spAutoFit/>
          </a:bodyPr>
          <a:lstStyle/>
          <a:p>
            <a:r>
              <a:rPr lang="fr-FR" dirty="0" smtClean="0"/>
              <a:t>(b) </a:t>
            </a:r>
            <a:endParaRPr lang="fr-FR" dirty="0"/>
          </a:p>
        </p:txBody>
      </p:sp>
      <p:sp>
        <p:nvSpPr>
          <p:cNvPr id="9" name="Rectangle 8"/>
          <p:cNvSpPr/>
          <p:nvPr/>
        </p:nvSpPr>
        <p:spPr>
          <a:xfrm>
            <a:off x="1160061" y="5252281"/>
            <a:ext cx="10595212" cy="1200329"/>
          </a:xfrm>
          <a:prstGeom prst="rect">
            <a:avLst/>
          </a:prstGeom>
        </p:spPr>
        <p:txBody>
          <a:bodyPr wrap="square">
            <a:spAutoFit/>
          </a:bodyPr>
          <a:lstStyle/>
          <a:p>
            <a:pPr>
              <a:buFont typeface="Arial" panose="020B0604020202020204" pitchFamily="34" charset="0"/>
              <a:buChar char="•"/>
            </a:pPr>
            <a:r>
              <a:rPr lang="en-US" dirty="0">
                <a:solidFill>
                  <a:srgbClr val="374151"/>
                </a:solidFill>
                <a:latin typeface="Söhne"/>
              </a:rPr>
              <a:t>Chillers: Maintain optimal temperature for various components of the MRI system, such as the gradient coils, RF amplifiers, and cryogenic systems.</a:t>
            </a:r>
          </a:p>
          <a:p>
            <a:pPr>
              <a:buFont typeface="Arial" panose="020B0604020202020204" pitchFamily="34" charset="0"/>
              <a:buChar char="•"/>
            </a:pPr>
            <a:r>
              <a:rPr lang="en-US" dirty="0">
                <a:solidFill>
                  <a:srgbClr val="374151"/>
                </a:solidFill>
                <a:latin typeface="Söhne"/>
              </a:rPr>
              <a:t>Heat </a:t>
            </a:r>
            <a:r>
              <a:rPr lang="en-US" dirty="0" smtClean="0">
                <a:solidFill>
                  <a:srgbClr val="374151"/>
                </a:solidFill>
                <a:latin typeface="Söhne"/>
              </a:rPr>
              <a:t>Exchangers (</a:t>
            </a:r>
            <a:r>
              <a:rPr lang="en-US" dirty="0" err="1" smtClean="0">
                <a:solidFill>
                  <a:srgbClr val="374151"/>
                </a:solidFill>
                <a:latin typeface="Söhne"/>
              </a:rPr>
              <a:t>échangeur</a:t>
            </a:r>
            <a:r>
              <a:rPr lang="en-US" dirty="0" smtClean="0">
                <a:solidFill>
                  <a:srgbClr val="374151"/>
                </a:solidFill>
                <a:latin typeface="Söhne"/>
              </a:rPr>
              <a:t> de </a:t>
            </a:r>
            <a:r>
              <a:rPr lang="en-US" dirty="0" err="1" smtClean="0">
                <a:solidFill>
                  <a:srgbClr val="374151"/>
                </a:solidFill>
                <a:latin typeface="Söhne"/>
              </a:rPr>
              <a:t>chaleur</a:t>
            </a:r>
            <a:r>
              <a:rPr lang="en-US" dirty="0" smtClean="0">
                <a:solidFill>
                  <a:srgbClr val="374151"/>
                </a:solidFill>
                <a:latin typeface="Söhne"/>
              </a:rPr>
              <a:t>): </a:t>
            </a:r>
            <a:r>
              <a:rPr lang="en-US" dirty="0">
                <a:solidFill>
                  <a:srgbClr val="374151"/>
                </a:solidFill>
                <a:latin typeface="Söhne"/>
              </a:rPr>
              <a:t>Dissipate heat generated by the MRI machine and its components, ensuring efficient operation and preventing </a:t>
            </a:r>
            <a:r>
              <a:rPr lang="en-US" dirty="0" smtClean="0">
                <a:solidFill>
                  <a:srgbClr val="374151"/>
                </a:solidFill>
                <a:latin typeface="Söhne"/>
              </a:rPr>
              <a:t>overheating (</a:t>
            </a:r>
            <a:r>
              <a:rPr lang="en-US" dirty="0" err="1" smtClean="0">
                <a:solidFill>
                  <a:srgbClr val="374151"/>
                </a:solidFill>
                <a:latin typeface="Söhne"/>
              </a:rPr>
              <a:t>évite</a:t>
            </a:r>
            <a:r>
              <a:rPr lang="en-US" dirty="0" smtClean="0">
                <a:solidFill>
                  <a:srgbClr val="374151"/>
                </a:solidFill>
                <a:latin typeface="Söhne"/>
              </a:rPr>
              <a:t> la </a:t>
            </a:r>
            <a:r>
              <a:rPr lang="en-US" dirty="0" err="1" smtClean="0">
                <a:solidFill>
                  <a:srgbClr val="374151"/>
                </a:solidFill>
                <a:latin typeface="Söhne"/>
              </a:rPr>
              <a:t>surchauffe</a:t>
            </a:r>
            <a:r>
              <a:rPr lang="en-US" dirty="0" smtClean="0">
                <a:solidFill>
                  <a:srgbClr val="374151"/>
                </a:solidFill>
                <a:latin typeface="Söhne"/>
              </a:rPr>
              <a:t>).</a:t>
            </a:r>
            <a:endParaRPr lang="en-US" b="0" i="0" dirty="0">
              <a:solidFill>
                <a:srgbClr val="374151"/>
              </a:solidFill>
              <a:effectLst/>
              <a:latin typeface="Söhne"/>
            </a:endParaRPr>
          </a:p>
        </p:txBody>
      </p:sp>
      <p:pic>
        <p:nvPicPr>
          <p:cNvPr id="10" name="Image 9"/>
          <p:cNvPicPr>
            <a:picLocks noChangeAspect="1"/>
          </p:cNvPicPr>
          <p:nvPr/>
        </p:nvPicPr>
        <p:blipFill>
          <a:blip r:embed="rId3"/>
          <a:stretch>
            <a:fillRect/>
          </a:stretch>
        </p:blipFill>
        <p:spPr>
          <a:xfrm>
            <a:off x="6958404" y="1779551"/>
            <a:ext cx="3810774" cy="3415982"/>
          </a:xfrm>
          <a:prstGeom prst="rect">
            <a:avLst/>
          </a:prstGeom>
        </p:spPr>
      </p:pic>
    </p:spTree>
    <p:extLst>
      <p:ext uri="{BB962C8B-B14F-4D97-AF65-F5344CB8AC3E}">
        <p14:creationId xmlns:p14="http://schemas.microsoft.com/office/powerpoint/2010/main" val="2230871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5165" y="289193"/>
            <a:ext cx="7881492" cy="653483"/>
          </a:xfrm>
        </p:spPr>
        <p:txBody>
          <a:bodyPr>
            <a:normAutofit fontScale="90000"/>
          </a:bodyPr>
          <a:lstStyle/>
          <a:p>
            <a:r>
              <a:rPr lang="en-US" b="1" dirty="0"/>
              <a:t>components of the MRI equipment</a:t>
            </a:r>
            <a:endParaRPr lang="fr-FR" b="1" dirty="0"/>
          </a:p>
        </p:txBody>
      </p:sp>
      <p:pic>
        <p:nvPicPr>
          <p:cNvPr id="30" name="Image 29"/>
          <p:cNvPicPr>
            <a:picLocks noChangeAspect="1"/>
          </p:cNvPicPr>
          <p:nvPr/>
        </p:nvPicPr>
        <p:blipFill>
          <a:blip r:embed="rId2"/>
          <a:stretch>
            <a:fillRect/>
          </a:stretch>
        </p:blipFill>
        <p:spPr>
          <a:xfrm>
            <a:off x="2105946" y="1228165"/>
            <a:ext cx="8853406" cy="5571095"/>
          </a:xfrm>
          <a:prstGeom prst="rect">
            <a:avLst/>
          </a:prstGeom>
        </p:spPr>
      </p:pic>
    </p:spTree>
    <p:extLst>
      <p:ext uri="{BB962C8B-B14F-4D97-AF65-F5344CB8AC3E}">
        <p14:creationId xmlns:p14="http://schemas.microsoft.com/office/powerpoint/2010/main" val="2452570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CABCF48337846AE25B20C303DAD83" ma:contentTypeVersion="5" ma:contentTypeDescription="Crée un document." ma:contentTypeScope="" ma:versionID="0942c97629f4f3f18ad9a74f33e02ff2">
  <xsd:schema xmlns:xsd="http://www.w3.org/2001/XMLSchema" xmlns:xs="http://www.w3.org/2001/XMLSchema" xmlns:p="http://schemas.microsoft.com/office/2006/metadata/properties" xmlns:ns2="3e09d498-3e73-485b-99f6-ad835f785115" targetNamespace="http://schemas.microsoft.com/office/2006/metadata/properties" ma:root="true" ma:fieldsID="359c0b2b18fc42a7b7bea41013a3fe7e" ns2:_="">
    <xsd:import namespace="3e09d498-3e73-485b-99f6-ad835f7851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d498-3e73-485b-99f6-ad835f78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40D981-38D0-4E48-91DA-F41B303816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d498-3e73-485b-99f6-ad835f7851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309F3-EB39-4AC4-A8DA-6C204B47EC3E}">
  <ds:schemaRefs>
    <ds:schemaRef ds:uri="http://schemas.microsoft.com/sharepoint/v3/contenttype/forms"/>
  </ds:schemaRefs>
</ds:datastoreItem>
</file>

<file path=customXml/itemProps3.xml><?xml version="1.0" encoding="utf-8"?>
<ds:datastoreItem xmlns:ds="http://schemas.openxmlformats.org/officeDocument/2006/customXml" ds:itemID="{1E038410-4664-451F-BE4D-00E4E7B94F5C}">
  <ds:schemaRefs>
    <ds:schemaRef ds:uri="http://purl.org/dc/elements/1.1/"/>
    <ds:schemaRef ds:uri="3e09d498-3e73-485b-99f6-ad835f785115"/>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4768</TotalTime>
  <Words>2584</Words>
  <Application>Microsoft Office PowerPoint</Application>
  <PresentationFormat>Personnalisé</PresentationFormat>
  <Paragraphs>153</Paragraphs>
  <Slides>39</Slides>
  <Notes>1</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Traînée de condensation</vt:lpstr>
      <vt:lpstr>Présentation PowerPoint</vt:lpstr>
      <vt:lpstr>Overview of lecture</vt:lpstr>
      <vt:lpstr>MRI equipment</vt:lpstr>
      <vt:lpstr>Introduction</vt:lpstr>
      <vt:lpstr>MRI equipment</vt:lpstr>
      <vt:lpstr>MRI equipment</vt:lpstr>
      <vt:lpstr>MRI equipment</vt:lpstr>
      <vt:lpstr>MRI equipment</vt:lpstr>
      <vt:lpstr>components of the MRI equipment</vt:lpstr>
      <vt:lpstr>Faraday cage </vt:lpstr>
      <vt:lpstr>Faraday cage </vt:lpstr>
      <vt:lpstr>Quench </vt:lpstr>
      <vt:lpstr>Shimming</vt:lpstr>
      <vt:lpstr>Shimming</vt:lpstr>
      <vt:lpstr>Magnet and coils</vt:lpstr>
      <vt:lpstr>Magnet</vt:lpstr>
      <vt:lpstr>Magnet</vt:lpstr>
      <vt:lpstr>1. Permanent Magnet</vt:lpstr>
      <vt:lpstr>2. Resistive Magnet</vt:lpstr>
      <vt:lpstr>3. Superconducting Magnet</vt:lpstr>
      <vt:lpstr>Superconducting Magnet</vt:lpstr>
      <vt:lpstr>Superconducting Magnet</vt:lpstr>
      <vt:lpstr>Gradient coils</vt:lpstr>
      <vt:lpstr>Présentation PowerPoint</vt:lpstr>
      <vt:lpstr>Présentation PowerPoint</vt:lpstr>
      <vt:lpstr>Présentation PowerPoint</vt:lpstr>
      <vt:lpstr>Présentation PowerPoint</vt:lpstr>
      <vt:lpstr>X gradient coil</vt:lpstr>
      <vt:lpstr>y gradient coil</vt:lpstr>
      <vt:lpstr>Radiofrequency (RF) coils </vt:lpstr>
      <vt:lpstr>Radiofrequency (RF) coils </vt:lpstr>
      <vt:lpstr>Radiofrequency (RF) coils  </vt:lpstr>
      <vt:lpstr>Radiofrequency (RF) coils  </vt:lpstr>
      <vt:lpstr>Radiofrequency coils (RF) </vt:lpstr>
      <vt:lpstr>Bobines radiofréquence (RF) </vt:lpstr>
      <vt:lpstr>Phased array coils </vt:lpstr>
      <vt:lpstr>Phased array coils </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samiha</dc:creator>
  <cp:lastModifiedBy>CE PC</cp:lastModifiedBy>
  <cp:revision>340</cp:revision>
  <dcterms:created xsi:type="dcterms:W3CDTF">2013-10-31T12:04:11Z</dcterms:created>
  <dcterms:modified xsi:type="dcterms:W3CDTF">2024-10-06T23:15:15Z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0x010100A64CABCF48337846AE25B20C303DAD83</vt:lpwstr>
  </property>
</Properties>
</file>