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303" r:id="rId3"/>
    <p:sldId id="267" r:id="rId4"/>
    <p:sldId id="261" r:id="rId5"/>
    <p:sldId id="268" r:id="rId6"/>
    <p:sldId id="269" r:id="rId7"/>
    <p:sldId id="271" r:id="rId8"/>
    <p:sldId id="270" r:id="rId9"/>
    <p:sldId id="274" r:id="rId10"/>
    <p:sldId id="275" r:id="rId11"/>
    <p:sldId id="276" r:id="rId12"/>
    <p:sldId id="277" r:id="rId13"/>
    <p:sldId id="292" r:id="rId14"/>
    <p:sldId id="299" r:id="rId15"/>
    <p:sldId id="278" r:id="rId16"/>
    <p:sldId id="293" r:id="rId17"/>
    <p:sldId id="294" r:id="rId18"/>
    <p:sldId id="295" r:id="rId19"/>
    <p:sldId id="280" r:id="rId20"/>
    <p:sldId id="279" r:id="rId21"/>
    <p:sldId id="296" r:id="rId22"/>
    <p:sldId id="297" r:id="rId23"/>
    <p:sldId id="281" r:id="rId24"/>
    <p:sldId id="298" r:id="rId25"/>
    <p:sldId id="300" r:id="rId26"/>
    <p:sldId id="302" r:id="rId27"/>
    <p:sldId id="301" r:id="rId28"/>
    <p:sldId id="273" r:id="rId29"/>
    <p:sldId id="272" r:id="rId30"/>
    <p:sldId id="282" r:id="rId31"/>
    <p:sldId id="283" r:id="rId32"/>
    <p:sldId id="284" r:id="rId33"/>
    <p:sldId id="285" r:id="rId34"/>
    <p:sldId id="304" r:id="rId35"/>
    <p:sldId id="305" r:id="rId36"/>
    <p:sldId id="306" r:id="rId37"/>
    <p:sldId id="307" r:id="rId38"/>
    <p:sldId id="308" r:id="rId39"/>
    <p:sldId id="309" r:id="rId40"/>
    <p:sldId id="310" r:id="rId41"/>
    <p:sldId id="311" r:id="rId42"/>
    <p:sldId id="312" r:id="rId43"/>
    <p:sldId id="313"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1" autoAdjust="0"/>
    <p:restoredTop sz="95204" autoAdjust="0"/>
  </p:normalViewPr>
  <p:slideViewPr>
    <p:cSldViewPr>
      <p:cViewPr>
        <p:scale>
          <a:sx n="73" d="100"/>
          <a:sy n="73" d="100"/>
        </p:scale>
        <p:origin x="-1308" y="-18"/>
      </p:cViewPr>
      <p:guideLst>
        <p:guide orient="horz" pos="2160"/>
        <p:guide pos="2880"/>
      </p:guideLst>
    </p:cSldViewPr>
  </p:slideViewPr>
  <p:notesTextViewPr>
    <p:cViewPr>
      <p:scale>
        <a:sx n="100" d="100"/>
        <a:sy n="100" d="100"/>
      </p:scale>
      <p:origin x="0" y="0"/>
    </p:cViewPr>
  </p:notesTextViewPr>
  <p:notesViewPr>
    <p:cSldViewPr>
      <p:cViewPr varScale="1">
        <p:scale>
          <a:sx n="38" d="100"/>
          <a:sy n="38" d="100"/>
        </p:scale>
        <p:origin x="-153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78CFA-3005-43B6-9A8D-E8529C821DFA}" type="datetimeFigureOut">
              <a:rPr lang="fr-FR" smtClean="0"/>
              <a:pPr/>
              <a:t>18/12/2023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6C355-E91B-46F7-B1C2-1CAEE72663FA}" type="slidenum">
              <a:rPr lang="fr-FR" smtClean="0"/>
              <a:pPr/>
              <a:t>‹N°›</a:t>
            </a:fld>
            <a:endParaRPr lang="fr-FR"/>
          </a:p>
        </p:txBody>
      </p:sp>
    </p:spTree>
    <p:extLst>
      <p:ext uri="{BB962C8B-B14F-4D97-AF65-F5344CB8AC3E}">
        <p14:creationId xmlns:p14="http://schemas.microsoft.com/office/powerpoint/2010/main" xmlns="" val="128195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28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l’écran : il</a:t>
            </a:r>
            <a:r>
              <a:rPr lang="fr-FR" baseline="0" dirty="0" smtClean="0"/>
              <a:t> y’a la résolution : VGA, HD, FHD, 2K, 3K, 4K </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33</a:t>
            </a:fld>
            <a:endParaRPr lang="fr-FR"/>
          </a:p>
        </p:txBody>
      </p:sp>
    </p:spTree>
    <p:extLst>
      <p:ext uri="{BB962C8B-B14F-4D97-AF65-F5344CB8AC3E}">
        <p14:creationId xmlns:p14="http://schemas.microsoft.com/office/powerpoint/2010/main" xmlns="" val="237270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 les machine la, on Vient de voir (serveur ...)ils ont un langage bien spécifique.. Le langage binaire le 0 et le 1 </a:t>
            </a:r>
          </a:p>
          <a:p>
            <a:r>
              <a:rPr lang="fr-FR" dirty="0" smtClean="0"/>
              <a:t> pour utiliser un des machines Il faut parler le langage de cette machine.. alors que nous utilisateur non  Professionnel  </a:t>
            </a:r>
            <a:r>
              <a:rPr lang="fr-FR" dirty="0" err="1" smtClean="0"/>
              <a:t>noun</a:t>
            </a:r>
            <a:r>
              <a:rPr lang="fr-FR" dirty="0" smtClean="0"/>
              <a:t> parlent </a:t>
            </a:r>
            <a:r>
              <a:rPr lang="fr-FR" baseline="0" dirty="0" smtClean="0"/>
              <a:t> </a:t>
            </a:r>
            <a:r>
              <a:rPr lang="fr-FR" dirty="0" smtClean="0"/>
              <a:t>langage courant de tous les jours , </a:t>
            </a:r>
            <a:r>
              <a:rPr lang="fr-FR" dirty="0" err="1" smtClean="0"/>
              <a:t>cest</a:t>
            </a:r>
            <a:r>
              <a:rPr lang="fr-FR" dirty="0" smtClean="0"/>
              <a:t> un langage que peut </a:t>
            </a:r>
            <a:r>
              <a:rPr lang="fr-FR" dirty="0" err="1" smtClean="0"/>
              <a:t>comprende</a:t>
            </a:r>
            <a:r>
              <a:rPr lang="fr-FR" dirty="0" smtClean="0"/>
              <a:t> nous . </a:t>
            </a:r>
          </a:p>
          <a:p>
            <a:r>
              <a:rPr lang="fr-FR" dirty="0" smtClean="0"/>
              <a:t>Malheureusement l'ordinateur ne peux pas comprendre ce langage, il est trop complexe pour lui </a:t>
            </a:r>
          </a:p>
          <a:p>
            <a:r>
              <a:rPr lang="fr-FR" dirty="0" smtClean="0"/>
              <a:t>Par contre, on arrive à utiliser l'ordinateur comment ça se fait </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 simplement  il nous faut un programme.. Qu'est-ce qu'il va faire il va faire la traduction</a:t>
            </a:r>
          </a:p>
          <a:p>
            <a:r>
              <a:rPr lang="fr-FR" dirty="0" smtClean="0"/>
              <a:t> c'est-à-dire   moi un utilisateur si je veux quelque chose je la demande au programme et ce programme la traduit et l'envois a la machine </a:t>
            </a:r>
          </a:p>
          <a:p>
            <a:r>
              <a:rPr lang="fr-FR" dirty="0" smtClean="0"/>
              <a:t>La machine comprends ce que je veux ,fait le traitement et envois  le résultat a le programme et  le programme me le traduire et l'</a:t>
            </a:r>
            <a:r>
              <a:rPr lang="fr-FR" dirty="0" err="1" smtClean="0"/>
              <a:t>envoiyer</a:t>
            </a:r>
            <a:r>
              <a:rPr lang="fr-FR" dirty="0" smtClean="0"/>
              <a:t> .. </a:t>
            </a: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un ordinateur un software c'est un programme qui s'</a:t>
            </a:r>
            <a:r>
              <a:rPr lang="fr-FR" dirty="0" err="1" smtClean="0"/>
              <a:t>éxécute</a:t>
            </a:r>
            <a:r>
              <a:rPr lang="fr-FR" dirty="0" smtClean="0"/>
              <a:t> a l'intérieur  ,c'est  instructions qui fait un </a:t>
            </a:r>
            <a:r>
              <a:rPr lang="fr-FR" dirty="0" err="1" smtClean="0"/>
              <a:t>travaile</a:t>
            </a:r>
            <a:r>
              <a:rPr lang="fr-FR" dirty="0" smtClean="0"/>
              <a:t> et que ne peut pas toucher</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un ordinateur un software c'est un programme qui s'</a:t>
            </a:r>
            <a:r>
              <a:rPr lang="fr-FR" dirty="0" err="1" smtClean="0"/>
              <a:t>éxécute</a:t>
            </a:r>
            <a:r>
              <a:rPr lang="fr-FR" dirty="0" smtClean="0"/>
              <a:t> a l'intérieur  ,c'est  instructions qui fait un </a:t>
            </a:r>
            <a:r>
              <a:rPr lang="fr-FR" dirty="0" err="1" smtClean="0"/>
              <a:t>travaile</a:t>
            </a:r>
            <a:r>
              <a:rPr lang="fr-FR" dirty="0" smtClean="0"/>
              <a:t> et que ne peut pas toucher</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L'élément le plus important de la carte mère, et donc de l'ordinateur : le processeur est le cerveau de la machine. C'est lui qui gère tous les périphériques internes et externes, les calculs binaires, et qui agit quand on clique, on ouvre un document, ou qu'on l'enregistre.</a:t>
            </a:r>
          </a:p>
          <a:p>
            <a:r>
              <a:rPr lang="fr-FR" sz="1200" kern="1200" baseline="0" dirty="0" smtClean="0">
                <a:solidFill>
                  <a:schemeClr val="tx1"/>
                </a:solidFill>
                <a:latin typeface="+mn-lt"/>
                <a:ea typeface="+mn-ea"/>
                <a:cs typeface="+mn-cs"/>
              </a:rPr>
              <a:t>Le Processeur est le cerveau de l'ordinateur, c'est lui qui organise les échanges de données entre les différents composants (disque dur, mémoire RAM, carte graphique) et qui fait les calculs qui font que l'ordinateur interagit avec vous (affiche votre système à l'écran, lance vos programmes, musiques, jeux, …etc.).</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chemeClr val="tx1"/>
                </a:solidFill>
              </a:rPr>
              <a:t>Aujourd'hui les ordinateurs sont donc équipés de plusieurs processeurs qui fonctionnent en parallèle afin d'augmenter leurs puissances. Ces processeurs contiennent plusieurs cœurs : 2, 4 et même 8 cœurs. </a:t>
            </a:r>
          </a:p>
          <a:p>
            <a:r>
              <a:rPr lang="fr-FR" sz="1200" dirty="0" smtClean="0">
                <a:solidFill>
                  <a:schemeClr val="tx1"/>
                </a:solidFill>
              </a:rPr>
              <a:t>…………..</a:t>
            </a:r>
            <a:br>
              <a:rPr lang="fr-FR" sz="1200" dirty="0" smtClean="0">
                <a:solidFill>
                  <a:schemeClr val="tx1"/>
                </a:solidFill>
              </a:rPr>
            </a:br>
            <a:r>
              <a:rPr lang="fr-FR" sz="1200" dirty="0" smtClean="0">
                <a:solidFill>
                  <a:schemeClr val="tx1"/>
                </a:solidFill>
              </a:rPr>
              <a:t/>
            </a:r>
            <a:br>
              <a:rPr lang="fr-FR" sz="1200" dirty="0" smtClean="0">
                <a:solidFill>
                  <a:schemeClr val="tx1"/>
                </a:solidFill>
              </a:rPr>
            </a:br>
            <a:endParaRPr lang="fr-FR" sz="1200"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le choix d’un processeur de nos jours repose sur quelques caractéristiques clés qui sont :</a:t>
            </a:r>
          </a:p>
          <a:p>
            <a:pPr algn="l"/>
            <a:r>
              <a:rPr lang="fr-FR" sz="1200" b="1" i="1" dirty="0" smtClean="0">
                <a:solidFill>
                  <a:schemeClr val="tx1"/>
                </a:solidFill>
              </a:rPr>
              <a:t>Le nombre de cœurs : pour tirer profit du parallélisme des tâches (exécution en même temps de Plusieurs tâches)</a:t>
            </a:r>
          </a:p>
          <a:p>
            <a:pPr algn="l"/>
            <a:r>
              <a:rPr lang="fr-FR" sz="1200" dirty="0" smtClean="0">
                <a:solidFill>
                  <a:schemeClr val="tx1"/>
                </a:solidFill>
              </a:rPr>
              <a:t>o </a:t>
            </a:r>
            <a:r>
              <a:rPr lang="fr-FR" sz="1200" b="1" i="1" dirty="0" smtClean="0">
                <a:solidFill>
                  <a:schemeClr val="tx1"/>
                </a:solidFill>
              </a:rPr>
              <a:t>La mémoire cache</a:t>
            </a:r>
          </a:p>
          <a:p>
            <a:pPr algn="l"/>
            <a:r>
              <a:rPr lang="fr-FR" sz="1200" dirty="0" smtClean="0">
                <a:solidFill>
                  <a:schemeClr val="tx1"/>
                </a:solidFill>
              </a:rPr>
              <a:t>o </a:t>
            </a:r>
            <a:r>
              <a:rPr lang="fr-FR" sz="1200" b="1" i="1" dirty="0" smtClean="0">
                <a:solidFill>
                  <a:schemeClr val="tx1"/>
                </a:solidFill>
              </a:rPr>
              <a:t>La fréquence : Symbolise la puissance des processeurs.</a:t>
            </a:r>
          </a:p>
          <a:p>
            <a:pPr algn="l"/>
            <a:r>
              <a:rPr lang="fr-FR" sz="1200" dirty="0" smtClean="0">
                <a:solidFill>
                  <a:schemeClr val="tx1"/>
                </a:solidFill>
              </a:rPr>
              <a:t>o </a:t>
            </a:r>
            <a:r>
              <a:rPr lang="fr-FR" sz="1200" b="1" i="1" dirty="0" smtClean="0">
                <a:solidFill>
                  <a:schemeClr val="tx1"/>
                </a:solidFill>
              </a:rPr>
              <a:t>La puce graphique : la plupart des processeurs de nos jours embarquent un</a:t>
            </a:r>
            <a:r>
              <a:rPr lang="fr-FR" sz="1200" b="1" i="1" baseline="0" dirty="0" smtClean="0">
                <a:solidFill>
                  <a:schemeClr val="tx1"/>
                </a:solidFill>
              </a:rPr>
              <a:t> GPU</a:t>
            </a:r>
          </a:p>
          <a:p>
            <a:pPr algn="l"/>
            <a:r>
              <a:rPr lang="fr-FR" sz="1200" kern="1200" baseline="0" dirty="0" smtClean="0">
                <a:solidFill>
                  <a:schemeClr val="tx1"/>
                </a:solidFill>
                <a:latin typeface="+mn-lt"/>
                <a:ea typeface="+mn-ea"/>
                <a:cs typeface="+mn-cs"/>
              </a:rPr>
              <a:t>Les deux principaux constructeurs de processeurs actuellement sont AMD et Intel. Intel a été créé en 1968 AMD a été fondé en 1969 en Californie.</a:t>
            </a:r>
            <a:endParaRPr lang="fr-FR" sz="1200"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Il stocke les informations  qui tu as sauvegarder comme les photos, les vidéos, les fichiers et même le Système exploitation Windows </a:t>
            </a:r>
            <a:r>
              <a:rPr lang="fr-FR" sz="1200" dirty="0" err="1" smtClean="0">
                <a:solidFill>
                  <a:schemeClr val="tx1"/>
                </a:solidFill>
              </a:rPr>
              <a:t>ect</a:t>
            </a:r>
            <a:r>
              <a:rPr lang="fr-FR" sz="1200" dirty="0" smtClean="0">
                <a:solidFill>
                  <a:schemeClr val="tx1"/>
                </a:solidFill>
              </a:rPr>
              <a:t>      </a:t>
            </a: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18</a:t>
            </a:fld>
            <a:endParaRPr lang="fr-FR"/>
          </a:p>
        </p:txBody>
      </p:sp>
    </p:spTree>
    <p:extLst>
      <p:ext uri="{BB962C8B-B14F-4D97-AF65-F5344CB8AC3E}">
        <p14:creationId xmlns:p14="http://schemas.microsoft.com/office/powerpoint/2010/main" xmlns="" val="278640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baseline="0" dirty="0" smtClean="0">
                <a:solidFill>
                  <a:schemeClr val="tx1"/>
                </a:solidFill>
                <a:latin typeface="+mn-lt"/>
                <a:ea typeface="+mn-ea"/>
                <a:cs typeface="+mn-cs"/>
              </a:rPr>
              <a:t>Le BIOS</a:t>
            </a:r>
          </a:p>
          <a:p>
            <a:r>
              <a:rPr lang="fr-FR" sz="1200" kern="1200" baseline="0" dirty="0" smtClean="0">
                <a:solidFill>
                  <a:schemeClr val="tx1"/>
                </a:solidFill>
                <a:latin typeface="+mn-lt"/>
                <a:ea typeface="+mn-ea"/>
                <a:cs typeface="+mn-cs"/>
              </a:rPr>
              <a:t>(</a:t>
            </a:r>
            <a:r>
              <a:rPr lang="fr-FR" sz="1200" i="1" kern="1200" baseline="0" dirty="0" smtClean="0">
                <a:solidFill>
                  <a:schemeClr val="tx1"/>
                </a:solidFill>
                <a:latin typeface="+mn-lt"/>
                <a:ea typeface="+mn-ea"/>
                <a:cs typeface="+mn-cs"/>
              </a:rPr>
              <a:t>Basic Input </a:t>
            </a:r>
            <a:r>
              <a:rPr lang="fr-FR" sz="1200" i="1" kern="1200" baseline="0" dirty="0" err="1" smtClean="0">
                <a:solidFill>
                  <a:schemeClr val="tx1"/>
                </a:solidFill>
                <a:latin typeface="+mn-lt"/>
                <a:ea typeface="+mn-ea"/>
                <a:cs typeface="+mn-cs"/>
              </a:rPr>
              <a:t>Ouput</a:t>
            </a:r>
            <a:r>
              <a:rPr lang="fr-FR" sz="1200" i="1" kern="1200" baseline="0" dirty="0" smtClean="0">
                <a:solidFill>
                  <a:schemeClr val="tx1"/>
                </a:solidFill>
                <a:latin typeface="+mn-lt"/>
                <a:ea typeface="+mn-ea"/>
                <a:cs typeface="+mn-cs"/>
              </a:rPr>
              <a:t> Service) </a:t>
            </a:r>
            <a:r>
              <a:rPr lang="fr-FR" sz="1200" b="1" i="1" kern="1200" baseline="0" dirty="0" smtClean="0">
                <a:solidFill>
                  <a:schemeClr val="tx1"/>
                </a:solidFill>
                <a:latin typeface="+mn-lt"/>
                <a:ea typeface="+mn-ea"/>
                <a:cs typeface="+mn-cs"/>
              </a:rPr>
              <a:t>: c’est un programme responsable de la gestion du matériel : clavier, écran, disques durs, liaisons séries et parallèles, etc..</a:t>
            </a:r>
          </a:p>
          <a:p>
            <a:r>
              <a:rPr lang="fr-FR" sz="1200" b="1" kern="1200" baseline="0" dirty="0" smtClean="0">
                <a:solidFill>
                  <a:schemeClr val="tx1"/>
                </a:solidFill>
                <a:latin typeface="+mn-lt"/>
                <a:ea typeface="+mn-ea"/>
                <a:cs typeface="+mn-cs"/>
              </a:rPr>
              <a:t>Les connecteurs d'entrée-sortie</a:t>
            </a:r>
          </a:p>
          <a:p>
            <a:r>
              <a:rPr lang="fr-FR" sz="1200" kern="1200" baseline="0" dirty="0" smtClean="0">
                <a:solidFill>
                  <a:schemeClr val="tx1"/>
                </a:solidFill>
                <a:latin typeface="+mn-lt"/>
                <a:ea typeface="+mn-ea"/>
                <a:cs typeface="+mn-cs"/>
              </a:rPr>
              <a:t>La carte mère possède un certain nombre de connecteurs d'entrées-sorties regroupés sur le panneau arrière.</a:t>
            </a:r>
            <a:endParaRPr lang="fr-FR" sz="1200" b="1" i="1" kern="1200" baseline="0" dirty="0" smtClean="0">
              <a:solidFill>
                <a:schemeClr val="tx1"/>
              </a:solidFill>
              <a:latin typeface="+mn-lt"/>
              <a:ea typeface="+mn-ea"/>
              <a:cs typeface="+mn-cs"/>
            </a:endParaRPr>
          </a:p>
          <a:p>
            <a:endParaRPr lang="fr-FR" sz="1200" b="1" i="1" kern="1200" baseline="0" dirty="0" smtClean="0">
              <a:solidFill>
                <a:schemeClr val="tx1"/>
              </a:solidFill>
              <a:latin typeface="+mn-lt"/>
              <a:ea typeface="+mn-ea"/>
              <a:cs typeface="+mn-cs"/>
            </a:endParaRPr>
          </a:p>
          <a:p>
            <a:r>
              <a:rPr lang="fr-FR" sz="1200" b="1" kern="1200" baseline="0" dirty="0" smtClean="0">
                <a:solidFill>
                  <a:schemeClr val="tx1"/>
                </a:solidFill>
                <a:latin typeface="+mn-lt"/>
                <a:ea typeface="+mn-ea"/>
                <a:cs typeface="+mn-cs"/>
              </a:rPr>
              <a:t>3. L’horloge</a:t>
            </a:r>
          </a:p>
          <a:p>
            <a:r>
              <a:rPr lang="fr-FR" sz="1200" kern="1200" baseline="0" dirty="0" smtClean="0">
                <a:solidFill>
                  <a:schemeClr val="tx1"/>
                </a:solidFill>
                <a:latin typeface="+mn-lt"/>
                <a:ea typeface="+mn-ea"/>
                <a:cs typeface="+mn-cs"/>
              </a:rPr>
              <a:t>Elle permet de cadencer le traitement des instructions par le microprocesseur ou la transmission des informations sur les différents bus.</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25</a:t>
            </a:fld>
            <a:endParaRPr lang="fr-FR"/>
          </a:p>
        </p:txBody>
      </p:sp>
    </p:spTree>
    <p:extLst>
      <p:ext uri="{BB962C8B-B14F-4D97-AF65-F5344CB8AC3E}">
        <p14:creationId xmlns:p14="http://schemas.microsoft.com/office/powerpoint/2010/main" xmlns="" val="343787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EFBBD06-7CC1-4DBA-A45B-F0C46A4B7D39}"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BBD06-7CC1-4DBA-A45B-F0C46A4B7D3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BBD06-7CC1-4DBA-A45B-F0C46A4B7D3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BBD06-7CC1-4DBA-A45B-F0C46A4B7D39}"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EFBBD06-7CC1-4DBA-A45B-F0C46A4B7D3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BBD06-7CC1-4DBA-A45B-F0C46A4B7D39}"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FBBD06-7CC1-4DBA-A45B-F0C46A4B7D39}"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FBBD06-7CC1-4DBA-A45B-F0C46A4B7D3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FBBD06-7CC1-4DBA-A45B-F0C46A4B7D3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BBD06-7CC1-4DBA-A45B-F0C46A4B7D39}"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D0EC4BF-4C0B-4DCC-9388-B50691222F26}" type="datetimeFigureOut">
              <a:rPr lang="fr-FR" smtClean="0"/>
              <a:pPr/>
              <a:t>18/12/2023</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CEFBBD06-7CC1-4DBA-A45B-F0C46A4B7D39}"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D0EC4BF-4C0B-4DCC-9388-B50691222F26}" type="datetimeFigureOut">
              <a:rPr lang="fr-FR" smtClean="0"/>
              <a:pPr/>
              <a:t>18/12/2023</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FBBD06-7CC1-4DBA-A45B-F0C46A4B7D3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jpeg"/><Relationship Id="rId2" Type="http://schemas.openxmlformats.org/officeDocument/2006/relationships/notesSlide" Target="../notesSlides/notesSlide6.xml"/><Relationship Id="rId16" Type="http://schemas.openxmlformats.org/officeDocument/2006/relationships/image" Target="../media/image18.jpeg"/><Relationship Id="rId20" Type="http://schemas.openxmlformats.org/officeDocument/2006/relationships/image" Target="../media/image22.png"/><Relationship Id="rId29"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jpeg"/><Relationship Id="rId10" Type="http://schemas.openxmlformats.org/officeDocument/2006/relationships/image" Target="../media/image12.jpeg"/><Relationship Id="rId19" Type="http://schemas.openxmlformats.org/officeDocument/2006/relationships/image" Target="../media/image21.jpeg"/><Relationship Id="rId31" Type="http://schemas.openxmlformats.org/officeDocument/2006/relationships/image" Target="../media/image33.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fr.wikipedia.org/wiki/M%C3%A9moire_informatiqu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fr.wikipedia.org/wiki/%C3%89lectricit%C3%A9" TargetMode="External"/><Relationship Id="rId4" Type="http://schemas.openxmlformats.org/officeDocument/2006/relationships/hyperlink" Target="https://fr.wikipedia.org/wiki/M%C3%A9moire_non_volatil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8/85/Asus_P5K-SEIntel_E6320.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391023"/>
            <a:ext cx="7772400" cy="1470025"/>
          </a:xfrm>
        </p:spPr>
        <p:style>
          <a:lnRef idx="0">
            <a:schemeClr val="accent1"/>
          </a:lnRef>
          <a:fillRef idx="3">
            <a:schemeClr val="accent1"/>
          </a:fillRef>
          <a:effectRef idx="3">
            <a:schemeClr val="accent1"/>
          </a:effectRef>
          <a:fontRef idx="minor">
            <a:schemeClr val="lt1"/>
          </a:fontRef>
        </p:style>
        <p:txBody>
          <a:bodyPr/>
          <a:lstStyle/>
          <a:p>
            <a:r>
              <a:rPr lang="fr-FR" b="1" dirty="0"/>
              <a:t>Cours </a:t>
            </a:r>
            <a:r>
              <a:rPr lang="fr-FR" b="1" dirty="0" smtClean="0"/>
              <a:t>2</a:t>
            </a:r>
            <a:r>
              <a:rPr lang="fr-FR" b="1" dirty="0"/>
              <a:t> </a:t>
            </a:r>
            <a:r>
              <a:rPr lang="fr-FR" b="1" dirty="0" smtClean="0"/>
              <a:t>:</a:t>
            </a:r>
            <a:r>
              <a:rPr lang="fr-FR" dirty="0" smtClean="0"/>
              <a:t> Hardware vs Software</a:t>
            </a:r>
            <a:endParaRPr lang="fr-FR" dirty="0"/>
          </a:p>
        </p:txBody>
      </p:sp>
      <p:sp>
        <p:nvSpPr>
          <p:cNvPr id="4" name="Rectangle 3"/>
          <p:cNvSpPr/>
          <p:nvPr/>
        </p:nvSpPr>
        <p:spPr>
          <a:xfrm>
            <a:off x="285720" y="6143644"/>
            <a:ext cx="8643998" cy="369332"/>
          </a:xfrm>
          <a:prstGeom prst="rect">
            <a:avLst/>
          </a:prstGeom>
          <a:solidFill>
            <a:srgbClr val="C00000"/>
          </a:solidFill>
          <a:ln>
            <a:solidFill>
              <a:schemeClr val="bg1"/>
            </a:solidFill>
          </a:ln>
        </p:spPr>
        <p:txBody>
          <a:bodyPr wrap="square">
            <a:spAutoFit/>
          </a:bodyPr>
          <a:lstStyle/>
          <a:p>
            <a:endParaRPr lang="fr-FR" b="1" dirty="0">
              <a:solidFill>
                <a:schemeClr val="bg1"/>
              </a:solidFill>
              <a:latin typeface="Times New Roman" pitchFamily="18" charset="0"/>
              <a:cs typeface="Times New Roman" pitchFamily="18" charset="0"/>
            </a:endParaRPr>
          </a:p>
        </p:txBody>
      </p:sp>
      <p:sp>
        <p:nvSpPr>
          <p:cNvPr id="5" name="Sous-titre 4"/>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000372"/>
            <a:ext cx="8451062" cy="3155289"/>
          </a:xfrm>
        </p:spPr>
        <p:txBody>
          <a:bodyPr>
            <a:noAutofit/>
          </a:bodyPr>
          <a:lstStyle/>
          <a:p>
            <a:pPr algn="just"/>
            <a:r>
              <a:rPr lang="fr-FR" sz="2800" b="1" dirty="0" smtClean="0">
                <a:solidFill>
                  <a:schemeClr val="tx1"/>
                </a:solidFill>
              </a:rPr>
              <a:t>Processeur :</a:t>
            </a:r>
            <a:endParaRPr lang="fr-FR" sz="2800" dirty="0" smtClean="0">
              <a:solidFill>
                <a:schemeClr val="tx1"/>
              </a:solidFill>
            </a:endParaRPr>
          </a:p>
          <a:p>
            <a:pPr algn="just"/>
            <a:r>
              <a:rPr lang="fr-FR" sz="2800" dirty="0" smtClean="0">
                <a:solidFill>
                  <a:schemeClr val="tx1"/>
                </a:solidFill>
              </a:rPr>
              <a:t>Un processeur (aussi appelé microprocesseur ou CPU pour </a:t>
            </a:r>
            <a:r>
              <a:rPr lang="fr-FR" sz="2800" b="1" dirty="0" smtClean="0">
                <a:solidFill>
                  <a:schemeClr val="tx1"/>
                </a:solidFill>
              </a:rPr>
              <a:t>Central </a:t>
            </a:r>
            <a:r>
              <a:rPr lang="fr-FR" sz="2800" b="1" dirty="0" err="1" smtClean="0">
                <a:solidFill>
                  <a:schemeClr val="tx1"/>
                </a:solidFill>
              </a:rPr>
              <a:t>Processing</a:t>
            </a:r>
            <a:r>
              <a:rPr lang="fr-FR" sz="2800" b="1" dirty="0" smtClean="0">
                <a:solidFill>
                  <a:schemeClr val="tx1"/>
                </a:solidFill>
              </a:rPr>
              <a:t> Unit</a:t>
            </a:r>
            <a:r>
              <a:rPr lang="fr-FR" sz="2800" dirty="0" smtClean="0">
                <a:solidFill>
                  <a:schemeClr val="tx1"/>
                </a:solidFill>
              </a:rPr>
              <a:t>) est le  </a:t>
            </a:r>
            <a:r>
              <a:rPr lang="fr-FR" sz="2800" dirty="0">
                <a:solidFill>
                  <a:schemeClr val="tx1"/>
                </a:solidFill>
              </a:rPr>
              <a:t>cerveau de l'ordinateur</a:t>
            </a:r>
            <a:r>
              <a:rPr lang="fr-FR" sz="2800" dirty="0" smtClean="0">
                <a:solidFill>
                  <a:schemeClr val="tx1"/>
                </a:solidFill>
              </a:rPr>
              <a:t>, ce composant a été inventé par Intel (modèle 4004) en 1971, il est chargé de traiter les informations et d'exécuter les instructions, caractériser par sa vitesse d’horloge mesurer en hertz HZ (vitesse d’exécution des instructions).</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
        <p:nvSpPr>
          <p:cNvPr id="9" name="Rectangle 8"/>
          <p:cNvSpPr/>
          <p:nvPr/>
        </p:nvSpPr>
        <p:spPr>
          <a:xfrm>
            <a:off x="428596" y="6211669"/>
            <a:ext cx="850112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b="1" dirty="0">
                <a:solidFill>
                  <a:srgbClr val="FF0000"/>
                </a:solidFill>
              </a:rPr>
              <a:t>N.B. Une instruction est une tâche qu’on demande au processeur d’exécuter</a:t>
            </a:r>
            <a:endParaRPr lang="fr-FR" sz="20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155289"/>
          </a:xfrm>
        </p:spPr>
        <p:txBody>
          <a:bodyPr>
            <a:noAutofit/>
          </a:bodyPr>
          <a:lstStyle/>
          <a:p>
            <a:r>
              <a:rPr lang="fr-FR" sz="2400" u="sng" dirty="0" smtClean="0">
                <a:solidFill>
                  <a:srgbClr val="FF0000"/>
                </a:solidFill>
              </a:rPr>
              <a:t> </a:t>
            </a:r>
            <a:r>
              <a:rPr lang="fr-FR" sz="2400" b="1" u="sng" dirty="0" smtClean="0">
                <a:solidFill>
                  <a:srgbClr val="FF0000"/>
                </a:solidFill>
              </a:rPr>
              <a:t>Un processeur standard (possède un cœur):</a:t>
            </a:r>
            <a:r>
              <a:rPr lang="fr-FR" sz="2000" b="1" dirty="0" smtClean="0">
                <a:solidFill>
                  <a:schemeClr val="tx1"/>
                </a:solidFill>
              </a:rPr>
              <a:t/>
            </a:r>
            <a:br>
              <a:rPr lang="fr-FR" sz="2000" b="1" dirty="0" smtClean="0">
                <a:solidFill>
                  <a:schemeClr val="tx1"/>
                </a:solidFill>
              </a:rPr>
            </a:br>
            <a:r>
              <a:rPr lang="fr-FR" sz="2000" b="1" dirty="0" smtClean="0">
                <a:solidFill>
                  <a:schemeClr val="tx1"/>
                </a:solidFill>
              </a:rPr>
              <a:t> </a:t>
            </a:r>
            <a:r>
              <a:rPr lang="fr-FR" sz="2400" dirty="0" smtClean="0">
                <a:solidFill>
                  <a:schemeClr val="tx1"/>
                </a:solidFill>
              </a:rPr>
              <a:t>Un processeur avec un seul </a:t>
            </a:r>
            <a:r>
              <a:rPr lang="fr-FR" sz="2400" dirty="0" err="1" smtClean="0">
                <a:solidFill>
                  <a:schemeClr val="tx1"/>
                </a:solidFill>
              </a:rPr>
              <a:t>coeur</a:t>
            </a:r>
            <a:r>
              <a:rPr lang="fr-FR" sz="2400" dirty="0" smtClean="0">
                <a:solidFill>
                  <a:schemeClr val="tx1"/>
                </a:solidFill>
              </a:rPr>
              <a:t> ne peut traiter qu’une seule instruction à la fois. Plusieurs instructions peuvent être traitées par le </a:t>
            </a:r>
            <a:r>
              <a:rPr lang="fr-FR" sz="2400" dirty="0" err="1" smtClean="0">
                <a:solidFill>
                  <a:schemeClr val="tx1"/>
                </a:solidFill>
              </a:rPr>
              <a:t>coeur</a:t>
            </a:r>
            <a:r>
              <a:rPr lang="fr-FR" sz="2400" dirty="0" smtClean="0">
                <a:solidFill>
                  <a:schemeClr val="tx1"/>
                </a:solidFill>
              </a:rPr>
              <a:t> d’un processeur mais ce sera toujours une par une, en série.</a:t>
            </a:r>
            <a:endParaRPr lang="fr-FR" sz="2000" dirty="0" smtClean="0">
              <a:solidFill>
                <a:schemeClr val="tx1"/>
              </a:solidFill>
            </a:endParaRPr>
          </a:p>
          <a:p>
            <a:r>
              <a:rPr lang="fr-FR" sz="2400" u="sng" dirty="0" smtClean="0">
                <a:solidFill>
                  <a:srgbClr val="FF0000"/>
                </a:solidFill>
              </a:rPr>
              <a:t> </a:t>
            </a:r>
            <a:r>
              <a:rPr lang="fr-FR" sz="2400" b="1" u="sng" dirty="0" smtClean="0">
                <a:solidFill>
                  <a:srgbClr val="FF0000"/>
                </a:solidFill>
              </a:rPr>
              <a:t>Un processeur multi-</a:t>
            </a:r>
            <a:r>
              <a:rPr lang="fr-FR" sz="2400" b="1" u="sng" dirty="0" err="1" smtClean="0">
                <a:solidFill>
                  <a:srgbClr val="FF0000"/>
                </a:solidFill>
              </a:rPr>
              <a:t>coeur</a:t>
            </a:r>
            <a:r>
              <a:rPr lang="fr-FR" sz="2400" b="1" u="sng" dirty="0" smtClean="0">
                <a:solidFill>
                  <a:srgbClr val="FF0000"/>
                </a:solidFill>
              </a:rPr>
              <a:t>  :</a:t>
            </a:r>
          </a:p>
          <a:p>
            <a:r>
              <a:rPr lang="fr-FR" sz="2400" dirty="0" smtClean="0">
                <a:solidFill>
                  <a:schemeClr val="tx1"/>
                </a:solidFill>
              </a:rPr>
              <a:t>permet à l’utilisateur d’exécuter plusieurs tâches en même temps sans subir de ralentissements ! Autrement dit, les </a:t>
            </a:r>
            <a:r>
              <a:rPr lang="fr-FR" sz="2400" dirty="0" err="1" smtClean="0">
                <a:solidFill>
                  <a:schemeClr val="tx1"/>
                </a:solidFill>
              </a:rPr>
              <a:t>coeurs</a:t>
            </a:r>
            <a:r>
              <a:rPr lang="fr-FR" sz="2400" dirty="0" smtClean="0">
                <a:solidFill>
                  <a:schemeClr val="tx1"/>
                </a:solidFill>
              </a:rPr>
              <a:t> sont utiles si vous utilisez plusieurs logiciels à la fois.</a:t>
            </a:r>
            <a:endParaRPr lang="fr-FR" sz="24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155289"/>
          </a:xfrm>
        </p:spPr>
        <p:txBody>
          <a:bodyPr>
            <a:noAutofit/>
          </a:bodyPr>
          <a:lstStyle/>
          <a:p>
            <a:pPr algn="l"/>
            <a:r>
              <a:rPr lang="fr-FR" sz="2800" b="1" u="sng" dirty="0" smtClean="0">
                <a:solidFill>
                  <a:srgbClr val="FF0000"/>
                </a:solidFill>
              </a:rPr>
              <a:t>le choix d’un processeur :</a:t>
            </a:r>
            <a:br>
              <a:rPr lang="fr-FR" sz="2800" b="1" u="sng" dirty="0" smtClean="0">
                <a:solidFill>
                  <a:srgbClr val="FF0000"/>
                </a:solidFill>
              </a:rPr>
            </a:br>
            <a:endParaRPr lang="fr-FR" sz="2800" b="1" u="sng" dirty="0" smtClean="0">
              <a:solidFill>
                <a:srgbClr val="FF0000"/>
              </a:solidFill>
            </a:endParaRPr>
          </a:p>
          <a:p>
            <a:r>
              <a:rPr lang="fr-FR" sz="2800" dirty="0" smtClean="0">
                <a:solidFill>
                  <a:schemeClr val="tx1"/>
                </a:solidFill>
              </a:rPr>
              <a:t>o </a:t>
            </a:r>
            <a:r>
              <a:rPr lang="fr-FR" sz="2800" b="1" i="1" dirty="0" smtClean="0">
                <a:solidFill>
                  <a:schemeClr val="tx1"/>
                </a:solidFill>
              </a:rPr>
              <a:t>Le nombre de </a:t>
            </a:r>
            <a:r>
              <a:rPr lang="fr-FR" sz="2800" b="1" i="1" dirty="0" err="1" smtClean="0">
                <a:solidFill>
                  <a:schemeClr val="tx1"/>
                </a:solidFill>
              </a:rPr>
              <a:t>coeurs</a:t>
            </a:r>
            <a:r>
              <a:rPr lang="fr-FR" sz="2800" b="1" i="1" dirty="0" smtClean="0">
                <a:solidFill>
                  <a:schemeClr val="tx1"/>
                </a:solidFill>
              </a:rPr>
              <a:t> .</a:t>
            </a:r>
            <a:br>
              <a:rPr lang="fr-FR" sz="2800" b="1" i="1" dirty="0" smtClean="0">
                <a:solidFill>
                  <a:schemeClr val="tx1"/>
                </a:solidFill>
              </a:rPr>
            </a:br>
            <a:r>
              <a:rPr lang="fr-FR" sz="2800" dirty="0" smtClean="0">
                <a:solidFill>
                  <a:schemeClr val="tx1"/>
                </a:solidFill>
              </a:rPr>
              <a:t>o </a:t>
            </a:r>
            <a:r>
              <a:rPr lang="fr-FR" sz="2800" b="1" i="1" dirty="0" smtClean="0">
                <a:solidFill>
                  <a:schemeClr val="tx1"/>
                </a:solidFill>
              </a:rPr>
              <a:t>La mémoire cache .</a:t>
            </a:r>
          </a:p>
          <a:p>
            <a:r>
              <a:rPr lang="fr-FR" sz="2800" dirty="0" smtClean="0">
                <a:solidFill>
                  <a:schemeClr val="tx1"/>
                </a:solidFill>
              </a:rPr>
              <a:t>o </a:t>
            </a:r>
            <a:r>
              <a:rPr lang="fr-FR" sz="2800" b="1" i="1" dirty="0" smtClean="0">
                <a:solidFill>
                  <a:schemeClr val="tx1"/>
                </a:solidFill>
              </a:rPr>
              <a:t>La fréquence .</a:t>
            </a:r>
          </a:p>
          <a:p>
            <a:r>
              <a:rPr lang="fr-FR" sz="2800" dirty="0" smtClean="0">
                <a:solidFill>
                  <a:schemeClr val="tx1"/>
                </a:solidFill>
              </a:rPr>
              <a:t>o </a:t>
            </a:r>
            <a:r>
              <a:rPr lang="fr-FR" sz="2800" b="1" i="1" dirty="0" smtClean="0">
                <a:solidFill>
                  <a:schemeClr val="tx1"/>
                </a:solidFill>
              </a:rPr>
              <a:t>La puce graphique .</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476658"/>
          </a:xfrm>
        </p:spPr>
        <p:txBody>
          <a:bodyPr>
            <a:noAutofit/>
          </a:bodyPr>
          <a:lstStyle/>
          <a:p>
            <a:pPr algn="l"/>
            <a:r>
              <a:rPr lang="fr-FR" sz="2800" b="1" u="sng" dirty="0" smtClean="0">
                <a:solidFill>
                  <a:srgbClr val="FF0000"/>
                </a:solidFill>
              </a:rPr>
              <a:t>Les Types de CPU :</a:t>
            </a:r>
            <a:br>
              <a:rPr lang="fr-FR" sz="2800" b="1" u="sng" dirty="0" smtClean="0">
                <a:solidFill>
                  <a:srgbClr val="FF0000"/>
                </a:solidFill>
              </a:rPr>
            </a:br>
            <a:endParaRPr lang="fr-FR" sz="2800" b="1" u="sng"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grpSp>
        <p:nvGrpSpPr>
          <p:cNvPr id="45" name="Groupe 44"/>
          <p:cNvGrpSpPr/>
          <p:nvPr/>
        </p:nvGrpSpPr>
        <p:grpSpPr>
          <a:xfrm>
            <a:off x="107504" y="4254475"/>
            <a:ext cx="4008910" cy="2436869"/>
            <a:chOff x="107504" y="4254475"/>
            <a:chExt cx="4008910" cy="2436869"/>
          </a:xfrm>
        </p:grpSpPr>
        <p:pic>
          <p:nvPicPr>
            <p:cNvPr id="14" name="Imag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4279310"/>
              <a:ext cx="783771" cy="810710"/>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5846" y="4254475"/>
              <a:ext cx="673826" cy="835545"/>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74010" y="4284009"/>
              <a:ext cx="639750" cy="854099"/>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38442" y="4284009"/>
              <a:ext cx="759718" cy="854099"/>
            </a:xfrm>
            <a:prstGeom prst="rect">
              <a:avLst/>
            </a:prstGeom>
          </p:spPr>
        </p:pic>
        <p:pic>
          <p:nvPicPr>
            <p:cNvPr id="18" name="Image 1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491880" y="4284009"/>
              <a:ext cx="624534" cy="854099"/>
            </a:xfrm>
            <a:prstGeom prst="rect">
              <a:avLst/>
            </a:prstGeom>
          </p:spPr>
        </p:pic>
        <p:pic>
          <p:nvPicPr>
            <p:cNvPr id="19" name="Image 1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69169" y="5108114"/>
              <a:ext cx="661628" cy="841166"/>
            </a:xfrm>
            <a:prstGeom prst="rect">
              <a:avLst/>
            </a:prstGeom>
          </p:spPr>
        </p:pic>
        <p:pic>
          <p:nvPicPr>
            <p:cNvPr id="20" name="Image 1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1275" y="5134620"/>
              <a:ext cx="757496" cy="757496"/>
            </a:xfrm>
            <a:prstGeom prst="rect">
              <a:avLst/>
            </a:prstGeom>
          </p:spPr>
        </p:pic>
        <p:pic>
          <p:nvPicPr>
            <p:cNvPr id="21" name="Image 2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673986" y="5171582"/>
              <a:ext cx="741115" cy="741115"/>
            </a:xfrm>
            <a:prstGeom prst="rect">
              <a:avLst/>
            </a:prstGeom>
          </p:spPr>
        </p:pic>
        <p:pic>
          <p:nvPicPr>
            <p:cNvPr id="22" name="Image 2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415102" y="5209889"/>
              <a:ext cx="883058" cy="808215"/>
            </a:xfrm>
            <a:prstGeom prst="rect">
              <a:avLst/>
            </a:prstGeom>
          </p:spPr>
        </p:pic>
        <p:pic>
          <p:nvPicPr>
            <p:cNvPr id="23" name="Image 2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491880" y="5278571"/>
              <a:ext cx="624534" cy="679348"/>
            </a:xfrm>
            <a:prstGeom prst="rect">
              <a:avLst/>
            </a:prstGeom>
          </p:spPr>
        </p:pic>
        <p:pic>
          <p:nvPicPr>
            <p:cNvPr id="24" name="Image 2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38652" y="5938113"/>
              <a:ext cx="807193" cy="753231"/>
            </a:xfrm>
            <a:prstGeom prst="rect">
              <a:avLst/>
            </a:prstGeom>
          </p:spPr>
        </p:pic>
        <p:pic>
          <p:nvPicPr>
            <p:cNvPr id="25" name="Image 2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043608" y="6011317"/>
              <a:ext cx="828164" cy="629148"/>
            </a:xfrm>
            <a:prstGeom prst="rect">
              <a:avLst/>
            </a:prstGeom>
          </p:spPr>
        </p:pic>
        <p:pic>
          <p:nvPicPr>
            <p:cNvPr id="26" name="Image 25"/>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2039185" y="6018104"/>
              <a:ext cx="830885" cy="622361"/>
            </a:xfrm>
            <a:prstGeom prst="rect">
              <a:avLst/>
            </a:prstGeom>
          </p:spPr>
        </p:pic>
        <p:pic>
          <p:nvPicPr>
            <p:cNvPr id="27" name="Image 26"/>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3100157" y="6018103"/>
              <a:ext cx="779990" cy="622361"/>
            </a:xfrm>
            <a:prstGeom prst="rect">
              <a:avLst/>
            </a:prstGeom>
          </p:spPr>
        </p:pic>
      </p:grpSp>
      <p:grpSp>
        <p:nvGrpSpPr>
          <p:cNvPr id="44" name="Groupe 43"/>
          <p:cNvGrpSpPr/>
          <p:nvPr/>
        </p:nvGrpSpPr>
        <p:grpSpPr>
          <a:xfrm>
            <a:off x="1619672" y="3294415"/>
            <a:ext cx="5435712" cy="3175614"/>
            <a:chOff x="1619672" y="3294415"/>
            <a:chExt cx="5435712" cy="3175614"/>
          </a:xfrm>
        </p:grpSpPr>
        <p:cxnSp>
          <p:nvCxnSpPr>
            <p:cNvPr id="4" name="Connecteur droit 3"/>
            <p:cNvCxnSpPr/>
            <p:nvPr/>
          </p:nvCxnSpPr>
          <p:spPr>
            <a:xfrm>
              <a:off x="4515912" y="3949749"/>
              <a:ext cx="0" cy="252028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age 11"/>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1619672" y="3645024"/>
              <a:ext cx="918770" cy="609451"/>
            </a:xfrm>
            <a:prstGeom prst="rect">
              <a:avLst/>
            </a:prstGeom>
          </p:spPr>
        </p:pic>
        <p:pic>
          <p:nvPicPr>
            <p:cNvPr id="28" name="Image 27"/>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5664858" y="3294415"/>
              <a:ext cx="1390526" cy="927017"/>
            </a:xfrm>
            <a:prstGeom prst="rect">
              <a:avLst/>
            </a:prstGeom>
          </p:spPr>
        </p:pic>
      </p:grpSp>
      <p:grpSp>
        <p:nvGrpSpPr>
          <p:cNvPr id="47" name="Groupe 46"/>
          <p:cNvGrpSpPr/>
          <p:nvPr/>
        </p:nvGrpSpPr>
        <p:grpSpPr>
          <a:xfrm>
            <a:off x="4716016" y="4077072"/>
            <a:ext cx="4127736" cy="2664296"/>
            <a:chOff x="4716016" y="4077072"/>
            <a:chExt cx="4127736" cy="2664296"/>
          </a:xfrm>
        </p:grpSpPr>
        <p:pic>
          <p:nvPicPr>
            <p:cNvPr id="29" name="Image 28"/>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4716016" y="4114858"/>
              <a:ext cx="762097" cy="898318"/>
            </a:xfrm>
            <a:prstGeom prst="rect">
              <a:avLst/>
            </a:prstGeom>
          </p:spPr>
        </p:pic>
        <p:pic>
          <p:nvPicPr>
            <p:cNvPr id="30" name="Image 29"/>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5547666" y="4096006"/>
              <a:ext cx="752526" cy="917170"/>
            </a:xfrm>
            <a:prstGeom prst="rect">
              <a:avLst/>
            </a:prstGeom>
          </p:spPr>
        </p:pic>
        <p:pic>
          <p:nvPicPr>
            <p:cNvPr id="31" name="Image 30"/>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6348576" y="4077072"/>
              <a:ext cx="769458" cy="911397"/>
            </a:xfrm>
            <a:prstGeom prst="rect">
              <a:avLst/>
            </a:prstGeom>
          </p:spPr>
        </p:pic>
        <p:pic>
          <p:nvPicPr>
            <p:cNvPr id="33" name="Image 32"/>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7186917" y="4113308"/>
              <a:ext cx="769459" cy="911398"/>
            </a:xfrm>
            <a:prstGeom prst="rect">
              <a:avLst/>
            </a:prstGeom>
          </p:spPr>
        </p:pic>
        <p:pic>
          <p:nvPicPr>
            <p:cNvPr id="34" name="Image 33"/>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a:off x="8038792" y="4113307"/>
              <a:ext cx="804960" cy="948343"/>
            </a:xfrm>
            <a:prstGeom prst="rect">
              <a:avLst/>
            </a:prstGeom>
          </p:spPr>
        </p:pic>
        <p:pic>
          <p:nvPicPr>
            <p:cNvPr id="35" name="Image 34"/>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4753247" y="5055884"/>
              <a:ext cx="724866" cy="875096"/>
            </a:xfrm>
            <a:prstGeom prst="rect">
              <a:avLst/>
            </a:prstGeom>
          </p:spPr>
        </p:pic>
        <p:pic>
          <p:nvPicPr>
            <p:cNvPr id="37" name="Image 36"/>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5585045" y="5088004"/>
              <a:ext cx="715147" cy="842976"/>
            </a:xfrm>
            <a:prstGeom prst="rect">
              <a:avLst/>
            </a:prstGeom>
          </p:spPr>
        </p:pic>
        <p:pic>
          <p:nvPicPr>
            <p:cNvPr id="38" name="Image 37"/>
            <p:cNvPicPr>
              <a:picLocks noChangeAspect="1"/>
            </p:cNvPicPr>
            <p:nvPr/>
          </p:nvPicPr>
          <p:blipFill>
            <a:blip r:embed="rId26">
              <a:extLst>
                <a:ext uri="{28A0092B-C50C-407E-A947-70E740481C1C}">
                  <a14:useLocalDpi xmlns:a14="http://schemas.microsoft.com/office/drawing/2010/main" xmlns="" val="0"/>
                </a:ext>
              </a:extLst>
            </a:blip>
            <a:stretch>
              <a:fillRect/>
            </a:stretch>
          </p:blipFill>
          <p:spPr>
            <a:xfrm>
              <a:off x="6360121" y="5013176"/>
              <a:ext cx="1119051" cy="981713"/>
            </a:xfrm>
            <a:prstGeom prst="rect">
              <a:avLst/>
            </a:prstGeom>
          </p:spPr>
        </p:pic>
        <p:pic>
          <p:nvPicPr>
            <p:cNvPr id="39" name="Image 38"/>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7559467" y="5039682"/>
              <a:ext cx="1039541" cy="909598"/>
            </a:xfrm>
            <a:prstGeom prst="rect">
              <a:avLst/>
            </a:prstGeom>
          </p:spPr>
        </p:pic>
        <p:pic>
          <p:nvPicPr>
            <p:cNvPr id="40" name="Image 39"/>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4735113" y="5992333"/>
              <a:ext cx="886182" cy="749035"/>
            </a:xfrm>
            <a:prstGeom prst="rect">
              <a:avLst/>
            </a:prstGeom>
          </p:spPr>
        </p:pic>
        <p:pic>
          <p:nvPicPr>
            <p:cNvPr id="42" name="Image 41"/>
            <p:cNvPicPr>
              <a:picLocks noChangeAspect="1"/>
            </p:cNvPicPr>
            <p:nvPr/>
          </p:nvPicPr>
          <p:blipFill>
            <a:blip r:embed="rId29" cstate="print">
              <a:extLst>
                <a:ext uri="{28A0092B-C50C-407E-A947-70E740481C1C}">
                  <a14:useLocalDpi xmlns:a14="http://schemas.microsoft.com/office/drawing/2010/main" xmlns="" val="0"/>
                </a:ext>
              </a:extLst>
            </a:blip>
            <a:stretch>
              <a:fillRect/>
            </a:stretch>
          </p:blipFill>
          <p:spPr>
            <a:xfrm>
              <a:off x="5664858" y="6011317"/>
              <a:ext cx="859921" cy="725999"/>
            </a:xfrm>
            <a:prstGeom prst="rect">
              <a:avLst/>
            </a:prstGeom>
          </p:spPr>
        </p:pic>
        <p:pic>
          <p:nvPicPr>
            <p:cNvPr id="43" name="Image 42"/>
            <p:cNvPicPr>
              <a:picLocks noChangeAspect="1"/>
            </p:cNvPicPr>
            <p:nvPr/>
          </p:nvPicPr>
          <p:blipFill>
            <a:blip r:embed="rId30" cstate="print">
              <a:extLst>
                <a:ext uri="{28A0092B-C50C-407E-A947-70E740481C1C}">
                  <a14:useLocalDpi xmlns:a14="http://schemas.microsoft.com/office/drawing/2010/main" xmlns="" val="0"/>
                </a:ext>
              </a:extLst>
            </a:blip>
            <a:stretch>
              <a:fillRect/>
            </a:stretch>
          </p:blipFill>
          <p:spPr>
            <a:xfrm>
              <a:off x="6643915" y="6010959"/>
              <a:ext cx="822937" cy="695640"/>
            </a:xfrm>
            <a:prstGeom prst="rect">
              <a:avLst/>
            </a:prstGeom>
          </p:spPr>
        </p:pic>
        <p:pic>
          <p:nvPicPr>
            <p:cNvPr id="46" name="Image 45"/>
            <p:cNvPicPr>
              <a:picLocks noChangeAspect="1"/>
            </p:cNvPicPr>
            <p:nvPr/>
          </p:nvPicPr>
          <p:blipFill>
            <a:blip r:embed="rId31" cstate="print">
              <a:extLst>
                <a:ext uri="{28A0092B-C50C-407E-A947-70E740481C1C}">
                  <a14:useLocalDpi xmlns:a14="http://schemas.microsoft.com/office/drawing/2010/main" xmlns="" val="0"/>
                </a:ext>
              </a:extLst>
            </a:blip>
            <a:stretch>
              <a:fillRect/>
            </a:stretch>
          </p:blipFill>
          <p:spPr>
            <a:xfrm>
              <a:off x="7764184" y="6010959"/>
              <a:ext cx="1079568" cy="680128"/>
            </a:xfrm>
            <a:prstGeom prst="rect">
              <a:avLst/>
            </a:prstGeom>
          </p:spPr>
        </p:pic>
      </p:grpSp>
    </p:spTree>
    <p:extLst>
      <p:ext uri="{BB962C8B-B14F-4D97-AF65-F5344CB8AC3E}">
        <p14:creationId xmlns:p14="http://schemas.microsoft.com/office/powerpoint/2010/main" xmlns="" val="32802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3" presetClass="entr" presetSubtype="16" fill="hold" nodeType="afterEffect">
                                  <p:stCondLst>
                                    <p:cond delay="500"/>
                                  </p:stCondLst>
                                  <p:childTnLst>
                                    <p:set>
                                      <p:cBhvr>
                                        <p:cTn id="10" dur="1" fill="hold">
                                          <p:stCondLst>
                                            <p:cond delay="0"/>
                                          </p:stCondLst>
                                        </p:cTn>
                                        <p:tgtEl>
                                          <p:spTgt spid="45"/>
                                        </p:tgtEl>
                                        <p:attrNameLst>
                                          <p:attrName>style.visibility</p:attrName>
                                        </p:attrNameLst>
                                      </p:cBhvr>
                                      <p:to>
                                        <p:strVal val="visible"/>
                                      </p:to>
                                    </p:set>
                                    <p:animEffect transition="in" filter="plus(in)">
                                      <p:cBhvr>
                                        <p:cTn id="11" dur="2000"/>
                                        <p:tgtEl>
                                          <p:spTgt spid="45"/>
                                        </p:tgtEl>
                                      </p:cBhvr>
                                    </p:animEffect>
                                  </p:childTnLst>
                                </p:cTn>
                              </p:par>
                            </p:childTnLst>
                          </p:cTn>
                        </p:par>
                        <p:par>
                          <p:cTn id="12" fill="hold">
                            <p:stCondLst>
                              <p:cond delay="3000"/>
                            </p:stCondLst>
                            <p:childTnLst>
                              <p:par>
                                <p:cTn id="13" presetID="13" presetClass="entr" presetSubtype="16" fill="hold" nodeType="afterEffect">
                                  <p:stCondLst>
                                    <p:cond delay="400"/>
                                  </p:stCondLst>
                                  <p:childTnLst>
                                    <p:set>
                                      <p:cBhvr>
                                        <p:cTn id="14" dur="1" fill="hold">
                                          <p:stCondLst>
                                            <p:cond delay="0"/>
                                          </p:stCondLst>
                                        </p:cTn>
                                        <p:tgtEl>
                                          <p:spTgt spid="47"/>
                                        </p:tgtEl>
                                        <p:attrNameLst>
                                          <p:attrName>style.visibility</p:attrName>
                                        </p:attrNameLst>
                                      </p:cBhvr>
                                      <p:to>
                                        <p:strVal val="visible"/>
                                      </p:to>
                                    </p:set>
                                    <p:animEffect transition="in" filter="plus(in)">
                                      <p:cBhvr>
                                        <p:cTn id="1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476658"/>
          </a:xfrm>
        </p:spPr>
        <p:txBody>
          <a:bodyPr>
            <a:noAutofit/>
          </a:bodyPr>
          <a:lstStyle/>
          <a:p>
            <a:pPr algn="l"/>
            <a:r>
              <a:rPr lang="fr-FR" sz="2800" b="1" u="sng" dirty="0" smtClean="0">
                <a:solidFill>
                  <a:srgbClr val="FF0000"/>
                </a:solidFill>
              </a:rPr>
              <a:t>Le choix du </a:t>
            </a:r>
            <a:r>
              <a:rPr lang="fr-FR" sz="2800" b="1" u="sng" dirty="0" err="1">
                <a:solidFill>
                  <a:srgbClr val="FF0000"/>
                </a:solidFill>
              </a:rPr>
              <a:t>C</a:t>
            </a:r>
            <a:r>
              <a:rPr lang="fr-FR" sz="2800" b="1" u="sng" dirty="0" err="1" smtClean="0">
                <a:solidFill>
                  <a:srgbClr val="FF0000"/>
                </a:solidFill>
              </a:rPr>
              <a:t>pu</a:t>
            </a:r>
            <a:r>
              <a:rPr lang="fr-FR" sz="2800" b="1" u="sng" dirty="0" smtClean="0">
                <a:solidFill>
                  <a:srgbClr val="FF0000"/>
                </a:solidFill>
              </a:rPr>
              <a:t> :</a:t>
            </a:r>
            <a:br>
              <a:rPr lang="fr-FR" sz="2800" b="1" u="sng" dirty="0" smtClean="0">
                <a:solidFill>
                  <a:srgbClr val="FF0000"/>
                </a:solidFill>
              </a:rPr>
            </a:br>
            <a:endParaRPr lang="fr-FR" sz="2800" b="1" u="sng"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3" name="Imag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717032"/>
            <a:ext cx="1113613" cy="1113613"/>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64710" y="3869213"/>
            <a:ext cx="1065237" cy="80925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56176" y="3869213"/>
            <a:ext cx="1089472" cy="816052"/>
          </a:xfrm>
          <a:prstGeom prst="rect">
            <a:avLst/>
          </a:prstGeom>
        </p:spPr>
      </p:pic>
      <p:sp>
        <p:nvSpPr>
          <p:cNvPr id="9" name="ZoneTexte 8"/>
          <p:cNvSpPr txBox="1"/>
          <p:nvPr/>
        </p:nvSpPr>
        <p:spPr>
          <a:xfrm>
            <a:off x="323528" y="4950702"/>
            <a:ext cx="2504404" cy="646331"/>
          </a:xfrm>
          <a:prstGeom prst="rect">
            <a:avLst/>
          </a:prstGeom>
          <a:noFill/>
        </p:spPr>
        <p:txBody>
          <a:bodyPr wrap="none" rtlCol="0">
            <a:spAutoFit/>
          </a:bodyPr>
          <a:lstStyle/>
          <a:p>
            <a:r>
              <a:rPr lang="fr-FR" dirty="0" smtClean="0"/>
              <a:t>Efficace sur les </a:t>
            </a:r>
          </a:p>
          <a:p>
            <a:r>
              <a:rPr lang="fr-FR" dirty="0" smtClean="0"/>
              <a:t>Traitements simple (Word) </a:t>
            </a:r>
            <a:endParaRPr lang="fr-FR" dirty="0"/>
          </a:p>
        </p:txBody>
      </p:sp>
      <p:sp>
        <p:nvSpPr>
          <p:cNvPr id="10" name="ZoneTexte 9"/>
          <p:cNvSpPr txBox="1"/>
          <p:nvPr/>
        </p:nvSpPr>
        <p:spPr>
          <a:xfrm>
            <a:off x="3177344" y="4927213"/>
            <a:ext cx="2590709" cy="923330"/>
          </a:xfrm>
          <a:prstGeom prst="rect">
            <a:avLst/>
          </a:prstGeom>
          <a:noFill/>
        </p:spPr>
        <p:txBody>
          <a:bodyPr wrap="none" rtlCol="0">
            <a:spAutoFit/>
          </a:bodyPr>
          <a:lstStyle/>
          <a:p>
            <a:r>
              <a:rPr lang="fr-FR" dirty="0" smtClean="0"/>
              <a:t>Efficace  dans les </a:t>
            </a:r>
          </a:p>
          <a:p>
            <a:r>
              <a:rPr lang="fr-FR" dirty="0" smtClean="0"/>
              <a:t>logiciels de programmations </a:t>
            </a:r>
          </a:p>
          <a:p>
            <a:r>
              <a:rPr lang="fr-FR" dirty="0" smtClean="0"/>
              <a:t>Et quelques jeux moderne </a:t>
            </a:r>
            <a:endParaRPr lang="fr-FR" dirty="0"/>
          </a:p>
        </p:txBody>
      </p:sp>
      <p:sp>
        <p:nvSpPr>
          <p:cNvPr id="11" name="ZoneTexte 10"/>
          <p:cNvSpPr txBox="1"/>
          <p:nvPr/>
        </p:nvSpPr>
        <p:spPr>
          <a:xfrm>
            <a:off x="6212322" y="4927213"/>
            <a:ext cx="1384014" cy="923330"/>
          </a:xfrm>
          <a:prstGeom prst="rect">
            <a:avLst/>
          </a:prstGeom>
          <a:noFill/>
        </p:spPr>
        <p:txBody>
          <a:bodyPr wrap="square" rtlCol="0">
            <a:spAutoFit/>
          </a:bodyPr>
          <a:lstStyle/>
          <a:p>
            <a:r>
              <a:rPr lang="fr-FR" dirty="0" smtClean="0"/>
              <a:t>Il est puissant dans les jeux </a:t>
            </a:r>
            <a:r>
              <a:rPr lang="fr-FR" dirty="0" err="1" smtClean="0"/>
              <a:t>ect</a:t>
            </a:r>
            <a:r>
              <a:rPr lang="fr-FR" dirty="0" smtClean="0"/>
              <a:t> </a:t>
            </a:r>
            <a:endParaRPr lang="fr-FR" dirty="0"/>
          </a:p>
        </p:txBody>
      </p:sp>
      <p:sp>
        <p:nvSpPr>
          <p:cNvPr id="13" name="ZoneTexte 12"/>
          <p:cNvSpPr txBox="1"/>
          <p:nvPr/>
        </p:nvSpPr>
        <p:spPr>
          <a:xfrm>
            <a:off x="827584" y="6381328"/>
            <a:ext cx="184731" cy="369332"/>
          </a:xfrm>
          <a:prstGeom prst="rect">
            <a:avLst/>
          </a:prstGeom>
          <a:noFill/>
        </p:spPr>
        <p:txBody>
          <a:bodyPr wrap="none" rtlCol="0">
            <a:spAutoFit/>
          </a:bodyPr>
          <a:lstStyle/>
          <a:p>
            <a:pPr algn="r"/>
            <a:endParaRPr lang="fr-FR"/>
          </a:p>
        </p:txBody>
      </p:sp>
      <p:sp>
        <p:nvSpPr>
          <p:cNvPr id="4" name="ZoneTexte 3"/>
          <p:cNvSpPr txBox="1"/>
          <p:nvPr/>
        </p:nvSpPr>
        <p:spPr>
          <a:xfrm>
            <a:off x="919949" y="6196662"/>
            <a:ext cx="3354957" cy="369332"/>
          </a:xfrm>
          <a:prstGeom prst="rect">
            <a:avLst/>
          </a:prstGeom>
          <a:noFill/>
          <a:ln>
            <a:solidFill>
              <a:srgbClr val="FF0000"/>
            </a:solidFill>
          </a:ln>
        </p:spPr>
        <p:txBody>
          <a:bodyPr wrap="none" rtlCol="0">
            <a:spAutoFit/>
          </a:bodyPr>
          <a:lstStyle/>
          <a:p>
            <a:r>
              <a:rPr lang="fr-FR" dirty="0" err="1" smtClean="0"/>
              <a:t>Rq</a:t>
            </a:r>
            <a:r>
              <a:rPr lang="fr-FR" dirty="0" smtClean="0"/>
              <a:t>: chaque CPU Intel </a:t>
            </a:r>
            <a:r>
              <a:rPr lang="fr-FR" dirty="0"/>
              <a:t>à</a:t>
            </a:r>
            <a:r>
              <a:rPr lang="fr-FR" dirty="0" smtClean="0"/>
              <a:t> 9 générations </a:t>
            </a:r>
            <a:endParaRPr lang="fr-FR" dirty="0"/>
          </a:p>
        </p:txBody>
      </p:sp>
    </p:spTree>
    <p:extLst>
      <p:ext uri="{BB962C8B-B14F-4D97-AF65-F5344CB8AC3E}">
        <p14:creationId xmlns:p14="http://schemas.microsoft.com/office/powerpoint/2010/main" xmlns="" val="1118371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071810"/>
            <a:ext cx="8451062" cy="3155289"/>
          </a:xfrm>
        </p:spPr>
        <p:txBody>
          <a:bodyPr>
            <a:noAutofit/>
          </a:bodyPr>
          <a:lstStyle/>
          <a:p>
            <a:pPr algn="just"/>
            <a:r>
              <a:rPr lang="fr-FR" sz="2800" b="1" dirty="0" smtClean="0">
                <a:solidFill>
                  <a:schemeClr val="tx1"/>
                </a:solidFill>
              </a:rPr>
              <a:t>Mémoire centrale RAM :</a:t>
            </a:r>
            <a:endParaRPr lang="fr-FR" sz="2800" dirty="0" smtClean="0">
              <a:solidFill>
                <a:schemeClr val="tx1"/>
              </a:solidFill>
            </a:endParaRPr>
          </a:p>
          <a:p>
            <a:pPr algn="just"/>
            <a:r>
              <a:rPr lang="fr-FR" sz="2800" dirty="0" smtClean="0">
                <a:solidFill>
                  <a:schemeClr val="tx1"/>
                </a:solidFill>
              </a:rPr>
              <a:t>La mémoire se présente sous forme de composants électroniques ayant la capacité de retenir et restituer des informations d’une façon temporaire (volatile),</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071810"/>
            <a:ext cx="2775493" cy="1437310"/>
          </a:xfrm>
        </p:spPr>
        <p:txBody>
          <a:bodyPr>
            <a:noAutofit/>
          </a:bodyPr>
          <a:lstStyle/>
          <a:p>
            <a:pPr algn="just"/>
            <a:r>
              <a:rPr lang="fr-FR" sz="2800" b="1" dirty="0" smtClean="0">
                <a:solidFill>
                  <a:schemeClr val="tx1"/>
                </a:solidFill>
              </a:rPr>
              <a:t>Les Types  RAM :</a:t>
            </a:r>
          </a:p>
          <a:p>
            <a:pPr algn="just"/>
            <a:r>
              <a:rPr lang="fr-FR" sz="2800" b="1" dirty="0">
                <a:solidFill>
                  <a:schemeClr val="tx1"/>
                </a:solidFill>
              </a:rPr>
              <a:t> </a:t>
            </a:r>
            <a:r>
              <a:rPr lang="fr-FR" sz="2800" b="1" dirty="0" smtClean="0">
                <a:solidFill>
                  <a:schemeClr val="tx1"/>
                </a:solidFill>
              </a:rPr>
              <a:t> </a:t>
            </a:r>
            <a:r>
              <a:rPr lang="fr-FR" sz="2800" dirty="0" smtClean="0">
                <a:solidFill>
                  <a:schemeClr val="tx1"/>
                </a:solidFill>
              </a:rPr>
              <a:t>-DDR</a:t>
            </a:r>
          </a:p>
          <a:p>
            <a:pPr algn="just"/>
            <a:r>
              <a:rPr lang="fr-FR" sz="2800" dirty="0" smtClean="0">
                <a:solidFill>
                  <a:schemeClr val="tx1"/>
                </a:solidFill>
              </a:rPr>
              <a:t>  -DDR2</a:t>
            </a:r>
          </a:p>
          <a:p>
            <a:pPr algn="just"/>
            <a:r>
              <a:rPr lang="fr-FR" sz="2800" dirty="0">
                <a:solidFill>
                  <a:schemeClr val="tx1"/>
                </a:solidFill>
              </a:rPr>
              <a:t> </a:t>
            </a:r>
            <a:r>
              <a:rPr lang="fr-FR" sz="2800" dirty="0" smtClean="0">
                <a:solidFill>
                  <a:schemeClr val="tx1"/>
                </a:solidFill>
              </a:rPr>
              <a:t> -DDR3           </a:t>
            </a:r>
          </a:p>
          <a:p>
            <a:pPr algn="just"/>
            <a:r>
              <a:rPr lang="fr-FR" sz="2800" dirty="0">
                <a:solidFill>
                  <a:schemeClr val="tx1"/>
                </a:solidFill>
              </a:rPr>
              <a:t> </a:t>
            </a:r>
            <a:r>
              <a:rPr lang="fr-FR" sz="2800" dirty="0" smtClean="0">
                <a:solidFill>
                  <a:schemeClr val="tx1"/>
                </a:solidFill>
              </a:rPr>
              <a:t> -DDR4 </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grpSp>
        <p:nvGrpSpPr>
          <p:cNvPr id="7" name="Groupe 6"/>
          <p:cNvGrpSpPr/>
          <p:nvPr/>
        </p:nvGrpSpPr>
        <p:grpSpPr>
          <a:xfrm>
            <a:off x="1835696" y="4797152"/>
            <a:ext cx="3020261" cy="687037"/>
            <a:chOff x="1835696" y="4797152"/>
            <a:chExt cx="3020261" cy="687037"/>
          </a:xfrm>
        </p:grpSpPr>
        <p:sp>
          <p:nvSpPr>
            <p:cNvPr id="3" name="Accolade fermante 2"/>
            <p:cNvSpPr/>
            <p:nvPr/>
          </p:nvSpPr>
          <p:spPr>
            <a:xfrm>
              <a:off x="1835696" y="4797152"/>
              <a:ext cx="659504" cy="68703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2555776" y="4956004"/>
              <a:ext cx="2300181" cy="369332"/>
            </a:xfrm>
            <a:prstGeom prst="rect">
              <a:avLst/>
            </a:prstGeom>
            <a:noFill/>
          </p:spPr>
          <p:txBody>
            <a:bodyPr wrap="none" rtlCol="0">
              <a:spAutoFit/>
            </a:bodyPr>
            <a:lstStyle/>
            <a:p>
              <a:r>
                <a:rPr lang="fr-FR" dirty="0" smtClean="0"/>
                <a:t>Disponible sur le marché </a:t>
              </a:r>
              <a:endParaRPr lang="fr-FR" dirty="0"/>
            </a:p>
          </p:txBody>
        </p:sp>
      </p:grpSp>
      <p:pic>
        <p:nvPicPr>
          <p:cNvPr id="9" name="Imag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24128" y="3140968"/>
            <a:ext cx="3240360" cy="3528392"/>
          </a:xfrm>
          <a:prstGeom prst="rect">
            <a:avLst/>
          </a:prstGeom>
        </p:spPr>
      </p:pic>
    </p:spTree>
    <p:extLst>
      <p:ext uri="{BB962C8B-B14F-4D97-AF65-F5344CB8AC3E}">
        <p14:creationId xmlns:p14="http://schemas.microsoft.com/office/powerpoint/2010/main" xmlns="" val="27322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
        <p:nvSpPr>
          <p:cNvPr id="4" name="Sous-titre 3"/>
          <p:cNvSpPr>
            <a:spLocks noGrp="1"/>
          </p:cNvSpPr>
          <p:nvPr>
            <p:ph type="subTitle" idx="1"/>
          </p:nvPr>
        </p:nvSpPr>
        <p:spPr>
          <a:xfrm>
            <a:off x="-21704" y="3182294"/>
            <a:ext cx="6652592" cy="660648"/>
          </a:xfrm>
        </p:spPr>
        <p:txBody>
          <a:bodyPr>
            <a:normAutofit/>
          </a:bodyPr>
          <a:lstStyle/>
          <a:p>
            <a:pPr algn="l"/>
            <a:r>
              <a:rPr lang="fr-FR" sz="3600" b="1" dirty="0" smtClean="0">
                <a:solidFill>
                  <a:schemeClr val="tx1"/>
                </a:solidFill>
              </a:rPr>
              <a:t>La différence entre:</a:t>
            </a:r>
            <a:endParaRPr lang="fr-FR" sz="3600" b="1" dirty="0">
              <a:solidFill>
                <a:schemeClr val="tx1"/>
              </a:solidFill>
            </a:endParaRPr>
          </a:p>
        </p:txBody>
      </p:sp>
      <p:cxnSp>
        <p:nvCxnSpPr>
          <p:cNvPr id="10" name="Connecteur droit 9"/>
          <p:cNvCxnSpPr/>
          <p:nvPr/>
        </p:nvCxnSpPr>
        <p:spPr>
          <a:xfrm>
            <a:off x="5220072" y="4195510"/>
            <a:ext cx="0" cy="2088232"/>
          </a:xfrm>
          <a:prstGeom prst="line">
            <a:avLst/>
          </a:prstGeom>
        </p:spPr>
        <p:style>
          <a:lnRef idx="3">
            <a:schemeClr val="accent2"/>
          </a:lnRef>
          <a:fillRef idx="0">
            <a:schemeClr val="accent2"/>
          </a:fillRef>
          <a:effectRef idx="2">
            <a:schemeClr val="accent2"/>
          </a:effectRef>
          <a:fontRef idx="minor">
            <a:schemeClr val="tx1"/>
          </a:fontRef>
        </p:style>
      </p:cxnSp>
      <p:sp>
        <p:nvSpPr>
          <p:cNvPr id="16" name="ZoneTexte 15"/>
          <p:cNvSpPr txBox="1"/>
          <p:nvPr/>
        </p:nvSpPr>
        <p:spPr>
          <a:xfrm>
            <a:off x="2627784" y="3964677"/>
            <a:ext cx="970137" cy="461665"/>
          </a:xfrm>
          <a:prstGeom prst="rect">
            <a:avLst/>
          </a:prstGeom>
          <a:noFill/>
        </p:spPr>
        <p:txBody>
          <a:bodyPr wrap="none" rtlCol="0">
            <a:spAutoFit/>
          </a:bodyPr>
          <a:lstStyle/>
          <a:p>
            <a:r>
              <a:rPr lang="fr-FR" sz="2400" b="1" u="sng" dirty="0" smtClean="0"/>
              <a:t>DDR3</a:t>
            </a:r>
            <a:endParaRPr lang="fr-FR" sz="2400" b="1" u="sng" dirty="0"/>
          </a:p>
        </p:txBody>
      </p:sp>
      <p:sp>
        <p:nvSpPr>
          <p:cNvPr id="17" name="ZoneTexte 16"/>
          <p:cNvSpPr txBox="1"/>
          <p:nvPr/>
        </p:nvSpPr>
        <p:spPr>
          <a:xfrm>
            <a:off x="5868144" y="3931594"/>
            <a:ext cx="970137" cy="461665"/>
          </a:xfrm>
          <a:prstGeom prst="rect">
            <a:avLst/>
          </a:prstGeom>
          <a:noFill/>
        </p:spPr>
        <p:txBody>
          <a:bodyPr wrap="none" rtlCol="0">
            <a:spAutoFit/>
          </a:bodyPr>
          <a:lstStyle/>
          <a:p>
            <a:r>
              <a:rPr lang="fr-FR" sz="2400" b="1" u="sng" dirty="0" smtClean="0"/>
              <a:t>DDR4</a:t>
            </a:r>
            <a:endParaRPr lang="fr-FR" sz="2400" b="1" u="sng" dirty="0"/>
          </a:p>
        </p:txBody>
      </p:sp>
      <p:grpSp>
        <p:nvGrpSpPr>
          <p:cNvPr id="48" name="Groupe 47"/>
          <p:cNvGrpSpPr/>
          <p:nvPr/>
        </p:nvGrpSpPr>
        <p:grpSpPr>
          <a:xfrm>
            <a:off x="165111" y="4641207"/>
            <a:ext cx="7529059" cy="504665"/>
            <a:chOff x="165111" y="4641207"/>
            <a:chExt cx="7529059" cy="504665"/>
          </a:xfrm>
        </p:grpSpPr>
        <p:sp>
          <p:nvSpPr>
            <p:cNvPr id="18" name="ZoneTexte 17"/>
            <p:cNvSpPr txBox="1"/>
            <p:nvPr/>
          </p:nvSpPr>
          <p:spPr>
            <a:xfrm>
              <a:off x="165111" y="4641207"/>
              <a:ext cx="1143005" cy="369332"/>
            </a:xfrm>
            <a:prstGeom prst="rect">
              <a:avLst/>
            </a:prstGeom>
            <a:noFill/>
          </p:spPr>
          <p:txBody>
            <a:bodyPr wrap="none" rtlCol="0">
              <a:spAutoFit/>
            </a:bodyPr>
            <a:lstStyle/>
            <a:p>
              <a:r>
                <a:rPr lang="fr-FR" b="1" u="sng" dirty="0" smtClean="0"/>
                <a:t>Capacité :</a:t>
              </a:r>
              <a:endParaRPr lang="fr-FR" b="1" u="sng" dirty="0"/>
            </a:p>
          </p:txBody>
        </p:sp>
        <p:grpSp>
          <p:nvGrpSpPr>
            <p:cNvPr id="47" name="Groupe 46"/>
            <p:cNvGrpSpPr/>
            <p:nvPr/>
          </p:nvGrpSpPr>
          <p:grpSpPr>
            <a:xfrm>
              <a:off x="2627784" y="4674797"/>
              <a:ext cx="5066386" cy="471075"/>
              <a:chOff x="2627784" y="4674797"/>
              <a:chExt cx="5066386" cy="471075"/>
            </a:xfrm>
          </p:grpSpPr>
          <p:sp>
            <p:nvSpPr>
              <p:cNvPr id="19" name="ZoneTexte 18"/>
              <p:cNvSpPr txBox="1"/>
              <p:nvPr/>
            </p:nvSpPr>
            <p:spPr>
              <a:xfrm>
                <a:off x="2627784" y="4674797"/>
                <a:ext cx="278425" cy="461665"/>
              </a:xfrm>
              <a:prstGeom prst="rect">
                <a:avLst/>
              </a:prstGeom>
              <a:noFill/>
            </p:spPr>
            <p:txBody>
              <a:bodyPr wrap="square" rtlCol="0">
                <a:spAutoFit/>
              </a:bodyPr>
              <a:lstStyle/>
              <a:p>
                <a:r>
                  <a:rPr lang="fr-FR" sz="2400" dirty="0" smtClean="0"/>
                  <a:t>1</a:t>
                </a:r>
                <a:endParaRPr lang="fr-FR" sz="2400" dirty="0"/>
              </a:p>
            </p:txBody>
          </p:sp>
          <p:cxnSp>
            <p:nvCxnSpPr>
              <p:cNvPr id="21" name="Connecteur droit avec flèche 20"/>
              <p:cNvCxnSpPr/>
              <p:nvPr/>
            </p:nvCxnSpPr>
            <p:spPr>
              <a:xfrm flipV="1">
                <a:off x="2906209" y="4863275"/>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ZoneTexte 25"/>
              <p:cNvSpPr txBox="1"/>
              <p:nvPr/>
            </p:nvSpPr>
            <p:spPr>
              <a:xfrm>
                <a:off x="3707904" y="4684207"/>
                <a:ext cx="668773" cy="461665"/>
              </a:xfrm>
              <a:prstGeom prst="rect">
                <a:avLst/>
              </a:prstGeom>
              <a:noFill/>
            </p:spPr>
            <p:txBody>
              <a:bodyPr wrap="none" rtlCol="0">
                <a:spAutoFit/>
              </a:bodyPr>
              <a:lstStyle/>
              <a:p>
                <a:r>
                  <a:rPr lang="fr-FR" sz="2400" dirty="0" smtClean="0"/>
                  <a:t>8Go</a:t>
                </a:r>
                <a:endParaRPr lang="fr-FR" sz="2400" dirty="0"/>
              </a:p>
            </p:txBody>
          </p:sp>
          <p:sp>
            <p:nvSpPr>
              <p:cNvPr id="27" name="ZoneTexte 26"/>
              <p:cNvSpPr txBox="1"/>
              <p:nvPr/>
            </p:nvSpPr>
            <p:spPr>
              <a:xfrm>
                <a:off x="5724128" y="4674797"/>
                <a:ext cx="325730" cy="461665"/>
              </a:xfrm>
              <a:prstGeom prst="rect">
                <a:avLst/>
              </a:prstGeom>
              <a:noFill/>
            </p:spPr>
            <p:txBody>
              <a:bodyPr wrap="none" rtlCol="0">
                <a:spAutoFit/>
              </a:bodyPr>
              <a:lstStyle/>
              <a:p>
                <a:r>
                  <a:rPr lang="fr-FR" sz="2400" dirty="0" smtClean="0"/>
                  <a:t>2</a:t>
                </a:r>
                <a:endParaRPr lang="fr-FR" dirty="0"/>
              </a:p>
            </p:txBody>
          </p:sp>
          <p:cxnSp>
            <p:nvCxnSpPr>
              <p:cNvPr id="28" name="Connecteur droit avec flèche 27"/>
              <p:cNvCxnSpPr/>
              <p:nvPr/>
            </p:nvCxnSpPr>
            <p:spPr>
              <a:xfrm flipV="1">
                <a:off x="6014592" y="4867007"/>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9" name="ZoneTexte 28"/>
              <p:cNvSpPr txBox="1"/>
              <p:nvPr/>
            </p:nvSpPr>
            <p:spPr>
              <a:xfrm>
                <a:off x="6838281" y="4684207"/>
                <a:ext cx="855889" cy="461665"/>
              </a:xfrm>
              <a:prstGeom prst="rect">
                <a:avLst/>
              </a:prstGeom>
              <a:noFill/>
            </p:spPr>
            <p:txBody>
              <a:bodyPr wrap="square" rtlCol="0">
                <a:spAutoFit/>
              </a:bodyPr>
              <a:lstStyle/>
              <a:p>
                <a:r>
                  <a:rPr lang="fr-FR" sz="2400" dirty="0" smtClean="0"/>
                  <a:t>32Go</a:t>
                </a:r>
                <a:endParaRPr lang="fr-FR" sz="2400" dirty="0"/>
              </a:p>
            </p:txBody>
          </p:sp>
        </p:grpSp>
      </p:grpSp>
      <p:grpSp>
        <p:nvGrpSpPr>
          <p:cNvPr id="49" name="Groupe 48"/>
          <p:cNvGrpSpPr/>
          <p:nvPr/>
        </p:nvGrpSpPr>
        <p:grpSpPr>
          <a:xfrm>
            <a:off x="184421" y="5117122"/>
            <a:ext cx="8420027" cy="481410"/>
            <a:chOff x="184421" y="5117122"/>
            <a:chExt cx="8420027" cy="481410"/>
          </a:xfrm>
        </p:grpSpPr>
        <p:sp>
          <p:nvSpPr>
            <p:cNvPr id="30" name="ZoneTexte 29"/>
            <p:cNvSpPr txBox="1"/>
            <p:nvPr/>
          </p:nvSpPr>
          <p:spPr>
            <a:xfrm>
              <a:off x="184421" y="5117122"/>
              <a:ext cx="1443985" cy="400110"/>
            </a:xfrm>
            <a:prstGeom prst="rect">
              <a:avLst/>
            </a:prstGeom>
            <a:noFill/>
          </p:spPr>
          <p:txBody>
            <a:bodyPr wrap="none" rtlCol="0">
              <a:spAutoFit/>
            </a:bodyPr>
            <a:lstStyle/>
            <a:p>
              <a:r>
                <a:rPr lang="fr-FR" sz="2000" b="1" u="sng" dirty="0" smtClean="0"/>
                <a:t>Fréquence: </a:t>
              </a:r>
              <a:endParaRPr lang="fr-FR" sz="2000" b="1" u="sng" dirty="0"/>
            </a:p>
          </p:txBody>
        </p:sp>
        <p:sp>
          <p:nvSpPr>
            <p:cNvPr id="31" name="ZoneTexte 30"/>
            <p:cNvSpPr txBox="1"/>
            <p:nvPr/>
          </p:nvSpPr>
          <p:spPr>
            <a:xfrm>
              <a:off x="1628406" y="5157192"/>
              <a:ext cx="1431426" cy="400110"/>
            </a:xfrm>
            <a:prstGeom prst="rect">
              <a:avLst/>
            </a:prstGeom>
            <a:noFill/>
          </p:spPr>
          <p:txBody>
            <a:bodyPr wrap="square" rtlCol="0">
              <a:spAutoFit/>
            </a:bodyPr>
            <a:lstStyle/>
            <a:p>
              <a:r>
                <a:rPr lang="fr-FR" sz="2000" dirty="0" smtClean="0"/>
                <a:t>PC :      1066</a:t>
              </a:r>
              <a:endParaRPr lang="fr-FR" sz="2000" dirty="0"/>
            </a:p>
          </p:txBody>
        </p:sp>
        <p:cxnSp>
          <p:nvCxnSpPr>
            <p:cNvPr id="32" name="Connecteur droit avec flèche 31"/>
            <p:cNvCxnSpPr/>
            <p:nvPr/>
          </p:nvCxnSpPr>
          <p:spPr>
            <a:xfrm flipV="1">
              <a:off x="3112852" y="5373216"/>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3" name="ZoneTexte 32"/>
            <p:cNvSpPr txBox="1"/>
            <p:nvPr/>
          </p:nvSpPr>
          <p:spPr>
            <a:xfrm>
              <a:off x="3804564" y="5157192"/>
              <a:ext cx="1312916" cy="400110"/>
            </a:xfrm>
            <a:prstGeom prst="rect">
              <a:avLst/>
            </a:prstGeom>
            <a:noFill/>
          </p:spPr>
          <p:txBody>
            <a:bodyPr wrap="square" rtlCol="0">
              <a:spAutoFit/>
            </a:bodyPr>
            <a:lstStyle/>
            <a:p>
              <a:r>
                <a:rPr lang="fr-FR" sz="2000" dirty="0" smtClean="0"/>
                <a:t>3200 MHz</a:t>
              </a:r>
              <a:endParaRPr lang="fr-FR" sz="2000" dirty="0"/>
            </a:p>
          </p:txBody>
        </p:sp>
        <p:sp>
          <p:nvSpPr>
            <p:cNvPr id="34" name="ZoneTexte 33"/>
            <p:cNvSpPr txBox="1"/>
            <p:nvPr/>
          </p:nvSpPr>
          <p:spPr>
            <a:xfrm>
              <a:off x="5702262" y="5219908"/>
              <a:ext cx="607859" cy="369332"/>
            </a:xfrm>
            <a:prstGeom prst="rect">
              <a:avLst/>
            </a:prstGeom>
            <a:noFill/>
          </p:spPr>
          <p:txBody>
            <a:bodyPr wrap="none" rtlCol="0">
              <a:spAutoFit/>
            </a:bodyPr>
            <a:lstStyle/>
            <a:p>
              <a:r>
                <a:rPr lang="fr-FR" dirty="0" smtClean="0"/>
                <a:t>2133</a:t>
              </a:r>
              <a:endParaRPr lang="fr-FR" dirty="0"/>
            </a:p>
          </p:txBody>
        </p:sp>
        <p:cxnSp>
          <p:nvCxnSpPr>
            <p:cNvPr id="35" name="Connecteur droit avec flèche 34"/>
            <p:cNvCxnSpPr/>
            <p:nvPr/>
          </p:nvCxnSpPr>
          <p:spPr>
            <a:xfrm flipV="1">
              <a:off x="6446370" y="5373216"/>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6" name="ZoneTexte 35"/>
            <p:cNvSpPr txBox="1"/>
            <p:nvPr/>
          </p:nvSpPr>
          <p:spPr>
            <a:xfrm>
              <a:off x="7359954" y="5229200"/>
              <a:ext cx="1244494" cy="369332"/>
            </a:xfrm>
            <a:prstGeom prst="rect">
              <a:avLst/>
            </a:prstGeom>
            <a:noFill/>
          </p:spPr>
          <p:txBody>
            <a:bodyPr wrap="square" rtlCol="0">
              <a:spAutoFit/>
            </a:bodyPr>
            <a:lstStyle/>
            <a:p>
              <a:r>
                <a:rPr lang="fr-FR" dirty="0" smtClean="0"/>
                <a:t>4200 MHz</a:t>
              </a:r>
              <a:endParaRPr lang="fr-FR" dirty="0"/>
            </a:p>
          </p:txBody>
        </p:sp>
      </p:grpSp>
      <p:grpSp>
        <p:nvGrpSpPr>
          <p:cNvPr id="50" name="Groupe 49"/>
          <p:cNvGrpSpPr/>
          <p:nvPr/>
        </p:nvGrpSpPr>
        <p:grpSpPr>
          <a:xfrm>
            <a:off x="1475656" y="5517232"/>
            <a:ext cx="7004438" cy="513348"/>
            <a:chOff x="1475656" y="5517232"/>
            <a:chExt cx="7004438" cy="513348"/>
          </a:xfrm>
        </p:grpSpPr>
        <p:sp>
          <p:nvSpPr>
            <p:cNvPr id="37" name="ZoneTexte 36"/>
            <p:cNvSpPr txBox="1"/>
            <p:nvPr/>
          </p:nvSpPr>
          <p:spPr>
            <a:xfrm>
              <a:off x="1475656" y="5517232"/>
              <a:ext cx="979019" cy="369332"/>
            </a:xfrm>
            <a:prstGeom prst="rect">
              <a:avLst/>
            </a:prstGeom>
            <a:noFill/>
          </p:spPr>
          <p:txBody>
            <a:bodyPr wrap="square" rtlCol="0">
              <a:spAutoFit/>
            </a:bodyPr>
            <a:lstStyle/>
            <a:p>
              <a:r>
                <a:rPr lang="fr-FR" dirty="0" err="1" smtClean="0"/>
                <a:t>Laptop</a:t>
              </a:r>
              <a:r>
                <a:rPr lang="fr-FR" dirty="0" smtClean="0"/>
                <a:t>:</a:t>
              </a:r>
              <a:endParaRPr lang="fr-FR" dirty="0"/>
            </a:p>
          </p:txBody>
        </p:sp>
        <p:sp>
          <p:nvSpPr>
            <p:cNvPr id="38" name="ZoneTexte 37"/>
            <p:cNvSpPr txBox="1"/>
            <p:nvPr/>
          </p:nvSpPr>
          <p:spPr>
            <a:xfrm>
              <a:off x="2397147" y="5589240"/>
              <a:ext cx="739698" cy="369332"/>
            </a:xfrm>
            <a:prstGeom prst="rect">
              <a:avLst/>
            </a:prstGeom>
            <a:noFill/>
          </p:spPr>
          <p:txBody>
            <a:bodyPr wrap="square" rtlCol="0">
              <a:spAutoFit/>
            </a:bodyPr>
            <a:lstStyle/>
            <a:p>
              <a:r>
                <a:rPr lang="fr-FR" dirty="0" smtClean="0"/>
                <a:t>1066</a:t>
              </a:r>
              <a:endParaRPr lang="fr-FR" dirty="0"/>
            </a:p>
          </p:txBody>
        </p:sp>
        <p:cxnSp>
          <p:nvCxnSpPr>
            <p:cNvPr id="39" name="Connecteur droit avec flèche 38"/>
            <p:cNvCxnSpPr/>
            <p:nvPr/>
          </p:nvCxnSpPr>
          <p:spPr>
            <a:xfrm flipV="1">
              <a:off x="3144613" y="5805264"/>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0" name="ZoneTexte 39"/>
            <p:cNvSpPr txBox="1"/>
            <p:nvPr/>
          </p:nvSpPr>
          <p:spPr>
            <a:xfrm>
              <a:off x="3946431" y="5651956"/>
              <a:ext cx="1075936" cy="369332"/>
            </a:xfrm>
            <a:prstGeom prst="rect">
              <a:avLst/>
            </a:prstGeom>
            <a:noFill/>
          </p:spPr>
          <p:txBody>
            <a:bodyPr wrap="none" rtlCol="0">
              <a:spAutoFit/>
            </a:bodyPr>
            <a:lstStyle/>
            <a:p>
              <a:r>
                <a:rPr lang="fr-FR" dirty="0" smtClean="0"/>
                <a:t>1600 MHz</a:t>
              </a:r>
              <a:endParaRPr lang="fr-FR" dirty="0"/>
            </a:p>
          </p:txBody>
        </p:sp>
        <p:sp>
          <p:nvSpPr>
            <p:cNvPr id="41" name="ZoneTexte 40"/>
            <p:cNvSpPr txBox="1"/>
            <p:nvPr/>
          </p:nvSpPr>
          <p:spPr>
            <a:xfrm>
              <a:off x="5754100" y="5661248"/>
              <a:ext cx="607859" cy="369332"/>
            </a:xfrm>
            <a:prstGeom prst="rect">
              <a:avLst/>
            </a:prstGeom>
            <a:noFill/>
          </p:spPr>
          <p:txBody>
            <a:bodyPr wrap="none" rtlCol="0">
              <a:spAutoFit/>
            </a:bodyPr>
            <a:lstStyle/>
            <a:p>
              <a:r>
                <a:rPr lang="fr-FR" dirty="0" smtClean="0"/>
                <a:t>2133</a:t>
              </a:r>
              <a:endParaRPr lang="fr-FR" dirty="0"/>
            </a:p>
          </p:txBody>
        </p:sp>
        <p:cxnSp>
          <p:nvCxnSpPr>
            <p:cNvPr id="42" name="Connecteur droit avec flèche 41"/>
            <p:cNvCxnSpPr/>
            <p:nvPr/>
          </p:nvCxnSpPr>
          <p:spPr>
            <a:xfrm flipV="1">
              <a:off x="6492425" y="5877272"/>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3" name="ZoneTexte 42"/>
            <p:cNvSpPr txBox="1"/>
            <p:nvPr/>
          </p:nvSpPr>
          <p:spPr>
            <a:xfrm>
              <a:off x="7404158" y="5661248"/>
              <a:ext cx="1075936" cy="369332"/>
            </a:xfrm>
            <a:prstGeom prst="rect">
              <a:avLst/>
            </a:prstGeom>
            <a:noFill/>
          </p:spPr>
          <p:txBody>
            <a:bodyPr wrap="none" rtlCol="0">
              <a:spAutoFit/>
            </a:bodyPr>
            <a:lstStyle/>
            <a:p>
              <a:r>
                <a:rPr lang="fr-FR" dirty="0" smtClean="0"/>
                <a:t>2400 MHz</a:t>
              </a:r>
              <a:endParaRPr lang="fr-FR" dirty="0"/>
            </a:p>
          </p:txBody>
        </p:sp>
      </p:grpSp>
      <p:grpSp>
        <p:nvGrpSpPr>
          <p:cNvPr id="51" name="Groupe 50"/>
          <p:cNvGrpSpPr/>
          <p:nvPr/>
        </p:nvGrpSpPr>
        <p:grpSpPr>
          <a:xfrm>
            <a:off x="320808" y="6140558"/>
            <a:ext cx="6735543" cy="400110"/>
            <a:chOff x="320808" y="6140558"/>
            <a:chExt cx="6735543" cy="400110"/>
          </a:xfrm>
        </p:grpSpPr>
        <p:sp>
          <p:nvSpPr>
            <p:cNvPr id="45" name="ZoneTexte 44"/>
            <p:cNvSpPr txBox="1"/>
            <p:nvPr/>
          </p:nvSpPr>
          <p:spPr>
            <a:xfrm>
              <a:off x="320808" y="6140558"/>
              <a:ext cx="2901692" cy="400110"/>
            </a:xfrm>
            <a:prstGeom prst="rect">
              <a:avLst/>
            </a:prstGeom>
            <a:noFill/>
          </p:spPr>
          <p:txBody>
            <a:bodyPr wrap="none" rtlCol="0">
              <a:spAutoFit/>
            </a:bodyPr>
            <a:lstStyle/>
            <a:p>
              <a:r>
                <a:rPr lang="fr-FR" sz="2000" b="1" u="sng" dirty="0" smtClean="0"/>
                <a:t>Le Prix </a:t>
              </a:r>
              <a:r>
                <a:rPr lang="fr-FR" sz="2000" b="1" u="sng" dirty="0" err="1" smtClean="0"/>
                <a:t>exp</a:t>
              </a:r>
              <a:r>
                <a:rPr lang="fr-FR" b="1" dirty="0" smtClean="0"/>
                <a:t>:     </a:t>
              </a:r>
              <a:r>
                <a:rPr lang="fr-FR" dirty="0" smtClean="0"/>
                <a:t>4Go  4500DA</a:t>
              </a:r>
              <a:endParaRPr lang="fr-FR" dirty="0"/>
            </a:p>
          </p:txBody>
        </p:sp>
        <p:sp>
          <p:nvSpPr>
            <p:cNvPr id="46" name="ZoneTexte 45"/>
            <p:cNvSpPr txBox="1"/>
            <p:nvPr/>
          </p:nvSpPr>
          <p:spPr>
            <a:xfrm>
              <a:off x="5702262" y="6140558"/>
              <a:ext cx="1354089" cy="369332"/>
            </a:xfrm>
            <a:prstGeom prst="rect">
              <a:avLst/>
            </a:prstGeom>
            <a:noFill/>
          </p:spPr>
          <p:txBody>
            <a:bodyPr wrap="none" rtlCol="0">
              <a:spAutoFit/>
            </a:bodyPr>
            <a:lstStyle/>
            <a:p>
              <a:r>
                <a:rPr lang="fr-FR" dirty="0" smtClean="0"/>
                <a:t>4Go  5000DA</a:t>
              </a:r>
              <a:endParaRPr lang="fr-FR" dirty="0"/>
            </a:p>
          </p:txBody>
        </p:sp>
      </p:grpSp>
    </p:spTree>
    <p:extLst>
      <p:ext uri="{BB962C8B-B14F-4D97-AF65-F5344CB8AC3E}">
        <p14:creationId xmlns:p14="http://schemas.microsoft.com/office/powerpoint/2010/main" xmlns="" val="42889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chemeClr val="tx1"/>
                </a:solidFill>
              </a:rPr>
              <a:t>Disque dur :</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7" name="Image 6" descr="Un disque dur"/>
          <p:cNvPicPr/>
          <p:nvPr/>
        </p:nvPicPr>
        <p:blipFill>
          <a:blip r:embed="rId3" cstate="print"/>
          <a:srcRect/>
          <a:stretch>
            <a:fillRect/>
          </a:stretch>
        </p:blipFill>
        <p:spPr bwMode="auto">
          <a:xfrm>
            <a:off x="1466410" y="3645024"/>
            <a:ext cx="6072230" cy="3000396"/>
          </a:xfrm>
          <a:prstGeom prst="rect">
            <a:avLst/>
          </a:prstGeom>
          <a:noFill/>
          <a:ln w="9525">
            <a:noFill/>
            <a:miter lim="800000"/>
            <a:headEnd/>
            <a:tailEnd/>
          </a:ln>
        </p:spPr>
      </p:pic>
    </p:spTree>
    <p:extLst>
      <p:ext uri="{BB962C8B-B14F-4D97-AF65-F5344CB8AC3E}">
        <p14:creationId xmlns:p14="http://schemas.microsoft.com/office/powerpoint/2010/main" xmlns="" val="221771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chemeClr val="tx1"/>
                </a:solidFill>
              </a:rPr>
              <a:t>Disque dur :</a:t>
            </a:r>
            <a:endParaRPr lang="fr-FR" sz="2800" dirty="0" smtClean="0">
              <a:solidFill>
                <a:schemeClr val="tx1"/>
              </a:solidFill>
            </a:endParaRPr>
          </a:p>
          <a:p>
            <a:pPr algn="just"/>
            <a:r>
              <a:rPr lang="fr-FR" sz="2800" dirty="0" smtClean="0">
                <a:solidFill>
                  <a:schemeClr val="tx1"/>
                </a:solidFill>
              </a:rPr>
              <a:t>Le disque dur est l'organe du PC servant à conserver les données de manière permanente, même lorsque le PC est hors tension, contrairement à la mémoire centrale, qui s'efface à chaque redémarrage de l'ordinateur, c'est la raison pour laquelle on parle de </a:t>
            </a:r>
            <a:r>
              <a:rPr lang="fr-FR" sz="2800" b="1" dirty="0" smtClean="0">
                <a:solidFill>
                  <a:schemeClr val="tx1"/>
                </a:solidFill>
              </a:rPr>
              <a:t>mémoire de masse</a:t>
            </a:r>
            <a:r>
              <a:rPr lang="fr-FR" sz="2800" dirty="0" smtClean="0">
                <a:solidFill>
                  <a:schemeClr val="tx1"/>
                </a:solidFill>
              </a:rPr>
              <a:t>, sa capacité exprimée en Go.</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2143148"/>
            <a:ext cx="7772400" cy="4572000"/>
          </a:xfrm>
        </p:spPr>
        <p:txBody>
          <a:bodyPr>
            <a:normAutofit/>
          </a:bodyPr>
          <a:lstStyle/>
          <a:p>
            <a:pPr>
              <a:buFont typeface="Wingdings" pitchFamily="2" charset="2"/>
              <a:buChar char="ü"/>
            </a:pPr>
            <a:r>
              <a:rPr lang="en-US" sz="4000" i="1" dirty="0" smtClean="0"/>
              <a:t> definition de </a:t>
            </a:r>
            <a:r>
              <a:rPr lang="en-US" sz="4000" i="1" dirty="0" err="1" smtClean="0"/>
              <a:t>l’informatique</a:t>
            </a:r>
            <a:r>
              <a:rPr lang="en-US" sz="4000" i="1" dirty="0" smtClean="0"/>
              <a:t>.</a:t>
            </a:r>
          </a:p>
          <a:p>
            <a:pPr>
              <a:buFont typeface="Wingdings" pitchFamily="2" charset="2"/>
              <a:buChar char="ü"/>
            </a:pPr>
            <a:r>
              <a:rPr lang="fr-FR" sz="4000" dirty="0" smtClean="0"/>
              <a:t>Le développement de l’informatique.</a:t>
            </a:r>
          </a:p>
          <a:p>
            <a:pPr>
              <a:buFont typeface="Wingdings" pitchFamily="2" charset="2"/>
              <a:buChar char="ü"/>
            </a:pPr>
            <a:r>
              <a:rPr lang="fr-FR" sz="4000" i="1" dirty="0" smtClean="0"/>
              <a:t>Le développement de l’ordinateur .</a:t>
            </a:r>
          </a:p>
          <a:p>
            <a:pPr>
              <a:buFont typeface="Wingdings" pitchFamily="2" charset="2"/>
              <a:buChar char="ü"/>
            </a:pPr>
            <a:r>
              <a:rPr lang="fr-FR" sz="4000" i="1" dirty="0" smtClean="0"/>
              <a:t>Type de l’ordinateur .</a:t>
            </a:r>
            <a:endParaRPr lang="en-US" sz="4000" i="1" dirty="0" smtClean="0"/>
          </a:p>
        </p:txBody>
      </p:sp>
      <p:sp>
        <p:nvSpPr>
          <p:cNvPr id="5" name="Titre 4"/>
          <p:cNvSpPr>
            <a:spLocks noGrp="1"/>
          </p:cNvSpPr>
          <p:nvPr>
            <p:ph type="title"/>
          </p:nvPr>
        </p:nvSpPr>
        <p:spPr>
          <a:solidFill>
            <a:schemeClr val="accent1"/>
          </a:solidFill>
          <a:ln>
            <a:solidFill>
              <a:srgbClr val="FFC000"/>
            </a:solidFill>
          </a:ln>
        </p:spPr>
        <p:txBody>
          <a:bodyPr/>
          <a:lstStyle/>
          <a:p>
            <a:pPr algn="ctr"/>
            <a:r>
              <a:rPr lang="fr-FR" b="1" dirty="0" smtClean="0">
                <a:solidFill>
                  <a:schemeClr val="bg1"/>
                </a:solidFill>
              </a:rPr>
              <a:t>Rappel</a:t>
            </a:r>
            <a:endParaRPr lang="fr-FR" dirty="0">
              <a:solidFill>
                <a:schemeClr val="bg1"/>
              </a:solidFill>
            </a:endParaRPr>
          </a:p>
        </p:txBody>
      </p:sp>
    </p:spTree>
    <p:extLst>
      <p:ext uri="{BB962C8B-B14F-4D97-AF65-F5344CB8AC3E}">
        <p14:creationId xmlns:p14="http://schemas.microsoft.com/office/powerpoint/2010/main" xmlns="" val="1745618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063491" y="3298047"/>
            <a:ext cx="5688632" cy="563001"/>
          </a:xfrm>
        </p:spPr>
        <p:txBody>
          <a:bodyPr>
            <a:noAutofit/>
          </a:bodyPr>
          <a:lstStyle/>
          <a:p>
            <a:pPr algn="just"/>
            <a:r>
              <a:rPr lang="fr-FR" sz="2800" b="1" dirty="0" smtClean="0">
                <a:solidFill>
                  <a:schemeClr val="tx1"/>
                </a:solidFill>
              </a:rPr>
              <a:t>Les types de Disque dur :</a:t>
            </a:r>
          </a:p>
        </p:txBody>
      </p:sp>
      <p:sp>
        <p:nvSpPr>
          <p:cNvPr id="6" name="ZoneTexte 5"/>
          <p:cNvSpPr txBox="1"/>
          <p:nvPr/>
        </p:nvSpPr>
        <p:spPr>
          <a:xfrm>
            <a:off x="1158372" y="1844824"/>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
        <p:nvSpPr>
          <p:cNvPr id="4" name="ZoneTexte 3"/>
          <p:cNvSpPr txBox="1"/>
          <p:nvPr/>
        </p:nvSpPr>
        <p:spPr>
          <a:xfrm>
            <a:off x="251520" y="3985838"/>
            <a:ext cx="2725263" cy="400110"/>
          </a:xfrm>
          <a:prstGeom prst="rect">
            <a:avLst/>
          </a:prstGeom>
          <a:noFill/>
        </p:spPr>
        <p:txBody>
          <a:bodyPr wrap="square" rtlCol="0">
            <a:spAutoFit/>
          </a:bodyPr>
          <a:lstStyle/>
          <a:p>
            <a:r>
              <a:rPr lang="fr-FR" sz="2000" dirty="0" smtClean="0"/>
              <a:t>HDD (</a:t>
            </a:r>
            <a:r>
              <a:rPr lang="fr-FR" sz="2000" dirty="0" smtClean="0">
                <a:solidFill>
                  <a:srgbClr val="FF0000"/>
                </a:solidFill>
              </a:rPr>
              <a:t>H</a:t>
            </a:r>
            <a:r>
              <a:rPr lang="fr-FR" sz="2000" dirty="0" smtClean="0"/>
              <a:t>ard </a:t>
            </a:r>
            <a:r>
              <a:rPr lang="fr-FR" sz="2000" dirty="0" err="1" smtClean="0">
                <a:solidFill>
                  <a:srgbClr val="FF0000"/>
                </a:solidFill>
              </a:rPr>
              <a:t>D</a:t>
            </a:r>
            <a:r>
              <a:rPr lang="fr-FR" sz="2000" dirty="0" err="1" smtClean="0"/>
              <a:t>isck</a:t>
            </a:r>
            <a:r>
              <a:rPr lang="fr-FR" sz="2000" dirty="0" smtClean="0"/>
              <a:t> </a:t>
            </a:r>
            <a:r>
              <a:rPr lang="fr-FR" sz="2000" dirty="0" smtClean="0">
                <a:solidFill>
                  <a:srgbClr val="FF0000"/>
                </a:solidFill>
              </a:rPr>
              <a:t>D</a:t>
            </a:r>
            <a:r>
              <a:rPr lang="fr-FR" sz="2000" dirty="0" smtClean="0"/>
              <a:t>rive)</a:t>
            </a:r>
            <a:endParaRPr lang="fr-FR" sz="2000" dirty="0"/>
          </a:p>
        </p:txBody>
      </p:sp>
      <p:sp>
        <p:nvSpPr>
          <p:cNvPr id="5" name="ZoneTexte 4"/>
          <p:cNvSpPr txBox="1"/>
          <p:nvPr/>
        </p:nvSpPr>
        <p:spPr>
          <a:xfrm>
            <a:off x="6485212" y="4072812"/>
            <a:ext cx="2272738" cy="369332"/>
          </a:xfrm>
          <a:prstGeom prst="rect">
            <a:avLst/>
          </a:prstGeom>
          <a:noFill/>
        </p:spPr>
        <p:txBody>
          <a:bodyPr wrap="none" rtlCol="0">
            <a:spAutoFit/>
          </a:bodyPr>
          <a:lstStyle/>
          <a:p>
            <a:r>
              <a:rPr lang="fr-FR" dirty="0" smtClean="0"/>
              <a:t>SSD  (</a:t>
            </a:r>
            <a:r>
              <a:rPr lang="fr-FR" dirty="0" smtClean="0">
                <a:solidFill>
                  <a:srgbClr val="FF0000"/>
                </a:solidFill>
              </a:rPr>
              <a:t>S</a:t>
            </a:r>
            <a:r>
              <a:rPr lang="fr-FR" dirty="0" smtClean="0"/>
              <a:t>olide </a:t>
            </a:r>
            <a:r>
              <a:rPr lang="fr-FR" dirty="0" smtClean="0">
                <a:solidFill>
                  <a:srgbClr val="FF0000"/>
                </a:solidFill>
              </a:rPr>
              <a:t>S</a:t>
            </a:r>
            <a:r>
              <a:rPr lang="fr-FR" dirty="0" smtClean="0"/>
              <a:t>tate </a:t>
            </a:r>
            <a:r>
              <a:rPr lang="fr-FR" dirty="0" smtClean="0">
                <a:solidFill>
                  <a:srgbClr val="FF0000"/>
                </a:solidFill>
              </a:rPr>
              <a:t>D</a:t>
            </a:r>
            <a:r>
              <a:rPr lang="fr-FR" dirty="0" smtClean="0"/>
              <a:t>rive)</a:t>
            </a:r>
            <a:endParaRPr lang="fr-FR" dirty="0"/>
          </a:p>
        </p:txBody>
      </p:sp>
      <p:cxnSp>
        <p:nvCxnSpPr>
          <p:cNvPr id="10" name="Connecteur droit avec flèche 9"/>
          <p:cNvCxnSpPr/>
          <p:nvPr/>
        </p:nvCxnSpPr>
        <p:spPr>
          <a:xfrm>
            <a:off x="4506744" y="3861048"/>
            <a:ext cx="1978468" cy="3467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2771800" y="3861048"/>
            <a:ext cx="1734944" cy="2495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2588" y="4385948"/>
            <a:ext cx="2661260" cy="2143125"/>
          </a:xfrm>
          <a:prstGeom prst="rect">
            <a:avLst/>
          </a:prstGeom>
        </p:spPr>
      </p:pic>
      <p:pic>
        <p:nvPicPr>
          <p:cNvPr id="18" name="Image 1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14719" y="4585972"/>
            <a:ext cx="2844652" cy="17430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4719709" cy="490993"/>
          </a:xfrm>
        </p:spPr>
        <p:txBody>
          <a:bodyPr>
            <a:noAutofit/>
          </a:bodyPr>
          <a:lstStyle/>
          <a:p>
            <a:pPr algn="just"/>
            <a:r>
              <a:rPr lang="fr-FR" sz="2800" dirty="0" smtClean="0">
                <a:solidFill>
                  <a:schemeClr val="tx1"/>
                </a:solidFill>
              </a:rPr>
              <a:t>Comparaison entre HDD et  SSD</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graphicFrame>
        <p:nvGraphicFramePr>
          <p:cNvPr id="3" name="Tableau 2"/>
          <p:cNvGraphicFramePr>
            <a:graphicFrameLocks noGrp="1"/>
          </p:cNvGraphicFramePr>
          <p:nvPr>
            <p:extLst>
              <p:ext uri="{D42A27DB-BD31-4B8C-83A1-F6EECF244321}">
                <p14:modId xmlns:p14="http://schemas.microsoft.com/office/powerpoint/2010/main" xmlns="" val="977014276"/>
              </p:ext>
            </p:extLst>
          </p:nvPr>
        </p:nvGraphicFramePr>
        <p:xfrm>
          <a:off x="755576" y="3789040"/>
          <a:ext cx="6096000" cy="2590800"/>
        </p:xfrm>
        <a:graphic>
          <a:graphicData uri="http://schemas.openxmlformats.org/drawingml/2006/table">
            <a:tbl>
              <a:tblPr firstRow="1" bandRow="1">
                <a:tableStyleId>{5C22544A-7EE6-4342-B048-85BDC9FD1C3A}</a:tableStyleId>
              </a:tblPr>
              <a:tblGrid>
                <a:gridCol w="2032000"/>
                <a:gridCol w="2032000"/>
                <a:gridCol w="2032000"/>
              </a:tblGrid>
              <a:tr h="283056">
                <a:tc>
                  <a:txBody>
                    <a:bodyPr/>
                    <a:lstStyle/>
                    <a:p>
                      <a:endParaRPr lang="fr-FR" dirty="0"/>
                    </a:p>
                  </a:txBody>
                  <a:tcPr/>
                </a:tc>
                <a:tc>
                  <a:txBody>
                    <a:bodyPr/>
                    <a:lstStyle/>
                    <a:p>
                      <a:pPr algn="ctr"/>
                      <a:r>
                        <a:rPr lang="fr-FR" dirty="0" smtClean="0"/>
                        <a:t>     HDD</a:t>
                      </a:r>
                      <a:endParaRPr lang="fr-FR" dirty="0"/>
                    </a:p>
                  </a:txBody>
                  <a:tcPr/>
                </a:tc>
                <a:tc>
                  <a:txBody>
                    <a:bodyPr/>
                    <a:lstStyle/>
                    <a:p>
                      <a:pPr algn="ctr"/>
                      <a:r>
                        <a:rPr lang="fr-FR" dirty="0" smtClean="0"/>
                        <a:t>       SSD</a:t>
                      </a:r>
                      <a:endParaRPr lang="fr-FR" dirty="0"/>
                    </a:p>
                  </a:txBody>
                  <a:tcPr/>
                </a:tc>
              </a:tr>
              <a:tr h="370840">
                <a:tc>
                  <a:txBody>
                    <a:bodyPr/>
                    <a:lstStyle/>
                    <a:p>
                      <a:r>
                        <a:rPr lang="fr-FR" dirty="0" smtClean="0"/>
                        <a:t>Electricité  </a:t>
                      </a:r>
                      <a:endParaRPr lang="fr-FR" dirty="0"/>
                    </a:p>
                  </a:txBody>
                  <a:tcPr/>
                </a:tc>
                <a:tc>
                  <a:txBody>
                    <a:bodyPr/>
                    <a:lstStyle/>
                    <a:p>
                      <a:pPr algn="ctr"/>
                      <a:r>
                        <a:rPr lang="fr-FR" dirty="0" smtClean="0"/>
                        <a:t>6-7</a:t>
                      </a:r>
                      <a:r>
                        <a:rPr lang="fr-FR" baseline="0" dirty="0" smtClean="0"/>
                        <a:t> Watt</a:t>
                      </a:r>
                      <a:endParaRPr lang="fr-FR" dirty="0"/>
                    </a:p>
                  </a:txBody>
                  <a:tcPr/>
                </a:tc>
                <a:tc>
                  <a:txBody>
                    <a:bodyPr/>
                    <a:lstStyle/>
                    <a:p>
                      <a:pPr algn="ctr"/>
                      <a:r>
                        <a:rPr lang="fr-FR" dirty="0" smtClean="0"/>
                        <a:t>2-3 Watt</a:t>
                      </a:r>
                      <a:endParaRPr lang="fr-FR" dirty="0"/>
                    </a:p>
                  </a:txBody>
                  <a:tcPr/>
                </a:tc>
              </a:tr>
              <a:tr h="370840">
                <a:tc>
                  <a:txBody>
                    <a:bodyPr/>
                    <a:lstStyle/>
                    <a:p>
                      <a:r>
                        <a:rPr lang="fr-FR" dirty="0" smtClean="0"/>
                        <a:t>Prix </a:t>
                      </a:r>
                      <a:endParaRPr lang="fr-FR" dirty="0"/>
                    </a:p>
                  </a:txBody>
                  <a:tcPr/>
                </a:tc>
                <a:tc>
                  <a:txBody>
                    <a:bodyPr/>
                    <a:lstStyle/>
                    <a:p>
                      <a:pPr algn="ctr"/>
                      <a:r>
                        <a:rPr lang="fr-FR" dirty="0" smtClean="0"/>
                        <a:t>0,07</a:t>
                      </a:r>
                      <a:r>
                        <a:rPr lang="fr-FR" baseline="0" dirty="0" smtClean="0"/>
                        <a:t>$ chaque GO</a:t>
                      </a:r>
                      <a:endParaRPr lang="fr-FR" dirty="0"/>
                    </a:p>
                  </a:txBody>
                  <a:tcPr/>
                </a:tc>
                <a:tc>
                  <a:txBody>
                    <a:bodyPr/>
                    <a:lstStyle/>
                    <a:p>
                      <a:pPr algn="ctr"/>
                      <a:r>
                        <a:rPr lang="fr-FR" dirty="0" smtClean="0"/>
                        <a:t>1$ chaque GO</a:t>
                      </a:r>
                      <a:endParaRPr lang="fr-FR" dirty="0"/>
                    </a:p>
                  </a:txBody>
                  <a:tcPr/>
                </a:tc>
              </a:tr>
              <a:tr h="370840">
                <a:tc>
                  <a:txBody>
                    <a:bodyPr/>
                    <a:lstStyle/>
                    <a:p>
                      <a:r>
                        <a:rPr lang="fr-FR" dirty="0" smtClean="0"/>
                        <a:t>Son et bruit</a:t>
                      </a:r>
                      <a:r>
                        <a:rPr lang="fr-FR" baseline="0" dirty="0" smtClean="0"/>
                        <a:t> </a:t>
                      </a:r>
                      <a:endParaRPr lang="fr-FR" dirty="0"/>
                    </a:p>
                  </a:txBody>
                  <a:tcPr/>
                </a:tc>
                <a:tc>
                  <a:txBody>
                    <a:bodyPr/>
                    <a:lstStyle/>
                    <a:p>
                      <a:pPr algn="ctr"/>
                      <a:r>
                        <a:rPr lang="fr-FR" dirty="0" smtClean="0"/>
                        <a:t> Son</a:t>
                      </a:r>
                      <a:r>
                        <a:rPr lang="fr-FR" baseline="0" dirty="0" smtClean="0"/>
                        <a:t> troublant</a:t>
                      </a:r>
                      <a:endParaRPr lang="fr-FR" dirty="0"/>
                    </a:p>
                  </a:txBody>
                  <a:tcPr/>
                </a:tc>
                <a:tc>
                  <a:txBody>
                    <a:bodyPr/>
                    <a:lstStyle/>
                    <a:p>
                      <a:pPr algn="ctr"/>
                      <a:r>
                        <a:rPr lang="fr-FR" dirty="0" smtClean="0"/>
                        <a:t>Pas de Son </a:t>
                      </a:r>
                      <a:endParaRPr lang="fr-FR" dirty="0"/>
                    </a:p>
                  </a:txBody>
                  <a:tcPr/>
                </a:tc>
              </a:tr>
              <a:tr h="370840">
                <a:tc>
                  <a:txBody>
                    <a:bodyPr/>
                    <a:lstStyle/>
                    <a:p>
                      <a:r>
                        <a:rPr lang="fr-FR" dirty="0" smtClean="0"/>
                        <a:t>L'âge virtuel </a:t>
                      </a:r>
                      <a:endParaRPr lang="fr-FR" dirty="0"/>
                    </a:p>
                  </a:txBody>
                  <a:tcPr/>
                </a:tc>
                <a:tc>
                  <a:txBody>
                    <a:bodyPr/>
                    <a:lstStyle/>
                    <a:p>
                      <a:pPr algn="ctr"/>
                      <a:r>
                        <a:rPr lang="fr-FR" dirty="0" smtClean="0"/>
                        <a:t>1 500 000</a:t>
                      </a:r>
                      <a:r>
                        <a:rPr lang="fr-FR" baseline="0" dirty="0" smtClean="0"/>
                        <a:t> h</a:t>
                      </a:r>
                      <a:endParaRPr lang="fr-FR" dirty="0"/>
                    </a:p>
                  </a:txBody>
                  <a:tcPr/>
                </a:tc>
                <a:tc>
                  <a:txBody>
                    <a:bodyPr/>
                    <a:lstStyle/>
                    <a:p>
                      <a:pPr algn="ctr"/>
                      <a:r>
                        <a:rPr lang="fr-FR" dirty="0" smtClean="0"/>
                        <a:t>2 000 000</a:t>
                      </a:r>
                      <a:r>
                        <a:rPr lang="fr-FR" baseline="0" dirty="0" smtClean="0"/>
                        <a:t> h</a:t>
                      </a:r>
                      <a:endParaRPr lang="fr-FR" dirty="0"/>
                    </a:p>
                  </a:txBody>
                  <a:tcPr/>
                </a:tc>
              </a:tr>
              <a:tr h="370840">
                <a:tc>
                  <a:txBody>
                    <a:bodyPr/>
                    <a:lstStyle/>
                    <a:p>
                      <a:r>
                        <a:rPr lang="fr-FR" dirty="0" smtClean="0"/>
                        <a:t>Poids </a:t>
                      </a:r>
                      <a:endParaRPr lang="fr-FR" dirty="0"/>
                    </a:p>
                  </a:txBody>
                  <a:tcPr/>
                </a:tc>
                <a:tc>
                  <a:txBody>
                    <a:bodyPr/>
                    <a:lstStyle/>
                    <a:p>
                      <a:pPr algn="ctr"/>
                      <a:r>
                        <a:rPr lang="fr-FR" dirty="0" smtClean="0"/>
                        <a:t> lourd </a:t>
                      </a:r>
                      <a:endParaRPr lang="fr-FR" dirty="0"/>
                    </a:p>
                  </a:txBody>
                  <a:tcPr/>
                </a:tc>
                <a:tc>
                  <a:txBody>
                    <a:bodyPr/>
                    <a:lstStyle/>
                    <a:p>
                      <a:pPr algn="ctr"/>
                      <a:r>
                        <a:rPr lang="fr-FR" dirty="0" smtClean="0"/>
                        <a:t>léger</a:t>
                      </a:r>
                      <a:endParaRPr lang="fr-FR" dirty="0"/>
                    </a:p>
                  </a:txBody>
                  <a:tcPr/>
                </a:tc>
              </a:tr>
              <a:tr h="370840">
                <a:tc>
                  <a:txBody>
                    <a:bodyPr/>
                    <a:lstStyle/>
                    <a:p>
                      <a:r>
                        <a:rPr lang="fr-FR" dirty="0" smtClean="0"/>
                        <a:t>Stockage </a:t>
                      </a:r>
                      <a:endParaRPr lang="fr-FR" dirty="0"/>
                    </a:p>
                  </a:txBody>
                  <a:tcPr/>
                </a:tc>
                <a:tc>
                  <a:txBody>
                    <a:bodyPr/>
                    <a:lstStyle/>
                    <a:p>
                      <a:pPr algn="ctr"/>
                      <a:r>
                        <a:rPr lang="fr-FR" dirty="0" smtClean="0"/>
                        <a:t>15 To</a:t>
                      </a:r>
                      <a:endParaRPr lang="fr-FR" dirty="0"/>
                    </a:p>
                  </a:txBody>
                  <a:tcPr/>
                </a:tc>
                <a:tc>
                  <a:txBody>
                    <a:bodyPr/>
                    <a:lstStyle/>
                    <a:p>
                      <a:pPr algn="ctr"/>
                      <a:r>
                        <a:rPr lang="fr-FR" dirty="0" smtClean="0"/>
                        <a:t>500 Go</a:t>
                      </a:r>
                      <a:endParaRPr lang="fr-FR" dirty="0"/>
                    </a:p>
                  </a:txBody>
                  <a:tcPr/>
                </a:tc>
              </a:tr>
            </a:tbl>
          </a:graphicData>
        </a:graphic>
      </p:graphicFrame>
    </p:spTree>
    <p:extLst>
      <p:ext uri="{BB962C8B-B14F-4D97-AF65-F5344CB8AC3E}">
        <p14:creationId xmlns:p14="http://schemas.microsoft.com/office/powerpoint/2010/main" xmlns="" val="3701219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320109" cy="635009"/>
          </a:xfrm>
        </p:spPr>
        <p:txBody>
          <a:bodyPr>
            <a:noAutofit/>
          </a:bodyPr>
          <a:lstStyle/>
          <a:p>
            <a:pPr algn="just"/>
            <a:r>
              <a:rPr lang="fr-FR" sz="2800" dirty="0" smtClean="0">
                <a:solidFill>
                  <a:schemeClr val="tx1"/>
                </a:solidFill>
              </a:rPr>
              <a:t>Autres types de disque dur c’est le </a:t>
            </a:r>
            <a:r>
              <a:rPr lang="fr-FR" sz="2800" dirty="0" smtClean="0">
                <a:solidFill>
                  <a:srgbClr val="FF0000"/>
                </a:solidFill>
              </a:rPr>
              <a:t>SSHD: </a:t>
            </a:r>
            <a:r>
              <a:rPr lang="fr-FR" sz="2800" dirty="0" smtClean="0">
                <a:solidFill>
                  <a:schemeClr val="tx1"/>
                </a:solidFill>
              </a:rPr>
              <a:t>il combine de grandes zones du HDD avec la vitesse de collecte des données du SSD </a:t>
            </a:r>
            <a:endParaRPr lang="fr-FR" sz="2800"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3" name="Image 2"/>
          <p:cNvPicPr>
            <a:picLocks noChangeAspect="1"/>
          </p:cNvPicPr>
          <p:nvPr/>
        </p:nvPicPr>
        <p:blipFill>
          <a:blip r:embed="rId2">
            <a:clrChange>
              <a:clrFrom>
                <a:srgbClr val="DADADA"/>
              </a:clrFrom>
              <a:clrTo>
                <a:srgbClr val="DADADA">
                  <a:alpha val="0"/>
                </a:srgbClr>
              </a:clrTo>
            </a:clrChange>
            <a:extLst>
              <a:ext uri="{28A0092B-C50C-407E-A947-70E740481C1C}">
                <a14:useLocalDpi xmlns:a14="http://schemas.microsoft.com/office/drawing/2010/main" xmlns="" val="0"/>
              </a:ext>
            </a:extLst>
          </a:blip>
          <a:stretch>
            <a:fillRect/>
          </a:stretch>
        </p:blipFill>
        <p:spPr>
          <a:xfrm>
            <a:off x="6694" y="4725144"/>
            <a:ext cx="5760640" cy="1514475"/>
          </a:xfrm>
          <a:prstGeom prst="rect">
            <a:avLst/>
          </a:prstGeom>
        </p:spPr>
      </p:pic>
      <p:sp>
        <p:nvSpPr>
          <p:cNvPr id="4" name="ZoneTexte 3"/>
          <p:cNvSpPr txBox="1"/>
          <p:nvPr/>
        </p:nvSpPr>
        <p:spPr>
          <a:xfrm>
            <a:off x="6156176" y="4425006"/>
            <a:ext cx="2448272" cy="1815882"/>
          </a:xfrm>
          <a:prstGeom prst="rect">
            <a:avLst/>
          </a:prstGeom>
          <a:noFill/>
          <a:ln>
            <a:solidFill>
              <a:srgbClr val="FF0000"/>
            </a:solidFill>
          </a:ln>
        </p:spPr>
        <p:txBody>
          <a:bodyPr wrap="square" rtlCol="0">
            <a:spAutoFit/>
          </a:bodyPr>
          <a:lstStyle/>
          <a:p>
            <a:r>
              <a:rPr lang="fr-FR" sz="2800" dirty="0" smtClean="0">
                <a:solidFill>
                  <a:srgbClr val="FF0000"/>
                </a:solidFill>
              </a:rPr>
              <a:t>Le Classement: </a:t>
            </a:r>
          </a:p>
          <a:p>
            <a:r>
              <a:rPr lang="fr-FR" sz="2800" dirty="0" smtClean="0"/>
              <a:t>1- SSD</a:t>
            </a:r>
          </a:p>
          <a:p>
            <a:r>
              <a:rPr lang="fr-FR" sz="2800" dirty="0" smtClean="0"/>
              <a:t>2-SSHD</a:t>
            </a:r>
          </a:p>
          <a:p>
            <a:r>
              <a:rPr lang="fr-FR" sz="2800" dirty="0" smtClean="0"/>
              <a:t>3-HDD</a:t>
            </a:r>
            <a:endParaRPr lang="fr-FR" sz="2800" dirty="0"/>
          </a:p>
        </p:txBody>
      </p:sp>
    </p:spTree>
    <p:extLst>
      <p:ext uri="{BB962C8B-B14F-4D97-AF65-F5344CB8AC3E}">
        <p14:creationId xmlns:p14="http://schemas.microsoft.com/office/powerpoint/2010/main" xmlns="" val="3045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143248"/>
            <a:ext cx="8451062" cy="3155289"/>
          </a:xfrm>
        </p:spPr>
        <p:txBody>
          <a:bodyPr>
            <a:noAutofit/>
          </a:bodyPr>
          <a:lstStyle/>
          <a:p>
            <a:pPr algn="just"/>
            <a:r>
              <a:rPr lang="fr-FR" sz="2800" b="1" dirty="0" smtClean="0">
                <a:solidFill>
                  <a:schemeClr val="tx1"/>
                </a:solidFill>
              </a:rPr>
              <a:t>Carte graphique GPU :</a:t>
            </a:r>
            <a:endParaRPr lang="fr-FR" sz="2800" dirty="0" smtClean="0">
              <a:solidFill>
                <a:schemeClr val="tx1"/>
              </a:solidFill>
            </a:endParaRPr>
          </a:p>
          <a:p>
            <a:pPr algn="just"/>
            <a:r>
              <a:rPr lang="fr-FR" sz="2800" dirty="0" smtClean="0">
                <a:solidFill>
                  <a:schemeClr val="tx1"/>
                </a:solidFill>
              </a:rPr>
              <a:t>Elle permet de convertir des données numériques brutes en données pouvant être affichées sur un périphérique destiné à cet usage (écran, vidéo projecteur, etc...).</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4581128"/>
            <a:ext cx="2924944" cy="213285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84984"/>
            <a:ext cx="8318158" cy="3013553"/>
          </a:xfrm>
        </p:spPr>
        <p:txBody>
          <a:bodyPr>
            <a:noAutofit/>
          </a:bodyPr>
          <a:lstStyle/>
          <a:p>
            <a:pPr algn="just"/>
            <a:r>
              <a:rPr lang="fr-FR" sz="2800" b="1" dirty="0" smtClean="0">
                <a:solidFill>
                  <a:schemeClr val="tx1"/>
                </a:solidFill>
              </a:rPr>
              <a:t>Carte graphique ou GPU(</a:t>
            </a:r>
            <a:r>
              <a:rPr lang="fr-FR" sz="2800" dirty="0" err="1">
                <a:solidFill>
                  <a:schemeClr val="tx1"/>
                </a:solidFill>
              </a:rPr>
              <a:t>Graphics</a:t>
            </a:r>
            <a:r>
              <a:rPr lang="fr-FR" sz="2800" dirty="0">
                <a:solidFill>
                  <a:schemeClr val="tx1"/>
                </a:solidFill>
              </a:rPr>
              <a:t> </a:t>
            </a:r>
            <a:r>
              <a:rPr lang="fr-FR" sz="2800" dirty="0" err="1">
                <a:solidFill>
                  <a:schemeClr val="tx1"/>
                </a:solidFill>
              </a:rPr>
              <a:t>Processing</a:t>
            </a:r>
            <a:r>
              <a:rPr lang="fr-FR" sz="2800" dirty="0">
                <a:solidFill>
                  <a:schemeClr val="tx1"/>
                </a:solidFill>
              </a:rPr>
              <a:t> </a:t>
            </a:r>
            <a:r>
              <a:rPr lang="fr-FR" sz="2800" dirty="0" smtClean="0">
                <a:solidFill>
                  <a:schemeClr val="tx1"/>
                </a:solidFill>
              </a:rPr>
              <a:t>Unit)</a:t>
            </a:r>
            <a:r>
              <a:rPr lang="fr-FR" sz="2800" b="1" dirty="0" smtClean="0">
                <a:solidFill>
                  <a:schemeClr val="tx1"/>
                </a:solidFill>
              </a:rPr>
              <a:t> :</a:t>
            </a:r>
          </a:p>
          <a:p>
            <a:pPr algn="just"/>
            <a:r>
              <a:rPr lang="fr-FR" sz="2800" dirty="0" smtClean="0">
                <a:solidFill>
                  <a:schemeClr val="tx1"/>
                </a:solidFill>
              </a:rPr>
              <a:t>Il y’a 2 entreprises concurrente dans la fabrication du GPU</a:t>
            </a:r>
          </a:p>
        </p:txBody>
      </p:sp>
      <p:sp>
        <p:nvSpPr>
          <p:cNvPr id="6" name="ZoneTexte 5"/>
          <p:cNvSpPr txBox="1"/>
          <p:nvPr/>
        </p:nvSpPr>
        <p:spPr>
          <a:xfrm>
            <a:off x="1214194"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2736" y="4221088"/>
            <a:ext cx="960698" cy="64046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389870"/>
            <a:ext cx="1885231" cy="346046"/>
          </a:xfrm>
          <a:prstGeom prst="rect">
            <a:avLst/>
          </a:prstGeom>
        </p:spPr>
      </p:pic>
    </p:spTree>
    <p:extLst>
      <p:ext uri="{BB962C8B-B14F-4D97-AF65-F5344CB8AC3E}">
        <p14:creationId xmlns:p14="http://schemas.microsoft.com/office/powerpoint/2010/main" xmlns="" val="2833389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84984"/>
            <a:ext cx="8318158" cy="3013553"/>
          </a:xfrm>
        </p:spPr>
        <p:txBody>
          <a:bodyPr>
            <a:noAutofit/>
          </a:bodyPr>
          <a:lstStyle/>
          <a:p>
            <a:pPr algn="just"/>
            <a:r>
              <a:rPr lang="fr-FR" sz="2800" b="1" dirty="0">
                <a:solidFill>
                  <a:schemeClr val="tx1"/>
                </a:solidFill>
              </a:rPr>
              <a:t>M</a:t>
            </a:r>
            <a:r>
              <a:rPr lang="fr-FR" sz="2800" b="1" dirty="0" smtClean="0">
                <a:solidFill>
                  <a:schemeClr val="tx1"/>
                </a:solidFill>
              </a:rPr>
              <a:t>émoire morte ROM</a:t>
            </a:r>
            <a:r>
              <a:rPr lang="fr-FR" sz="2800" dirty="0" smtClean="0">
                <a:solidFill>
                  <a:schemeClr val="tx1"/>
                </a:solidFill>
              </a:rPr>
              <a:t> (Read </a:t>
            </a:r>
            <a:r>
              <a:rPr lang="fr-FR" sz="2800" dirty="0" err="1" smtClean="0">
                <a:solidFill>
                  <a:schemeClr val="tx1"/>
                </a:solidFill>
              </a:rPr>
              <a:t>Only</a:t>
            </a:r>
            <a:r>
              <a:rPr lang="fr-FR" sz="2800" dirty="0" smtClean="0">
                <a:solidFill>
                  <a:schemeClr val="tx1"/>
                </a:solidFill>
              </a:rPr>
              <a:t> Memory)</a:t>
            </a:r>
          </a:p>
          <a:p>
            <a:pPr algn="just"/>
            <a:r>
              <a:rPr lang="fr-FR" sz="2800" dirty="0">
                <a:solidFill>
                  <a:schemeClr val="tx1"/>
                </a:solidFill>
              </a:rPr>
              <a:t>désignait une </a:t>
            </a:r>
            <a:r>
              <a:rPr lang="fr-FR" sz="2800" dirty="0">
                <a:solidFill>
                  <a:schemeClr val="tx1"/>
                </a:solidFill>
                <a:hlinkClick r:id="rId3" tooltip="Mémoire informatique"/>
              </a:rPr>
              <a:t>mémoire informatique</a:t>
            </a:r>
            <a:r>
              <a:rPr lang="fr-FR" sz="2800" dirty="0">
                <a:solidFill>
                  <a:schemeClr val="tx1"/>
                </a:solidFill>
              </a:rPr>
              <a:t> </a:t>
            </a:r>
            <a:r>
              <a:rPr lang="fr-FR" sz="2800" dirty="0">
                <a:solidFill>
                  <a:schemeClr val="tx1"/>
                </a:solidFill>
                <a:hlinkClick r:id="rId4" tooltip="Mémoire non volatile"/>
              </a:rPr>
              <a:t>non volatile</a:t>
            </a:r>
            <a:r>
              <a:rPr lang="fr-FR" sz="2800" dirty="0">
                <a:solidFill>
                  <a:schemeClr val="tx1"/>
                </a:solidFill>
              </a:rPr>
              <a:t> (c’est-à-dire une mémoire qui ne s’efface pas lorsque l’appareil qui la contient n’est plus alimenté en </a:t>
            </a:r>
            <a:r>
              <a:rPr lang="fr-FR" sz="2800" dirty="0">
                <a:solidFill>
                  <a:schemeClr val="tx1"/>
                </a:solidFill>
                <a:hlinkClick r:id="rId5" tooltip="Électricité"/>
              </a:rPr>
              <a:t>électricité</a:t>
            </a:r>
            <a:r>
              <a:rPr lang="fr-FR" sz="2800" dirty="0">
                <a:solidFill>
                  <a:schemeClr val="tx1"/>
                </a:solidFill>
              </a:rPr>
              <a:t>) et dont le contenu est fixé lors de sa programmation, qui pouvait être lue plusieurs fois par l'utilisateur, mais ne pouvait plus être modifiée </a:t>
            </a:r>
            <a:endParaRPr lang="fr-FR" sz="2800" dirty="0" smtClean="0">
              <a:solidFill>
                <a:schemeClr val="tx1"/>
              </a:solidFill>
            </a:endParaRPr>
          </a:p>
        </p:txBody>
      </p:sp>
      <p:sp>
        <p:nvSpPr>
          <p:cNvPr id="6" name="ZoneTexte 5"/>
          <p:cNvSpPr txBox="1"/>
          <p:nvPr/>
        </p:nvSpPr>
        <p:spPr>
          <a:xfrm>
            <a:off x="1214194"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extLst>
      <p:ext uri="{BB962C8B-B14F-4D97-AF65-F5344CB8AC3E}">
        <p14:creationId xmlns:p14="http://schemas.microsoft.com/office/powerpoint/2010/main" xmlns="" val="2014874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84984"/>
            <a:ext cx="8318158" cy="3013553"/>
          </a:xfrm>
        </p:spPr>
        <p:txBody>
          <a:bodyPr>
            <a:noAutofit/>
          </a:bodyPr>
          <a:lstStyle/>
          <a:p>
            <a:pPr algn="just"/>
            <a:r>
              <a:rPr lang="fr-FR" sz="2800" b="1" dirty="0">
                <a:solidFill>
                  <a:schemeClr val="tx1"/>
                </a:solidFill>
              </a:rPr>
              <a:t>CMOS (</a:t>
            </a:r>
            <a:r>
              <a:rPr lang="fr-FR" sz="2800" b="1" dirty="0" err="1" smtClean="0">
                <a:solidFill>
                  <a:schemeClr val="tx1"/>
                </a:solidFill>
              </a:rPr>
              <a:t>Complementary</a:t>
            </a:r>
            <a:r>
              <a:rPr lang="fr-FR" sz="2800" b="1" dirty="0" smtClean="0">
                <a:solidFill>
                  <a:schemeClr val="tx1"/>
                </a:solidFill>
              </a:rPr>
              <a:t> </a:t>
            </a:r>
            <a:r>
              <a:rPr lang="fr-FR" sz="2800" b="1" dirty="0" err="1">
                <a:solidFill>
                  <a:schemeClr val="tx1"/>
                </a:solidFill>
              </a:rPr>
              <a:t>Metal</a:t>
            </a:r>
            <a:r>
              <a:rPr lang="fr-FR" sz="2800" b="1" dirty="0">
                <a:solidFill>
                  <a:schemeClr val="tx1"/>
                </a:solidFill>
              </a:rPr>
              <a:t> </a:t>
            </a:r>
            <a:r>
              <a:rPr lang="fr-FR" sz="2800" b="1" dirty="0" err="1">
                <a:solidFill>
                  <a:schemeClr val="tx1"/>
                </a:solidFill>
              </a:rPr>
              <a:t>Oxide</a:t>
            </a:r>
            <a:r>
              <a:rPr lang="fr-FR" sz="2800" b="1" dirty="0">
                <a:solidFill>
                  <a:schemeClr val="tx1"/>
                </a:solidFill>
              </a:rPr>
              <a:t> </a:t>
            </a:r>
            <a:r>
              <a:rPr lang="fr-FR" sz="2800" b="1" dirty="0" err="1" smtClean="0">
                <a:solidFill>
                  <a:schemeClr val="tx1"/>
                </a:solidFill>
              </a:rPr>
              <a:t>Semiconductor</a:t>
            </a:r>
            <a:r>
              <a:rPr lang="fr-FR" sz="2800" b="1" dirty="0" smtClean="0">
                <a:solidFill>
                  <a:schemeClr val="tx1"/>
                </a:solidFill>
              </a:rPr>
              <a:t>)</a:t>
            </a:r>
          </a:p>
          <a:p>
            <a:pPr algn="just"/>
            <a:r>
              <a:rPr lang="fr-FR" sz="2400" dirty="0">
                <a:solidFill>
                  <a:schemeClr val="tx1"/>
                </a:solidFill>
              </a:rPr>
              <a:t>C'est un type de puce capable de stocker des informations et de les conserver même quand l'ordinateur est éteint. Leur contenu est maintenu par un faible </a:t>
            </a:r>
            <a:r>
              <a:rPr lang="fr-FR" sz="2400" dirty="0" smtClean="0">
                <a:solidFill>
                  <a:schemeClr val="tx1"/>
                </a:solidFill>
              </a:rPr>
              <a:t>courant </a:t>
            </a:r>
            <a:r>
              <a:rPr lang="fr-FR" sz="2400" dirty="0">
                <a:solidFill>
                  <a:schemeClr val="tx1"/>
                </a:solidFill>
              </a:rPr>
              <a:t>électrique fourni par une pile</a:t>
            </a:r>
            <a:r>
              <a:rPr lang="fr-FR" sz="2400" dirty="0" smtClean="0"/>
              <a:t>.</a:t>
            </a:r>
          </a:p>
          <a:p>
            <a:pPr algn="just"/>
            <a:r>
              <a:rPr lang="fr-FR" sz="2400" dirty="0">
                <a:solidFill>
                  <a:schemeClr val="tx1"/>
                </a:solidFill>
              </a:rPr>
              <a:t>Le BIOS vient lire des informations dans cette mémoire quand vous allumez l'ordinateur. Il y stocke également la date et l'heure et vient régulièrement les mettre à jour.</a:t>
            </a:r>
            <a:endParaRPr lang="fr-FR" sz="2400" b="1" dirty="0" smtClean="0">
              <a:solidFill>
                <a:schemeClr val="tx1"/>
              </a:solidFill>
            </a:endParaRPr>
          </a:p>
        </p:txBody>
      </p:sp>
      <p:sp>
        <p:nvSpPr>
          <p:cNvPr id="6" name="ZoneTexte 5"/>
          <p:cNvSpPr txBox="1"/>
          <p:nvPr/>
        </p:nvSpPr>
        <p:spPr>
          <a:xfrm>
            <a:off x="1214194"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extLst>
      <p:ext uri="{BB962C8B-B14F-4D97-AF65-F5344CB8AC3E}">
        <p14:creationId xmlns:p14="http://schemas.microsoft.com/office/powerpoint/2010/main" xmlns="" val="3667398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84984"/>
            <a:ext cx="8318158" cy="3013553"/>
          </a:xfrm>
        </p:spPr>
        <p:txBody>
          <a:bodyPr>
            <a:noAutofit/>
          </a:bodyPr>
          <a:lstStyle/>
          <a:p>
            <a:pPr algn="just"/>
            <a:r>
              <a:rPr lang="fr-FR" sz="2800" b="1" dirty="0">
                <a:solidFill>
                  <a:schemeClr val="tx1"/>
                </a:solidFill>
              </a:rPr>
              <a:t>CMOS (</a:t>
            </a:r>
            <a:r>
              <a:rPr lang="fr-FR" sz="2800" b="1" dirty="0" err="1" smtClean="0">
                <a:solidFill>
                  <a:schemeClr val="tx1"/>
                </a:solidFill>
              </a:rPr>
              <a:t>Complementary</a:t>
            </a:r>
            <a:r>
              <a:rPr lang="fr-FR" sz="2800" b="1" dirty="0" smtClean="0">
                <a:solidFill>
                  <a:schemeClr val="tx1"/>
                </a:solidFill>
              </a:rPr>
              <a:t> </a:t>
            </a:r>
            <a:r>
              <a:rPr lang="fr-FR" sz="2800" b="1" dirty="0" err="1">
                <a:solidFill>
                  <a:schemeClr val="tx1"/>
                </a:solidFill>
              </a:rPr>
              <a:t>Metal</a:t>
            </a:r>
            <a:r>
              <a:rPr lang="fr-FR" sz="2800" b="1" dirty="0">
                <a:solidFill>
                  <a:schemeClr val="tx1"/>
                </a:solidFill>
              </a:rPr>
              <a:t> </a:t>
            </a:r>
            <a:r>
              <a:rPr lang="fr-FR" sz="2800" b="1" dirty="0" err="1">
                <a:solidFill>
                  <a:schemeClr val="tx1"/>
                </a:solidFill>
              </a:rPr>
              <a:t>Oxide</a:t>
            </a:r>
            <a:r>
              <a:rPr lang="fr-FR" sz="2800" b="1" dirty="0">
                <a:solidFill>
                  <a:schemeClr val="tx1"/>
                </a:solidFill>
              </a:rPr>
              <a:t> </a:t>
            </a:r>
            <a:r>
              <a:rPr lang="fr-FR" sz="2800" b="1" dirty="0" err="1" smtClean="0">
                <a:solidFill>
                  <a:schemeClr val="tx1"/>
                </a:solidFill>
              </a:rPr>
              <a:t>Semiconductor</a:t>
            </a:r>
            <a:r>
              <a:rPr lang="fr-FR" sz="2800" b="1" dirty="0" smtClean="0">
                <a:solidFill>
                  <a:schemeClr val="tx1"/>
                </a:solidFill>
              </a:rPr>
              <a:t>)</a:t>
            </a:r>
          </a:p>
        </p:txBody>
      </p:sp>
      <p:sp>
        <p:nvSpPr>
          <p:cNvPr id="6" name="ZoneTexte 5"/>
          <p:cNvSpPr txBox="1"/>
          <p:nvPr/>
        </p:nvSpPr>
        <p:spPr>
          <a:xfrm>
            <a:off x="1214194"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83768" y="4149080"/>
            <a:ext cx="3810000" cy="1847850"/>
          </a:xfrm>
          <a:prstGeom prst="rect">
            <a:avLst/>
          </a:prstGeom>
        </p:spPr>
      </p:pic>
    </p:spTree>
    <p:extLst>
      <p:ext uri="{BB962C8B-B14F-4D97-AF65-F5344CB8AC3E}">
        <p14:creationId xmlns:p14="http://schemas.microsoft.com/office/powerpoint/2010/main" xmlns="" val="3833725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371313"/>
          </a:xfrm>
        </p:spPr>
        <p:txBody>
          <a:bodyPr>
            <a:noAutofit/>
          </a:bodyPr>
          <a:lstStyle/>
          <a:p>
            <a:pPr algn="just"/>
            <a:r>
              <a:rPr lang="fr-FR" sz="2800" b="1" dirty="0" smtClean="0">
                <a:solidFill>
                  <a:schemeClr val="tx1"/>
                </a:solidFill>
              </a:rPr>
              <a:t>Carte mère /</a:t>
            </a:r>
            <a:r>
              <a:rPr lang="fr-FR" sz="2800" b="1" dirty="0" err="1" smtClean="0">
                <a:solidFill>
                  <a:schemeClr val="tx1"/>
                </a:solidFill>
              </a:rPr>
              <a:t>MotherBoard</a:t>
            </a:r>
            <a:r>
              <a:rPr lang="fr-FR" sz="2800" b="1" dirty="0" smtClean="0">
                <a:solidFill>
                  <a:schemeClr val="tx1"/>
                </a:solidFill>
              </a:rPr>
              <a:t>:</a:t>
            </a:r>
          </a:p>
          <a:p>
            <a:pPr algn="just"/>
            <a:r>
              <a:rPr lang="fr-FR" sz="2800" dirty="0" smtClean="0">
                <a:solidFill>
                  <a:schemeClr val="tx1"/>
                </a:solidFill>
              </a:rPr>
              <a:t>carte-mère est le système nerveux du pc, c'est sur cette carte que sont connectés tous les éléments de l’unité centrale, donc, son choix est primordial si on souhaite profiter au maximum des périphériques qui ne seront pas limités par une carte-mère peu performante et les grandes entreprises qui fabrique les cartes mère sont:  </a:t>
            </a:r>
            <a:r>
              <a:rPr lang="fr-FR" sz="2800" dirty="0" err="1" smtClean="0">
                <a:solidFill>
                  <a:schemeClr val="tx1"/>
                </a:solidFill>
              </a:rPr>
              <a:t>Asus</a:t>
            </a:r>
            <a:r>
              <a:rPr lang="fr-FR" sz="2800" dirty="0" smtClean="0">
                <a:solidFill>
                  <a:schemeClr val="tx1"/>
                </a:solidFill>
              </a:rPr>
              <a:t>, </a:t>
            </a:r>
            <a:r>
              <a:rPr lang="fr-FR" sz="2800" dirty="0" err="1" smtClean="0">
                <a:solidFill>
                  <a:schemeClr val="tx1"/>
                </a:solidFill>
              </a:rPr>
              <a:t>Gigabyte</a:t>
            </a:r>
            <a:r>
              <a:rPr lang="fr-FR" sz="2800" dirty="0" smtClean="0">
                <a:solidFill>
                  <a:schemeClr val="tx1"/>
                </a:solidFill>
              </a:rPr>
              <a:t>, </a:t>
            </a:r>
            <a:r>
              <a:rPr lang="fr-FR" sz="2800" dirty="0" err="1" smtClean="0">
                <a:solidFill>
                  <a:schemeClr val="tx1"/>
                </a:solidFill>
              </a:rPr>
              <a:t>Asrock</a:t>
            </a:r>
            <a:r>
              <a:rPr lang="fr-FR" sz="2800" dirty="0" smtClean="0">
                <a:solidFill>
                  <a:schemeClr val="tx1"/>
                </a:solidFill>
              </a:rPr>
              <a:t>.</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2"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2050" name="Picture 2"/>
          <p:cNvPicPr>
            <a:picLocks noChangeAspect="1" noChangeArrowheads="1"/>
          </p:cNvPicPr>
          <p:nvPr/>
        </p:nvPicPr>
        <p:blipFill>
          <a:blip r:embed="rId2"/>
          <a:srcRect/>
          <a:stretch>
            <a:fillRect/>
          </a:stretch>
        </p:blipFill>
        <p:spPr bwMode="auto">
          <a:xfrm>
            <a:off x="0" y="3000372"/>
            <a:ext cx="6500826" cy="3714752"/>
          </a:xfrm>
          <a:prstGeom prst="rect">
            <a:avLst/>
          </a:prstGeom>
          <a:noFill/>
          <a:ln w="9525">
            <a:noFill/>
            <a:miter lim="800000"/>
            <a:headEnd/>
            <a:tailEnd/>
          </a:ln>
          <a:effectLst/>
        </p:spPr>
      </p:pic>
      <p:pic>
        <p:nvPicPr>
          <p:cNvPr id="9" name="Image 8" descr="Une carte-mère"/>
          <p:cNvPicPr/>
          <p:nvPr/>
        </p:nvPicPr>
        <p:blipFill>
          <a:blip r:embed="rId3" cstate="print"/>
          <a:srcRect/>
          <a:stretch>
            <a:fillRect/>
          </a:stretch>
        </p:blipFill>
        <p:spPr bwMode="auto">
          <a:xfrm>
            <a:off x="6429356" y="3429000"/>
            <a:ext cx="2714644" cy="2726614"/>
          </a:xfrm>
          <a:prstGeom prst="rect">
            <a:avLst/>
          </a:prstGeom>
          <a:noFill/>
          <a:ln w="9525">
            <a:noFill/>
            <a:miter lim="800000"/>
            <a:headEnd/>
            <a:tailEnd/>
          </a:ln>
        </p:spPr>
      </p:pic>
      <p:sp>
        <p:nvSpPr>
          <p:cNvPr id="10" name="Rectangle 9"/>
          <p:cNvSpPr/>
          <p:nvPr/>
        </p:nvSpPr>
        <p:spPr>
          <a:xfrm>
            <a:off x="7072330" y="6215082"/>
            <a:ext cx="1445652" cy="400110"/>
          </a:xfrm>
          <a:prstGeom prst="rect">
            <a:avLst/>
          </a:prstGeom>
        </p:spPr>
        <p:txBody>
          <a:bodyPr wrap="none">
            <a:spAutoFit/>
          </a:bodyPr>
          <a:lstStyle/>
          <a:p>
            <a:pPr algn="just"/>
            <a:r>
              <a:rPr lang="fr-FR" sz="2000" b="1" dirty="0" smtClean="0">
                <a:solidFill>
                  <a:schemeClr val="tx1"/>
                </a:solidFill>
              </a:rPr>
              <a:t>Carte mère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lstStyle/>
          <a:p>
            <a:r>
              <a:rPr lang="fr-FR" b="1" dirty="0" smtClean="0"/>
              <a:t>1-Définitions :</a:t>
            </a:r>
            <a:endParaRPr lang="fr-FR" dirty="0"/>
          </a:p>
        </p:txBody>
      </p:sp>
      <p:sp>
        <p:nvSpPr>
          <p:cNvPr id="8" name="Sous-titre 2"/>
          <p:cNvSpPr>
            <a:spLocks noGrp="1"/>
          </p:cNvSpPr>
          <p:nvPr>
            <p:ph type="subTitle" idx="1"/>
          </p:nvPr>
        </p:nvSpPr>
        <p:spPr>
          <a:xfrm>
            <a:off x="356347" y="3298047"/>
            <a:ext cx="8451062" cy="2867257"/>
          </a:xfrm>
        </p:spPr>
        <p:txBody>
          <a:bodyPr>
            <a:noAutofit/>
          </a:bodyPr>
          <a:lstStyle/>
          <a:p>
            <a:pPr algn="just"/>
            <a:r>
              <a:rPr lang="fr-FR" sz="2800" dirty="0" smtClean="0">
                <a:solidFill>
                  <a:schemeClr val="tx1"/>
                </a:solidFill>
              </a:rPr>
              <a:t>Vu la définition de l’informatique, un ordinateur est donc une machine capable de traiter automatiquement des données (informations) saisit en entrée (a travers les périphériques d’entrée), sur la base d'un programme qui définit la séquence des opération à effectuer (instructions) et restitue (périphériques de sortie) des résultats.</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1-Définition </a:t>
            </a:r>
            <a:r>
              <a:rPr lang="fr-FR" sz="3200" b="1" dirty="0"/>
              <a:t>d’un ordinateur (PC ou personel computer) :</a:t>
            </a:r>
            <a:endParaRPr lang="fr-FR" sz="3200" dirty="0"/>
          </a:p>
          <a:p>
            <a:pPr algn="ctr"/>
            <a:endParaRPr lang="fr-FR"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dirty="0" smtClean="0">
                <a:solidFill>
                  <a:schemeClr val="tx1"/>
                </a:solidFill>
              </a:rPr>
              <a:t>Des organes et des appareils servants à recueillir les informations qui sont ensuite transformées (numérisées et codées en binaires) pour être utilisables par l’unité centrale en étant transférées vers la mémoire centrale...).</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2-1-2-Périphériques entrées : </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7"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lnSpc>
                <a:spcPct val="150000"/>
              </a:lnSpc>
            </a:pPr>
            <a:r>
              <a:rPr lang="fr-FR" sz="2800" b="1" dirty="0" smtClean="0">
                <a:solidFill>
                  <a:schemeClr val="tx1"/>
                </a:solidFill>
              </a:rPr>
              <a:t>Clavier : </a:t>
            </a:r>
          </a:p>
          <a:p>
            <a:pPr algn="just">
              <a:lnSpc>
                <a:spcPct val="150000"/>
              </a:lnSpc>
            </a:pPr>
            <a:r>
              <a:rPr lang="fr-FR" sz="2800" b="1" dirty="0" smtClean="0">
                <a:solidFill>
                  <a:schemeClr val="tx1"/>
                </a:solidFill>
              </a:rPr>
              <a:t>Souris : </a:t>
            </a:r>
            <a:r>
              <a:rPr lang="fr-FR" sz="1800" b="1" dirty="0" smtClean="0">
                <a:solidFill>
                  <a:schemeClr val="tx1"/>
                </a:solidFill>
              </a:rPr>
              <a:t>optique</a:t>
            </a:r>
          </a:p>
          <a:p>
            <a:pPr algn="just">
              <a:lnSpc>
                <a:spcPct val="150000"/>
              </a:lnSpc>
            </a:pPr>
            <a:r>
              <a:rPr lang="fr-FR" sz="2800" b="1" dirty="0" smtClean="0">
                <a:solidFill>
                  <a:schemeClr val="tx1"/>
                </a:solidFill>
              </a:rPr>
              <a:t>Lecteur CD/DVD :</a:t>
            </a:r>
            <a:endParaRPr lang="fr-FR" sz="1800" b="1" dirty="0" smtClean="0">
              <a:solidFill>
                <a:schemeClr val="tx1"/>
              </a:solidFill>
            </a:endParaRPr>
          </a:p>
          <a:p>
            <a:pPr algn="just">
              <a:lnSpc>
                <a:spcPct val="150000"/>
              </a:lnSpc>
            </a:pPr>
            <a:r>
              <a:rPr lang="fr-FR" sz="2800" b="1" dirty="0" smtClean="0">
                <a:solidFill>
                  <a:schemeClr val="tx1"/>
                </a:solidFill>
              </a:rPr>
              <a:t>Modem :</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2-1-2-Périphériques entrées : </a:t>
            </a:r>
            <a:endParaRPr lang="fr-FR" sz="3200" dirty="0"/>
          </a:p>
        </p:txBody>
      </p:sp>
      <p:pic>
        <p:nvPicPr>
          <p:cNvPr id="7" name="il_fi" descr="http://kindinformatique.com/media/catalog/category/clavier.jpg"/>
          <p:cNvPicPr/>
          <p:nvPr/>
        </p:nvPicPr>
        <p:blipFill>
          <a:blip r:embed="rId2" cstate="print"/>
          <a:srcRect/>
          <a:stretch>
            <a:fillRect/>
          </a:stretch>
        </p:blipFill>
        <p:spPr bwMode="auto">
          <a:xfrm>
            <a:off x="6660232" y="3356992"/>
            <a:ext cx="2103204" cy="792088"/>
          </a:xfrm>
          <a:prstGeom prst="rect">
            <a:avLst/>
          </a:prstGeom>
          <a:noFill/>
          <a:ln w="9525">
            <a:noFill/>
            <a:miter lim="800000"/>
            <a:headEnd/>
            <a:tailEnd/>
          </a:ln>
        </p:spPr>
      </p:pic>
      <p:pic>
        <p:nvPicPr>
          <p:cNvPr id="9" name="il_fi" descr="http://i2.cdscdn.com/pdt2/1/1/7/1/700x700/auc3548382251117/rw/dacomex-mini-souris.jpg"/>
          <p:cNvPicPr/>
          <p:nvPr/>
        </p:nvPicPr>
        <p:blipFill>
          <a:blip r:embed="rId3" cstate="print"/>
          <a:srcRect/>
          <a:stretch>
            <a:fillRect/>
          </a:stretch>
        </p:blipFill>
        <p:spPr bwMode="auto">
          <a:xfrm>
            <a:off x="7164288" y="3991719"/>
            <a:ext cx="1080120" cy="733425"/>
          </a:xfrm>
          <a:prstGeom prst="rect">
            <a:avLst/>
          </a:prstGeom>
          <a:noFill/>
          <a:ln w="9525">
            <a:noFill/>
            <a:miter lim="800000"/>
            <a:headEnd/>
            <a:tailEnd/>
          </a:ln>
        </p:spPr>
      </p:pic>
      <p:pic>
        <p:nvPicPr>
          <p:cNvPr id="10" name="il_fi" descr="http://static.pcinpact.com/images/bd/news/10925.jpg"/>
          <p:cNvPicPr/>
          <p:nvPr/>
        </p:nvPicPr>
        <p:blipFill>
          <a:blip r:embed="rId4" cstate="print"/>
          <a:srcRect/>
          <a:stretch>
            <a:fillRect/>
          </a:stretch>
        </p:blipFill>
        <p:spPr bwMode="auto">
          <a:xfrm>
            <a:off x="7236296" y="4725144"/>
            <a:ext cx="1008112" cy="792088"/>
          </a:xfrm>
          <a:prstGeom prst="rect">
            <a:avLst/>
          </a:prstGeom>
          <a:noFill/>
          <a:ln w="9525">
            <a:noFill/>
            <a:miter lim="800000"/>
            <a:headEnd/>
            <a:tailEnd/>
          </a:ln>
        </p:spPr>
      </p:pic>
      <p:pic>
        <p:nvPicPr>
          <p:cNvPr id="11" name="il_fi" descr="http://t0.gstatic.com/images?q=tbn:ANd9GcSb7X7910PvDumHUXQKxHQ-ogNX7nWiLquJ5lqzvGD2fJIKjNbb9X4XJIHFTw"/>
          <p:cNvPicPr/>
          <p:nvPr/>
        </p:nvPicPr>
        <p:blipFill>
          <a:blip r:embed="rId5" cstate="print"/>
          <a:srcRect/>
          <a:stretch>
            <a:fillRect/>
          </a:stretch>
        </p:blipFill>
        <p:spPr bwMode="auto">
          <a:xfrm>
            <a:off x="7020272" y="5373216"/>
            <a:ext cx="1440160" cy="1008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4"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35"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8">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49"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8">
                                            <p:txEl>
                                              <p:pRg st="3" end="3"/>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dirty="0" smtClean="0">
                <a:solidFill>
                  <a:schemeClr val="tx1"/>
                </a:solidFill>
              </a:rPr>
              <a:t>Des dispositifs qui transmirent l’information binaire de l’unité centrale vers l’extérieur sous une forme compréhensible par l’utilisateur humain.</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2-1-3-Périphériques de sorties :</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7"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lnSpc>
                <a:spcPct val="150000"/>
              </a:lnSpc>
            </a:pPr>
            <a:r>
              <a:rPr lang="fr-FR" sz="2800" b="1" dirty="0" smtClean="0">
                <a:solidFill>
                  <a:schemeClr val="tx1"/>
                </a:solidFill>
              </a:rPr>
              <a:t>Ecran :</a:t>
            </a:r>
            <a:endParaRPr lang="fr-FR" sz="1800" b="1" dirty="0" smtClean="0">
              <a:solidFill>
                <a:schemeClr val="tx1"/>
              </a:solidFill>
            </a:endParaRPr>
          </a:p>
          <a:p>
            <a:pPr algn="just">
              <a:lnSpc>
                <a:spcPct val="150000"/>
              </a:lnSpc>
            </a:pPr>
            <a:r>
              <a:rPr lang="fr-FR" sz="2800" b="1" dirty="0" smtClean="0">
                <a:solidFill>
                  <a:schemeClr val="tx1"/>
                </a:solidFill>
              </a:rPr>
              <a:t>imprimante : </a:t>
            </a:r>
            <a:endParaRPr lang="fr-FR" sz="1800" b="1" dirty="0" smtClean="0">
              <a:solidFill>
                <a:schemeClr val="tx1"/>
              </a:solidFill>
            </a:endParaRPr>
          </a:p>
          <a:p>
            <a:pPr algn="just">
              <a:lnSpc>
                <a:spcPct val="150000"/>
              </a:lnSpc>
            </a:pPr>
            <a:r>
              <a:rPr lang="fr-FR" sz="2800" b="1" dirty="0" smtClean="0">
                <a:solidFill>
                  <a:schemeClr val="tx1"/>
                </a:solidFill>
              </a:rPr>
              <a:t>Graveur CD/DVD :</a:t>
            </a:r>
            <a:endParaRPr lang="fr-FR" sz="1800" b="1" dirty="0" smtClean="0">
              <a:solidFill>
                <a:schemeClr val="tx1"/>
              </a:solidFill>
            </a:endParaRPr>
          </a:p>
          <a:p>
            <a:pPr algn="just">
              <a:lnSpc>
                <a:spcPct val="150000"/>
              </a:lnSpc>
            </a:pPr>
            <a:r>
              <a:rPr lang="fr-FR" sz="2800" b="1" dirty="0" smtClean="0">
                <a:solidFill>
                  <a:schemeClr val="tx1"/>
                </a:solidFill>
              </a:rPr>
              <a:t>Haut parleur :</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2-1-3-Périphériques de sorties :</a:t>
            </a:r>
            <a:endParaRPr lang="fr-FR" sz="3200" dirty="0"/>
          </a:p>
        </p:txBody>
      </p:sp>
      <p:pic>
        <p:nvPicPr>
          <p:cNvPr id="7" name="il_fi" descr="http://2.bp.blogspot.com/_gpgaAKP0xy4/TTiItsCCxVI/AAAAAAAAA70/NLF264PXSBw/s1600/ecran.jpg"/>
          <p:cNvPicPr/>
          <p:nvPr/>
        </p:nvPicPr>
        <p:blipFill>
          <a:blip r:embed="rId3" cstate="print"/>
          <a:srcRect/>
          <a:stretch>
            <a:fillRect/>
          </a:stretch>
        </p:blipFill>
        <p:spPr bwMode="auto">
          <a:xfrm>
            <a:off x="7020272" y="3356992"/>
            <a:ext cx="936104" cy="720080"/>
          </a:xfrm>
          <a:prstGeom prst="rect">
            <a:avLst/>
          </a:prstGeom>
          <a:noFill/>
          <a:ln w="9525">
            <a:noFill/>
            <a:miter lim="800000"/>
            <a:headEnd/>
            <a:tailEnd/>
          </a:ln>
        </p:spPr>
      </p:pic>
      <p:pic>
        <p:nvPicPr>
          <p:cNvPr id="9" name="il_fi" descr="http://www.lopr.net/Images/imprimante2.jpg"/>
          <p:cNvPicPr/>
          <p:nvPr/>
        </p:nvPicPr>
        <p:blipFill>
          <a:blip r:embed="rId4" cstate="print"/>
          <a:srcRect/>
          <a:stretch>
            <a:fillRect/>
          </a:stretch>
        </p:blipFill>
        <p:spPr bwMode="auto">
          <a:xfrm>
            <a:off x="7020272" y="4005064"/>
            <a:ext cx="1008112" cy="865094"/>
          </a:xfrm>
          <a:prstGeom prst="rect">
            <a:avLst/>
          </a:prstGeom>
          <a:noFill/>
          <a:ln w="9525">
            <a:noFill/>
            <a:miter lim="800000"/>
            <a:headEnd/>
            <a:tailEnd/>
          </a:ln>
        </p:spPr>
      </p:pic>
      <p:pic>
        <p:nvPicPr>
          <p:cNvPr id="10" name="il_fi" descr="http://static.pcinpact.com/images/bd/news/10925.jpg"/>
          <p:cNvPicPr/>
          <p:nvPr/>
        </p:nvPicPr>
        <p:blipFill>
          <a:blip r:embed="rId5" cstate="print"/>
          <a:srcRect/>
          <a:stretch>
            <a:fillRect/>
          </a:stretch>
        </p:blipFill>
        <p:spPr bwMode="auto">
          <a:xfrm>
            <a:off x="7092280" y="4797152"/>
            <a:ext cx="936104" cy="744516"/>
          </a:xfrm>
          <a:prstGeom prst="rect">
            <a:avLst/>
          </a:prstGeom>
          <a:noFill/>
          <a:ln w="9525">
            <a:noFill/>
            <a:miter lim="800000"/>
            <a:headEnd/>
            <a:tailEnd/>
          </a:ln>
        </p:spPr>
      </p:pic>
      <p:pic>
        <p:nvPicPr>
          <p:cNvPr id="11" name="il_fi" descr="http://ecx.images-amazon.com/images/I/41Nz5vzRR%2BL.jpg"/>
          <p:cNvPicPr/>
          <p:nvPr/>
        </p:nvPicPr>
        <p:blipFill>
          <a:blip r:embed="rId6" cstate="print"/>
          <a:srcRect/>
          <a:stretch>
            <a:fillRect/>
          </a:stretch>
        </p:blipFill>
        <p:spPr bwMode="auto">
          <a:xfrm>
            <a:off x="7020272" y="5517232"/>
            <a:ext cx="1152128" cy="7254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21"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35"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8">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49"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8">
                                            <p:txEl>
                                              <p:pRg st="3" end="3"/>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sp>
        <p:nvSpPr>
          <p:cNvPr id="5" name="Sous-titre 4"/>
          <p:cNvSpPr>
            <a:spLocks noGrp="1"/>
          </p:cNvSpPr>
          <p:nvPr>
            <p:ph type="subTitle" idx="1"/>
          </p:nvPr>
        </p:nvSpPr>
        <p:spPr/>
        <p:txBody>
          <a:bodyPr/>
          <a:lstStyle/>
          <a:p>
            <a:endParaRPr lang="fr-FR"/>
          </a:p>
        </p:txBody>
      </p:sp>
      <p:pic>
        <p:nvPicPr>
          <p:cNvPr id="2050" name="Picture 2"/>
          <p:cNvPicPr>
            <a:picLocks noChangeAspect="1" noChangeArrowheads="1"/>
          </p:cNvPicPr>
          <p:nvPr/>
        </p:nvPicPr>
        <p:blipFill>
          <a:blip r:embed="rId3"/>
          <a:srcRect/>
          <a:stretch>
            <a:fillRect/>
          </a:stretch>
        </p:blipFill>
        <p:spPr bwMode="auto">
          <a:xfrm>
            <a:off x="214282" y="3143247"/>
            <a:ext cx="8643998" cy="3480841"/>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214282" y="3143248"/>
            <a:ext cx="8643998" cy="3487353"/>
          </a:xfrm>
          <a:prstGeom prst="rect">
            <a:avLst/>
          </a:prstGeom>
          <a:noFill/>
          <a:ln w="9525">
            <a:noFill/>
            <a:miter lim="800000"/>
            <a:headEnd/>
            <a:tailEnd/>
          </a:ln>
          <a:effectLst/>
        </p:spPr>
      </p:pic>
    </p:spTree>
    <p:extLst>
      <p:ext uri="{BB962C8B-B14F-4D97-AF65-F5344CB8AC3E}">
        <p14:creationId xmlns:p14="http://schemas.microsoft.com/office/powerpoint/2010/main" xmlns="" val="50552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214282" y="3143248"/>
            <a:ext cx="8643998" cy="3500462"/>
          </a:xfrm>
          <a:prstGeom prst="rect">
            <a:avLst/>
          </a:prstGeom>
          <a:noFill/>
          <a:ln w="9525">
            <a:noFill/>
            <a:miter lim="800000"/>
            <a:headEnd/>
            <a:tailEnd/>
          </a:ln>
          <a:effectLst/>
        </p:spPr>
      </p:pic>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spTree>
    <p:extLst>
      <p:ext uri="{BB962C8B-B14F-4D97-AF65-F5344CB8AC3E}">
        <p14:creationId xmlns:p14="http://schemas.microsoft.com/office/powerpoint/2010/main" xmlns="" val="1687221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dirty="0" smtClean="0">
                <a:solidFill>
                  <a:schemeClr val="tx1"/>
                </a:solidFill>
              </a:rPr>
              <a:t>Ce nom désigne l'ensemble des programmes qui permettent aux utilisateurs de travailler avec un ordinateur.</a:t>
            </a:r>
          </a:p>
          <a:p>
            <a:pPr algn="just"/>
            <a:r>
              <a:rPr lang="fr-FR" sz="2800" dirty="0" smtClean="0">
                <a:solidFill>
                  <a:schemeClr val="tx1"/>
                </a:solidFill>
              </a:rPr>
              <a:t>Un programme est un enchainement d’instructions, écrit dans un langage de programmation, exécuté par une ordinateur, permettant de traiter un problème et de renvoyer des résultats. </a:t>
            </a:r>
            <a:endParaRPr lang="fr-FR" sz="2800" dirty="0" smtClean="0"/>
          </a:p>
          <a:p>
            <a:pPr algn="just"/>
            <a:endParaRPr lang="fr-FR" sz="2800" dirty="0">
              <a:solidFill>
                <a:schemeClr val="tx1"/>
              </a:solidFill>
            </a:endParaRPr>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spTree>
    <p:extLst>
      <p:ext uri="{BB962C8B-B14F-4D97-AF65-F5344CB8AC3E}">
        <p14:creationId xmlns:p14="http://schemas.microsoft.com/office/powerpoint/2010/main" xmlns="" val="948946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r>
              <a:rPr lang="fr-FR" sz="2800" b="1" dirty="0" smtClean="0"/>
              <a:t>  software</a:t>
            </a:r>
            <a:endParaRPr lang="fr-FR" sz="2800" dirty="0">
              <a:solidFill>
                <a:schemeClr val="tx1"/>
              </a:solidFill>
            </a:endParaRPr>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cxnSp>
        <p:nvCxnSpPr>
          <p:cNvPr id="7" name="Connecteur droit avec flèche 6"/>
          <p:cNvCxnSpPr/>
          <p:nvPr/>
        </p:nvCxnSpPr>
        <p:spPr>
          <a:xfrm rot="10800000" flipV="1">
            <a:off x="1857357" y="3929066"/>
            <a:ext cx="2071703"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a:off x="3929852" y="4500570"/>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143504" y="3857628"/>
            <a:ext cx="1928826"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85786" y="5286388"/>
            <a:ext cx="157163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Times New Roman" pitchFamily="18" charset="0"/>
                <a:cs typeface="Times New Roman" pitchFamily="18" charset="0"/>
              </a:rPr>
              <a:t>système </a:t>
            </a:r>
          </a:p>
          <a:p>
            <a:pPr algn="ctr"/>
            <a:r>
              <a:rPr lang="fr-FR" b="1" dirty="0" smtClean="0">
                <a:solidFill>
                  <a:schemeClr val="bg1"/>
                </a:solidFill>
                <a:latin typeface="Times New Roman" pitchFamily="18" charset="0"/>
                <a:cs typeface="Times New Roman" pitchFamily="18" charset="0"/>
              </a:rPr>
              <a:t>d'exploitation </a:t>
            </a:r>
            <a:endParaRPr lang="fr-FR" b="1" dirty="0">
              <a:solidFill>
                <a:schemeClr val="bg1"/>
              </a:solidFill>
              <a:latin typeface="Times New Roman" pitchFamily="18" charset="0"/>
              <a:cs typeface="Times New Roman" pitchFamily="18" charset="0"/>
            </a:endParaRPr>
          </a:p>
        </p:txBody>
      </p:sp>
      <p:sp>
        <p:nvSpPr>
          <p:cNvPr id="19" name="Rectangle 18"/>
          <p:cNvSpPr/>
          <p:nvPr/>
        </p:nvSpPr>
        <p:spPr>
          <a:xfrm>
            <a:off x="3714744" y="5286388"/>
            <a:ext cx="157163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Application</a:t>
            </a:r>
            <a:endParaRPr lang="fr-FR" sz="2000" dirty="0">
              <a:latin typeface="Times New Roman" pitchFamily="18" charset="0"/>
              <a:cs typeface="Times New Roman" pitchFamily="18" charset="0"/>
            </a:endParaRPr>
          </a:p>
        </p:txBody>
      </p:sp>
      <p:sp>
        <p:nvSpPr>
          <p:cNvPr id="20" name="Rectangle 19"/>
          <p:cNvSpPr/>
          <p:nvPr/>
        </p:nvSpPr>
        <p:spPr>
          <a:xfrm>
            <a:off x="6929454" y="5286388"/>
            <a:ext cx="157163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bg1"/>
                </a:solidFill>
              </a:rPr>
              <a:t>pilote</a:t>
            </a:r>
            <a:endParaRPr lang="fr-FR" sz="2800" dirty="0">
              <a:solidFill>
                <a:schemeClr val="bg1"/>
              </a:solidFill>
            </a:endParaRPr>
          </a:p>
        </p:txBody>
      </p:sp>
    </p:spTree>
    <p:extLst>
      <p:ext uri="{BB962C8B-B14F-4D97-AF65-F5344CB8AC3E}">
        <p14:creationId xmlns:p14="http://schemas.microsoft.com/office/powerpoint/2010/main" xmlns="" val="193817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par>
                                <p:cTn id="14" presetID="5"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71406" y="3059793"/>
            <a:ext cx="8451062" cy="3155289"/>
          </a:xfrm>
        </p:spPr>
        <p:txBody>
          <a:bodyPr>
            <a:noAutofit/>
          </a:bodyPr>
          <a:lstStyle/>
          <a:p>
            <a:pPr algn="just"/>
            <a:r>
              <a:rPr lang="fr-FR" sz="2800" dirty="0" smtClean="0">
                <a:solidFill>
                  <a:schemeClr val="tx1"/>
                </a:solidFill>
              </a:rPr>
              <a:t>Le système d'exploitation </a:t>
            </a:r>
            <a:r>
              <a:rPr lang="pt-BR" sz="2800" dirty="0" smtClean="0">
                <a:solidFill>
                  <a:srgbClr val="FF0000"/>
                </a:solidFill>
              </a:rPr>
              <a:t>(noté </a:t>
            </a:r>
            <a:r>
              <a:rPr lang="pt-BR" sz="2800" i="1" dirty="0" smtClean="0">
                <a:solidFill>
                  <a:srgbClr val="FF0000"/>
                </a:solidFill>
              </a:rPr>
              <a:t>SE ou OS pour Operating System)</a:t>
            </a:r>
            <a:r>
              <a:rPr lang="fr-FR" sz="2800" dirty="0" smtClean="0">
                <a:solidFill>
                  <a:srgbClr val="FF0000"/>
                </a:solidFill>
              </a:rPr>
              <a:t> </a:t>
            </a:r>
            <a:r>
              <a:rPr lang="fr-FR" sz="2800" dirty="0" smtClean="0">
                <a:solidFill>
                  <a:schemeClr val="tx1"/>
                </a:solidFill>
              </a:rPr>
              <a:t>est un logiciel « système » qui contient l'ensemble des instructions et des informations intermédiaire entre le matériel informatique et les logiciels applicatifs.</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sp>
        <p:nvSpPr>
          <p:cNvPr id="7" name="Ellipse 6"/>
          <p:cNvSpPr/>
          <p:nvPr/>
        </p:nvSpPr>
        <p:spPr>
          <a:xfrm>
            <a:off x="5143504" y="4429132"/>
            <a:ext cx="3643338" cy="2286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6737">
            <a:off x="6286512" y="4598933"/>
            <a:ext cx="1428760" cy="500066"/>
          </a:xfrm>
          <a:prstGeom prst="rect">
            <a:avLst/>
          </a:prstGeom>
          <a:noFill/>
        </p:spPr>
        <p:txBody>
          <a:bodyPr wrap="square" rtlCol="0">
            <a:prstTxWarp prst="textArchUp">
              <a:avLst/>
            </a:prstTxWarp>
            <a:spAutoFit/>
          </a:bodyP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application</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Ellipse 9"/>
          <p:cNvSpPr/>
          <p:nvPr/>
        </p:nvSpPr>
        <p:spPr>
          <a:xfrm>
            <a:off x="5786446" y="4786322"/>
            <a:ext cx="2643206" cy="1714512"/>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1" name="Ellipse 10"/>
          <p:cNvSpPr/>
          <p:nvPr/>
        </p:nvSpPr>
        <p:spPr>
          <a:xfrm>
            <a:off x="6572264" y="5357826"/>
            <a:ext cx="1500198" cy="7858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Matériel</a:t>
            </a:r>
            <a:endParaRPr lang="fr-FR" dirty="0"/>
          </a:p>
        </p:txBody>
      </p:sp>
      <p:sp>
        <p:nvSpPr>
          <p:cNvPr id="12" name="ZoneTexte 11"/>
          <p:cNvSpPr txBox="1"/>
          <p:nvPr/>
        </p:nvSpPr>
        <p:spPr>
          <a:xfrm>
            <a:off x="6901323" y="5143512"/>
            <a:ext cx="742511" cy="369332"/>
          </a:xfrm>
          <a:prstGeom prst="rect">
            <a:avLst/>
          </a:prstGeom>
          <a:noFill/>
        </p:spPr>
        <p:txBody>
          <a:bodyPr wrap="none" rtlCol="0">
            <a:prstTxWarp prst="textArchUp">
              <a:avLst/>
            </a:prstTxWarp>
            <a:spAutoFit/>
          </a:bodyPr>
          <a:lstStyle/>
          <a:p>
            <a:r>
              <a:rPr lang="fr-FR" sz="2400" b="1" dirty="0" smtClean="0"/>
              <a:t>SE/OS </a:t>
            </a:r>
            <a:endParaRPr lang="fr-FR" b="1" dirty="0"/>
          </a:p>
        </p:txBody>
      </p:sp>
    </p:spTree>
    <p:extLst>
      <p:ext uri="{BB962C8B-B14F-4D97-AF65-F5344CB8AC3E}">
        <p14:creationId xmlns:p14="http://schemas.microsoft.com/office/powerpoint/2010/main" xmlns="" val="2109015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pic>
        <p:nvPicPr>
          <p:cNvPr id="3075" name="Picture 3"/>
          <p:cNvPicPr>
            <a:picLocks noChangeAspect="1" noChangeArrowheads="1"/>
          </p:cNvPicPr>
          <p:nvPr/>
        </p:nvPicPr>
        <p:blipFill>
          <a:blip r:embed="rId2"/>
          <a:srcRect/>
          <a:stretch>
            <a:fillRect/>
          </a:stretch>
        </p:blipFill>
        <p:spPr bwMode="auto">
          <a:xfrm>
            <a:off x="7178342" y="3400431"/>
            <a:ext cx="1537062" cy="124301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643306" y="3379845"/>
            <a:ext cx="1500198" cy="1263601"/>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571472" y="3413554"/>
            <a:ext cx="1428760" cy="1229892"/>
          </a:xfrm>
          <a:prstGeom prst="rect">
            <a:avLst/>
          </a:prstGeom>
          <a:noFill/>
          <a:ln w="9525">
            <a:noFill/>
            <a:miter lim="800000"/>
            <a:headEnd/>
            <a:tailEnd/>
          </a:ln>
          <a:effectLst/>
        </p:spPr>
      </p:pic>
      <p:sp>
        <p:nvSpPr>
          <p:cNvPr id="19" name="ZoneTexte 18"/>
          <p:cNvSpPr txBox="1"/>
          <p:nvPr/>
        </p:nvSpPr>
        <p:spPr>
          <a:xfrm>
            <a:off x="571472" y="4853100"/>
            <a:ext cx="8143932" cy="1862048"/>
          </a:xfrm>
          <a:prstGeom prst="rect">
            <a:avLst/>
          </a:prstGeom>
          <a:noFill/>
          <a:ln>
            <a:solidFill>
              <a:srgbClr val="C00000"/>
            </a:solidFill>
          </a:ln>
        </p:spPr>
        <p:txBody>
          <a:bodyPr wrap="square" rtlCol="0">
            <a:spAutoFit/>
          </a:bodyPr>
          <a:lstStyle/>
          <a:p>
            <a:r>
              <a:rPr lang="fr-FR" sz="2300" i="1" dirty="0" smtClean="0">
                <a:latin typeface="Times New Roman" pitchFamily="18" charset="0"/>
                <a:cs typeface="Times New Roman" pitchFamily="18" charset="0"/>
              </a:rPr>
              <a:t>Linux est le moins connu des 3 systèmes d’exploitation. Il est rarement installé par défaut sur un ordinateur. Gratuit et libre, il est surtout utilisé par ceux qui ont de bonnes connaissances en informatique.</a:t>
            </a:r>
            <a:br>
              <a:rPr lang="fr-FR" sz="2300" i="1" dirty="0" smtClean="0">
                <a:latin typeface="Times New Roman" pitchFamily="18" charset="0"/>
                <a:cs typeface="Times New Roman" pitchFamily="18" charset="0"/>
              </a:rPr>
            </a:br>
            <a:endParaRPr lang="fr-FR" sz="2300" i="1" dirty="0" smtClean="0">
              <a:latin typeface="Times New Roman" pitchFamily="18" charset="0"/>
              <a:cs typeface="Times New Roman" pitchFamily="18" charset="0"/>
            </a:endParaRPr>
          </a:p>
        </p:txBody>
      </p:sp>
      <p:sp>
        <p:nvSpPr>
          <p:cNvPr id="9" name="ZoneTexte 8"/>
          <p:cNvSpPr txBox="1"/>
          <p:nvPr/>
        </p:nvSpPr>
        <p:spPr>
          <a:xfrm>
            <a:off x="571472" y="4877242"/>
            <a:ext cx="7929618" cy="2123658"/>
          </a:xfrm>
          <a:prstGeom prst="rect">
            <a:avLst/>
          </a:prstGeom>
          <a:noFill/>
          <a:ln>
            <a:noFill/>
          </a:ln>
        </p:spPr>
        <p:txBody>
          <a:bodyPr wrap="square" rtlCol="0">
            <a:spAutoFit/>
          </a:bodyPr>
          <a:lstStyle/>
          <a:p>
            <a:r>
              <a:rPr lang="fr-FR" sz="2200" i="1" dirty="0" smtClean="0">
                <a:latin typeface="Times New Roman" pitchFamily="18" charset="0"/>
                <a:cs typeface="Times New Roman" pitchFamily="18" charset="0"/>
              </a:rPr>
              <a:t>Windows a été créé par Microsoft, il est actuellement le plus répandu des 3. La version vendue actuellement est Windows 10 mais anciennes versions : Windows 8, Windows 7, Windows Vista ou encore Windows XP. Ce système est vendu sur différentes marques d’ordinateurs (Acer, </a:t>
            </a:r>
            <a:r>
              <a:rPr lang="fr-FR" sz="2200" i="1" dirty="0" err="1" smtClean="0">
                <a:latin typeface="Times New Roman" pitchFamily="18" charset="0"/>
                <a:cs typeface="Times New Roman" pitchFamily="18" charset="0"/>
              </a:rPr>
              <a:t>Asus</a:t>
            </a:r>
            <a:r>
              <a:rPr lang="fr-FR" sz="2200" i="1" dirty="0" smtClean="0">
                <a:latin typeface="Times New Roman" pitchFamily="18" charset="0"/>
                <a:cs typeface="Times New Roman" pitchFamily="18" charset="0"/>
              </a:rPr>
              <a:t>, Dell, HP, Sony, Toshiba...)</a:t>
            </a:r>
            <a:br>
              <a:rPr lang="fr-FR" sz="2200" i="1" dirty="0" smtClean="0">
                <a:latin typeface="Times New Roman" pitchFamily="18" charset="0"/>
                <a:cs typeface="Times New Roman" pitchFamily="18" charset="0"/>
              </a:rPr>
            </a:br>
            <a:endParaRPr lang="fr-FR" sz="2200" i="1" dirty="0">
              <a:latin typeface="Times New Roman" pitchFamily="18" charset="0"/>
              <a:cs typeface="Times New Roman" pitchFamily="18" charset="0"/>
            </a:endParaRPr>
          </a:p>
        </p:txBody>
      </p:sp>
      <p:sp>
        <p:nvSpPr>
          <p:cNvPr id="11" name="ZoneTexte 10"/>
          <p:cNvSpPr txBox="1"/>
          <p:nvPr/>
        </p:nvSpPr>
        <p:spPr>
          <a:xfrm>
            <a:off x="571472" y="4929198"/>
            <a:ext cx="8072494" cy="1862048"/>
          </a:xfrm>
          <a:prstGeom prst="rect">
            <a:avLst/>
          </a:prstGeom>
          <a:noFill/>
        </p:spPr>
        <p:txBody>
          <a:bodyPr wrap="square" rtlCol="0">
            <a:spAutoFit/>
          </a:bodyPr>
          <a:lstStyle/>
          <a:p>
            <a:r>
              <a:rPr lang="fr-FR" sz="2300" i="1" dirty="0" err="1" smtClean="0">
                <a:latin typeface="Times New Roman" pitchFamily="18" charset="0"/>
                <a:cs typeface="Times New Roman" pitchFamily="18" charset="0"/>
              </a:rPr>
              <a:t>ApplemacOS</a:t>
            </a:r>
            <a:r>
              <a:rPr lang="fr-FR" sz="2300" i="1" dirty="0" smtClean="0">
                <a:latin typeface="Times New Roman" pitchFamily="18" charset="0"/>
                <a:cs typeface="Times New Roman" pitchFamily="18" charset="0"/>
              </a:rPr>
              <a:t> (anciennement OS X) a été développé par la société Apple. Ce système d’exploitation n’est présent que sur les ordinateurs de la marque Apple (Macintosh).  Ceux-ci sont facilement reconnaissables grâce au logo représentant une pomme.</a:t>
            </a:r>
            <a:endParaRPr lang="fr-FR" sz="23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33445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7"/>
                                        </p:tgtEl>
                                      </p:cBhvr>
                                      <p:by x="150000" y="150000"/>
                                    </p:animScale>
                                  </p:childTnLst>
                                </p:cTn>
                              </p:par>
                              <p:par>
                                <p:cTn id="7" presetID="5" presetClass="entr" presetSubtype="10" fill="hold"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 dur="500"/>
                                        <p:tgtEl>
                                          <p:spTgt spid="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nodeType="clickEffect">
                                  <p:stCondLst>
                                    <p:cond delay="0"/>
                                  </p:stCondLst>
                                  <p:childTnLst>
                                    <p:animEffect transition="out" filter="checkerboard(across)">
                                      <p:cBhvr>
                                        <p:cTn id="13" dur="500"/>
                                        <p:tgtEl>
                                          <p:spTgt spid="19">
                                            <p:txEl>
                                              <p:pRg st="0" end="0"/>
                                            </p:txEl>
                                          </p:spTgt>
                                        </p:tgtEl>
                                      </p:cBhvr>
                                    </p:animEffect>
                                    <p:set>
                                      <p:cBhvr>
                                        <p:cTn id="14" dur="1" fill="hold">
                                          <p:stCondLst>
                                            <p:cond delay="499"/>
                                          </p:stCondLst>
                                        </p:cTn>
                                        <p:tgtEl>
                                          <p:spTgt spid="19">
                                            <p:txEl>
                                              <p:pRg st="0" end="0"/>
                                            </p:txEl>
                                          </p:spTgt>
                                        </p:tgtEl>
                                        <p:attrNameLst>
                                          <p:attrName>style.visibility</p:attrName>
                                        </p:attrNameLst>
                                      </p:cBhvr>
                                      <p:to>
                                        <p:strVal val="hidden"/>
                                      </p:to>
                                    </p:set>
                                  </p:childTnLst>
                                </p:cTn>
                              </p:par>
                              <p:par>
                                <p:cTn id="15" presetID="6" presetClass="emph" presetSubtype="0" fill="hold" nodeType="withEffect">
                                  <p:stCondLst>
                                    <p:cond delay="0"/>
                                  </p:stCondLst>
                                  <p:childTnLst>
                                    <p:animScale>
                                      <p:cBhvr>
                                        <p:cTn id="16" dur="2000" fill="hold"/>
                                        <p:tgtEl>
                                          <p:spTgt spid="3076"/>
                                        </p:tgtEl>
                                      </p:cBhvr>
                                      <p:by x="140000" y="140000"/>
                                    </p:animScale>
                                  </p:childTnLst>
                                </p:cTn>
                              </p:par>
                              <p:par>
                                <p:cTn id="17" presetID="5" presetClass="entr" presetSubtype="1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checkerboard(across)">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0" nodeType="clickEffect">
                                  <p:stCondLst>
                                    <p:cond delay="0"/>
                                  </p:stCondLst>
                                  <p:childTnLst>
                                    <p:animEffect transition="out" filter="checkerboard(across)">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par>
                                <p:cTn id="25" presetID="5" presetClass="entr" presetSubtype="10" fill="hold"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7" dur="500"/>
                                        <p:tgtEl>
                                          <p:spTgt spid="11">
                                            <p:txEl>
                                              <p:pRg st="0" end="0"/>
                                            </p:txEl>
                                          </p:spTgt>
                                        </p:tgtEl>
                                      </p:cBhvr>
                                    </p:animEffect>
                                  </p:childTnLst>
                                </p:cTn>
                              </p:par>
                              <p:par>
                                <p:cTn id="28" presetID="6" presetClass="emph" presetSubtype="0" fill="hold" nodeType="withEffect">
                                  <p:stCondLst>
                                    <p:cond delay="0"/>
                                  </p:stCondLst>
                                  <p:childTnLst>
                                    <p:animScale>
                                      <p:cBhvr>
                                        <p:cTn id="29" dur="2000" fill="hold"/>
                                        <p:tgtEl>
                                          <p:spTgt spid="307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lstStyle/>
          <a:p>
            <a:r>
              <a:rPr lang="fr-FR" b="1" dirty="0" smtClean="0"/>
              <a:t>1-Définitions :</a:t>
            </a:r>
            <a:endParaRPr lang="fr-FR" dirty="0"/>
          </a:p>
        </p:txBody>
      </p:sp>
      <p:sp>
        <p:nvSpPr>
          <p:cNvPr id="4" name="ZoneTexte 3"/>
          <p:cNvSpPr txBox="1"/>
          <p:nvPr/>
        </p:nvSpPr>
        <p:spPr>
          <a:xfrm>
            <a:off x="1214414" y="1857364"/>
            <a:ext cx="6696744" cy="1569660"/>
          </a:xfrm>
          <a:prstGeom prst="rect">
            <a:avLst/>
          </a:prstGeom>
          <a:noFill/>
        </p:spPr>
        <p:txBody>
          <a:bodyPr wrap="square" rtlCol="0">
            <a:spAutoFit/>
          </a:bodyPr>
          <a:lstStyle/>
          <a:p>
            <a:pPr algn="ctr"/>
            <a:r>
              <a:rPr lang="fr-FR" sz="3200" b="1" dirty="0" smtClean="0"/>
              <a:t>1-Définition d’un ordinateur (PC ou </a:t>
            </a:r>
            <a:r>
              <a:rPr lang="fr-FR" sz="3200" b="1" dirty="0" err="1" smtClean="0"/>
              <a:t>personel</a:t>
            </a:r>
            <a:r>
              <a:rPr lang="fr-FR" sz="3200" b="1" dirty="0" smtClean="0"/>
              <a:t> computer) :</a:t>
            </a:r>
            <a:endParaRPr lang="fr-FR" sz="3200" dirty="0" smtClean="0"/>
          </a:p>
          <a:p>
            <a:pPr algn="ctr"/>
            <a:r>
              <a:rPr lang="fr-FR" sz="3200" b="1" dirty="0" err="1" smtClean="0">
                <a:solidFill>
                  <a:schemeClr val="tx1"/>
                </a:solidFill>
              </a:rPr>
              <a:t>atique</a:t>
            </a:r>
            <a:r>
              <a:rPr lang="fr-FR" sz="3200" b="1" dirty="0" smtClean="0">
                <a:solidFill>
                  <a:schemeClr val="tx1"/>
                </a:solidFill>
              </a:rPr>
              <a:t> :</a:t>
            </a:r>
            <a:endParaRPr lang="fr-FR" sz="32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357158" y="3071810"/>
            <a:ext cx="8501122" cy="3571900"/>
          </a:xfrm>
          <a:prstGeom prst="rect">
            <a:avLst/>
          </a:prstGeom>
          <a:noFill/>
          <a:ln w="9525">
            <a:noFill/>
            <a:miter lim="800000"/>
            <a:headEnd/>
            <a:tailEnd/>
          </a:ln>
          <a:effectLst/>
        </p:spPr>
      </p:pic>
      <p:cxnSp>
        <p:nvCxnSpPr>
          <p:cNvPr id="9" name="Connecteur en angle 8"/>
          <p:cNvCxnSpPr>
            <a:stCxn id="28" idx="3"/>
          </p:cNvCxnSpPr>
          <p:nvPr/>
        </p:nvCxnSpPr>
        <p:spPr>
          <a:xfrm>
            <a:off x="925253" y="3874147"/>
            <a:ext cx="1217855" cy="76929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en angle 10"/>
          <p:cNvCxnSpPr/>
          <p:nvPr/>
        </p:nvCxnSpPr>
        <p:spPr>
          <a:xfrm>
            <a:off x="3571868" y="3429000"/>
            <a:ext cx="428628" cy="3571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p:nvPr/>
        </p:nvCxnSpPr>
        <p:spPr>
          <a:xfrm rot="10800000" flipV="1">
            <a:off x="6357950" y="3429000"/>
            <a:ext cx="428628" cy="2857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en angle 14"/>
          <p:cNvCxnSpPr/>
          <p:nvPr/>
        </p:nvCxnSpPr>
        <p:spPr>
          <a:xfrm rot="10800000">
            <a:off x="6143636" y="4214818"/>
            <a:ext cx="35719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en angle 16"/>
          <p:cNvCxnSpPr/>
          <p:nvPr/>
        </p:nvCxnSpPr>
        <p:spPr>
          <a:xfrm rot="10800000">
            <a:off x="6429388" y="4572008"/>
            <a:ext cx="35719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p:nvPr/>
        </p:nvCxnSpPr>
        <p:spPr>
          <a:xfrm rot="10800000">
            <a:off x="7429520" y="4857760"/>
            <a:ext cx="1000132" cy="357190"/>
          </a:xfrm>
          <a:prstGeom prst="bentConnector3">
            <a:avLst>
              <a:gd name="adj1" fmla="val -63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p:nvPr/>
        </p:nvCxnSpPr>
        <p:spPr>
          <a:xfrm rot="10800000">
            <a:off x="6215074" y="5643578"/>
            <a:ext cx="1000132" cy="214314"/>
          </a:xfrm>
          <a:prstGeom prst="bentConnector3">
            <a:avLst>
              <a:gd name="adj1" fmla="val 76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p:nvPr/>
        </p:nvCxnSpPr>
        <p:spPr>
          <a:xfrm rot="10800000">
            <a:off x="5643570" y="6143644"/>
            <a:ext cx="1071570"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p:nvPr/>
        </p:nvCxnSpPr>
        <p:spPr>
          <a:xfrm>
            <a:off x="571472" y="5786454"/>
            <a:ext cx="857256" cy="5715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en angle 26"/>
          <p:cNvCxnSpPr/>
          <p:nvPr/>
        </p:nvCxnSpPr>
        <p:spPr>
          <a:xfrm flipV="1">
            <a:off x="3143240" y="6500834"/>
            <a:ext cx="285752" cy="7143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3643314"/>
            <a:ext cx="925253" cy="461665"/>
          </a:xfrm>
          <a:prstGeom prst="rect">
            <a:avLst/>
          </a:prstGeom>
        </p:spPr>
        <p:txBody>
          <a:bodyPr wrap="none">
            <a:spAutoFit/>
          </a:bodyPr>
          <a:lstStyle/>
          <a:p>
            <a:r>
              <a:rPr lang="fr-FR" sz="2400" b="1" dirty="0"/>
              <a:t>Écran</a:t>
            </a:r>
          </a:p>
        </p:txBody>
      </p:sp>
      <p:sp>
        <p:nvSpPr>
          <p:cNvPr id="30" name="Rectangle 29"/>
          <p:cNvSpPr/>
          <p:nvPr/>
        </p:nvSpPr>
        <p:spPr>
          <a:xfrm>
            <a:off x="2214546" y="3214686"/>
            <a:ext cx="1387944" cy="400110"/>
          </a:xfrm>
          <a:prstGeom prst="rect">
            <a:avLst/>
          </a:prstGeom>
        </p:spPr>
        <p:txBody>
          <a:bodyPr wrap="none">
            <a:spAutoFit/>
          </a:bodyPr>
          <a:lstStyle/>
          <a:p>
            <a:r>
              <a:rPr lang="fr-FR" sz="2000" b="1" dirty="0"/>
              <a:t>Carte mère</a:t>
            </a:r>
          </a:p>
        </p:txBody>
      </p:sp>
      <p:sp>
        <p:nvSpPr>
          <p:cNvPr id="31" name="Rectangle 30"/>
          <p:cNvSpPr/>
          <p:nvPr/>
        </p:nvSpPr>
        <p:spPr>
          <a:xfrm>
            <a:off x="6929454" y="3214686"/>
            <a:ext cx="2042547" cy="400110"/>
          </a:xfrm>
          <a:prstGeom prst="rect">
            <a:avLst/>
          </a:prstGeom>
        </p:spPr>
        <p:txBody>
          <a:bodyPr wrap="none">
            <a:spAutoFit/>
          </a:bodyPr>
          <a:lstStyle/>
          <a:p>
            <a:r>
              <a:rPr lang="fr-FR" sz="2000" b="1" dirty="0"/>
              <a:t>Microprocesseur</a:t>
            </a:r>
          </a:p>
        </p:txBody>
      </p:sp>
      <p:sp>
        <p:nvSpPr>
          <p:cNvPr id="32" name="Rectangle 31"/>
          <p:cNvSpPr/>
          <p:nvPr/>
        </p:nvSpPr>
        <p:spPr>
          <a:xfrm>
            <a:off x="6429388" y="4000504"/>
            <a:ext cx="2498376" cy="400110"/>
          </a:xfrm>
          <a:prstGeom prst="rect">
            <a:avLst/>
          </a:prstGeom>
        </p:spPr>
        <p:txBody>
          <a:bodyPr wrap="none">
            <a:spAutoFit/>
          </a:bodyPr>
          <a:lstStyle/>
          <a:p>
            <a:r>
              <a:rPr lang="fr-FR" sz="2000" b="1" dirty="0"/>
              <a:t>Mémoire vive (RAM)</a:t>
            </a:r>
          </a:p>
        </p:txBody>
      </p:sp>
      <p:sp>
        <p:nvSpPr>
          <p:cNvPr id="34" name="Rectangle 33"/>
          <p:cNvSpPr/>
          <p:nvPr/>
        </p:nvSpPr>
        <p:spPr>
          <a:xfrm>
            <a:off x="6658961" y="4357694"/>
            <a:ext cx="2485039" cy="400110"/>
          </a:xfrm>
          <a:prstGeom prst="rect">
            <a:avLst/>
          </a:prstGeom>
        </p:spPr>
        <p:txBody>
          <a:bodyPr wrap="none">
            <a:spAutoFit/>
          </a:bodyPr>
          <a:lstStyle/>
          <a:p>
            <a:r>
              <a:rPr lang="fr-FR" sz="2000" b="1" dirty="0"/>
              <a:t>Cartes périphériques</a:t>
            </a:r>
          </a:p>
        </p:txBody>
      </p:sp>
      <p:sp>
        <p:nvSpPr>
          <p:cNvPr id="36" name="Rectangle 35"/>
          <p:cNvSpPr/>
          <p:nvPr/>
        </p:nvSpPr>
        <p:spPr>
          <a:xfrm>
            <a:off x="6930164" y="5100592"/>
            <a:ext cx="2285306" cy="400110"/>
          </a:xfrm>
          <a:prstGeom prst="rect">
            <a:avLst/>
          </a:prstGeom>
        </p:spPr>
        <p:txBody>
          <a:bodyPr wrap="none">
            <a:spAutoFit/>
          </a:bodyPr>
          <a:lstStyle/>
          <a:p>
            <a:r>
              <a:rPr lang="fr-FR" b="1" dirty="0"/>
              <a:t>Bloc </a:t>
            </a:r>
            <a:r>
              <a:rPr lang="fr-FR" sz="2000" b="1" dirty="0"/>
              <a:t>d'alimentation</a:t>
            </a:r>
            <a:endParaRPr lang="fr-FR" b="1" dirty="0"/>
          </a:p>
        </p:txBody>
      </p:sp>
      <p:sp>
        <p:nvSpPr>
          <p:cNvPr id="38" name="Rectangle 37"/>
          <p:cNvSpPr/>
          <p:nvPr/>
        </p:nvSpPr>
        <p:spPr>
          <a:xfrm>
            <a:off x="5990869" y="5715016"/>
            <a:ext cx="3224601" cy="400110"/>
          </a:xfrm>
          <a:prstGeom prst="rect">
            <a:avLst/>
          </a:prstGeom>
        </p:spPr>
        <p:txBody>
          <a:bodyPr wrap="none">
            <a:spAutoFit/>
          </a:bodyPr>
          <a:lstStyle/>
          <a:p>
            <a:r>
              <a:rPr lang="fr-FR" sz="2000" b="1" dirty="0" smtClean="0"/>
              <a:t>Lecteur-graveur de </a:t>
            </a:r>
            <a:r>
              <a:rPr lang="fr-FR" b="1" dirty="0"/>
              <a:t>CD/DVD</a:t>
            </a:r>
          </a:p>
        </p:txBody>
      </p:sp>
      <p:sp>
        <p:nvSpPr>
          <p:cNvPr id="40" name="Rectangle 39"/>
          <p:cNvSpPr/>
          <p:nvPr/>
        </p:nvSpPr>
        <p:spPr>
          <a:xfrm>
            <a:off x="6786578" y="6286520"/>
            <a:ext cx="1402948" cy="400110"/>
          </a:xfrm>
          <a:prstGeom prst="rect">
            <a:avLst/>
          </a:prstGeom>
        </p:spPr>
        <p:txBody>
          <a:bodyPr wrap="none">
            <a:spAutoFit/>
          </a:bodyPr>
          <a:lstStyle/>
          <a:p>
            <a:r>
              <a:rPr lang="fr-FR" sz="2000" b="1" dirty="0"/>
              <a:t>Disque dur</a:t>
            </a:r>
          </a:p>
        </p:txBody>
      </p:sp>
      <p:sp>
        <p:nvSpPr>
          <p:cNvPr id="41" name="Rectangle 40"/>
          <p:cNvSpPr/>
          <p:nvPr/>
        </p:nvSpPr>
        <p:spPr>
          <a:xfrm>
            <a:off x="0" y="5286388"/>
            <a:ext cx="1106778" cy="461665"/>
          </a:xfrm>
          <a:prstGeom prst="rect">
            <a:avLst/>
          </a:prstGeom>
        </p:spPr>
        <p:txBody>
          <a:bodyPr wrap="none">
            <a:spAutoFit/>
          </a:bodyPr>
          <a:lstStyle/>
          <a:p>
            <a:r>
              <a:rPr lang="fr-FR" sz="2400" b="1" dirty="0"/>
              <a:t>Clavier</a:t>
            </a:r>
          </a:p>
        </p:txBody>
      </p:sp>
      <p:sp>
        <p:nvSpPr>
          <p:cNvPr id="42" name="Rectangle 41"/>
          <p:cNvSpPr/>
          <p:nvPr/>
        </p:nvSpPr>
        <p:spPr>
          <a:xfrm>
            <a:off x="2285984" y="6357958"/>
            <a:ext cx="863057" cy="400110"/>
          </a:xfrm>
          <a:prstGeom prst="rect">
            <a:avLst/>
          </a:prstGeom>
        </p:spPr>
        <p:txBody>
          <a:bodyPr wrap="none">
            <a:spAutoFit/>
          </a:bodyPr>
          <a:lstStyle/>
          <a:p>
            <a:r>
              <a:rPr lang="fr-FR" sz="2000" b="1" dirty="0"/>
              <a:t>Souris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heckerboard(across)">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heckerboard(across)">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heckerboard(across)">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heckerboard(across)">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heckerboard(across)">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checkerboard(across)">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heckerboard(across)">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checkerboard(across)">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4" grpId="0"/>
      <p:bldP spid="36" grpId="0"/>
      <p:bldP spid="38" grpId="0"/>
      <p:bldP spid="40" grpId="0"/>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pic>
        <p:nvPicPr>
          <p:cNvPr id="10" name="il_fi" descr="http://www.laptopspirit.fr/wp-content/uploads/new/android-logo.jpg"/>
          <p:cNvPicPr/>
          <p:nvPr/>
        </p:nvPicPr>
        <p:blipFill>
          <a:blip r:embed="rId2" cstate="print"/>
          <a:srcRect/>
          <a:stretch>
            <a:fillRect/>
          </a:stretch>
        </p:blipFill>
        <p:spPr bwMode="auto">
          <a:xfrm>
            <a:off x="214282" y="3214686"/>
            <a:ext cx="928694" cy="714380"/>
          </a:xfrm>
          <a:prstGeom prst="rect">
            <a:avLst/>
          </a:prstGeom>
          <a:noFill/>
          <a:ln w="9525">
            <a:noFill/>
            <a:miter lim="800000"/>
            <a:headEnd/>
            <a:tailEnd/>
          </a:ln>
        </p:spPr>
      </p:pic>
      <p:sp>
        <p:nvSpPr>
          <p:cNvPr id="19" name="ZoneTexte 18"/>
          <p:cNvSpPr txBox="1"/>
          <p:nvPr/>
        </p:nvSpPr>
        <p:spPr>
          <a:xfrm>
            <a:off x="1142976" y="3143248"/>
            <a:ext cx="8001056" cy="3416320"/>
          </a:xfrm>
          <a:prstGeom prst="rect">
            <a:avLst/>
          </a:prstGeom>
          <a:noFill/>
        </p:spPr>
        <p:txBody>
          <a:bodyPr wrap="square" rtlCol="0">
            <a:spAutoFit/>
          </a:bodyPr>
          <a:lstStyle/>
          <a:p>
            <a:r>
              <a:rPr lang="fr-FR" sz="2400" b="1" dirty="0" err="1" smtClean="0"/>
              <a:t>Android</a:t>
            </a:r>
            <a:r>
              <a:rPr lang="fr-FR" sz="2400" dirty="0" smtClean="0"/>
              <a:t> : le système d’exploitation de Google qui équipe la majorité des </a:t>
            </a:r>
            <a:r>
              <a:rPr lang="fr-FR" sz="2400" dirty="0" err="1" smtClean="0"/>
              <a:t>smartphones</a:t>
            </a:r>
            <a:r>
              <a:rPr lang="fr-FR" sz="2400" dirty="0" smtClean="0"/>
              <a:t> et tablettes d’aujourd’hui.</a:t>
            </a:r>
          </a:p>
          <a:p>
            <a:r>
              <a:rPr lang="fr-FR" sz="2400" b="1" dirty="0" err="1" smtClean="0"/>
              <a:t>iOS</a:t>
            </a:r>
            <a:r>
              <a:rPr lang="fr-FR" sz="2400" dirty="0" smtClean="0"/>
              <a:t> : le système d’exploitation d’Apple qui équipe exclusivement les </a:t>
            </a:r>
            <a:r>
              <a:rPr lang="fr-FR" sz="2400" dirty="0" err="1" smtClean="0"/>
              <a:t>iPhone</a:t>
            </a:r>
            <a:r>
              <a:rPr lang="fr-FR" sz="2400" dirty="0" smtClean="0"/>
              <a:t> et </a:t>
            </a:r>
            <a:r>
              <a:rPr lang="fr-FR" sz="2400" dirty="0" err="1" smtClean="0"/>
              <a:t>iPad</a:t>
            </a:r>
            <a:r>
              <a:rPr lang="fr-FR" sz="2400" dirty="0" smtClean="0"/>
              <a:t>.</a:t>
            </a:r>
          </a:p>
          <a:p>
            <a:r>
              <a:rPr lang="fr-FR" sz="2400" b="1" dirty="0" smtClean="0"/>
              <a:t>Windows phone</a:t>
            </a:r>
            <a:r>
              <a:rPr lang="fr-FR" sz="2400" dirty="0" smtClean="0"/>
              <a:t>: le système d’exploitation de l’entreprise américaine à l’origine du même système d’exploitation pour ordinateurs portables et fixes.</a:t>
            </a:r>
          </a:p>
          <a:p>
            <a:r>
              <a:rPr lang="fr-FR" sz="2400" b="1" dirty="0" err="1" smtClean="0"/>
              <a:t>BlackBerry</a:t>
            </a:r>
            <a:r>
              <a:rPr lang="fr-FR" sz="2400" b="1" dirty="0" smtClean="0"/>
              <a:t> OS</a:t>
            </a:r>
            <a:r>
              <a:rPr lang="fr-FR" sz="2400" dirty="0" smtClean="0"/>
              <a:t> : le système d’exploitation développé par </a:t>
            </a:r>
            <a:r>
              <a:rPr lang="fr-FR" sz="2400" dirty="0" err="1" smtClean="0"/>
              <a:t>BlackBerry</a:t>
            </a:r>
            <a:r>
              <a:rPr lang="fr-FR" sz="2400" dirty="0" smtClean="0"/>
              <a:t> qui équipe exclusivement les téléphones et </a:t>
            </a:r>
            <a:r>
              <a:rPr lang="fr-FR" sz="2400" dirty="0" err="1" smtClean="0"/>
              <a:t>smartphones</a:t>
            </a:r>
            <a:r>
              <a:rPr lang="fr-FR" sz="2400" dirty="0" smtClean="0"/>
              <a:t> </a:t>
            </a:r>
            <a:r>
              <a:rPr lang="fr-FR" sz="2400" dirty="0" err="1" smtClean="0"/>
              <a:t>BlackBerry</a:t>
            </a:r>
            <a:r>
              <a:rPr lang="fr-FR" sz="2400" dirty="0" smtClean="0"/>
              <a:t>.</a:t>
            </a:r>
          </a:p>
        </p:txBody>
      </p:sp>
      <p:pic>
        <p:nvPicPr>
          <p:cNvPr id="3078" name="Picture 6"/>
          <p:cNvPicPr>
            <a:picLocks noChangeAspect="1" noChangeArrowheads="1"/>
          </p:cNvPicPr>
          <p:nvPr/>
        </p:nvPicPr>
        <p:blipFill>
          <a:blip r:embed="rId3"/>
          <a:srcRect/>
          <a:stretch>
            <a:fillRect/>
          </a:stretch>
        </p:blipFill>
        <p:spPr bwMode="auto">
          <a:xfrm>
            <a:off x="304775" y="4000504"/>
            <a:ext cx="695325" cy="642942"/>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a:srcRect/>
          <a:stretch>
            <a:fillRect/>
          </a:stretch>
        </p:blipFill>
        <p:spPr bwMode="auto">
          <a:xfrm>
            <a:off x="214282" y="4929198"/>
            <a:ext cx="935188" cy="428628"/>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a:srcRect/>
          <a:stretch>
            <a:fillRect/>
          </a:stretch>
        </p:blipFill>
        <p:spPr bwMode="auto">
          <a:xfrm>
            <a:off x="357158" y="5736997"/>
            <a:ext cx="601811" cy="763837"/>
          </a:xfrm>
          <a:prstGeom prst="rect">
            <a:avLst/>
          </a:prstGeom>
          <a:noFill/>
          <a:ln w="9525">
            <a:noFill/>
            <a:miter lim="800000"/>
            <a:headEnd/>
            <a:tailEnd/>
          </a:ln>
          <a:effectLst/>
        </p:spPr>
      </p:pic>
    </p:spTree>
    <p:extLst>
      <p:ext uri="{BB962C8B-B14F-4D97-AF65-F5344CB8AC3E}">
        <p14:creationId xmlns:p14="http://schemas.microsoft.com/office/powerpoint/2010/main" xmlns="" val="3059784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155289"/>
          </a:xfrm>
        </p:spPr>
        <p:txBody>
          <a:bodyPr>
            <a:noAutofit/>
          </a:bodyPr>
          <a:lstStyle/>
          <a:p>
            <a:pPr algn="just"/>
            <a:r>
              <a:rPr lang="fr-FR" sz="2800" b="1" dirty="0" smtClean="0">
                <a:solidFill>
                  <a:schemeClr val="tx1"/>
                </a:solidFill>
              </a:rPr>
              <a:t> standard : </a:t>
            </a:r>
            <a:endParaRPr lang="fr-FR" sz="2800" dirty="0" smtClean="0">
              <a:solidFill>
                <a:schemeClr val="tx1"/>
              </a:solidFill>
            </a:endParaRPr>
          </a:p>
          <a:p>
            <a:pPr algn="l"/>
            <a:r>
              <a:rPr lang="fr-FR" sz="2800" dirty="0" smtClean="0">
                <a:solidFill>
                  <a:schemeClr val="tx1"/>
                </a:solidFill>
              </a:rPr>
              <a:t>Des programmes commerciaux, destiné a un large usage.</a:t>
            </a:r>
            <a:br>
              <a:rPr lang="fr-FR" sz="2800" dirty="0" smtClean="0">
                <a:solidFill>
                  <a:schemeClr val="tx1"/>
                </a:solidFill>
              </a:rPr>
            </a:br>
            <a:r>
              <a:rPr lang="fr-FR" sz="2800" u="sng" dirty="0" smtClean="0">
                <a:solidFill>
                  <a:schemeClr val="tx1"/>
                </a:solidFill>
              </a:rPr>
              <a:t>Exemple </a:t>
            </a:r>
            <a:r>
              <a:rPr lang="fr-FR" sz="2800" dirty="0" smtClean="0">
                <a:solidFill>
                  <a:schemeClr val="tx1"/>
                </a:solidFill>
              </a:rPr>
              <a:t>:</a:t>
            </a:r>
            <a:br>
              <a:rPr lang="fr-FR" sz="2800" dirty="0" smtClean="0">
                <a:solidFill>
                  <a:schemeClr val="tx1"/>
                </a:solidFill>
              </a:rPr>
            </a:br>
            <a:r>
              <a:rPr lang="fr-FR" sz="2800" dirty="0" smtClean="0">
                <a:solidFill>
                  <a:schemeClr val="tx1"/>
                </a:solidFill>
              </a:rPr>
              <a:t> Microsoft office : Word, Excel,…..</a:t>
            </a:r>
          </a:p>
          <a:p>
            <a:pPr algn="just"/>
            <a:endParaRPr lang="fr-FR" sz="2800" b="1" dirty="0" smtClean="0">
              <a:solidFill>
                <a:schemeClr val="tx1"/>
              </a:solidFill>
            </a:endParaRPr>
          </a:p>
          <a:p>
            <a:pPr algn="just"/>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smtClean="0"/>
              <a:t>2-2-2-Application utilisateur</a:t>
            </a:r>
            <a:r>
              <a:rPr lang="fr-FR" sz="3200" b="1" dirty="0"/>
              <a:t> :</a:t>
            </a:r>
            <a:endParaRPr lang="fr-FR" sz="3200" dirty="0"/>
          </a:p>
        </p:txBody>
      </p:sp>
      <p:pic>
        <p:nvPicPr>
          <p:cNvPr id="9" name="il_fi" descr="http://www.netvincennes.fr/cms/sites/default/files/microsoft-office.png"/>
          <p:cNvPicPr/>
          <p:nvPr/>
        </p:nvPicPr>
        <p:blipFill>
          <a:blip r:embed="rId2" cstate="print"/>
          <a:srcRect/>
          <a:stretch>
            <a:fillRect/>
          </a:stretch>
        </p:blipFill>
        <p:spPr bwMode="auto">
          <a:xfrm>
            <a:off x="2214546" y="5000636"/>
            <a:ext cx="2720698" cy="1703682"/>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6072198" y="4214818"/>
            <a:ext cx="2055995" cy="2493787"/>
          </a:xfrm>
          <a:prstGeom prst="rect">
            <a:avLst/>
          </a:prstGeom>
          <a:ln>
            <a:solidFill>
              <a:srgbClr val="C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586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chemeClr val="tx1"/>
                </a:solidFill>
              </a:rPr>
              <a:t>spécifique :</a:t>
            </a:r>
            <a:endParaRPr lang="fr-FR" sz="2800" dirty="0" smtClean="0">
              <a:solidFill>
                <a:schemeClr val="tx1"/>
              </a:solidFill>
            </a:endParaRPr>
          </a:p>
          <a:p>
            <a:pPr algn="just"/>
            <a:r>
              <a:rPr lang="fr-FR" sz="2800" dirty="0" smtClean="0">
                <a:solidFill>
                  <a:schemeClr val="tx1"/>
                </a:solidFill>
              </a:rPr>
              <a:t>Un logiciel applicatif ou application informatique contient les instructions et les informations relatives à une </a:t>
            </a:r>
            <a:r>
              <a:rPr lang="fr-FR" sz="2800" i="1" dirty="0" smtClean="0">
                <a:solidFill>
                  <a:schemeClr val="tx1"/>
                </a:solidFill>
              </a:rPr>
              <a:t>activité</a:t>
            </a:r>
            <a:r>
              <a:rPr lang="fr-FR" sz="2800" dirty="0" smtClean="0">
                <a:solidFill>
                  <a:schemeClr val="tx1"/>
                </a:solidFill>
              </a:rPr>
              <a:t> automatisée, développé spécialement pour une entreprise, il peut s'agir d'une activité de </a:t>
            </a:r>
            <a:r>
              <a:rPr lang="fr-FR" sz="2800" i="1" dirty="0" smtClean="0">
                <a:solidFill>
                  <a:schemeClr val="tx1"/>
                </a:solidFill>
              </a:rPr>
              <a:t>production ou de gestion (</a:t>
            </a:r>
            <a:r>
              <a:rPr lang="fr-FR" sz="2800" dirty="0" smtClean="0">
                <a:solidFill>
                  <a:schemeClr val="tx1"/>
                </a:solidFill>
              </a:rPr>
              <a:t>logiciel de la poste).</a:t>
            </a:r>
          </a:p>
          <a:p>
            <a:pPr algn="just"/>
            <a:endParaRPr lang="fr-FR" sz="2800" b="1" dirty="0" smtClean="0">
              <a:solidFill>
                <a:schemeClr val="tx1"/>
              </a:solidFill>
            </a:endParaRPr>
          </a:p>
          <a:p>
            <a:pPr algn="just"/>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2-2-2-Logiciel utilisateur :</a:t>
            </a:r>
            <a:endParaRPr lang="fr-FR" sz="3200" dirty="0"/>
          </a:p>
        </p:txBody>
      </p:sp>
    </p:spTree>
    <p:extLst>
      <p:ext uri="{BB962C8B-B14F-4D97-AF65-F5344CB8AC3E}">
        <p14:creationId xmlns:p14="http://schemas.microsoft.com/office/powerpoint/2010/main" xmlns="" val="3628665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dirty="0" smtClean="0">
                <a:solidFill>
                  <a:schemeClr val="tx1"/>
                </a:solidFill>
              </a:rPr>
              <a:t>Un </a:t>
            </a:r>
            <a:r>
              <a:rPr lang="fr-FR" sz="2800" b="1" dirty="0" smtClean="0">
                <a:solidFill>
                  <a:schemeClr val="tx1"/>
                </a:solidFill>
              </a:rPr>
              <a:t>driver (ou pilote)</a:t>
            </a:r>
            <a:r>
              <a:rPr lang="fr-FR" sz="2800" dirty="0" smtClean="0">
                <a:solidFill>
                  <a:schemeClr val="tx1"/>
                </a:solidFill>
              </a:rPr>
              <a:t> sert de lien entre le matériel et le système d’exploitation, si les drivers n'existaient pas, le système d'exploitation devrait reconnaître tous les périphériques du marché, d'où une prise d'espace disque importante, carte graphique, carte son,…….</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2-2-3-Drivers : </a:t>
            </a:r>
            <a:endParaRPr lang="fr-FR" sz="3200" dirty="0"/>
          </a:p>
        </p:txBody>
      </p:sp>
    </p:spTree>
    <p:extLst>
      <p:ext uri="{BB962C8B-B14F-4D97-AF65-F5344CB8AC3E}">
        <p14:creationId xmlns:p14="http://schemas.microsoft.com/office/powerpoint/2010/main" xmlns="" val="2960820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lstStyle/>
          <a:p>
            <a:r>
              <a:rPr lang="fr-FR" b="1" dirty="0" smtClean="0"/>
              <a:t>1-Définitions :</a:t>
            </a:r>
            <a:endParaRPr lang="fr-FR" dirty="0"/>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1-Définition </a:t>
            </a:r>
            <a:r>
              <a:rPr lang="fr-FR" sz="3200" b="1" dirty="0"/>
              <a:t>d’un ordinateur (PC ou personel computer) :</a:t>
            </a:r>
            <a:endParaRPr lang="fr-FR" sz="3200" dirty="0"/>
          </a:p>
          <a:p>
            <a:pPr algn="ctr"/>
            <a:endParaRPr lang="fr-FR" sz="3200" dirty="0"/>
          </a:p>
        </p:txBody>
      </p:sp>
      <p:grpSp>
        <p:nvGrpSpPr>
          <p:cNvPr id="3" name="Groupe 14"/>
          <p:cNvGrpSpPr/>
          <p:nvPr/>
        </p:nvGrpSpPr>
        <p:grpSpPr>
          <a:xfrm>
            <a:off x="1115616" y="3284984"/>
            <a:ext cx="6846516" cy="2880797"/>
            <a:chOff x="1115616" y="3284984"/>
            <a:chExt cx="6846516" cy="2880797"/>
          </a:xfrm>
        </p:grpSpPr>
        <p:sp>
          <p:nvSpPr>
            <p:cNvPr id="17411" name="AutoShape 3"/>
            <p:cNvSpPr>
              <a:spLocks noChangeArrowheads="1"/>
            </p:cNvSpPr>
            <p:nvPr/>
          </p:nvSpPr>
          <p:spPr bwMode="auto">
            <a:xfrm>
              <a:off x="3635273" y="3284984"/>
              <a:ext cx="2033102" cy="872450"/>
            </a:xfrm>
            <a:prstGeom prst="roundRect">
              <a:avLst>
                <a:gd name="adj" fmla="val 16667"/>
              </a:avLst>
            </a:prstGeom>
            <a:solidFill>
              <a:srgbClr val="F2DBDB"/>
            </a:solidFill>
            <a:ln w="9525">
              <a:solidFill>
                <a:srgbClr val="000000"/>
              </a:solidFill>
              <a:round/>
              <a:headEnd/>
              <a:tailEnd/>
            </a:ln>
          </p:spPr>
          <p:txBody>
            <a:bodyPr vert="horz" wrap="square" lIns="91440" tIns="118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Computer</a:t>
              </a:r>
            </a:p>
            <a:p>
              <a:pPr marL="0" marR="0" lvl="0" indent="0" algn="ctr" defTabSz="914400" rtl="0" eaLnBrk="1" fontAlgn="base" latinLnBrk="0" hangingPunct="1">
                <a:lnSpc>
                  <a:spcPct val="100000"/>
                </a:lnSpc>
                <a:spcBef>
                  <a:spcPct val="0"/>
                </a:spcBef>
                <a:spcAft>
                  <a:spcPts val="1000"/>
                </a:spcAft>
                <a:buClrTx/>
                <a:buSzTx/>
                <a:buFontTx/>
                <a:buNone/>
                <a:tabLst/>
              </a:pPr>
              <a:r>
                <a:rPr lang="fr-FR" sz="1200" dirty="0" smtClean="0">
                  <a:latin typeface="Times New Roman" pitchFamily="18" charset="0"/>
                  <a:ea typeface="Arial" pitchFamily="34" charset="0"/>
                  <a:cs typeface="Arial" pitchFamily="34" charset="0"/>
                </a:rPr>
                <a:t>Hardware et software</a:t>
              </a: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AutoShape 5"/>
            <p:cNvSpPr>
              <a:spLocks noChangeArrowheads="1"/>
            </p:cNvSpPr>
            <p:nvPr/>
          </p:nvSpPr>
          <p:spPr bwMode="auto">
            <a:xfrm>
              <a:off x="3096588" y="5508877"/>
              <a:ext cx="2867196" cy="65690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18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Utilisateur humain</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4" name="AutoShape 6"/>
            <p:cNvSpPr>
              <a:spLocks noChangeArrowheads="1"/>
            </p:cNvSpPr>
            <p:nvPr/>
          </p:nvSpPr>
          <p:spPr bwMode="auto">
            <a:xfrm rot="15210776">
              <a:off x="2569068" y="3452051"/>
              <a:ext cx="2001504" cy="212925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DBE5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AutoShape 7"/>
            <p:cNvSpPr>
              <a:spLocks noChangeArrowheads="1"/>
            </p:cNvSpPr>
            <p:nvPr/>
          </p:nvSpPr>
          <p:spPr bwMode="auto">
            <a:xfrm rot="5400000">
              <a:off x="4737710" y="3383624"/>
              <a:ext cx="2001504" cy="212925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DBE5F1"/>
            </a:solidFill>
            <a:ln w="9525">
              <a:solidFill>
                <a:srgbClr val="000000"/>
              </a:solidFill>
              <a:miter lim="800000"/>
              <a:headEnd/>
              <a:tailEnd/>
            </a:ln>
          </p:spPr>
          <p:txBody>
            <a:bodyPr rot="10800000"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Text Box 8"/>
            <p:cNvSpPr txBox="1">
              <a:spLocks noChangeArrowheads="1"/>
            </p:cNvSpPr>
            <p:nvPr/>
          </p:nvSpPr>
          <p:spPr bwMode="auto">
            <a:xfrm>
              <a:off x="1115616" y="4294289"/>
              <a:ext cx="2919327" cy="5303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Périphériques d’entrées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7" name="Text Box 9"/>
            <p:cNvSpPr txBox="1">
              <a:spLocks noChangeArrowheads="1"/>
            </p:cNvSpPr>
            <p:nvPr/>
          </p:nvSpPr>
          <p:spPr bwMode="auto">
            <a:xfrm>
              <a:off x="5042805" y="4294289"/>
              <a:ext cx="2919327" cy="5303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Périphériques de sorties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AutoShape 4"/>
            <p:cNvSpPr>
              <a:spLocks noChangeArrowheads="1"/>
            </p:cNvSpPr>
            <p:nvPr/>
          </p:nvSpPr>
          <p:spPr bwMode="auto">
            <a:xfrm>
              <a:off x="4211960" y="5085185"/>
              <a:ext cx="629698" cy="577654"/>
            </a:xfrm>
            <a:prstGeom prst="smileyFace">
              <a:avLst>
                <a:gd name="adj" fmla="val 4653"/>
              </a:avLst>
            </a:prstGeom>
            <a:solidFill>
              <a:srgbClr val="FDE9D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2867257"/>
          </a:xfrm>
        </p:spPr>
        <p:txBody>
          <a:bodyPr>
            <a:noAutofit/>
          </a:bodyPr>
          <a:lstStyle/>
          <a:p>
            <a:pPr algn="just"/>
            <a:r>
              <a:rPr lang="fr-FR" sz="2800" dirty="0" smtClean="0">
                <a:solidFill>
                  <a:schemeClr val="tx1"/>
                </a:solidFill>
              </a:rPr>
              <a:t>Tout ce qui compose l’ordinateur et ses accessoires, chaque composant possède une fonction particulière, dont les éléments les plus importants sont les suivants :</a:t>
            </a:r>
            <a:endParaRPr lang="fr-FR" sz="2800" dirty="0">
              <a:solidFill>
                <a:schemeClr val="tx1"/>
              </a:solidFill>
            </a:endParaRPr>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smtClean="0"/>
              <a:t>2-1-Partie Matériel (hardware) :</a:t>
            </a:r>
            <a:endParaRPr lang="fr-F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76387"/>
            <a:ext cx="8715436" cy="2867257"/>
          </a:xfrm>
        </p:spPr>
        <p:txBody>
          <a:bodyPr>
            <a:noAutofit/>
          </a:bodyPr>
          <a:lstStyle/>
          <a:p>
            <a:pPr algn="just"/>
            <a:r>
              <a:rPr lang="fr-FR" sz="3200" dirty="0" smtClean="0">
                <a:solidFill>
                  <a:schemeClr val="tx1"/>
                </a:solidFill>
              </a:rPr>
              <a:t>Un boîtier contenant l’ensemble des éléments internes du PC qui sert à sauvegarder, traiter et restituer les données en exécutant les instructions du programme en cours.</a:t>
            </a:r>
          </a:p>
          <a:p>
            <a:pPr algn="just"/>
            <a:r>
              <a:rPr lang="fr-FR" sz="3200" dirty="0" smtClean="0">
                <a:solidFill>
                  <a:schemeClr val="tx1"/>
                </a:solidFill>
              </a:rPr>
              <a:t/>
            </a:r>
            <a:br>
              <a:rPr lang="fr-FR" sz="3200" dirty="0" smtClean="0">
                <a:solidFill>
                  <a:schemeClr val="tx1"/>
                </a:solidFill>
              </a:rPr>
            </a:br>
            <a:endParaRPr lang="fr-FR" sz="3200" dirty="0">
              <a:solidFill>
                <a:schemeClr val="tx1"/>
              </a:solidFill>
            </a:endParaRPr>
          </a:p>
        </p:txBody>
      </p:sp>
      <p:sp>
        <p:nvSpPr>
          <p:cNvPr id="6" name="ZoneTexte 5"/>
          <p:cNvSpPr txBox="1"/>
          <p:nvPr/>
        </p:nvSpPr>
        <p:spPr>
          <a:xfrm>
            <a:off x="1000100" y="171448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cxnSp>
        <p:nvCxnSpPr>
          <p:cNvPr id="10" name="Connecteur droit 9"/>
          <p:cNvCxnSpPr/>
          <p:nvPr/>
        </p:nvCxnSpPr>
        <p:spPr>
          <a:xfrm>
            <a:off x="3071802" y="5070486"/>
            <a:ext cx="307183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4500562" y="5000636"/>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7"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21"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2867257"/>
          </a:xfrm>
        </p:spPr>
        <p:txBody>
          <a:bodyPr>
            <a:noAutofit/>
          </a:bodyPr>
          <a:lstStyle/>
          <a:p>
            <a:pPr algn="just"/>
            <a:r>
              <a:rPr lang="fr-FR" sz="2800" dirty="0" smtClean="0">
                <a:solidFill>
                  <a:schemeClr val="tx1"/>
                </a:solidFill>
              </a:rPr>
              <a:t>.</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7" name="Image 6" descr="Fichier:Asus P5K-SEIntel E6320.jpg">
            <a:hlinkClick r:id="rId2"/>
          </p:cNvPr>
          <p:cNvPicPr/>
          <p:nvPr/>
        </p:nvPicPr>
        <p:blipFill>
          <a:blip r:embed="rId3" cstate="print"/>
          <a:srcRect/>
          <a:stretch>
            <a:fillRect/>
          </a:stretch>
        </p:blipFill>
        <p:spPr bwMode="auto">
          <a:xfrm>
            <a:off x="2071670" y="3214686"/>
            <a:ext cx="4929222"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chemeClr val="tx1"/>
                </a:solidFill>
              </a:rPr>
              <a:t>Processeur :</a:t>
            </a:r>
            <a:endParaRPr lang="fr-FR" sz="2800" dirty="0" smtClean="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7" name="Image 6" descr="Un processeur Core 2 duo"/>
          <p:cNvPicPr/>
          <p:nvPr/>
        </p:nvPicPr>
        <p:blipFill>
          <a:blip r:embed="rId3" cstate="print"/>
          <a:srcRect/>
          <a:stretch>
            <a:fillRect/>
          </a:stretch>
        </p:blipFill>
        <p:spPr bwMode="auto">
          <a:xfrm>
            <a:off x="2786050" y="3714752"/>
            <a:ext cx="3286148"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1744</TotalTime>
  <Words>1767</Words>
  <Application>Microsoft Office PowerPoint</Application>
  <PresentationFormat>Affichage à l'écran (4:3)</PresentationFormat>
  <Paragraphs>312</Paragraphs>
  <Slides>43</Slides>
  <Notes>16</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Capitaux</vt:lpstr>
      <vt:lpstr>Cours 2 : Hardware vs Software</vt:lpstr>
      <vt:lpstr>Rappel</vt:lpstr>
      <vt:lpstr>1-Définitions :</vt:lpstr>
      <vt:lpstr>1-Définitions :</vt:lpstr>
      <vt:lpstr>1-Définitions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2 : Hardware vs Software</dc:title>
  <dc:creator>Administrateur</dc:creator>
  <cp:lastModifiedBy>amine</cp:lastModifiedBy>
  <cp:revision>75</cp:revision>
  <dcterms:created xsi:type="dcterms:W3CDTF">2020-01-25T13:12:56Z</dcterms:created>
  <dcterms:modified xsi:type="dcterms:W3CDTF">2023-12-18T22:20:00Z</dcterms:modified>
</cp:coreProperties>
</file>