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6" r:id="rId3"/>
    <p:sldId id="283" r:id="rId4"/>
    <p:sldId id="256" r:id="rId5"/>
    <p:sldId id="268" r:id="rId6"/>
    <p:sldId id="271" r:id="rId7"/>
    <p:sldId id="281" r:id="rId8"/>
    <p:sldId id="264" r:id="rId9"/>
    <p:sldId id="258" r:id="rId10"/>
    <p:sldId id="294" r:id="rId11"/>
    <p:sldId id="279" r:id="rId12"/>
    <p:sldId id="278" r:id="rId13"/>
    <p:sldId id="270" r:id="rId14"/>
    <p:sldId id="298" r:id="rId15"/>
    <p:sldId id="275" r:id="rId16"/>
    <p:sldId id="261" r:id="rId17"/>
    <p:sldId id="274" r:id="rId18"/>
    <p:sldId id="276" r:id="rId19"/>
    <p:sldId id="262" r:id="rId20"/>
    <p:sldId id="296" r:id="rId21"/>
    <p:sldId id="273" r:id="rId22"/>
    <p:sldId id="277" r:id="rId23"/>
    <p:sldId id="263" r:id="rId24"/>
    <p:sldId id="300" r:id="rId25"/>
    <p:sldId id="284" r:id="rId26"/>
    <p:sldId id="291" r:id="rId27"/>
    <p:sldId id="289" r:id="rId28"/>
    <p:sldId id="293" r:id="rId29"/>
    <p:sldId id="292" r:id="rId30"/>
    <p:sldId id="301" r:id="rId31"/>
    <p:sldId id="302" r:id="rId32"/>
    <p:sldId id="305" r:id="rId33"/>
    <p:sldId id="306" r:id="rId34"/>
    <p:sldId id="307" r:id="rId35"/>
    <p:sldId id="317" r:id="rId36"/>
    <p:sldId id="310" r:id="rId37"/>
    <p:sldId id="308" r:id="rId38"/>
    <p:sldId id="309" r:id="rId39"/>
    <p:sldId id="312" r:id="rId40"/>
    <p:sldId id="313" r:id="rId41"/>
    <p:sldId id="285" r:id="rId42"/>
    <p:sldId id="315" r:id="rId43"/>
    <p:sldId id="323" r:id="rId44"/>
    <p:sldId id="319" r:id="rId45"/>
    <p:sldId id="320" r:id="rId46"/>
    <p:sldId id="314"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B0"/>
    <a:srgbClr val="DE004A"/>
    <a:srgbClr val="FFFF66"/>
    <a:srgbClr val="FF0066"/>
    <a:srgbClr val="E151C6"/>
    <a:srgbClr val="B6568D"/>
    <a:srgbClr val="09D0D5"/>
    <a:srgbClr val="00729A"/>
    <a:srgbClr val="700025"/>
    <a:srgbClr val="820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091EC-D052-4AB0-98E0-A793D26D19E8}" type="doc">
      <dgm:prSet loTypeId="urn:microsoft.com/office/officeart/2005/8/layout/hierarchy2" loCatId="hierarchy" qsTypeId="urn:microsoft.com/office/officeart/2005/8/quickstyle/3d2" qsCatId="3D" csTypeId="urn:microsoft.com/office/officeart/2005/8/colors/colorful1#1" csCatId="colorful" phldr="1"/>
      <dgm:spPr/>
      <dgm:t>
        <a:bodyPr/>
        <a:lstStyle/>
        <a:p>
          <a:endParaRPr lang="fr-FR"/>
        </a:p>
      </dgm:t>
    </dgm:pt>
    <dgm:pt modelId="{7A000689-99BC-418D-A871-9CD72C55D583}">
      <dgm:prSet phldrT="[Texte]" custT="1"/>
      <dgm:spPr/>
      <dgm:t>
        <a:bodyPr/>
        <a:lstStyle/>
        <a:p>
          <a:r>
            <a:rPr lang="fr-FR" sz="3000" b="1" u="sng" dirty="0" smtClean="0"/>
            <a:t>Chez l'Homme, il y a une double circulation</a:t>
          </a:r>
          <a:r>
            <a:rPr lang="fr-FR" sz="3000" b="1" dirty="0" smtClean="0"/>
            <a:t> :</a:t>
          </a:r>
          <a:endParaRPr lang="fr-FR" sz="3000" dirty="0"/>
        </a:p>
      </dgm:t>
    </dgm:pt>
    <dgm:pt modelId="{97080364-464F-47CF-89D0-CAA49725D08C}" type="parTrans" cxnId="{38E5701A-C356-42DE-8AE6-3384CCEED355}">
      <dgm:prSet/>
      <dgm:spPr/>
      <dgm:t>
        <a:bodyPr/>
        <a:lstStyle/>
        <a:p>
          <a:endParaRPr lang="fr-FR" sz="3000"/>
        </a:p>
      </dgm:t>
    </dgm:pt>
    <dgm:pt modelId="{E0B084E8-5DE7-438E-9DF0-8220314E2D2D}" type="sibTrans" cxnId="{38E5701A-C356-42DE-8AE6-3384CCEED355}">
      <dgm:prSet/>
      <dgm:spPr/>
      <dgm:t>
        <a:bodyPr/>
        <a:lstStyle/>
        <a:p>
          <a:endParaRPr lang="fr-FR" sz="3000"/>
        </a:p>
      </dgm:t>
    </dgm:pt>
    <dgm:pt modelId="{A88DBF53-BB44-4394-A46A-25B637E4072E}">
      <dgm:prSet phldrT="[Texte]" custT="1"/>
      <dgm:spPr/>
      <dgm:t>
        <a:bodyPr/>
        <a:lstStyle/>
        <a:p>
          <a:r>
            <a:rPr lang="fr-FR" sz="3000" b="1" dirty="0" smtClean="0"/>
            <a:t>la petite circulation: celle qui se fait entre le cœur et les poumons;</a:t>
          </a:r>
          <a:endParaRPr lang="fr-FR" sz="3000" dirty="0"/>
        </a:p>
      </dgm:t>
    </dgm:pt>
    <dgm:pt modelId="{E611DC93-BE79-4AFF-A387-B021BFD6A62C}" type="parTrans" cxnId="{022F0029-470C-4054-8E5C-40353A4F6C4A}">
      <dgm:prSet custT="1"/>
      <dgm:spPr/>
      <dgm:t>
        <a:bodyPr/>
        <a:lstStyle/>
        <a:p>
          <a:endParaRPr lang="fr-FR" sz="3000"/>
        </a:p>
      </dgm:t>
    </dgm:pt>
    <dgm:pt modelId="{F8AA362F-BA64-44D5-880F-433D6EA940B9}" type="sibTrans" cxnId="{022F0029-470C-4054-8E5C-40353A4F6C4A}">
      <dgm:prSet/>
      <dgm:spPr/>
      <dgm:t>
        <a:bodyPr/>
        <a:lstStyle/>
        <a:p>
          <a:endParaRPr lang="fr-FR" sz="3000"/>
        </a:p>
      </dgm:t>
    </dgm:pt>
    <dgm:pt modelId="{7D1C9510-705A-4DFB-A253-8020EF93C8A1}">
      <dgm:prSet phldrT="[Texte]" custT="1"/>
      <dgm:spPr/>
      <dgm:t>
        <a:bodyPr/>
        <a:lstStyle/>
        <a:p>
          <a:r>
            <a:rPr lang="fr-FR" sz="3000" b="1" dirty="0" smtClean="0"/>
            <a:t>la grande circulation : celle qui se fait entre le cœur et les autres organes</a:t>
          </a:r>
          <a:endParaRPr lang="fr-FR" sz="3000" dirty="0"/>
        </a:p>
      </dgm:t>
    </dgm:pt>
    <dgm:pt modelId="{AFBC3CD2-0A68-471A-AF58-F334C1E732F1}" type="parTrans" cxnId="{AEAB09BE-BDB2-4179-8356-8720D47C90FF}">
      <dgm:prSet custT="1"/>
      <dgm:spPr/>
      <dgm:t>
        <a:bodyPr/>
        <a:lstStyle/>
        <a:p>
          <a:endParaRPr lang="fr-FR" sz="3000"/>
        </a:p>
      </dgm:t>
    </dgm:pt>
    <dgm:pt modelId="{0014EAFF-1F61-44AE-91E1-2B9211674160}" type="sibTrans" cxnId="{AEAB09BE-BDB2-4179-8356-8720D47C90FF}">
      <dgm:prSet/>
      <dgm:spPr/>
      <dgm:t>
        <a:bodyPr/>
        <a:lstStyle/>
        <a:p>
          <a:endParaRPr lang="fr-FR" sz="3000"/>
        </a:p>
      </dgm:t>
    </dgm:pt>
    <dgm:pt modelId="{61595A36-697C-41E5-821D-12089C4D39FD}" type="pres">
      <dgm:prSet presAssocID="{58D091EC-D052-4AB0-98E0-A793D26D19E8}" presName="diagram" presStyleCnt="0">
        <dgm:presLayoutVars>
          <dgm:chPref val="1"/>
          <dgm:dir/>
          <dgm:animOne val="branch"/>
          <dgm:animLvl val="lvl"/>
          <dgm:resizeHandles val="exact"/>
        </dgm:presLayoutVars>
      </dgm:prSet>
      <dgm:spPr/>
      <dgm:t>
        <a:bodyPr/>
        <a:lstStyle/>
        <a:p>
          <a:endParaRPr lang="fr-FR"/>
        </a:p>
      </dgm:t>
    </dgm:pt>
    <dgm:pt modelId="{C48984B5-148A-45F1-9B45-8E0ADAFFCD68}" type="pres">
      <dgm:prSet presAssocID="{7A000689-99BC-418D-A871-9CD72C55D583}" presName="root1" presStyleCnt="0"/>
      <dgm:spPr/>
    </dgm:pt>
    <dgm:pt modelId="{37671D43-F73F-4F9E-B1A3-38481022BC34}" type="pres">
      <dgm:prSet presAssocID="{7A000689-99BC-418D-A871-9CD72C55D583}" presName="LevelOneTextNode" presStyleLbl="node0" presStyleIdx="0" presStyleCnt="1">
        <dgm:presLayoutVars>
          <dgm:chPref val="3"/>
        </dgm:presLayoutVars>
      </dgm:prSet>
      <dgm:spPr/>
      <dgm:t>
        <a:bodyPr/>
        <a:lstStyle/>
        <a:p>
          <a:endParaRPr lang="fr-FR"/>
        </a:p>
      </dgm:t>
    </dgm:pt>
    <dgm:pt modelId="{FAA08A71-A16F-4280-A391-24FB337DBDE7}" type="pres">
      <dgm:prSet presAssocID="{7A000689-99BC-418D-A871-9CD72C55D583}" presName="level2hierChild" presStyleCnt="0"/>
      <dgm:spPr/>
    </dgm:pt>
    <dgm:pt modelId="{3E114A71-39B3-48FB-9B4F-44897B8DF568}" type="pres">
      <dgm:prSet presAssocID="{E611DC93-BE79-4AFF-A387-B021BFD6A62C}" presName="conn2-1" presStyleLbl="parChTrans1D2" presStyleIdx="0" presStyleCnt="2"/>
      <dgm:spPr/>
      <dgm:t>
        <a:bodyPr/>
        <a:lstStyle/>
        <a:p>
          <a:endParaRPr lang="fr-FR"/>
        </a:p>
      </dgm:t>
    </dgm:pt>
    <dgm:pt modelId="{60A97662-1D78-487A-8EAC-5CF647F5E5CF}" type="pres">
      <dgm:prSet presAssocID="{E611DC93-BE79-4AFF-A387-B021BFD6A62C}" presName="connTx" presStyleLbl="parChTrans1D2" presStyleIdx="0" presStyleCnt="2"/>
      <dgm:spPr/>
      <dgm:t>
        <a:bodyPr/>
        <a:lstStyle/>
        <a:p>
          <a:endParaRPr lang="fr-FR"/>
        </a:p>
      </dgm:t>
    </dgm:pt>
    <dgm:pt modelId="{8D5DE510-87F1-4940-95D0-F48FA20D820D}" type="pres">
      <dgm:prSet presAssocID="{A88DBF53-BB44-4394-A46A-25B637E4072E}" presName="root2" presStyleCnt="0"/>
      <dgm:spPr/>
    </dgm:pt>
    <dgm:pt modelId="{953D1C4F-BB39-45B8-AC85-F857723F976B}" type="pres">
      <dgm:prSet presAssocID="{A88DBF53-BB44-4394-A46A-25B637E4072E}" presName="LevelTwoTextNode" presStyleLbl="node2" presStyleIdx="0" presStyleCnt="2" custScaleY="115771">
        <dgm:presLayoutVars>
          <dgm:chPref val="3"/>
        </dgm:presLayoutVars>
      </dgm:prSet>
      <dgm:spPr/>
      <dgm:t>
        <a:bodyPr/>
        <a:lstStyle/>
        <a:p>
          <a:endParaRPr lang="fr-FR"/>
        </a:p>
      </dgm:t>
    </dgm:pt>
    <dgm:pt modelId="{81857A87-C897-4F43-958F-A08A61F2D75E}" type="pres">
      <dgm:prSet presAssocID="{A88DBF53-BB44-4394-A46A-25B637E4072E}" presName="level3hierChild" presStyleCnt="0"/>
      <dgm:spPr/>
    </dgm:pt>
    <dgm:pt modelId="{3BC14C7D-F81C-4D2C-A0C9-E8640E37A042}" type="pres">
      <dgm:prSet presAssocID="{AFBC3CD2-0A68-471A-AF58-F334C1E732F1}" presName="conn2-1" presStyleLbl="parChTrans1D2" presStyleIdx="1" presStyleCnt="2"/>
      <dgm:spPr/>
      <dgm:t>
        <a:bodyPr/>
        <a:lstStyle/>
        <a:p>
          <a:endParaRPr lang="fr-FR"/>
        </a:p>
      </dgm:t>
    </dgm:pt>
    <dgm:pt modelId="{655B187E-7414-43A0-8C85-5D6BC7CF8891}" type="pres">
      <dgm:prSet presAssocID="{AFBC3CD2-0A68-471A-AF58-F334C1E732F1}" presName="connTx" presStyleLbl="parChTrans1D2" presStyleIdx="1" presStyleCnt="2"/>
      <dgm:spPr/>
      <dgm:t>
        <a:bodyPr/>
        <a:lstStyle/>
        <a:p>
          <a:endParaRPr lang="fr-FR"/>
        </a:p>
      </dgm:t>
    </dgm:pt>
    <dgm:pt modelId="{2D368D5A-D3C8-49BE-B5FE-49155A3E8BBF}" type="pres">
      <dgm:prSet presAssocID="{7D1C9510-705A-4DFB-A253-8020EF93C8A1}" presName="root2" presStyleCnt="0"/>
      <dgm:spPr/>
    </dgm:pt>
    <dgm:pt modelId="{E6B13776-5DB1-4931-A4D6-259CFE93A4F8}" type="pres">
      <dgm:prSet presAssocID="{7D1C9510-705A-4DFB-A253-8020EF93C8A1}" presName="LevelTwoTextNode" presStyleLbl="node2" presStyleIdx="1" presStyleCnt="2" custScaleY="134757" custLinFactNeighborY="5379">
        <dgm:presLayoutVars>
          <dgm:chPref val="3"/>
        </dgm:presLayoutVars>
      </dgm:prSet>
      <dgm:spPr/>
      <dgm:t>
        <a:bodyPr/>
        <a:lstStyle/>
        <a:p>
          <a:endParaRPr lang="fr-FR"/>
        </a:p>
      </dgm:t>
    </dgm:pt>
    <dgm:pt modelId="{A70C353A-42E0-469E-A239-928F537BE6B7}" type="pres">
      <dgm:prSet presAssocID="{7D1C9510-705A-4DFB-A253-8020EF93C8A1}" presName="level3hierChild" presStyleCnt="0"/>
      <dgm:spPr/>
    </dgm:pt>
  </dgm:ptLst>
  <dgm:cxnLst>
    <dgm:cxn modelId="{E6A1899D-8A05-49F6-BEB6-E7EE78C3B977}" type="presOf" srcId="{7A000689-99BC-418D-A871-9CD72C55D583}" destId="{37671D43-F73F-4F9E-B1A3-38481022BC34}" srcOrd="0" destOrd="0" presId="urn:microsoft.com/office/officeart/2005/8/layout/hierarchy2"/>
    <dgm:cxn modelId="{8E516A33-39D9-4F64-A1A7-5673E973374E}" type="presOf" srcId="{E611DC93-BE79-4AFF-A387-B021BFD6A62C}" destId="{60A97662-1D78-487A-8EAC-5CF647F5E5CF}" srcOrd="1" destOrd="0" presId="urn:microsoft.com/office/officeart/2005/8/layout/hierarchy2"/>
    <dgm:cxn modelId="{1CBECFC8-959B-482D-B3FF-13864FCA4382}" type="presOf" srcId="{E611DC93-BE79-4AFF-A387-B021BFD6A62C}" destId="{3E114A71-39B3-48FB-9B4F-44897B8DF568}" srcOrd="0" destOrd="0" presId="urn:microsoft.com/office/officeart/2005/8/layout/hierarchy2"/>
    <dgm:cxn modelId="{15B751E9-0800-4A52-9C6B-DFF0632EBEAA}" type="presOf" srcId="{A88DBF53-BB44-4394-A46A-25B637E4072E}" destId="{953D1C4F-BB39-45B8-AC85-F857723F976B}" srcOrd="0" destOrd="0" presId="urn:microsoft.com/office/officeart/2005/8/layout/hierarchy2"/>
    <dgm:cxn modelId="{022F0029-470C-4054-8E5C-40353A4F6C4A}" srcId="{7A000689-99BC-418D-A871-9CD72C55D583}" destId="{A88DBF53-BB44-4394-A46A-25B637E4072E}" srcOrd="0" destOrd="0" parTransId="{E611DC93-BE79-4AFF-A387-B021BFD6A62C}" sibTransId="{F8AA362F-BA64-44D5-880F-433D6EA940B9}"/>
    <dgm:cxn modelId="{AEAB09BE-BDB2-4179-8356-8720D47C90FF}" srcId="{7A000689-99BC-418D-A871-9CD72C55D583}" destId="{7D1C9510-705A-4DFB-A253-8020EF93C8A1}" srcOrd="1" destOrd="0" parTransId="{AFBC3CD2-0A68-471A-AF58-F334C1E732F1}" sibTransId="{0014EAFF-1F61-44AE-91E1-2B9211674160}"/>
    <dgm:cxn modelId="{40F7850A-68C8-4880-B3D8-9D1F36561CBB}" type="presOf" srcId="{AFBC3CD2-0A68-471A-AF58-F334C1E732F1}" destId="{3BC14C7D-F81C-4D2C-A0C9-E8640E37A042}" srcOrd="0" destOrd="0" presId="urn:microsoft.com/office/officeart/2005/8/layout/hierarchy2"/>
    <dgm:cxn modelId="{38E5701A-C356-42DE-8AE6-3384CCEED355}" srcId="{58D091EC-D052-4AB0-98E0-A793D26D19E8}" destId="{7A000689-99BC-418D-A871-9CD72C55D583}" srcOrd="0" destOrd="0" parTransId="{97080364-464F-47CF-89D0-CAA49725D08C}" sibTransId="{E0B084E8-5DE7-438E-9DF0-8220314E2D2D}"/>
    <dgm:cxn modelId="{FAEF6B87-E15E-40FD-9B44-643E753738AA}" type="presOf" srcId="{AFBC3CD2-0A68-471A-AF58-F334C1E732F1}" destId="{655B187E-7414-43A0-8C85-5D6BC7CF8891}" srcOrd="1" destOrd="0" presId="urn:microsoft.com/office/officeart/2005/8/layout/hierarchy2"/>
    <dgm:cxn modelId="{C96E58B9-D93C-4D42-ABFF-043A4F7D6A62}" type="presOf" srcId="{58D091EC-D052-4AB0-98E0-A793D26D19E8}" destId="{61595A36-697C-41E5-821D-12089C4D39FD}" srcOrd="0" destOrd="0" presId="urn:microsoft.com/office/officeart/2005/8/layout/hierarchy2"/>
    <dgm:cxn modelId="{47D66533-C3B2-45DE-882C-8FB1967B66D8}" type="presOf" srcId="{7D1C9510-705A-4DFB-A253-8020EF93C8A1}" destId="{E6B13776-5DB1-4931-A4D6-259CFE93A4F8}" srcOrd="0" destOrd="0" presId="urn:microsoft.com/office/officeart/2005/8/layout/hierarchy2"/>
    <dgm:cxn modelId="{15D5A27A-04F9-4D67-BB38-8F4BC7A43F48}" type="presParOf" srcId="{61595A36-697C-41E5-821D-12089C4D39FD}" destId="{C48984B5-148A-45F1-9B45-8E0ADAFFCD68}" srcOrd="0" destOrd="0" presId="urn:microsoft.com/office/officeart/2005/8/layout/hierarchy2"/>
    <dgm:cxn modelId="{A6F7B9C8-D707-4070-9AD1-2F04D0978E18}" type="presParOf" srcId="{C48984B5-148A-45F1-9B45-8E0ADAFFCD68}" destId="{37671D43-F73F-4F9E-B1A3-38481022BC34}" srcOrd="0" destOrd="0" presId="urn:microsoft.com/office/officeart/2005/8/layout/hierarchy2"/>
    <dgm:cxn modelId="{2AA741D8-5641-4F54-BFAA-B2999A6FAEFB}" type="presParOf" srcId="{C48984B5-148A-45F1-9B45-8E0ADAFFCD68}" destId="{FAA08A71-A16F-4280-A391-24FB337DBDE7}" srcOrd="1" destOrd="0" presId="urn:microsoft.com/office/officeart/2005/8/layout/hierarchy2"/>
    <dgm:cxn modelId="{D04EC883-8AF8-4DFF-B5B5-412A987749B3}" type="presParOf" srcId="{FAA08A71-A16F-4280-A391-24FB337DBDE7}" destId="{3E114A71-39B3-48FB-9B4F-44897B8DF568}" srcOrd="0" destOrd="0" presId="urn:microsoft.com/office/officeart/2005/8/layout/hierarchy2"/>
    <dgm:cxn modelId="{33D23732-B780-4C69-AA55-8E0D4C17725F}" type="presParOf" srcId="{3E114A71-39B3-48FB-9B4F-44897B8DF568}" destId="{60A97662-1D78-487A-8EAC-5CF647F5E5CF}" srcOrd="0" destOrd="0" presId="urn:microsoft.com/office/officeart/2005/8/layout/hierarchy2"/>
    <dgm:cxn modelId="{8D09704E-5A16-4A00-8B8E-3F31692A4325}" type="presParOf" srcId="{FAA08A71-A16F-4280-A391-24FB337DBDE7}" destId="{8D5DE510-87F1-4940-95D0-F48FA20D820D}" srcOrd="1" destOrd="0" presId="urn:microsoft.com/office/officeart/2005/8/layout/hierarchy2"/>
    <dgm:cxn modelId="{79D490D6-7895-4B64-A3B2-C77EC9653DA5}" type="presParOf" srcId="{8D5DE510-87F1-4940-95D0-F48FA20D820D}" destId="{953D1C4F-BB39-45B8-AC85-F857723F976B}" srcOrd="0" destOrd="0" presId="urn:microsoft.com/office/officeart/2005/8/layout/hierarchy2"/>
    <dgm:cxn modelId="{728E4DD8-18D1-47C8-A185-3160E834091B}" type="presParOf" srcId="{8D5DE510-87F1-4940-95D0-F48FA20D820D}" destId="{81857A87-C897-4F43-958F-A08A61F2D75E}" srcOrd="1" destOrd="0" presId="urn:microsoft.com/office/officeart/2005/8/layout/hierarchy2"/>
    <dgm:cxn modelId="{5782B750-8CF7-4A03-8E71-F8159E6E4268}" type="presParOf" srcId="{FAA08A71-A16F-4280-A391-24FB337DBDE7}" destId="{3BC14C7D-F81C-4D2C-A0C9-E8640E37A042}" srcOrd="2" destOrd="0" presId="urn:microsoft.com/office/officeart/2005/8/layout/hierarchy2"/>
    <dgm:cxn modelId="{A5A6DB84-67A0-47B0-997F-A25E1EA61E45}" type="presParOf" srcId="{3BC14C7D-F81C-4D2C-A0C9-E8640E37A042}" destId="{655B187E-7414-43A0-8C85-5D6BC7CF8891}" srcOrd="0" destOrd="0" presId="urn:microsoft.com/office/officeart/2005/8/layout/hierarchy2"/>
    <dgm:cxn modelId="{DB2FF734-1424-498B-9894-EA0AA740188A}" type="presParOf" srcId="{FAA08A71-A16F-4280-A391-24FB337DBDE7}" destId="{2D368D5A-D3C8-49BE-B5FE-49155A3E8BBF}" srcOrd="3" destOrd="0" presId="urn:microsoft.com/office/officeart/2005/8/layout/hierarchy2"/>
    <dgm:cxn modelId="{AF18F94D-112B-454E-987A-D6241C3B0A7C}" type="presParOf" srcId="{2D368D5A-D3C8-49BE-B5FE-49155A3E8BBF}" destId="{E6B13776-5DB1-4931-A4D6-259CFE93A4F8}" srcOrd="0" destOrd="0" presId="urn:microsoft.com/office/officeart/2005/8/layout/hierarchy2"/>
    <dgm:cxn modelId="{7567003D-6A20-48A5-9529-34AF41C1E102}" type="presParOf" srcId="{2D368D5A-D3C8-49BE-B5FE-49155A3E8BBF}" destId="{A70C353A-42E0-469E-A239-928F537BE6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34A91C-CDD9-40C4-A388-2847DD7B081F}" type="doc">
      <dgm:prSet loTypeId="urn:microsoft.com/office/officeart/2005/8/layout/arrow4" loCatId="process" qsTypeId="urn:microsoft.com/office/officeart/2005/8/quickstyle/3d3" qsCatId="3D" csTypeId="urn:microsoft.com/office/officeart/2005/8/colors/colorful5" csCatId="colorful" phldr="1"/>
      <dgm:spPr/>
      <dgm:t>
        <a:bodyPr/>
        <a:lstStyle/>
        <a:p>
          <a:endParaRPr lang="fr-FR"/>
        </a:p>
      </dgm:t>
    </dgm:pt>
    <dgm:pt modelId="{86570D65-3FF1-497C-A0C3-FE783C554F98}">
      <dgm:prSet phldrT="[Texte]" custT="1"/>
      <dgm:spPr/>
      <dgm:t>
        <a:bodyPr/>
        <a:lstStyle/>
        <a:p>
          <a:pPr algn="just"/>
          <a:r>
            <a:rPr lang="fr-FR" sz="2500" b="1" dirty="0" smtClean="0"/>
            <a:t>Les veines de la petite circulation</a:t>
          </a:r>
          <a:r>
            <a:rPr lang="fr-FR" sz="2500" dirty="0" smtClean="0"/>
            <a:t> sont les 4 veines pulmonaires, qui ramènent le sang « rouge », riche en oxygène, des poumons vers l'oreillette gauche.</a:t>
          </a:r>
          <a:endParaRPr lang="fr-FR" sz="2500" dirty="0"/>
        </a:p>
      </dgm:t>
    </dgm:pt>
    <dgm:pt modelId="{4EBD0323-E404-4A48-98C1-CE20BD13A468}" type="parTrans" cxnId="{0DD2D3B1-FEA7-483F-AA9D-430A19A4BF90}">
      <dgm:prSet/>
      <dgm:spPr/>
      <dgm:t>
        <a:bodyPr/>
        <a:lstStyle/>
        <a:p>
          <a:endParaRPr lang="fr-FR"/>
        </a:p>
      </dgm:t>
    </dgm:pt>
    <dgm:pt modelId="{37F92A80-A95F-4F3B-B2BE-EB6D42CC15FD}" type="sibTrans" cxnId="{0DD2D3B1-FEA7-483F-AA9D-430A19A4BF90}">
      <dgm:prSet/>
      <dgm:spPr/>
      <dgm:t>
        <a:bodyPr/>
        <a:lstStyle/>
        <a:p>
          <a:endParaRPr lang="fr-FR"/>
        </a:p>
      </dgm:t>
    </dgm:pt>
    <dgm:pt modelId="{9286EEE2-FD45-4FBF-A134-ADCB16E23130}">
      <dgm:prSet phldrT="[Texte]" custT="1"/>
      <dgm:spPr/>
      <dgm:t>
        <a:bodyPr/>
        <a:lstStyle/>
        <a:p>
          <a:pPr algn="just"/>
          <a:r>
            <a:rPr lang="fr-FR" sz="2500" b="1" dirty="0" smtClean="0"/>
            <a:t>Les veines caves (</a:t>
          </a:r>
          <a:r>
            <a:rPr lang="ar-DZ" sz="2500" b="1" dirty="0" smtClean="0"/>
            <a:t>الوريد الأجوف</a:t>
          </a:r>
          <a:r>
            <a:rPr lang="fr-FR" sz="2500" b="1" dirty="0" smtClean="0"/>
            <a:t>)</a:t>
          </a:r>
          <a:r>
            <a:rPr lang="fr-FR" sz="2500" dirty="0" smtClean="0"/>
            <a:t> ramenant le sang bleu (</a:t>
          </a:r>
          <a:r>
            <a:rPr lang="fr-FR" sz="2500" dirty="0" err="1" smtClean="0"/>
            <a:t>désaturé</a:t>
          </a:r>
          <a:r>
            <a:rPr lang="fr-FR" sz="2500" dirty="0" smtClean="0"/>
            <a:t> en oxygène et chargé de gaz carbonique) vers le cœur droit. Les veines caves sont au nombre de deux.</a:t>
          </a:r>
          <a:endParaRPr lang="fr-FR" sz="2500" dirty="0"/>
        </a:p>
      </dgm:t>
    </dgm:pt>
    <dgm:pt modelId="{6A57995A-1040-4F3A-804D-850A1F7F9117}" type="parTrans" cxnId="{01B42B4D-D4BA-4511-8846-20C020D07EF9}">
      <dgm:prSet/>
      <dgm:spPr/>
      <dgm:t>
        <a:bodyPr/>
        <a:lstStyle/>
        <a:p>
          <a:endParaRPr lang="fr-FR"/>
        </a:p>
      </dgm:t>
    </dgm:pt>
    <dgm:pt modelId="{3FD6F6A8-9CB1-4D97-8038-D71FB519BD0F}" type="sibTrans" cxnId="{01B42B4D-D4BA-4511-8846-20C020D07EF9}">
      <dgm:prSet/>
      <dgm:spPr/>
      <dgm:t>
        <a:bodyPr/>
        <a:lstStyle/>
        <a:p>
          <a:endParaRPr lang="fr-FR"/>
        </a:p>
      </dgm:t>
    </dgm:pt>
    <dgm:pt modelId="{70955627-600E-40E1-ABD9-4E35D7ACC002}" type="pres">
      <dgm:prSet presAssocID="{3734A91C-CDD9-40C4-A388-2847DD7B081F}" presName="compositeShape" presStyleCnt="0">
        <dgm:presLayoutVars>
          <dgm:chMax val="2"/>
          <dgm:dir/>
          <dgm:resizeHandles val="exact"/>
        </dgm:presLayoutVars>
      </dgm:prSet>
      <dgm:spPr/>
      <dgm:t>
        <a:bodyPr/>
        <a:lstStyle/>
        <a:p>
          <a:endParaRPr lang="fr-FR"/>
        </a:p>
      </dgm:t>
    </dgm:pt>
    <dgm:pt modelId="{576A124A-2ACA-4BB0-B381-85101A7BAA67}" type="pres">
      <dgm:prSet presAssocID="{86570D65-3FF1-497C-A0C3-FE783C554F98}" presName="upArrow" presStyleLbl="node1" presStyleIdx="0" presStyleCnt="2" custScaleX="59801"/>
      <dgm:spPr>
        <a:solidFill>
          <a:srgbClr val="FF0000"/>
        </a:solidFill>
      </dgm:spPr>
    </dgm:pt>
    <dgm:pt modelId="{0F287834-2F38-48DD-8D5D-A992E8CCB19B}" type="pres">
      <dgm:prSet presAssocID="{86570D65-3FF1-497C-A0C3-FE783C554F98}" presName="upArrowText" presStyleLbl="revTx" presStyleIdx="0" presStyleCnt="2" custScaleX="138792" custScaleY="59277" custLinFactNeighborX="6593">
        <dgm:presLayoutVars>
          <dgm:chMax val="0"/>
          <dgm:bulletEnabled val="1"/>
        </dgm:presLayoutVars>
      </dgm:prSet>
      <dgm:spPr/>
      <dgm:t>
        <a:bodyPr/>
        <a:lstStyle/>
        <a:p>
          <a:endParaRPr lang="fr-FR"/>
        </a:p>
      </dgm:t>
    </dgm:pt>
    <dgm:pt modelId="{97D73CB3-5B18-4AB9-B55A-77B95876CBE7}" type="pres">
      <dgm:prSet presAssocID="{9286EEE2-FD45-4FBF-A134-ADCB16E23130}" presName="downArrow" presStyleLbl="node1" presStyleIdx="1" presStyleCnt="2" custScaleX="59467" custLinFactNeighborX="-30167"/>
      <dgm:spPr>
        <a:solidFill>
          <a:srgbClr val="4B87FF"/>
        </a:solidFill>
      </dgm:spPr>
    </dgm:pt>
    <dgm:pt modelId="{8682CBA4-9093-4F4B-AFEA-9B457DF7B102}" type="pres">
      <dgm:prSet presAssocID="{9286EEE2-FD45-4FBF-A134-ADCB16E23130}" presName="downArrowText" presStyleLbl="revTx" presStyleIdx="1" presStyleCnt="2" custScaleX="92750" custLinFactNeighborX="-32601">
        <dgm:presLayoutVars>
          <dgm:chMax val="0"/>
          <dgm:bulletEnabled val="1"/>
        </dgm:presLayoutVars>
      </dgm:prSet>
      <dgm:spPr/>
      <dgm:t>
        <a:bodyPr/>
        <a:lstStyle/>
        <a:p>
          <a:endParaRPr lang="fr-FR"/>
        </a:p>
      </dgm:t>
    </dgm:pt>
  </dgm:ptLst>
  <dgm:cxnLst>
    <dgm:cxn modelId="{01B42B4D-D4BA-4511-8846-20C020D07EF9}" srcId="{3734A91C-CDD9-40C4-A388-2847DD7B081F}" destId="{9286EEE2-FD45-4FBF-A134-ADCB16E23130}" srcOrd="1" destOrd="0" parTransId="{6A57995A-1040-4F3A-804D-850A1F7F9117}" sibTransId="{3FD6F6A8-9CB1-4D97-8038-D71FB519BD0F}"/>
    <dgm:cxn modelId="{00BCA3B9-A385-44E3-85C1-03836FEC6EC7}" type="presOf" srcId="{3734A91C-CDD9-40C4-A388-2847DD7B081F}" destId="{70955627-600E-40E1-ABD9-4E35D7ACC002}" srcOrd="0" destOrd="0" presId="urn:microsoft.com/office/officeart/2005/8/layout/arrow4"/>
    <dgm:cxn modelId="{BE03907A-7C3F-4A8A-B948-12DA1772597C}" type="presOf" srcId="{86570D65-3FF1-497C-A0C3-FE783C554F98}" destId="{0F287834-2F38-48DD-8D5D-A992E8CCB19B}" srcOrd="0" destOrd="0" presId="urn:microsoft.com/office/officeart/2005/8/layout/arrow4"/>
    <dgm:cxn modelId="{0DD2D3B1-FEA7-483F-AA9D-430A19A4BF90}" srcId="{3734A91C-CDD9-40C4-A388-2847DD7B081F}" destId="{86570D65-3FF1-497C-A0C3-FE783C554F98}" srcOrd="0" destOrd="0" parTransId="{4EBD0323-E404-4A48-98C1-CE20BD13A468}" sibTransId="{37F92A80-A95F-4F3B-B2BE-EB6D42CC15FD}"/>
    <dgm:cxn modelId="{BF898637-7FAD-45A3-A415-F51F0578F5E9}" type="presOf" srcId="{9286EEE2-FD45-4FBF-A134-ADCB16E23130}" destId="{8682CBA4-9093-4F4B-AFEA-9B457DF7B102}" srcOrd="0" destOrd="0" presId="urn:microsoft.com/office/officeart/2005/8/layout/arrow4"/>
    <dgm:cxn modelId="{11E93A95-89D7-4ECE-A1AD-3B9512F932DF}" type="presParOf" srcId="{70955627-600E-40E1-ABD9-4E35D7ACC002}" destId="{576A124A-2ACA-4BB0-B381-85101A7BAA67}" srcOrd="0" destOrd="0" presId="urn:microsoft.com/office/officeart/2005/8/layout/arrow4"/>
    <dgm:cxn modelId="{BEF37DEF-D6F4-4251-B889-A4A66D3D2186}" type="presParOf" srcId="{70955627-600E-40E1-ABD9-4E35D7ACC002}" destId="{0F287834-2F38-48DD-8D5D-A992E8CCB19B}" srcOrd="1" destOrd="0" presId="urn:microsoft.com/office/officeart/2005/8/layout/arrow4"/>
    <dgm:cxn modelId="{0B6C9EE3-AC66-42ED-9176-9568485A78CC}" type="presParOf" srcId="{70955627-600E-40E1-ABD9-4E35D7ACC002}" destId="{97D73CB3-5B18-4AB9-B55A-77B95876CBE7}" srcOrd="2" destOrd="0" presId="urn:microsoft.com/office/officeart/2005/8/layout/arrow4"/>
    <dgm:cxn modelId="{B24281C3-BFF0-4A32-B691-B767E6205BB4}" type="presParOf" srcId="{70955627-600E-40E1-ABD9-4E35D7ACC002}" destId="{8682CBA4-9093-4F4B-AFEA-9B457DF7B102}"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FE70A-B8D7-4F88-A611-D3A138428CA7}" type="doc">
      <dgm:prSet loTypeId="urn:microsoft.com/office/officeart/2005/8/layout/radial5" loCatId="cycle" qsTypeId="urn:microsoft.com/office/officeart/2005/8/quickstyle/3d1" qsCatId="3D" csTypeId="urn:microsoft.com/office/officeart/2005/8/colors/colorful1#2" csCatId="colorful" phldr="1"/>
      <dgm:spPr/>
      <dgm:t>
        <a:bodyPr/>
        <a:lstStyle/>
        <a:p>
          <a:endParaRPr lang="fr-FR"/>
        </a:p>
      </dgm:t>
    </dgm:pt>
    <dgm:pt modelId="{7D98FADD-273E-4916-893A-B2FEB9170A7C}">
      <dgm:prSet phldrT="[Texte]" custT="1"/>
      <dgm:spPr/>
      <dgm:t>
        <a:bodyPr/>
        <a:lstStyle/>
        <a:p>
          <a:r>
            <a:rPr lang="fr-FR" sz="2400" dirty="0" smtClean="0"/>
            <a:t>Système lymphatique</a:t>
          </a:r>
          <a:endParaRPr lang="fr-FR" sz="2400" dirty="0"/>
        </a:p>
      </dgm:t>
    </dgm:pt>
    <dgm:pt modelId="{849EE1EC-0D8D-46F0-8810-102F5926AB63}" type="parTrans" cxnId="{17F733AB-AA9B-426C-B1AB-E9A01A81DBB4}">
      <dgm:prSet/>
      <dgm:spPr/>
      <dgm:t>
        <a:bodyPr/>
        <a:lstStyle/>
        <a:p>
          <a:endParaRPr lang="fr-FR" sz="2400"/>
        </a:p>
      </dgm:t>
    </dgm:pt>
    <dgm:pt modelId="{2A413D8F-0D1E-4BDA-A1E4-DA62267DAC3C}" type="sibTrans" cxnId="{17F733AB-AA9B-426C-B1AB-E9A01A81DBB4}">
      <dgm:prSet/>
      <dgm:spPr/>
      <dgm:t>
        <a:bodyPr/>
        <a:lstStyle/>
        <a:p>
          <a:endParaRPr lang="fr-FR" sz="2400"/>
        </a:p>
      </dgm:t>
    </dgm:pt>
    <dgm:pt modelId="{617278F1-C35C-418F-8736-B41FD3B0A391}">
      <dgm:prSet phldrT="[Texte]" custT="1"/>
      <dgm:spPr/>
      <dgm:t>
        <a:bodyPr/>
        <a:lstStyle/>
        <a:p>
          <a:r>
            <a:rPr lang="fr-FR" sz="2400" dirty="0" smtClean="0"/>
            <a:t>Thymus </a:t>
          </a:r>
          <a:endParaRPr lang="fr-FR" sz="2400" dirty="0"/>
        </a:p>
      </dgm:t>
    </dgm:pt>
    <dgm:pt modelId="{F845F7A7-1366-4112-9E93-EDF60BFB5FA5}" type="parTrans" cxnId="{125930B7-2D9C-46F7-A800-8F7FA6396589}">
      <dgm:prSet custT="1"/>
      <dgm:spPr/>
      <dgm:t>
        <a:bodyPr/>
        <a:lstStyle/>
        <a:p>
          <a:endParaRPr lang="fr-FR" sz="2400"/>
        </a:p>
      </dgm:t>
    </dgm:pt>
    <dgm:pt modelId="{EC47018C-9206-49E5-BAE8-D057854231D1}" type="sibTrans" cxnId="{125930B7-2D9C-46F7-A800-8F7FA6396589}">
      <dgm:prSet/>
      <dgm:spPr/>
      <dgm:t>
        <a:bodyPr/>
        <a:lstStyle/>
        <a:p>
          <a:endParaRPr lang="fr-FR" sz="2400"/>
        </a:p>
      </dgm:t>
    </dgm:pt>
    <dgm:pt modelId="{14F46CCD-B54F-4082-AEDB-DA424F603805}">
      <dgm:prSet phldrT="[Texte]" custT="1"/>
      <dgm:spPr/>
      <dgm:t>
        <a:bodyPr/>
        <a:lstStyle/>
        <a:p>
          <a:r>
            <a:rPr lang="fr-FR" sz="2400" dirty="0" err="1" smtClean="0"/>
            <a:t>Moëlle</a:t>
          </a:r>
          <a:r>
            <a:rPr lang="fr-FR" sz="2400" dirty="0" smtClean="0"/>
            <a:t> osseuse</a:t>
          </a:r>
          <a:endParaRPr lang="fr-FR" sz="2400" dirty="0"/>
        </a:p>
      </dgm:t>
    </dgm:pt>
    <dgm:pt modelId="{0F46163E-A6FA-44C3-A96B-45A015F7B164}" type="parTrans" cxnId="{AB01AD2B-A26E-4770-BFDD-0F5FC1596F25}">
      <dgm:prSet custT="1"/>
      <dgm:spPr/>
      <dgm:t>
        <a:bodyPr/>
        <a:lstStyle/>
        <a:p>
          <a:endParaRPr lang="fr-FR" sz="2400"/>
        </a:p>
      </dgm:t>
    </dgm:pt>
    <dgm:pt modelId="{01D5321F-23B7-44DB-8BC1-C5F804A0CC53}" type="sibTrans" cxnId="{AB01AD2B-A26E-4770-BFDD-0F5FC1596F25}">
      <dgm:prSet/>
      <dgm:spPr/>
      <dgm:t>
        <a:bodyPr/>
        <a:lstStyle/>
        <a:p>
          <a:endParaRPr lang="fr-FR" sz="2400"/>
        </a:p>
      </dgm:t>
    </dgm:pt>
    <dgm:pt modelId="{19981DE8-1B8B-4AC8-ADA2-8595DED1CE1C}">
      <dgm:prSet phldrT="[Texte]" custT="1"/>
      <dgm:spPr/>
      <dgm:t>
        <a:bodyPr/>
        <a:lstStyle/>
        <a:p>
          <a:r>
            <a:rPr lang="fr-FR" sz="2400" dirty="0" smtClean="0"/>
            <a:t>Amygdales</a:t>
          </a:r>
          <a:endParaRPr lang="fr-FR" sz="2400" dirty="0"/>
        </a:p>
      </dgm:t>
    </dgm:pt>
    <dgm:pt modelId="{A5A11FC1-3A40-47AA-B292-47A0CAAD37F0}" type="parTrans" cxnId="{6240E27C-D244-4B5E-A830-77533AC027F9}">
      <dgm:prSet custT="1"/>
      <dgm:spPr/>
      <dgm:t>
        <a:bodyPr/>
        <a:lstStyle/>
        <a:p>
          <a:endParaRPr lang="fr-FR" sz="2400"/>
        </a:p>
      </dgm:t>
    </dgm:pt>
    <dgm:pt modelId="{C5F5869A-498E-47CF-9E5E-BD3B9524F9F6}" type="sibTrans" cxnId="{6240E27C-D244-4B5E-A830-77533AC027F9}">
      <dgm:prSet/>
      <dgm:spPr/>
      <dgm:t>
        <a:bodyPr/>
        <a:lstStyle/>
        <a:p>
          <a:endParaRPr lang="fr-FR" sz="2400"/>
        </a:p>
      </dgm:t>
    </dgm:pt>
    <dgm:pt modelId="{1FF90E88-FB71-483C-9110-5726F9FD3C2B}">
      <dgm:prSet phldrT="[Texte]" custT="1"/>
      <dgm:spPr/>
      <dgm:t>
        <a:bodyPr/>
        <a:lstStyle/>
        <a:p>
          <a:r>
            <a:rPr lang="fr-FR" sz="2400" dirty="0" smtClean="0"/>
            <a:t>Ganglions lymphatiques</a:t>
          </a:r>
          <a:endParaRPr lang="fr-FR" sz="2400" dirty="0"/>
        </a:p>
      </dgm:t>
    </dgm:pt>
    <dgm:pt modelId="{D7D46D7A-CBE2-46D7-86A6-AB31CCC8DEC4}" type="parTrans" cxnId="{0BDD1E13-E15C-4373-8828-B247F598A1EF}">
      <dgm:prSet custT="1"/>
      <dgm:spPr/>
      <dgm:t>
        <a:bodyPr/>
        <a:lstStyle/>
        <a:p>
          <a:endParaRPr lang="fr-FR" sz="2400"/>
        </a:p>
      </dgm:t>
    </dgm:pt>
    <dgm:pt modelId="{C5A60424-40B7-465A-B890-263D7D1DD77B}" type="sibTrans" cxnId="{0BDD1E13-E15C-4373-8828-B247F598A1EF}">
      <dgm:prSet/>
      <dgm:spPr/>
      <dgm:t>
        <a:bodyPr/>
        <a:lstStyle/>
        <a:p>
          <a:endParaRPr lang="fr-FR" sz="2400"/>
        </a:p>
      </dgm:t>
    </dgm:pt>
    <dgm:pt modelId="{172F6F67-4605-45B7-B8AD-86E15EEA644D}">
      <dgm:prSet phldrT="[Texte]" custT="1"/>
      <dgm:spPr/>
      <dgm:t>
        <a:bodyPr/>
        <a:lstStyle/>
        <a:p>
          <a:r>
            <a:rPr lang="fr-FR" sz="2400" dirty="0" smtClean="0"/>
            <a:t>Lymphocytes</a:t>
          </a:r>
          <a:endParaRPr lang="fr-FR" sz="2400" dirty="0"/>
        </a:p>
      </dgm:t>
    </dgm:pt>
    <dgm:pt modelId="{D93EDFA0-3C96-411E-AC6B-01ACF10CB301}" type="parTrans" cxnId="{A4F4660C-5EFB-4B4B-89C1-6CF1C6D21235}">
      <dgm:prSet custT="1"/>
      <dgm:spPr/>
      <dgm:t>
        <a:bodyPr/>
        <a:lstStyle/>
        <a:p>
          <a:endParaRPr lang="fr-FR" sz="2400"/>
        </a:p>
      </dgm:t>
    </dgm:pt>
    <dgm:pt modelId="{47303C69-F12E-44DB-8491-71D331399653}" type="sibTrans" cxnId="{A4F4660C-5EFB-4B4B-89C1-6CF1C6D21235}">
      <dgm:prSet/>
      <dgm:spPr/>
      <dgm:t>
        <a:bodyPr/>
        <a:lstStyle/>
        <a:p>
          <a:endParaRPr lang="fr-FR" sz="2400"/>
        </a:p>
      </dgm:t>
    </dgm:pt>
    <dgm:pt modelId="{007785DF-D58C-4459-B9C4-F9A75661287F}">
      <dgm:prSet phldrT="[Texte]" custT="1"/>
      <dgm:spPr/>
      <dgm:t>
        <a:bodyPr/>
        <a:lstStyle/>
        <a:p>
          <a:r>
            <a:rPr lang="fr-FR" sz="2400" dirty="0" smtClean="0"/>
            <a:t>Rate</a:t>
          </a:r>
          <a:endParaRPr lang="fr-FR" sz="2400" dirty="0"/>
        </a:p>
      </dgm:t>
    </dgm:pt>
    <dgm:pt modelId="{E6B7384A-2756-4C9F-AA6C-B0F6DE247BED}" type="parTrans" cxnId="{AA0588C1-9CF9-4DF1-B3F7-29E06FE7F1F6}">
      <dgm:prSet custT="1"/>
      <dgm:spPr/>
      <dgm:t>
        <a:bodyPr/>
        <a:lstStyle/>
        <a:p>
          <a:endParaRPr lang="fr-FR" sz="2400"/>
        </a:p>
      </dgm:t>
    </dgm:pt>
    <dgm:pt modelId="{1ED834C6-2EA1-4CFD-9F05-635AB4A4FCB8}" type="sibTrans" cxnId="{AA0588C1-9CF9-4DF1-B3F7-29E06FE7F1F6}">
      <dgm:prSet/>
      <dgm:spPr/>
      <dgm:t>
        <a:bodyPr/>
        <a:lstStyle/>
        <a:p>
          <a:endParaRPr lang="fr-FR" sz="2400"/>
        </a:p>
      </dgm:t>
    </dgm:pt>
    <dgm:pt modelId="{D982714D-7A72-47AF-9484-C3D87B24B756}">
      <dgm:prSet phldrT="[Texte]" custT="1"/>
      <dgm:spPr/>
      <dgm:t>
        <a:bodyPr/>
        <a:lstStyle/>
        <a:p>
          <a:r>
            <a:rPr lang="fr-FR" sz="2400" dirty="0" smtClean="0"/>
            <a:t>Lymphe </a:t>
          </a:r>
          <a:endParaRPr lang="fr-FR" sz="2400" dirty="0"/>
        </a:p>
      </dgm:t>
    </dgm:pt>
    <dgm:pt modelId="{5098F717-02C5-4C37-A1D7-242D9087AC53}" type="parTrans" cxnId="{FB67504C-1B10-41D8-B0AE-4A094294BF73}">
      <dgm:prSet custT="1"/>
      <dgm:spPr/>
      <dgm:t>
        <a:bodyPr/>
        <a:lstStyle/>
        <a:p>
          <a:endParaRPr lang="fr-FR" sz="2400"/>
        </a:p>
      </dgm:t>
    </dgm:pt>
    <dgm:pt modelId="{17B76FC3-3F37-435D-ACCF-C8194B51A59D}" type="sibTrans" cxnId="{FB67504C-1B10-41D8-B0AE-4A094294BF73}">
      <dgm:prSet/>
      <dgm:spPr/>
      <dgm:t>
        <a:bodyPr/>
        <a:lstStyle/>
        <a:p>
          <a:endParaRPr lang="fr-FR" sz="2400"/>
        </a:p>
      </dgm:t>
    </dgm:pt>
    <dgm:pt modelId="{CC66287F-6959-4E95-84E3-2E4B5C3D2FFC}">
      <dgm:prSet phldrT="[Texte]" custT="1"/>
      <dgm:spPr/>
      <dgm:t>
        <a:bodyPr/>
        <a:lstStyle/>
        <a:p>
          <a:r>
            <a:rPr lang="fr-FR" sz="2400" dirty="0" smtClean="0"/>
            <a:t>Vaisseaux lymphatiques </a:t>
          </a:r>
          <a:endParaRPr lang="fr-FR" sz="2400" dirty="0"/>
        </a:p>
      </dgm:t>
    </dgm:pt>
    <dgm:pt modelId="{4340A6D1-3F32-4D23-84FC-8856A78D7A31}" type="parTrans" cxnId="{6F480453-8B44-4B83-8C5D-9B6DF36413B3}">
      <dgm:prSet custT="1"/>
      <dgm:spPr/>
      <dgm:t>
        <a:bodyPr/>
        <a:lstStyle/>
        <a:p>
          <a:endParaRPr lang="fr-FR" sz="2400"/>
        </a:p>
      </dgm:t>
    </dgm:pt>
    <dgm:pt modelId="{E58F119F-933F-4383-93C8-1238CDFB829F}" type="sibTrans" cxnId="{6F480453-8B44-4B83-8C5D-9B6DF36413B3}">
      <dgm:prSet/>
      <dgm:spPr/>
      <dgm:t>
        <a:bodyPr/>
        <a:lstStyle/>
        <a:p>
          <a:endParaRPr lang="fr-FR" sz="2400"/>
        </a:p>
      </dgm:t>
    </dgm:pt>
    <dgm:pt modelId="{E419F89C-12B7-4BDE-88C3-DBC6494D6ACC}">
      <dgm:prSet phldrT="[Texte]" custT="1"/>
      <dgm:spPr/>
      <dgm:t>
        <a:bodyPr/>
        <a:lstStyle/>
        <a:p>
          <a:r>
            <a:rPr lang="fr-FR" sz="2400" b="0" i="0" dirty="0" smtClean="0"/>
            <a:t>Végétations adénoïdes</a:t>
          </a:r>
          <a:endParaRPr lang="fr-FR" sz="2400" dirty="0"/>
        </a:p>
      </dgm:t>
    </dgm:pt>
    <dgm:pt modelId="{2C7A5B0A-56E8-4B13-8F81-1CCBA41E50E2}" type="parTrans" cxnId="{26EFD0F3-1DAB-4123-AFF4-B3B24559BCDB}">
      <dgm:prSet/>
      <dgm:spPr/>
      <dgm:t>
        <a:bodyPr/>
        <a:lstStyle/>
        <a:p>
          <a:endParaRPr lang="fr-FR"/>
        </a:p>
      </dgm:t>
    </dgm:pt>
    <dgm:pt modelId="{4A36B265-2F7D-4CDC-97CB-01A3047F4F1E}" type="sibTrans" cxnId="{26EFD0F3-1DAB-4123-AFF4-B3B24559BCDB}">
      <dgm:prSet/>
      <dgm:spPr/>
      <dgm:t>
        <a:bodyPr/>
        <a:lstStyle/>
        <a:p>
          <a:endParaRPr lang="fr-FR"/>
        </a:p>
      </dgm:t>
    </dgm:pt>
    <dgm:pt modelId="{A11E7BBE-414E-40DC-8D0D-CAC369841E5E}" type="pres">
      <dgm:prSet presAssocID="{EA3FE70A-B8D7-4F88-A611-D3A138428CA7}" presName="Name0" presStyleCnt="0">
        <dgm:presLayoutVars>
          <dgm:chMax val="1"/>
          <dgm:dir/>
          <dgm:animLvl val="ctr"/>
          <dgm:resizeHandles val="exact"/>
        </dgm:presLayoutVars>
      </dgm:prSet>
      <dgm:spPr/>
      <dgm:t>
        <a:bodyPr/>
        <a:lstStyle/>
        <a:p>
          <a:endParaRPr lang="fr-FR"/>
        </a:p>
      </dgm:t>
    </dgm:pt>
    <dgm:pt modelId="{3E11860D-0DD2-40DC-9375-4083BDCDAB05}" type="pres">
      <dgm:prSet presAssocID="{7D98FADD-273E-4916-893A-B2FEB9170A7C}" presName="centerShape" presStyleLbl="node0" presStyleIdx="0" presStyleCnt="1" custScaleX="188511" custScaleY="76136"/>
      <dgm:spPr/>
      <dgm:t>
        <a:bodyPr/>
        <a:lstStyle/>
        <a:p>
          <a:endParaRPr lang="fr-FR"/>
        </a:p>
      </dgm:t>
    </dgm:pt>
    <dgm:pt modelId="{A33E6105-97A4-4172-8946-CC1BF708A8F2}" type="pres">
      <dgm:prSet presAssocID="{F845F7A7-1366-4112-9E93-EDF60BFB5FA5}" presName="parTrans" presStyleLbl="sibTrans2D1" presStyleIdx="0" presStyleCnt="9"/>
      <dgm:spPr/>
      <dgm:t>
        <a:bodyPr/>
        <a:lstStyle/>
        <a:p>
          <a:endParaRPr lang="fr-FR"/>
        </a:p>
      </dgm:t>
    </dgm:pt>
    <dgm:pt modelId="{8842CE1E-1CF3-42DF-8330-0AFB3464504F}" type="pres">
      <dgm:prSet presAssocID="{F845F7A7-1366-4112-9E93-EDF60BFB5FA5}" presName="connectorText" presStyleLbl="sibTrans2D1" presStyleIdx="0" presStyleCnt="9"/>
      <dgm:spPr/>
      <dgm:t>
        <a:bodyPr/>
        <a:lstStyle/>
        <a:p>
          <a:endParaRPr lang="fr-FR"/>
        </a:p>
      </dgm:t>
    </dgm:pt>
    <dgm:pt modelId="{0C6CDC4E-B6DD-4A24-AC0A-C75F15536DD9}" type="pres">
      <dgm:prSet presAssocID="{617278F1-C35C-418F-8736-B41FD3B0A391}" presName="node" presStyleLbl="node1" presStyleIdx="0" presStyleCnt="9" custScaleX="188964" custScaleY="53436">
        <dgm:presLayoutVars>
          <dgm:bulletEnabled val="1"/>
        </dgm:presLayoutVars>
      </dgm:prSet>
      <dgm:spPr/>
      <dgm:t>
        <a:bodyPr/>
        <a:lstStyle/>
        <a:p>
          <a:endParaRPr lang="fr-FR"/>
        </a:p>
      </dgm:t>
    </dgm:pt>
    <dgm:pt modelId="{CA6322F1-1D94-4DF2-B7BB-03054C309C9D}" type="pres">
      <dgm:prSet presAssocID="{0F46163E-A6FA-44C3-A96B-45A015F7B164}" presName="parTrans" presStyleLbl="sibTrans2D1" presStyleIdx="1" presStyleCnt="9"/>
      <dgm:spPr/>
      <dgm:t>
        <a:bodyPr/>
        <a:lstStyle/>
        <a:p>
          <a:endParaRPr lang="fr-FR"/>
        </a:p>
      </dgm:t>
    </dgm:pt>
    <dgm:pt modelId="{E33018B1-3A0A-419D-8997-5EF3671F7B0C}" type="pres">
      <dgm:prSet presAssocID="{0F46163E-A6FA-44C3-A96B-45A015F7B164}" presName="connectorText" presStyleLbl="sibTrans2D1" presStyleIdx="1" presStyleCnt="9"/>
      <dgm:spPr/>
      <dgm:t>
        <a:bodyPr/>
        <a:lstStyle/>
        <a:p>
          <a:endParaRPr lang="fr-FR"/>
        </a:p>
      </dgm:t>
    </dgm:pt>
    <dgm:pt modelId="{9282BB75-A71A-4A88-A914-82B5C173E9B8}" type="pres">
      <dgm:prSet presAssocID="{14F46CCD-B54F-4082-AEDB-DA424F603805}" presName="node" presStyleLbl="node1" presStyleIdx="1" presStyleCnt="9" custScaleX="220675" custScaleY="70298" custRadScaleRad="162019" custRadScaleInc="64591">
        <dgm:presLayoutVars>
          <dgm:bulletEnabled val="1"/>
        </dgm:presLayoutVars>
      </dgm:prSet>
      <dgm:spPr/>
      <dgm:t>
        <a:bodyPr/>
        <a:lstStyle/>
        <a:p>
          <a:endParaRPr lang="fr-FR"/>
        </a:p>
      </dgm:t>
    </dgm:pt>
    <dgm:pt modelId="{1122427A-B991-4FE3-BA2B-2F9830D1F92D}" type="pres">
      <dgm:prSet presAssocID="{5098F717-02C5-4C37-A1D7-242D9087AC53}" presName="parTrans" presStyleLbl="sibTrans2D1" presStyleIdx="2" presStyleCnt="9"/>
      <dgm:spPr/>
      <dgm:t>
        <a:bodyPr/>
        <a:lstStyle/>
        <a:p>
          <a:endParaRPr lang="fr-FR"/>
        </a:p>
      </dgm:t>
    </dgm:pt>
    <dgm:pt modelId="{87D2EB25-EB96-49F7-809B-B9E4610BAEBD}" type="pres">
      <dgm:prSet presAssocID="{5098F717-02C5-4C37-A1D7-242D9087AC53}" presName="connectorText" presStyleLbl="sibTrans2D1" presStyleIdx="2" presStyleCnt="9"/>
      <dgm:spPr/>
      <dgm:t>
        <a:bodyPr/>
        <a:lstStyle/>
        <a:p>
          <a:endParaRPr lang="fr-FR"/>
        </a:p>
      </dgm:t>
    </dgm:pt>
    <dgm:pt modelId="{BEF11191-0783-4A81-9ABA-2F1ED7F649FC}" type="pres">
      <dgm:prSet presAssocID="{D982714D-7A72-47AF-9484-C3D87B24B756}" presName="node" presStyleLbl="node1" presStyleIdx="2" presStyleCnt="9" custScaleX="143669" custScaleY="48294" custRadScaleRad="153151" custRadScaleInc="-16015">
        <dgm:presLayoutVars>
          <dgm:bulletEnabled val="1"/>
        </dgm:presLayoutVars>
      </dgm:prSet>
      <dgm:spPr/>
      <dgm:t>
        <a:bodyPr/>
        <a:lstStyle/>
        <a:p>
          <a:endParaRPr lang="fr-FR"/>
        </a:p>
      </dgm:t>
    </dgm:pt>
    <dgm:pt modelId="{65397579-8EE1-4DC3-BF3E-4519C420E8F3}" type="pres">
      <dgm:prSet presAssocID="{A5A11FC1-3A40-47AA-B292-47A0CAAD37F0}" presName="parTrans" presStyleLbl="sibTrans2D1" presStyleIdx="3" presStyleCnt="9"/>
      <dgm:spPr/>
      <dgm:t>
        <a:bodyPr/>
        <a:lstStyle/>
        <a:p>
          <a:endParaRPr lang="fr-FR"/>
        </a:p>
      </dgm:t>
    </dgm:pt>
    <dgm:pt modelId="{66CD3304-204C-42D4-BBD8-71A4274750CD}" type="pres">
      <dgm:prSet presAssocID="{A5A11FC1-3A40-47AA-B292-47A0CAAD37F0}" presName="connectorText" presStyleLbl="sibTrans2D1" presStyleIdx="3" presStyleCnt="9"/>
      <dgm:spPr/>
      <dgm:t>
        <a:bodyPr/>
        <a:lstStyle/>
        <a:p>
          <a:endParaRPr lang="fr-FR"/>
        </a:p>
      </dgm:t>
    </dgm:pt>
    <dgm:pt modelId="{6C466F83-16BE-457E-A37F-C1CAA021BAE8}" type="pres">
      <dgm:prSet presAssocID="{19981DE8-1B8B-4AC8-ADA2-8595DED1CE1C}" presName="node" presStyleLbl="node1" presStyleIdx="3" presStyleCnt="9" custScaleX="188964" custScaleY="53436" custRadScaleRad="152221" custRadScaleInc="-130542">
        <dgm:presLayoutVars>
          <dgm:bulletEnabled val="1"/>
        </dgm:presLayoutVars>
      </dgm:prSet>
      <dgm:spPr/>
      <dgm:t>
        <a:bodyPr/>
        <a:lstStyle/>
        <a:p>
          <a:endParaRPr lang="fr-FR"/>
        </a:p>
      </dgm:t>
    </dgm:pt>
    <dgm:pt modelId="{7CA1E20E-037A-4A5E-BCD2-7269549C3CEF}" type="pres">
      <dgm:prSet presAssocID="{4340A6D1-3F32-4D23-84FC-8856A78D7A31}" presName="parTrans" presStyleLbl="sibTrans2D1" presStyleIdx="4" presStyleCnt="9"/>
      <dgm:spPr/>
      <dgm:t>
        <a:bodyPr/>
        <a:lstStyle/>
        <a:p>
          <a:endParaRPr lang="fr-FR"/>
        </a:p>
      </dgm:t>
    </dgm:pt>
    <dgm:pt modelId="{CC4E8687-E0D2-4B50-916E-4B406F259226}" type="pres">
      <dgm:prSet presAssocID="{4340A6D1-3F32-4D23-84FC-8856A78D7A31}" presName="connectorText" presStyleLbl="sibTrans2D1" presStyleIdx="4" presStyleCnt="9"/>
      <dgm:spPr/>
      <dgm:t>
        <a:bodyPr/>
        <a:lstStyle/>
        <a:p>
          <a:endParaRPr lang="fr-FR"/>
        </a:p>
      </dgm:t>
    </dgm:pt>
    <dgm:pt modelId="{E2E03EF2-5401-4C46-B717-C6670CBCD4AC}" type="pres">
      <dgm:prSet presAssocID="{CC66287F-6959-4E95-84E3-2E4B5C3D2FFC}" presName="node" presStyleLbl="node1" presStyleIdx="4" presStyleCnt="9" custScaleX="289012" custScaleY="81140" custRadScaleRad="141999" custRadScaleInc="-196924">
        <dgm:presLayoutVars>
          <dgm:bulletEnabled val="1"/>
        </dgm:presLayoutVars>
      </dgm:prSet>
      <dgm:spPr/>
      <dgm:t>
        <a:bodyPr/>
        <a:lstStyle/>
        <a:p>
          <a:endParaRPr lang="fr-FR"/>
        </a:p>
      </dgm:t>
    </dgm:pt>
    <dgm:pt modelId="{E113DED3-32E3-42C9-A25C-87452F34C31E}" type="pres">
      <dgm:prSet presAssocID="{2C7A5B0A-56E8-4B13-8F81-1CCBA41E50E2}" presName="parTrans" presStyleLbl="sibTrans2D1" presStyleIdx="5" presStyleCnt="9" custAng="807342" custLinFactNeighborX="-39848"/>
      <dgm:spPr/>
      <dgm:t>
        <a:bodyPr/>
        <a:lstStyle/>
        <a:p>
          <a:endParaRPr lang="fr-FR"/>
        </a:p>
      </dgm:t>
    </dgm:pt>
    <dgm:pt modelId="{2AA1F195-8B11-4145-9901-B33927DCC86A}" type="pres">
      <dgm:prSet presAssocID="{2C7A5B0A-56E8-4B13-8F81-1CCBA41E50E2}" presName="connectorText" presStyleLbl="sibTrans2D1" presStyleIdx="5" presStyleCnt="9"/>
      <dgm:spPr/>
      <dgm:t>
        <a:bodyPr/>
        <a:lstStyle/>
        <a:p>
          <a:endParaRPr lang="fr-FR"/>
        </a:p>
      </dgm:t>
    </dgm:pt>
    <dgm:pt modelId="{71261A21-6A5E-4C40-A7B9-3C71038B76B1}" type="pres">
      <dgm:prSet presAssocID="{E419F89C-12B7-4BDE-88C3-DBC6494D6ACC}" presName="node" presStyleLbl="node1" presStyleIdx="5" presStyleCnt="9" custScaleX="388362" custScaleY="64715" custRadScaleRad="107751" custRadScaleInc="66433">
        <dgm:presLayoutVars>
          <dgm:bulletEnabled val="1"/>
        </dgm:presLayoutVars>
      </dgm:prSet>
      <dgm:spPr/>
      <dgm:t>
        <a:bodyPr/>
        <a:lstStyle/>
        <a:p>
          <a:endParaRPr lang="fr-FR"/>
        </a:p>
      </dgm:t>
    </dgm:pt>
    <dgm:pt modelId="{9C8F031D-BB24-427F-BAFA-819F44559978}" type="pres">
      <dgm:prSet presAssocID="{D93EDFA0-3C96-411E-AC6B-01ACF10CB301}" presName="parTrans" presStyleLbl="sibTrans2D1" presStyleIdx="6" presStyleCnt="9"/>
      <dgm:spPr/>
      <dgm:t>
        <a:bodyPr/>
        <a:lstStyle/>
        <a:p>
          <a:endParaRPr lang="fr-FR"/>
        </a:p>
      </dgm:t>
    </dgm:pt>
    <dgm:pt modelId="{FF40BAD1-4318-45E4-9AA5-01BB697FE672}" type="pres">
      <dgm:prSet presAssocID="{D93EDFA0-3C96-411E-AC6B-01ACF10CB301}" presName="connectorText" presStyleLbl="sibTrans2D1" presStyleIdx="6" presStyleCnt="9"/>
      <dgm:spPr/>
      <dgm:t>
        <a:bodyPr/>
        <a:lstStyle/>
        <a:p>
          <a:endParaRPr lang="fr-FR"/>
        </a:p>
      </dgm:t>
    </dgm:pt>
    <dgm:pt modelId="{1DF38A41-1B74-44D6-A74E-66B31CF2E19E}" type="pres">
      <dgm:prSet presAssocID="{172F6F67-4605-45B7-B8AD-86E15EEA644D}" presName="node" presStyleLbl="node1" presStyleIdx="6" presStyleCnt="9" custScaleX="256171" custScaleY="45789" custRadScaleRad="146951" custRadScaleInc="104965">
        <dgm:presLayoutVars>
          <dgm:bulletEnabled val="1"/>
        </dgm:presLayoutVars>
      </dgm:prSet>
      <dgm:spPr/>
      <dgm:t>
        <a:bodyPr/>
        <a:lstStyle/>
        <a:p>
          <a:endParaRPr lang="fr-FR"/>
        </a:p>
      </dgm:t>
    </dgm:pt>
    <dgm:pt modelId="{259C1E6C-08E2-400A-89A6-74893C882ECD}" type="pres">
      <dgm:prSet presAssocID="{E6B7384A-2756-4C9F-AA6C-B0F6DE247BED}" presName="parTrans" presStyleLbl="sibTrans2D1" presStyleIdx="7" presStyleCnt="9"/>
      <dgm:spPr/>
      <dgm:t>
        <a:bodyPr/>
        <a:lstStyle/>
        <a:p>
          <a:endParaRPr lang="fr-FR"/>
        </a:p>
      </dgm:t>
    </dgm:pt>
    <dgm:pt modelId="{B54D5498-1DF6-4952-B91D-C0328DE58E9A}" type="pres">
      <dgm:prSet presAssocID="{E6B7384A-2756-4C9F-AA6C-B0F6DE247BED}" presName="connectorText" presStyleLbl="sibTrans2D1" presStyleIdx="7" presStyleCnt="9"/>
      <dgm:spPr/>
      <dgm:t>
        <a:bodyPr/>
        <a:lstStyle/>
        <a:p>
          <a:endParaRPr lang="fr-FR"/>
        </a:p>
      </dgm:t>
    </dgm:pt>
    <dgm:pt modelId="{E0CCF6B3-8D73-41FF-9A2B-9E7A86BEA372}" type="pres">
      <dgm:prSet presAssocID="{007785DF-D58C-4459-B9C4-F9A75661287F}" presName="node" presStyleLbl="node1" presStyleIdx="7" presStyleCnt="9" custScaleX="188964" custScaleY="53436" custRadScaleRad="147745" custRadScaleInc="26071">
        <dgm:presLayoutVars>
          <dgm:bulletEnabled val="1"/>
        </dgm:presLayoutVars>
      </dgm:prSet>
      <dgm:spPr/>
      <dgm:t>
        <a:bodyPr/>
        <a:lstStyle/>
        <a:p>
          <a:endParaRPr lang="fr-FR"/>
        </a:p>
      </dgm:t>
    </dgm:pt>
    <dgm:pt modelId="{A9F7D6F8-AE6D-44D8-B81D-21F6E0C5B96A}" type="pres">
      <dgm:prSet presAssocID="{D7D46D7A-CBE2-46D7-86A6-AB31CCC8DEC4}" presName="parTrans" presStyleLbl="sibTrans2D1" presStyleIdx="8" presStyleCnt="9"/>
      <dgm:spPr/>
      <dgm:t>
        <a:bodyPr/>
        <a:lstStyle/>
        <a:p>
          <a:endParaRPr lang="fr-FR"/>
        </a:p>
      </dgm:t>
    </dgm:pt>
    <dgm:pt modelId="{50BA89EF-0B8A-4CF3-8CE6-9B4F8EC53182}" type="pres">
      <dgm:prSet presAssocID="{D7D46D7A-CBE2-46D7-86A6-AB31CCC8DEC4}" presName="connectorText" presStyleLbl="sibTrans2D1" presStyleIdx="8" presStyleCnt="9"/>
      <dgm:spPr/>
      <dgm:t>
        <a:bodyPr/>
        <a:lstStyle/>
        <a:p>
          <a:endParaRPr lang="fr-FR"/>
        </a:p>
      </dgm:t>
    </dgm:pt>
    <dgm:pt modelId="{E271D9F6-3B5A-4695-851A-3267BAF066EF}" type="pres">
      <dgm:prSet presAssocID="{1FF90E88-FB71-483C-9110-5726F9FD3C2B}" presName="node" presStyleLbl="node1" presStyleIdx="8" presStyleCnt="9" custScaleX="236287" custScaleY="70298" custRadScaleRad="159244" custRadScaleInc="-63521">
        <dgm:presLayoutVars>
          <dgm:bulletEnabled val="1"/>
        </dgm:presLayoutVars>
      </dgm:prSet>
      <dgm:spPr/>
      <dgm:t>
        <a:bodyPr/>
        <a:lstStyle/>
        <a:p>
          <a:endParaRPr lang="fr-FR"/>
        </a:p>
      </dgm:t>
    </dgm:pt>
  </dgm:ptLst>
  <dgm:cxnLst>
    <dgm:cxn modelId="{1E9E4D48-17E8-4124-8B9F-5084787484AD}" type="presOf" srcId="{14F46CCD-B54F-4082-AEDB-DA424F603805}" destId="{9282BB75-A71A-4A88-A914-82B5C173E9B8}" srcOrd="0" destOrd="0" presId="urn:microsoft.com/office/officeart/2005/8/layout/radial5"/>
    <dgm:cxn modelId="{AB01AD2B-A26E-4770-BFDD-0F5FC1596F25}" srcId="{7D98FADD-273E-4916-893A-B2FEB9170A7C}" destId="{14F46CCD-B54F-4082-AEDB-DA424F603805}" srcOrd="1" destOrd="0" parTransId="{0F46163E-A6FA-44C3-A96B-45A015F7B164}" sibTransId="{01D5321F-23B7-44DB-8BC1-C5F804A0CC53}"/>
    <dgm:cxn modelId="{17F733AB-AA9B-426C-B1AB-E9A01A81DBB4}" srcId="{EA3FE70A-B8D7-4F88-A611-D3A138428CA7}" destId="{7D98FADD-273E-4916-893A-B2FEB9170A7C}" srcOrd="0" destOrd="0" parTransId="{849EE1EC-0D8D-46F0-8810-102F5926AB63}" sibTransId="{2A413D8F-0D1E-4BDA-A1E4-DA62267DAC3C}"/>
    <dgm:cxn modelId="{0BBE8A0D-47C3-4DEB-9092-867FF74DDDA0}" type="presOf" srcId="{4340A6D1-3F32-4D23-84FC-8856A78D7A31}" destId="{7CA1E20E-037A-4A5E-BCD2-7269549C3CEF}" srcOrd="0" destOrd="0" presId="urn:microsoft.com/office/officeart/2005/8/layout/radial5"/>
    <dgm:cxn modelId="{A4F4660C-5EFB-4B4B-89C1-6CF1C6D21235}" srcId="{7D98FADD-273E-4916-893A-B2FEB9170A7C}" destId="{172F6F67-4605-45B7-B8AD-86E15EEA644D}" srcOrd="6" destOrd="0" parTransId="{D93EDFA0-3C96-411E-AC6B-01ACF10CB301}" sibTransId="{47303C69-F12E-44DB-8491-71D331399653}"/>
    <dgm:cxn modelId="{125930B7-2D9C-46F7-A800-8F7FA6396589}" srcId="{7D98FADD-273E-4916-893A-B2FEB9170A7C}" destId="{617278F1-C35C-418F-8736-B41FD3B0A391}" srcOrd="0" destOrd="0" parTransId="{F845F7A7-1366-4112-9E93-EDF60BFB5FA5}" sibTransId="{EC47018C-9206-49E5-BAE8-D057854231D1}"/>
    <dgm:cxn modelId="{79E3EE4E-7750-472C-94C5-FEE51DCC9B17}" type="presOf" srcId="{E6B7384A-2756-4C9F-AA6C-B0F6DE247BED}" destId="{B54D5498-1DF6-4952-B91D-C0328DE58E9A}" srcOrd="1" destOrd="0" presId="urn:microsoft.com/office/officeart/2005/8/layout/radial5"/>
    <dgm:cxn modelId="{25B23D3D-8814-4177-911E-3A7DC3757538}" type="presOf" srcId="{A5A11FC1-3A40-47AA-B292-47A0CAAD37F0}" destId="{66CD3304-204C-42D4-BBD8-71A4274750CD}" srcOrd="1" destOrd="0" presId="urn:microsoft.com/office/officeart/2005/8/layout/radial5"/>
    <dgm:cxn modelId="{20CF6202-27D8-4BE4-8654-06711D582148}" type="presOf" srcId="{007785DF-D58C-4459-B9C4-F9A75661287F}" destId="{E0CCF6B3-8D73-41FF-9A2B-9E7A86BEA372}" srcOrd="0" destOrd="0" presId="urn:microsoft.com/office/officeart/2005/8/layout/radial5"/>
    <dgm:cxn modelId="{6240E27C-D244-4B5E-A830-77533AC027F9}" srcId="{7D98FADD-273E-4916-893A-B2FEB9170A7C}" destId="{19981DE8-1B8B-4AC8-ADA2-8595DED1CE1C}" srcOrd="3" destOrd="0" parTransId="{A5A11FC1-3A40-47AA-B292-47A0CAAD37F0}" sibTransId="{C5F5869A-498E-47CF-9E5E-BD3B9524F9F6}"/>
    <dgm:cxn modelId="{93769501-1884-4359-80D6-7C0EDC873D02}" type="presOf" srcId="{D982714D-7A72-47AF-9484-C3D87B24B756}" destId="{BEF11191-0783-4A81-9ABA-2F1ED7F649FC}" srcOrd="0" destOrd="0" presId="urn:microsoft.com/office/officeart/2005/8/layout/radial5"/>
    <dgm:cxn modelId="{DDEE0A58-F719-4124-B24F-46EC9ABE77D0}" type="presOf" srcId="{D93EDFA0-3C96-411E-AC6B-01ACF10CB301}" destId="{9C8F031D-BB24-427F-BAFA-819F44559978}" srcOrd="0" destOrd="0" presId="urn:microsoft.com/office/officeart/2005/8/layout/radial5"/>
    <dgm:cxn modelId="{50E8BFB3-4EBB-4C2E-9E77-4EF69EE4A82A}" type="presOf" srcId="{172F6F67-4605-45B7-B8AD-86E15EEA644D}" destId="{1DF38A41-1B74-44D6-A74E-66B31CF2E19E}" srcOrd="0" destOrd="0" presId="urn:microsoft.com/office/officeart/2005/8/layout/radial5"/>
    <dgm:cxn modelId="{9096624E-00FA-4075-9346-75F2F3425861}" type="presOf" srcId="{5098F717-02C5-4C37-A1D7-242D9087AC53}" destId="{1122427A-B991-4FE3-BA2B-2F9830D1F92D}" srcOrd="0" destOrd="0" presId="urn:microsoft.com/office/officeart/2005/8/layout/radial5"/>
    <dgm:cxn modelId="{2333308A-5210-4D73-9F93-D3F3DB983804}" type="presOf" srcId="{D93EDFA0-3C96-411E-AC6B-01ACF10CB301}" destId="{FF40BAD1-4318-45E4-9AA5-01BB697FE672}" srcOrd="1" destOrd="0" presId="urn:microsoft.com/office/officeart/2005/8/layout/radial5"/>
    <dgm:cxn modelId="{561D35DC-06C5-495B-9451-7E6232168977}" type="presOf" srcId="{7D98FADD-273E-4916-893A-B2FEB9170A7C}" destId="{3E11860D-0DD2-40DC-9375-4083BDCDAB05}" srcOrd="0" destOrd="0" presId="urn:microsoft.com/office/officeart/2005/8/layout/radial5"/>
    <dgm:cxn modelId="{05989C7E-D2A9-4B0F-A948-5C616CF90E2E}" type="presOf" srcId="{F845F7A7-1366-4112-9E93-EDF60BFB5FA5}" destId="{8842CE1E-1CF3-42DF-8330-0AFB3464504F}" srcOrd="1" destOrd="0" presId="urn:microsoft.com/office/officeart/2005/8/layout/radial5"/>
    <dgm:cxn modelId="{A2B7490F-1D9E-4BF5-A7F3-5A3EE0E04AF7}" type="presOf" srcId="{D7D46D7A-CBE2-46D7-86A6-AB31CCC8DEC4}" destId="{A9F7D6F8-AE6D-44D8-B81D-21F6E0C5B96A}" srcOrd="0" destOrd="0" presId="urn:microsoft.com/office/officeart/2005/8/layout/radial5"/>
    <dgm:cxn modelId="{F0CB4B3D-F94E-4E67-94A1-270444DDCE23}" type="presOf" srcId="{D7D46D7A-CBE2-46D7-86A6-AB31CCC8DEC4}" destId="{50BA89EF-0B8A-4CF3-8CE6-9B4F8EC53182}" srcOrd="1" destOrd="0" presId="urn:microsoft.com/office/officeart/2005/8/layout/radial5"/>
    <dgm:cxn modelId="{3A0DA746-68A8-46A1-B3B6-D9E2275E9911}" type="presOf" srcId="{0F46163E-A6FA-44C3-A96B-45A015F7B164}" destId="{CA6322F1-1D94-4DF2-B7BB-03054C309C9D}" srcOrd="0" destOrd="0" presId="urn:microsoft.com/office/officeart/2005/8/layout/radial5"/>
    <dgm:cxn modelId="{FB67504C-1B10-41D8-B0AE-4A094294BF73}" srcId="{7D98FADD-273E-4916-893A-B2FEB9170A7C}" destId="{D982714D-7A72-47AF-9484-C3D87B24B756}" srcOrd="2" destOrd="0" parTransId="{5098F717-02C5-4C37-A1D7-242D9087AC53}" sibTransId="{17B76FC3-3F37-435D-ACCF-C8194B51A59D}"/>
    <dgm:cxn modelId="{338E7E68-62E0-41DD-9E76-6D5641992D9B}" type="presOf" srcId="{2C7A5B0A-56E8-4B13-8F81-1CCBA41E50E2}" destId="{E113DED3-32E3-42C9-A25C-87452F34C31E}" srcOrd="0" destOrd="0" presId="urn:microsoft.com/office/officeart/2005/8/layout/radial5"/>
    <dgm:cxn modelId="{E2FB0896-CABB-4D3D-9559-170451E47271}" type="presOf" srcId="{EA3FE70A-B8D7-4F88-A611-D3A138428CA7}" destId="{A11E7BBE-414E-40DC-8D0D-CAC369841E5E}" srcOrd="0" destOrd="0" presId="urn:microsoft.com/office/officeart/2005/8/layout/radial5"/>
    <dgm:cxn modelId="{B2D86832-C376-4BFF-813D-5D1B9CF28FC6}" type="presOf" srcId="{19981DE8-1B8B-4AC8-ADA2-8595DED1CE1C}" destId="{6C466F83-16BE-457E-A37F-C1CAA021BAE8}" srcOrd="0" destOrd="0" presId="urn:microsoft.com/office/officeart/2005/8/layout/radial5"/>
    <dgm:cxn modelId="{A0B105BA-8C9A-467B-A35A-5FA95DDBC561}" type="presOf" srcId="{A5A11FC1-3A40-47AA-B292-47A0CAAD37F0}" destId="{65397579-8EE1-4DC3-BF3E-4519C420E8F3}" srcOrd="0" destOrd="0" presId="urn:microsoft.com/office/officeart/2005/8/layout/radial5"/>
    <dgm:cxn modelId="{AA0588C1-9CF9-4DF1-B3F7-29E06FE7F1F6}" srcId="{7D98FADD-273E-4916-893A-B2FEB9170A7C}" destId="{007785DF-D58C-4459-B9C4-F9A75661287F}" srcOrd="7" destOrd="0" parTransId="{E6B7384A-2756-4C9F-AA6C-B0F6DE247BED}" sibTransId="{1ED834C6-2EA1-4CFD-9F05-635AB4A4FCB8}"/>
    <dgm:cxn modelId="{BED7974A-AEE3-42EA-838C-69AA2FADBCD6}" type="presOf" srcId="{2C7A5B0A-56E8-4B13-8F81-1CCBA41E50E2}" destId="{2AA1F195-8B11-4145-9901-B33927DCC86A}" srcOrd="1" destOrd="0" presId="urn:microsoft.com/office/officeart/2005/8/layout/radial5"/>
    <dgm:cxn modelId="{8F90E48B-CA7C-45CB-B7E0-2A7B729127A4}" type="presOf" srcId="{5098F717-02C5-4C37-A1D7-242D9087AC53}" destId="{87D2EB25-EB96-49F7-809B-B9E4610BAEBD}" srcOrd="1" destOrd="0" presId="urn:microsoft.com/office/officeart/2005/8/layout/radial5"/>
    <dgm:cxn modelId="{9350603F-5A92-430D-9872-3436DF2D5402}" type="presOf" srcId="{4340A6D1-3F32-4D23-84FC-8856A78D7A31}" destId="{CC4E8687-E0D2-4B50-916E-4B406F259226}" srcOrd="1" destOrd="0" presId="urn:microsoft.com/office/officeart/2005/8/layout/radial5"/>
    <dgm:cxn modelId="{26EFD0F3-1DAB-4123-AFF4-B3B24559BCDB}" srcId="{7D98FADD-273E-4916-893A-B2FEB9170A7C}" destId="{E419F89C-12B7-4BDE-88C3-DBC6494D6ACC}" srcOrd="5" destOrd="0" parTransId="{2C7A5B0A-56E8-4B13-8F81-1CCBA41E50E2}" sibTransId="{4A36B265-2F7D-4CDC-97CB-01A3047F4F1E}"/>
    <dgm:cxn modelId="{BCB45256-E095-40C3-8B66-4C599FC5293D}" type="presOf" srcId="{617278F1-C35C-418F-8736-B41FD3B0A391}" destId="{0C6CDC4E-B6DD-4A24-AC0A-C75F15536DD9}" srcOrd="0" destOrd="0" presId="urn:microsoft.com/office/officeart/2005/8/layout/radial5"/>
    <dgm:cxn modelId="{BC02F0F5-76F9-42BF-962D-C8A2E18EAE86}" type="presOf" srcId="{1FF90E88-FB71-483C-9110-5726F9FD3C2B}" destId="{E271D9F6-3B5A-4695-851A-3267BAF066EF}" srcOrd="0" destOrd="0" presId="urn:microsoft.com/office/officeart/2005/8/layout/radial5"/>
    <dgm:cxn modelId="{37DE3D2A-5B4C-464A-9D50-80BE0C1AC80F}" type="presOf" srcId="{CC66287F-6959-4E95-84E3-2E4B5C3D2FFC}" destId="{E2E03EF2-5401-4C46-B717-C6670CBCD4AC}" srcOrd="0" destOrd="0" presId="urn:microsoft.com/office/officeart/2005/8/layout/radial5"/>
    <dgm:cxn modelId="{B42C55E0-DC5A-4F28-AE92-239779453490}" type="presOf" srcId="{0F46163E-A6FA-44C3-A96B-45A015F7B164}" destId="{E33018B1-3A0A-419D-8997-5EF3671F7B0C}" srcOrd="1" destOrd="0" presId="urn:microsoft.com/office/officeart/2005/8/layout/radial5"/>
    <dgm:cxn modelId="{0BDD1E13-E15C-4373-8828-B247F598A1EF}" srcId="{7D98FADD-273E-4916-893A-B2FEB9170A7C}" destId="{1FF90E88-FB71-483C-9110-5726F9FD3C2B}" srcOrd="8" destOrd="0" parTransId="{D7D46D7A-CBE2-46D7-86A6-AB31CCC8DEC4}" sibTransId="{C5A60424-40B7-465A-B890-263D7D1DD77B}"/>
    <dgm:cxn modelId="{174114D7-484A-4905-B787-C19DE90A0CBB}" type="presOf" srcId="{E6B7384A-2756-4C9F-AA6C-B0F6DE247BED}" destId="{259C1E6C-08E2-400A-89A6-74893C882ECD}" srcOrd="0" destOrd="0" presId="urn:microsoft.com/office/officeart/2005/8/layout/radial5"/>
    <dgm:cxn modelId="{BA5E1823-9F09-46AD-A2CD-B25B90768B0F}" type="presOf" srcId="{E419F89C-12B7-4BDE-88C3-DBC6494D6ACC}" destId="{71261A21-6A5E-4C40-A7B9-3C71038B76B1}" srcOrd="0" destOrd="0" presId="urn:microsoft.com/office/officeart/2005/8/layout/radial5"/>
    <dgm:cxn modelId="{BB62A6F0-DD7B-41AF-86C1-51A8F624B0F2}" type="presOf" srcId="{F845F7A7-1366-4112-9E93-EDF60BFB5FA5}" destId="{A33E6105-97A4-4172-8946-CC1BF708A8F2}" srcOrd="0" destOrd="0" presId="urn:microsoft.com/office/officeart/2005/8/layout/radial5"/>
    <dgm:cxn modelId="{6F480453-8B44-4B83-8C5D-9B6DF36413B3}" srcId="{7D98FADD-273E-4916-893A-B2FEB9170A7C}" destId="{CC66287F-6959-4E95-84E3-2E4B5C3D2FFC}" srcOrd="4" destOrd="0" parTransId="{4340A6D1-3F32-4D23-84FC-8856A78D7A31}" sibTransId="{E58F119F-933F-4383-93C8-1238CDFB829F}"/>
    <dgm:cxn modelId="{A666A44B-B9BC-4545-B520-D868014DE19D}" type="presParOf" srcId="{A11E7BBE-414E-40DC-8D0D-CAC369841E5E}" destId="{3E11860D-0DD2-40DC-9375-4083BDCDAB05}" srcOrd="0" destOrd="0" presId="urn:microsoft.com/office/officeart/2005/8/layout/radial5"/>
    <dgm:cxn modelId="{AA9AA0F1-8FDC-414E-96C6-98FEB36B4392}" type="presParOf" srcId="{A11E7BBE-414E-40DC-8D0D-CAC369841E5E}" destId="{A33E6105-97A4-4172-8946-CC1BF708A8F2}" srcOrd="1" destOrd="0" presId="urn:microsoft.com/office/officeart/2005/8/layout/radial5"/>
    <dgm:cxn modelId="{F07E84C9-EEF4-4C98-A47A-CBDBF6CE14A6}" type="presParOf" srcId="{A33E6105-97A4-4172-8946-CC1BF708A8F2}" destId="{8842CE1E-1CF3-42DF-8330-0AFB3464504F}" srcOrd="0" destOrd="0" presId="urn:microsoft.com/office/officeart/2005/8/layout/radial5"/>
    <dgm:cxn modelId="{70DA9246-1A4E-4E87-814B-225242EB1CBB}" type="presParOf" srcId="{A11E7BBE-414E-40DC-8D0D-CAC369841E5E}" destId="{0C6CDC4E-B6DD-4A24-AC0A-C75F15536DD9}" srcOrd="2" destOrd="0" presId="urn:microsoft.com/office/officeart/2005/8/layout/radial5"/>
    <dgm:cxn modelId="{6C98809C-3072-4BEB-B7D3-FD57844AE91F}" type="presParOf" srcId="{A11E7BBE-414E-40DC-8D0D-CAC369841E5E}" destId="{CA6322F1-1D94-4DF2-B7BB-03054C309C9D}" srcOrd="3" destOrd="0" presId="urn:microsoft.com/office/officeart/2005/8/layout/radial5"/>
    <dgm:cxn modelId="{9C0206F5-09CD-49F6-B29C-DB3E8FCBC63A}" type="presParOf" srcId="{CA6322F1-1D94-4DF2-B7BB-03054C309C9D}" destId="{E33018B1-3A0A-419D-8997-5EF3671F7B0C}" srcOrd="0" destOrd="0" presId="urn:microsoft.com/office/officeart/2005/8/layout/radial5"/>
    <dgm:cxn modelId="{0EA7FFB3-9D33-4639-A440-6333E2A2C367}" type="presParOf" srcId="{A11E7BBE-414E-40DC-8D0D-CAC369841E5E}" destId="{9282BB75-A71A-4A88-A914-82B5C173E9B8}" srcOrd="4" destOrd="0" presId="urn:microsoft.com/office/officeart/2005/8/layout/radial5"/>
    <dgm:cxn modelId="{BDD67558-6734-4652-BFA3-7F1796EAEABA}" type="presParOf" srcId="{A11E7BBE-414E-40DC-8D0D-CAC369841E5E}" destId="{1122427A-B991-4FE3-BA2B-2F9830D1F92D}" srcOrd="5" destOrd="0" presId="urn:microsoft.com/office/officeart/2005/8/layout/radial5"/>
    <dgm:cxn modelId="{3CF118AC-8C9F-4F67-AE23-A58F3381920C}" type="presParOf" srcId="{1122427A-B991-4FE3-BA2B-2F9830D1F92D}" destId="{87D2EB25-EB96-49F7-809B-B9E4610BAEBD}" srcOrd="0" destOrd="0" presId="urn:microsoft.com/office/officeart/2005/8/layout/radial5"/>
    <dgm:cxn modelId="{D1A53855-7075-4A5E-B915-3832A7BE7F2E}" type="presParOf" srcId="{A11E7BBE-414E-40DC-8D0D-CAC369841E5E}" destId="{BEF11191-0783-4A81-9ABA-2F1ED7F649FC}" srcOrd="6" destOrd="0" presId="urn:microsoft.com/office/officeart/2005/8/layout/radial5"/>
    <dgm:cxn modelId="{66A71E07-DCDD-48E0-A1E8-E2B4964F51B4}" type="presParOf" srcId="{A11E7BBE-414E-40DC-8D0D-CAC369841E5E}" destId="{65397579-8EE1-4DC3-BF3E-4519C420E8F3}" srcOrd="7" destOrd="0" presId="urn:microsoft.com/office/officeart/2005/8/layout/radial5"/>
    <dgm:cxn modelId="{6F01C1C2-3D96-4985-9E01-788BB02B2E49}" type="presParOf" srcId="{65397579-8EE1-4DC3-BF3E-4519C420E8F3}" destId="{66CD3304-204C-42D4-BBD8-71A4274750CD}" srcOrd="0" destOrd="0" presId="urn:microsoft.com/office/officeart/2005/8/layout/radial5"/>
    <dgm:cxn modelId="{C215E530-BFA5-493A-B4B0-19C9D73F470F}" type="presParOf" srcId="{A11E7BBE-414E-40DC-8D0D-CAC369841E5E}" destId="{6C466F83-16BE-457E-A37F-C1CAA021BAE8}" srcOrd="8" destOrd="0" presId="urn:microsoft.com/office/officeart/2005/8/layout/radial5"/>
    <dgm:cxn modelId="{EE9DC42F-B955-4004-B9B2-3CADAD1668B6}" type="presParOf" srcId="{A11E7BBE-414E-40DC-8D0D-CAC369841E5E}" destId="{7CA1E20E-037A-4A5E-BCD2-7269549C3CEF}" srcOrd="9" destOrd="0" presId="urn:microsoft.com/office/officeart/2005/8/layout/radial5"/>
    <dgm:cxn modelId="{4E12DBE0-0C89-40AA-9424-8CC27857B635}" type="presParOf" srcId="{7CA1E20E-037A-4A5E-BCD2-7269549C3CEF}" destId="{CC4E8687-E0D2-4B50-916E-4B406F259226}" srcOrd="0" destOrd="0" presId="urn:microsoft.com/office/officeart/2005/8/layout/radial5"/>
    <dgm:cxn modelId="{161D3C29-CD7A-42F2-8EF7-46E3D050FB4A}" type="presParOf" srcId="{A11E7BBE-414E-40DC-8D0D-CAC369841E5E}" destId="{E2E03EF2-5401-4C46-B717-C6670CBCD4AC}" srcOrd="10" destOrd="0" presId="urn:microsoft.com/office/officeart/2005/8/layout/radial5"/>
    <dgm:cxn modelId="{8A245BFD-6DB2-4C19-A74A-1661892ABB65}" type="presParOf" srcId="{A11E7BBE-414E-40DC-8D0D-CAC369841E5E}" destId="{E113DED3-32E3-42C9-A25C-87452F34C31E}" srcOrd="11" destOrd="0" presId="urn:microsoft.com/office/officeart/2005/8/layout/radial5"/>
    <dgm:cxn modelId="{7C349DEA-7010-4CCB-865E-0988E1DE58B7}" type="presParOf" srcId="{E113DED3-32E3-42C9-A25C-87452F34C31E}" destId="{2AA1F195-8B11-4145-9901-B33927DCC86A}" srcOrd="0" destOrd="0" presId="urn:microsoft.com/office/officeart/2005/8/layout/radial5"/>
    <dgm:cxn modelId="{6FEDAF24-9C5D-4533-9D32-6882B6E9C938}" type="presParOf" srcId="{A11E7BBE-414E-40DC-8D0D-CAC369841E5E}" destId="{71261A21-6A5E-4C40-A7B9-3C71038B76B1}" srcOrd="12" destOrd="0" presId="urn:microsoft.com/office/officeart/2005/8/layout/radial5"/>
    <dgm:cxn modelId="{DF2980DB-B573-40DE-841E-101A16A10586}" type="presParOf" srcId="{A11E7BBE-414E-40DC-8D0D-CAC369841E5E}" destId="{9C8F031D-BB24-427F-BAFA-819F44559978}" srcOrd="13" destOrd="0" presId="urn:microsoft.com/office/officeart/2005/8/layout/radial5"/>
    <dgm:cxn modelId="{5876A609-747A-43D6-8AB2-2C77C922DEFB}" type="presParOf" srcId="{9C8F031D-BB24-427F-BAFA-819F44559978}" destId="{FF40BAD1-4318-45E4-9AA5-01BB697FE672}" srcOrd="0" destOrd="0" presId="urn:microsoft.com/office/officeart/2005/8/layout/radial5"/>
    <dgm:cxn modelId="{D2F275E7-3E96-4672-9040-27959C6C4A13}" type="presParOf" srcId="{A11E7BBE-414E-40DC-8D0D-CAC369841E5E}" destId="{1DF38A41-1B74-44D6-A74E-66B31CF2E19E}" srcOrd="14" destOrd="0" presId="urn:microsoft.com/office/officeart/2005/8/layout/radial5"/>
    <dgm:cxn modelId="{46F417A1-E919-4A08-BB9F-CAAEB4659B2E}" type="presParOf" srcId="{A11E7BBE-414E-40DC-8D0D-CAC369841E5E}" destId="{259C1E6C-08E2-400A-89A6-74893C882ECD}" srcOrd="15" destOrd="0" presId="urn:microsoft.com/office/officeart/2005/8/layout/radial5"/>
    <dgm:cxn modelId="{8C5C8F25-B089-40BD-A140-EFEAFE8BA306}" type="presParOf" srcId="{259C1E6C-08E2-400A-89A6-74893C882ECD}" destId="{B54D5498-1DF6-4952-B91D-C0328DE58E9A}" srcOrd="0" destOrd="0" presId="urn:microsoft.com/office/officeart/2005/8/layout/radial5"/>
    <dgm:cxn modelId="{0BC8126A-8178-433A-8755-4EF426925FB6}" type="presParOf" srcId="{A11E7BBE-414E-40DC-8D0D-CAC369841E5E}" destId="{E0CCF6B3-8D73-41FF-9A2B-9E7A86BEA372}" srcOrd="16" destOrd="0" presId="urn:microsoft.com/office/officeart/2005/8/layout/radial5"/>
    <dgm:cxn modelId="{804D11CE-3E1D-4539-BA2D-91A9D2AC7F0F}" type="presParOf" srcId="{A11E7BBE-414E-40DC-8D0D-CAC369841E5E}" destId="{A9F7D6F8-AE6D-44D8-B81D-21F6E0C5B96A}" srcOrd="17" destOrd="0" presId="urn:microsoft.com/office/officeart/2005/8/layout/radial5"/>
    <dgm:cxn modelId="{23A01BB7-8763-453E-9010-FA497DE94ABE}" type="presParOf" srcId="{A9F7D6F8-AE6D-44D8-B81D-21F6E0C5B96A}" destId="{50BA89EF-0B8A-4CF3-8CE6-9B4F8EC53182}" srcOrd="0" destOrd="0" presId="urn:microsoft.com/office/officeart/2005/8/layout/radial5"/>
    <dgm:cxn modelId="{C875A83A-836A-4FC4-88DA-C6FD1C90F3D8}" type="presParOf" srcId="{A11E7BBE-414E-40DC-8D0D-CAC369841E5E}" destId="{E271D9F6-3B5A-4695-851A-3267BAF066EF}"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71D43-F73F-4F9E-B1A3-38481022BC34}">
      <dsp:nvSpPr>
        <dsp:cNvPr id="0" name=""/>
        <dsp:cNvSpPr/>
      </dsp:nvSpPr>
      <dsp:spPr>
        <a:xfrm>
          <a:off x="9099" y="1881596"/>
          <a:ext cx="3316259" cy="16581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b="1" u="sng" kern="1200" dirty="0" smtClean="0"/>
            <a:t>Chez l'Homme, il y a une double circulation</a:t>
          </a:r>
          <a:r>
            <a:rPr lang="fr-FR" sz="3000" b="1" kern="1200" dirty="0" smtClean="0"/>
            <a:t> :</a:t>
          </a:r>
          <a:endParaRPr lang="fr-FR" sz="3000" kern="1200" dirty="0"/>
        </a:p>
      </dsp:txBody>
      <dsp:txXfrm>
        <a:off x="57664" y="1930161"/>
        <a:ext cx="3219129" cy="1560999"/>
      </dsp:txXfrm>
    </dsp:sp>
    <dsp:sp modelId="{3E114A71-39B3-48FB-9B4F-44897B8DF568}">
      <dsp:nvSpPr>
        <dsp:cNvPr id="0" name=""/>
        <dsp:cNvSpPr/>
      </dsp:nvSpPr>
      <dsp:spPr>
        <a:xfrm rot="19013638">
          <a:off x="3080159" y="2062342"/>
          <a:ext cx="1816903" cy="55053"/>
        </a:xfrm>
        <a:custGeom>
          <a:avLst/>
          <a:gdLst/>
          <a:ahLst/>
          <a:cxnLst/>
          <a:rect l="0" t="0" r="0" b="0"/>
          <a:pathLst>
            <a:path>
              <a:moveTo>
                <a:pt x="0" y="27526"/>
              </a:moveTo>
              <a:lnTo>
                <a:pt x="1816903" y="2752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0">
            <a:lnSpc>
              <a:spcPct val="90000"/>
            </a:lnSpc>
            <a:spcBef>
              <a:spcPct val="0"/>
            </a:spcBef>
            <a:spcAft>
              <a:spcPct val="35000"/>
            </a:spcAft>
          </a:pPr>
          <a:endParaRPr lang="fr-FR" sz="3000" kern="1200"/>
        </a:p>
      </dsp:txBody>
      <dsp:txXfrm>
        <a:off x="3943188" y="2044447"/>
        <a:ext cx="90845" cy="90845"/>
      </dsp:txXfrm>
    </dsp:sp>
    <dsp:sp modelId="{953D1C4F-BB39-45B8-AC85-F857723F976B}">
      <dsp:nvSpPr>
        <dsp:cNvPr id="0" name=""/>
        <dsp:cNvSpPr/>
      </dsp:nvSpPr>
      <dsp:spPr>
        <a:xfrm>
          <a:off x="4651862" y="509261"/>
          <a:ext cx="3316259" cy="191963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b="1" kern="1200" dirty="0" smtClean="0"/>
            <a:t>la petite circulation: celle qui se fait entre le cœur et les poumons;</a:t>
          </a:r>
          <a:endParaRPr lang="fr-FR" sz="3000" kern="1200" dirty="0"/>
        </a:p>
      </dsp:txBody>
      <dsp:txXfrm>
        <a:off x="4708086" y="565485"/>
        <a:ext cx="3203811" cy="1807185"/>
      </dsp:txXfrm>
    </dsp:sp>
    <dsp:sp modelId="{3BC14C7D-F81C-4D2C-A0C9-E8640E37A042}">
      <dsp:nvSpPr>
        <dsp:cNvPr id="0" name=""/>
        <dsp:cNvSpPr/>
      </dsp:nvSpPr>
      <dsp:spPr>
        <a:xfrm rot="2489674">
          <a:off x="3103116" y="3269817"/>
          <a:ext cx="1770989" cy="55053"/>
        </a:xfrm>
        <a:custGeom>
          <a:avLst/>
          <a:gdLst/>
          <a:ahLst/>
          <a:cxnLst/>
          <a:rect l="0" t="0" r="0" b="0"/>
          <a:pathLst>
            <a:path>
              <a:moveTo>
                <a:pt x="0" y="27526"/>
              </a:moveTo>
              <a:lnTo>
                <a:pt x="1770989" y="2752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0">
            <a:lnSpc>
              <a:spcPct val="90000"/>
            </a:lnSpc>
            <a:spcBef>
              <a:spcPct val="0"/>
            </a:spcBef>
            <a:spcAft>
              <a:spcPct val="35000"/>
            </a:spcAft>
          </a:pPr>
          <a:endParaRPr lang="fr-FR" sz="3000" kern="1200"/>
        </a:p>
      </dsp:txBody>
      <dsp:txXfrm>
        <a:off x="3944336" y="3253069"/>
        <a:ext cx="88549" cy="88549"/>
      </dsp:txXfrm>
    </dsp:sp>
    <dsp:sp modelId="{E6B13776-5DB1-4931-A4D6-259CFE93A4F8}">
      <dsp:nvSpPr>
        <dsp:cNvPr id="0" name=""/>
        <dsp:cNvSpPr/>
      </dsp:nvSpPr>
      <dsp:spPr>
        <a:xfrm>
          <a:off x="4651862" y="2766805"/>
          <a:ext cx="3316259" cy="223444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b="1" kern="1200" dirty="0" smtClean="0"/>
            <a:t>la grande circulation : celle qui se fait entre le cœur et les autres organes</a:t>
          </a:r>
          <a:endParaRPr lang="fr-FR" sz="3000" kern="1200" dirty="0"/>
        </a:p>
      </dsp:txBody>
      <dsp:txXfrm>
        <a:off x="4717307" y="2832250"/>
        <a:ext cx="3185369" cy="2103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A124A-2ACA-4BB0-B381-85101A7BAA67}">
      <dsp:nvSpPr>
        <dsp:cNvPr id="0" name=""/>
        <dsp:cNvSpPr/>
      </dsp:nvSpPr>
      <dsp:spPr>
        <a:xfrm>
          <a:off x="253987" y="0"/>
          <a:ext cx="1734030" cy="2432433"/>
        </a:xfrm>
        <a:prstGeom prst="upArrow">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287834-2F38-48DD-8D5D-A992E8CCB19B}">
      <dsp:nvSpPr>
        <dsp:cNvPr id="0" name=""/>
        <dsp:cNvSpPr/>
      </dsp:nvSpPr>
      <dsp:spPr>
        <a:xfrm>
          <a:off x="1957406" y="495279"/>
          <a:ext cx="6829467" cy="14418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lvl="0" algn="just" defTabSz="1111250">
            <a:lnSpc>
              <a:spcPct val="90000"/>
            </a:lnSpc>
            <a:spcBef>
              <a:spcPct val="0"/>
            </a:spcBef>
            <a:spcAft>
              <a:spcPct val="35000"/>
            </a:spcAft>
          </a:pPr>
          <a:r>
            <a:rPr lang="fr-FR" sz="2500" b="1" kern="1200" dirty="0" smtClean="0"/>
            <a:t>Les veines de la petite circulation</a:t>
          </a:r>
          <a:r>
            <a:rPr lang="fr-FR" sz="2500" kern="1200" dirty="0" smtClean="0"/>
            <a:t> sont les 4 veines pulmonaires, qui ramènent le sang « rouge », riche en oxygène, des poumons vers l'oreillette gauche.</a:t>
          </a:r>
          <a:endParaRPr lang="fr-FR" sz="2500" kern="1200" dirty="0"/>
        </a:p>
      </dsp:txBody>
      <dsp:txXfrm>
        <a:off x="1957406" y="495279"/>
        <a:ext cx="6829467" cy="1441873"/>
      </dsp:txXfrm>
    </dsp:sp>
    <dsp:sp modelId="{97D73CB3-5B18-4AB9-B55A-77B95876CBE7}">
      <dsp:nvSpPr>
        <dsp:cNvPr id="0" name=""/>
        <dsp:cNvSpPr/>
      </dsp:nvSpPr>
      <dsp:spPr>
        <a:xfrm>
          <a:off x="253987" y="2635136"/>
          <a:ext cx="1724345" cy="2432433"/>
        </a:xfrm>
        <a:prstGeom prst="downArrow">
          <a:avLst/>
        </a:prstGeom>
        <a:solidFill>
          <a:srgbClr val="4B87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682CBA4-9093-4F4B-AFEA-9B457DF7B102}">
      <dsp:nvSpPr>
        <dsp:cNvPr id="0" name=""/>
        <dsp:cNvSpPr/>
      </dsp:nvSpPr>
      <dsp:spPr>
        <a:xfrm>
          <a:off x="2101920" y="2635136"/>
          <a:ext cx="4563902" cy="243243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lvl="0" algn="just" defTabSz="1111250">
            <a:lnSpc>
              <a:spcPct val="90000"/>
            </a:lnSpc>
            <a:spcBef>
              <a:spcPct val="0"/>
            </a:spcBef>
            <a:spcAft>
              <a:spcPct val="35000"/>
            </a:spcAft>
          </a:pPr>
          <a:r>
            <a:rPr lang="fr-FR" sz="2500" b="1" kern="1200" dirty="0" smtClean="0"/>
            <a:t>Les veines caves (</a:t>
          </a:r>
          <a:r>
            <a:rPr lang="ar-DZ" sz="2500" b="1" kern="1200" dirty="0" smtClean="0"/>
            <a:t>الوريد الأجوف</a:t>
          </a:r>
          <a:r>
            <a:rPr lang="fr-FR" sz="2500" b="1" kern="1200" dirty="0" smtClean="0"/>
            <a:t>)</a:t>
          </a:r>
          <a:r>
            <a:rPr lang="fr-FR" sz="2500" kern="1200" dirty="0" smtClean="0"/>
            <a:t> ramenant le sang bleu (</a:t>
          </a:r>
          <a:r>
            <a:rPr lang="fr-FR" sz="2500" kern="1200" dirty="0" err="1" smtClean="0"/>
            <a:t>désaturé</a:t>
          </a:r>
          <a:r>
            <a:rPr lang="fr-FR" sz="2500" kern="1200" dirty="0" smtClean="0"/>
            <a:t> en oxygène et chargé de gaz carbonique) vers le cœur droit. Les veines caves sont au nombre de deux.</a:t>
          </a:r>
          <a:endParaRPr lang="fr-FR" sz="2500" kern="1200" dirty="0"/>
        </a:p>
      </dsp:txBody>
      <dsp:txXfrm>
        <a:off x="2101920" y="2635136"/>
        <a:ext cx="4563902" cy="2432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1860D-0DD2-40DC-9375-4083BDCDAB05}">
      <dsp:nvSpPr>
        <dsp:cNvPr id="0" name=""/>
        <dsp:cNvSpPr/>
      </dsp:nvSpPr>
      <dsp:spPr>
        <a:xfrm>
          <a:off x="3329742" y="2040947"/>
          <a:ext cx="2564547" cy="10357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Système lymphatique</a:t>
          </a:r>
          <a:endParaRPr lang="fr-FR" sz="2400" kern="1200" dirty="0"/>
        </a:p>
      </dsp:txBody>
      <dsp:txXfrm>
        <a:off x="3705311" y="2192632"/>
        <a:ext cx="1813409" cy="732401"/>
      </dsp:txXfrm>
    </dsp:sp>
    <dsp:sp modelId="{A33E6105-97A4-4172-8946-CC1BF708A8F2}">
      <dsp:nvSpPr>
        <dsp:cNvPr id="0" name=""/>
        <dsp:cNvSpPr/>
      </dsp:nvSpPr>
      <dsp:spPr>
        <a:xfrm rot="16200000">
          <a:off x="4277535" y="1197513"/>
          <a:ext cx="668960" cy="46254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4346917" y="1359404"/>
        <a:ext cx="530197" cy="277525"/>
      </dsp:txXfrm>
    </dsp:sp>
    <dsp:sp modelId="{0C6CDC4E-B6DD-4A24-AC0A-C75F15536DD9}">
      <dsp:nvSpPr>
        <dsp:cNvPr id="0" name=""/>
        <dsp:cNvSpPr/>
      </dsp:nvSpPr>
      <dsp:spPr>
        <a:xfrm>
          <a:off x="3583731" y="197193"/>
          <a:ext cx="2056568" cy="58156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Thymus </a:t>
          </a:r>
          <a:endParaRPr lang="fr-FR" sz="2400" kern="1200" dirty="0"/>
        </a:p>
      </dsp:txBody>
      <dsp:txXfrm>
        <a:off x="3884908" y="282361"/>
        <a:ext cx="1454214" cy="411228"/>
      </dsp:txXfrm>
    </dsp:sp>
    <dsp:sp modelId="{CA6322F1-1D94-4DF2-B7BB-03054C309C9D}">
      <dsp:nvSpPr>
        <dsp:cNvPr id="0" name=""/>
        <dsp:cNvSpPr/>
      </dsp:nvSpPr>
      <dsp:spPr>
        <a:xfrm rot="19375092">
          <a:off x="5461788" y="1282130"/>
          <a:ext cx="1066897" cy="46254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5475819" y="1416473"/>
        <a:ext cx="928134" cy="277525"/>
      </dsp:txXfrm>
    </dsp:sp>
    <dsp:sp modelId="{9282BB75-A71A-4A88-A914-82B5C173E9B8}">
      <dsp:nvSpPr>
        <dsp:cNvPr id="0" name=""/>
        <dsp:cNvSpPr/>
      </dsp:nvSpPr>
      <dsp:spPr>
        <a:xfrm>
          <a:off x="6087853" y="153270"/>
          <a:ext cx="2401691" cy="76508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err="1" smtClean="0"/>
            <a:t>Moëlle</a:t>
          </a:r>
          <a:r>
            <a:rPr lang="fr-FR" sz="2400" kern="1200" dirty="0" smtClean="0"/>
            <a:t> osseuse</a:t>
          </a:r>
          <a:endParaRPr lang="fr-FR" sz="2400" kern="1200" dirty="0"/>
        </a:p>
      </dsp:txBody>
      <dsp:txXfrm>
        <a:off x="6439573" y="265313"/>
        <a:ext cx="1698251" cy="540994"/>
      </dsp:txXfrm>
    </dsp:sp>
    <dsp:sp modelId="{1122427A-B991-4FE3-BA2B-2F9830D1F92D}">
      <dsp:nvSpPr>
        <dsp:cNvPr id="0" name=""/>
        <dsp:cNvSpPr/>
      </dsp:nvSpPr>
      <dsp:spPr>
        <a:xfrm rot="20807820">
          <a:off x="6005496" y="1915216"/>
          <a:ext cx="728292" cy="4625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6007330" y="2023572"/>
        <a:ext cx="589529" cy="277525"/>
      </dsp:txXfrm>
    </dsp:sp>
    <dsp:sp modelId="{BEF11191-0783-4A81-9ABA-2F1ED7F649FC}">
      <dsp:nvSpPr>
        <dsp:cNvPr id="0" name=""/>
        <dsp:cNvSpPr/>
      </dsp:nvSpPr>
      <dsp:spPr>
        <a:xfrm>
          <a:off x="6917919" y="1571647"/>
          <a:ext cx="1563605" cy="52560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Lymphe </a:t>
          </a:r>
          <a:endParaRPr lang="fr-FR" sz="2400" kern="1200" dirty="0"/>
        </a:p>
      </dsp:txBody>
      <dsp:txXfrm>
        <a:off x="7146904" y="1648620"/>
        <a:ext cx="1105635" cy="371656"/>
      </dsp:txXfrm>
    </dsp:sp>
    <dsp:sp modelId="{65397579-8EE1-4DC3-BF3E-4519C420E8F3}">
      <dsp:nvSpPr>
        <dsp:cNvPr id="0" name=""/>
        <dsp:cNvSpPr/>
      </dsp:nvSpPr>
      <dsp:spPr>
        <a:xfrm rot="233496">
          <a:off x="6069712" y="2442637"/>
          <a:ext cx="467894" cy="462543"/>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6069872" y="2530437"/>
        <a:ext cx="329131" cy="277525"/>
      </dsp:txXfrm>
    </dsp:sp>
    <dsp:sp modelId="{6C466F83-16BE-457E-A37F-C1CAA021BAE8}">
      <dsp:nvSpPr>
        <dsp:cNvPr id="0" name=""/>
        <dsp:cNvSpPr/>
      </dsp:nvSpPr>
      <dsp:spPr>
        <a:xfrm>
          <a:off x="6728743" y="2481993"/>
          <a:ext cx="2056568" cy="58156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Amygdales</a:t>
          </a:r>
          <a:endParaRPr lang="fr-FR" sz="2400" kern="1200" dirty="0"/>
        </a:p>
      </dsp:txBody>
      <dsp:txXfrm>
        <a:off x="7029920" y="2567161"/>
        <a:ext cx="1454214" cy="411228"/>
      </dsp:txXfrm>
    </dsp:sp>
    <dsp:sp modelId="{7CA1E20E-037A-4A5E-BCD2-7269549C3CEF}">
      <dsp:nvSpPr>
        <dsp:cNvPr id="0" name=""/>
        <dsp:cNvSpPr/>
      </dsp:nvSpPr>
      <dsp:spPr>
        <a:xfrm rot="1836912">
          <a:off x="5535625" y="3080693"/>
          <a:ext cx="698193" cy="462543"/>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5545296" y="3137868"/>
        <a:ext cx="559430" cy="277525"/>
      </dsp:txXfrm>
    </dsp:sp>
    <dsp:sp modelId="{E2E03EF2-5401-4C46-B717-C6670CBCD4AC}">
      <dsp:nvSpPr>
        <dsp:cNvPr id="0" name=""/>
        <dsp:cNvSpPr/>
      </dsp:nvSpPr>
      <dsp:spPr>
        <a:xfrm>
          <a:off x="5569999" y="3614851"/>
          <a:ext cx="3145429" cy="88307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Vaisseaux lymphatiques </a:t>
          </a:r>
          <a:endParaRPr lang="fr-FR" sz="2400" kern="1200" dirty="0"/>
        </a:p>
      </dsp:txBody>
      <dsp:txXfrm>
        <a:off x="6030636" y="3744175"/>
        <a:ext cx="2224155" cy="624429"/>
      </dsp:txXfrm>
    </dsp:sp>
    <dsp:sp modelId="{E113DED3-32E3-42C9-A25C-87452F34C31E}">
      <dsp:nvSpPr>
        <dsp:cNvPr id="0" name=""/>
        <dsp:cNvSpPr/>
      </dsp:nvSpPr>
      <dsp:spPr>
        <a:xfrm rot="8204538">
          <a:off x="3382293" y="3320241"/>
          <a:ext cx="643292" cy="46254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3502204" y="3365204"/>
        <a:ext cx="504529" cy="277525"/>
      </dsp:txXfrm>
    </dsp:sp>
    <dsp:sp modelId="{71261A21-6A5E-4C40-A7B9-3C71038B76B1}">
      <dsp:nvSpPr>
        <dsp:cNvPr id="0" name=""/>
        <dsp:cNvSpPr/>
      </dsp:nvSpPr>
      <dsp:spPr>
        <a:xfrm>
          <a:off x="1274032" y="4071956"/>
          <a:ext cx="4226693" cy="7043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0" i="0" kern="1200" dirty="0" smtClean="0"/>
            <a:t>Végétations adénoïdes</a:t>
          </a:r>
          <a:endParaRPr lang="fr-FR" sz="2400" kern="1200" dirty="0"/>
        </a:p>
      </dsp:txBody>
      <dsp:txXfrm>
        <a:off x="1893017" y="4175101"/>
        <a:ext cx="2988723" cy="498028"/>
      </dsp:txXfrm>
    </dsp:sp>
    <dsp:sp modelId="{9C8F031D-BB24-427F-BAFA-819F44559978}">
      <dsp:nvSpPr>
        <dsp:cNvPr id="0" name=""/>
        <dsp:cNvSpPr/>
      </dsp:nvSpPr>
      <dsp:spPr>
        <a:xfrm rot="10259580">
          <a:off x="2839076" y="2575884"/>
          <a:ext cx="412664" cy="46254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10800000">
        <a:off x="2962112" y="2658702"/>
        <a:ext cx="288865" cy="277525"/>
      </dsp:txXfrm>
    </dsp:sp>
    <dsp:sp modelId="{1DF38A41-1B74-44D6-A74E-66B31CF2E19E}">
      <dsp:nvSpPr>
        <dsp:cNvPr id="0" name=""/>
        <dsp:cNvSpPr/>
      </dsp:nvSpPr>
      <dsp:spPr>
        <a:xfrm>
          <a:off x="212390" y="2786084"/>
          <a:ext cx="2788007" cy="49833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Lymphocytes</a:t>
          </a:r>
          <a:endParaRPr lang="fr-FR" sz="2400" kern="1200" dirty="0"/>
        </a:p>
      </dsp:txBody>
      <dsp:txXfrm>
        <a:off x="620684" y="2859064"/>
        <a:ext cx="1971419" cy="352379"/>
      </dsp:txXfrm>
    </dsp:sp>
    <dsp:sp modelId="{259C1E6C-08E2-400A-89A6-74893C882ECD}">
      <dsp:nvSpPr>
        <dsp:cNvPr id="0" name=""/>
        <dsp:cNvSpPr/>
      </dsp:nvSpPr>
      <dsp:spPr>
        <a:xfrm rot="11712852">
          <a:off x="2676664" y="1886933"/>
          <a:ext cx="630312" cy="4625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10800000">
        <a:off x="2812995" y="1997650"/>
        <a:ext cx="491549" cy="277525"/>
      </dsp:txXfrm>
    </dsp:sp>
    <dsp:sp modelId="{E0CCF6B3-8D73-41FF-9A2B-9E7A86BEA372}">
      <dsp:nvSpPr>
        <dsp:cNvPr id="0" name=""/>
        <dsp:cNvSpPr/>
      </dsp:nvSpPr>
      <dsp:spPr>
        <a:xfrm>
          <a:off x="631377" y="1465128"/>
          <a:ext cx="2056568" cy="58156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Rate</a:t>
          </a:r>
          <a:endParaRPr lang="fr-FR" sz="2400" kern="1200" dirty="0"/>
        </a:p>
      </dsp:txBody>
      <dsp:txXfrm>
        <a:off x="932554" y="1550296"/>
        <a:ext cx="1454214" cy="411228"/>
      </dsp:txXfrm>
    </dsp:sp>
    <dsp:sp modelId="{A9F7D6F8-AE6D-44D8-B81D-21F6E0C5B96A}">
      <dsp:nvSpPr>
        <dsp:cNvPr id="0" name=""/>
        <dsp:cNvSpPr/>
      </dsp:nvSpPr>
      <dsp:spPr>
        <a:xfrm rot="13037748">
          <a:off x="2739242" y="1295623"/>
          <a:ext cx="1035911" cy="462543"/>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10800000">
        <a:off x="2863818" y="1430172"/>
        <a:ext cx="897148" cy="277525"/>
      </dsp:txXfrm>
    </dsp:sp>
    <dsp:sp modelId="{E271D9F6-3B5A-4695-851A-3267BAF066EF}">
      <dsp:nvSpPr>
        <dsp:cNvPr id="0" name=""/>
        <dsp:cNvSpPr/>
      </dsp:nvSpPr>
      <dsp:spPr>
        <a:xfrm>
          <a:off x="702821" y="178107"/>
          <a:ext cx="2571602" cy="76508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Ganglions lymphatiques</a:t>
          </a:r>
          <a:endParaRPr lang="fr-FR" sz="2400" kern="1200" dirty="0"/>
        </a:p>
      </dsp:txBody>
      <dsp:txXfrm>
        <a:off x="1079423" y="290150"/>
        <a:ext cx="1818398" cy="5409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4FA75-2BD0-46BB-ABED-395FD7A42415}" type="datetimeFigureOut">
              <a:rPr lang="fr-FR" smtClean="0"/>
              <a:pPr/>
              <a:t>20/12/2024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81340-8A75-40DF-B9B7-31B4AFFFA7DB}" type="slidenum">
              <a:rPr lang="fr-FR" smtClean="0"/>
              <a:pPr/>
              <a:t>‹N°›</a:t>
            </a:fld>
            <a:endParaRPr lang="fr-FR"/>
          </a:p>
        </p:txBody>
      </p:sp>
    </p:spTree>
    <p:extLst>
      <p:ext uri="{BB962C8B-B14F-4D97-AF65-F5344CB8AC3E}">
        <p14:creationId xmlns:p14="http://schemas.microsoft.com/office/powerpoint/2010/main" val="86392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BD25F-1223-4580-90A8-678210878AA0}" type="slidenum">
              <a:rPr lang="fr-FR"/>
              <a:pPr/>
              <a:t>1</a:t>
            </a:fld>
            <a:endParaRPr lang="fr-F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90FA04-C6DA-448F-85A8-D9C333C6E88B}" type="datetimeFigureOut">
              <a:rPr lang="fr-FR" smtClean="0"/>
              <a:pPr/>
              <a:t>20/12/2024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4E4D29-8DC3-4088-AF65-B5B3BC53BA1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0FA04-C6DA-448F-85A8-D9C333C6E88B}" type="datetimeFigureOut">
              <a:rPr lang="fr-FR" smtClean="0"/>
              <a:pPr/>
              <a:t>20/12/2024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E4D29-8DC3-4088-AF65-B5B3BC53BA1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url?sa=i&amp;rct=j&amp;q=&amp;esrc=s&amp;source=imgres&amp;cd=&amp;cad=rja&amp;uact=8&amp;ved=2ahUKEwi4qfDrx7PhAhUBUBoKHRUrD6wQjRx6BAgBEAU&amp;url=https://pacemakertpe.wordpress.com/fonctionnement-du-coeur-et-defaillances/lanatomie-du-coeur/&amp;psig=AOvVaw367EGKGn5AkAYf2C5XOCEa&amp;ust=1554368448834556"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ved=2ahUKEwi0-Nb00LPhAhXHDWMBHVkXA8wQjRx6BAgBEAU&amp;url=http://fr.ap-hm.fr/site/centre-aorte-timone/maladies-de-l-aorte&amp;psig=AOvVaw15nTJMRhF8v2McjKsAWPRx&amp;ust=1554370808304006"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smovisions.com/veine.ht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heritage.csdecou.qc.ca/michaudm/le-corps-humain-2/systeme-respiratoire/les-echanges-gazeux/" TargetMode="External"/><Relationship Id="rId2" Type="http://schemas.openxmlformats.org/officeDocument/2006/relationships/hyperlink" Target="http://heritage.csdecou.qc.ca/michaudm/annexe/" TargetMode="Externa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s://www.google.com/url?sa=i&amp;rct=j&amp;q=&amp;esrc=s&amp;source=imgres&amp;cd=&amp;cad=rja&amp;uact=8&amp;ved=2ahUKEwj44cOSw7PhAhUu1eAKHUFlC8MQjRx6BAgBEAU&amp;url=https://fr.wikipedia.org/wiki/Capillaire_sanguin&amp;psig=AOvVaw26-ChlUMrZEh4pic-2RAxN&amp;ust=1554367185515334" TargetMode="External"/><Relationship Id="rId4" Type="http://schemas.openxmlformats.org/officeDocument/2006/relationships/hyperlink" Target="http://heritage.csdecou.qc.ca/michaudm/wp-content/uploads/sites/117/2015/01/capillary1.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fr.wikipedia.org/wiki/Pneumocoque"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fr.wikipedia.org/wiki/M%C3%A9ningocoqu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cancer.ca/fr-ca/cancer-information/cancer-type/hodgkin-lymphoma-childhood/childhood-hodgkin-lymphoma/the-lymphatic-system/?region=q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fr/url?sa=i&amp;rct=j&amp;q=&amp;esrc=s&amp;source=imgres&amp;cd=&amp;cad=rja&amp;uact=8&amp;ved=2ahUKEwic4L2dgoniAhUfAGMBHa0iAk0QjRx6BAgBEAU&amp;url=https://www.la-croix.com/Sciences/Sante/LAgence-biomedecine-cherche-donneurs-moelle-osseuse-2017-03-13-1200831506&amp;psig=AOvVaw1zxUV94OCjhl7rdqQFroMM&amp;ust=155730460498159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fr/url?sa=i&amp;rct=j&amp;q=&amp;esrc=s&amp;source=images&amp;cd=&amp;cad=rja&amp;uact=8&amp;ved=2ahUKEwjolpuYoYjiAhWkAWMBHTyiBL0QjRx6BAgBEAU&amp;url=https://slideplayer.com/slide/4483265/&amp;psig=AOvVaw33NKEcP7qLB9lmMPSCa1Is&amp;ust=1557278627299958" TargetMode="External"/><Relationship Id="rId3" Type="http://schemas.openxmlformats.org/officeDocument/2006/relationships/diagramLayout" Target="../diagrams/layout1.xml"/><Relationship Id="rId7" Type="http://schemas.openxmlformats.org/officeDocument/2006/relationships/hyperlink" Target="https://fr.wikipedia.org/wiki/Ibn_Nafi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fr/url?sa=i&amp;rct=j&amp;q=&amp;esrc=s&amp;source=imgres&amp;cd=&amp;cad=rja&amp;uact=8&amp;ved=2ahUKEwiro5Hh5eXhAhVPxYUKHTTBC40QjRx6BAgBEAU&amp;url=https://www.sante-sur-le-net.com/fiches-info/generalites-sur-le-coeur/&amp;psig=AOvVaw2B9qtkASZNpQoALObyS-8U&amp;ust=155609444648259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fr/url?sa=i&amp;rct=j&amp;q=&amp;esrc=s&amp;source=imgres&amp;cd=&amp;cad=rja&amp;uact=8&amp;ved=2ahUKEwiro5Hh5eXhAhVPxYUKHTTBC40QjRx6BAgBEAU&amp;url=https://www.sante-sur-le-net.com/fiches-info/generalites-sur-le-coeur/&amp;psig=AOvVaw2B9qtkASZNpQoALObyS-8U&amp;ust=155609444648259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fr/url?sa=i&amp;rct=j&amp;q=&amp;esrc=s&amp;source=imgres&amp;cd=&amp;cad=rja&amp;uact=8&amp;ved=2ahUKEwiro5Hh5eXhAhVPxYUKHTTBC40QjRx6BAgBEAU&amp;url=https://www.sante-sur-le-net.com/fiches-info/generalites-sur-le-coeur/&amp;psig=AOvVaw2B9qtkASZNpQoALObyS-8U&amp;ust=15560944464825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osmovisions.com/coeurviv.ht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1030"/>
          <p:cNvSpPr txBox="1">
            <a:spLocks noChangeArrowheads="1"/>
          </p:cNvSpPr>
          <p:nvPr/>
        </p:nvSpPr>
        <p:spPr bwMode="auto">
          <a:xfrm>
            <a:off x="609600" y="5683250"/>
            <a:ext cx="7924800" cy="648512"/>
          </a:xfrm>
          <a:prstGeom prst="rect">
            <a:avLst/>
          </a:prstGeom>
          <a:noFill/>
          <a:ln w="9525">
            <a:noFill/>
            <a:miter lim="800000"/>
            <a:headEnd/>
            <a:tailEnd/>
          </a:ln>
          <a:effectLst/>
        </p:spPr>
        <p:txBody>
          <a:bodyPr lIns="90000" tIns="46800" rIns="90000" bIns="46800">
            <a:spAutoFit/>
          </a:bodyPr>
          <a:lstStyle/>
          <a:p>
            <a:pPr>
              <a:spcBef>
                <a:spcPct val="50000"/>
              </a:spcBef>
            </a:pPr>
            <a:endParaRPr lang="fr-FR">
              <a:latin typeface="Calibri" pitchFamily="34" charset="0"/>
              <a:cs typeface="Calibri" pitchFamily="34" charset="0"/>
            </a:endParaRPr>
          </a:p>
        </p:txBody>
      </p:sp>
      <p:pic>
        <p:nvPicPr>
          <p:cNvPr id="10" name="Picture 9" descr="C:\Users\BIODAMI\Desktop\biomedical.jpg"/>
          <p:cNvPicPr>
            <a:picLocks noChangeAspect="1" noChangeArrowheads="1"/>
          </p:cNvPicPr>
          <p:nvPr/>
        </p:nvPicPr>
        <p:blipFill>
          <a:blip r:embed="rId3" cstate="print"/>
          <a:srcRect/>
          <a:stretch>
            <a:fillRect/>
          </a:stretch>
        </p:blipFill>
        <p:spPr bwMode="auto">
          <a:xfrm>
            <a:off x="5207012" y="376223"/>
            <a:ext cx="1079500" cy="1052513"/>
          </a:xfrm>
          <a:prstGeom prst="rect">
            <a:avLst/>
          </a:prstGeom>
          <a:noFill/>
          <a:ln w="9525">
            <a:noFill/>
            <a:miter lim="800000"/>
            <a:headEnd/>
            <a:tailEnd/>
          </a:ln>
        </p:spPr>
      </p:pic>
      <p:pic>
        <p:nvPicPr>
          <p:cNvPr id="11" name="Picture 13" descr="C:\Users\BIODAMI\Desktop\blue_ecg.jpg"/>
          <p:cNvPicPr>
            <a:picLocks noChangeAspect="1" noChangeArrowheads="1"/>
          </p:cNvPicPr>
          <p:nvPr/>
        </p:nvPicPr>
        <p:blipFill>
          <a:blip r:embed="rId4" cstate="print"/>
          <a:srcRect/>
          <a:stretch>
            <a:fillRect/>
          </a:stretch>
        </p:blipFill>
        <p:spPr bwMode="auto">
          <a:xfrm>
            <a:off x="6357950" y="376223"/>
            <a:ext cx="1152525" cy="1052513"/>
          </a:xfrm>
          <a:prstGeom prst="rect">
            <a:avLst/>
          </a:prstGeom>
          <a:noFill/>
          <a:ln w="9525">
            <a:noFill/>
            <a:miter lim="800000"/>
            <a:headEnd/>
            <a:tailEnd/>
          </a:ln>
        </p:spPr>
      </p:pic>
      <p:pic>
        <p:nvPicPr>
          <p:cNvPr id="12" name="Picture 14" descr="C:\Users\BIODAMI\Desktop\logo-technologie-pour-la-sante.jpg"/>
          <p:cNvPicPr>
            <a:picLocks noChangeAspect="1" noChangeArrowheads="1"/>
          </p:cNvPicPr>
          <p:nvPr/>
        </p:nvPicPr>
        <p:blipFill>
          <a:blip r:embed="rId5" cstate="print"/>
          <a:srcRect/>
          <a:stretch>
            <a:fillRect/>
          </a:stretch>
        </p:blipFill>
        <p:spPr bwMode="auto">
          <a:xfrm>
            <a:off x="3992566" y="376223"/>
            <a:ext cx="1150938" cy="1052513"/>
          </a:xfrm>
          <a:prstGeom prst="rect">
            <a:avLst/>
          </a:prstGeom>
          <a:noFill/>
          <a:ln w="9525">
            <a:noFill/>
            <a:miter lim="800000"/>
            <a:headEnd/>
            <a:tailEnd/>
          </a:ln>
        </p:spPr>
      </p:pic>
      <p:pic>
        <p:nvPicPr>
          <p:cNvPr id="13" name="Picture 15" descr="C:\Users\BIODAMI\Desktop\images.jpg"/>
          <p:cNvPicPr>
            <a:picLocks noChangeAspect="1" noChangeArrowheads="1"/>
          </p:cNvPicPr>
          <p:nvPr/>
        </p:nvPicPr>
        <p:blipFill>
          <a:blip r:embed="rId6" cstate="print"/>
          <a:srcRect/>
          <a:stretch>
            <a:fillRect/>
          </a:stretch>
        </p:blipFill>
        <p:spPr bwMode="auto">
          <a:xfrm>
            <a:off x="7608879" y="376223"/>
            <a:ext cx="1152525" cy="1052513"/>
          </a:xfrm>
          <a:prstGeom prst="rect">
            <a:avLst/>
          </a:prstGeom>
          <a:noFill/>
          <a:ln w="9525">
            <a:noFill/>
            <a:miter lim="800000"/>
            <a:headEnd/>
            <a:tailEnd/>
          </a:ln>
        </p:spPr>
      </p:pic>
      <p:sp>
        <p:nvSpPr>
          <p:cNvPr id="15" name="ZoneTexte 7"/>
          <p:cNvSpPr txBox="1">
            <a:spLocks noChangeArrowheads="1"/>
          </p:cNvSpPr>
          <p:nvPr/>
        </p:nvSpPr>
        <p:spPr bwMode="auto">
          <a:xfrm>
            <a:off x="387358" y="311987"/>
            <a:ext cx="5399088" cy="830997"/>
          </a:xfrm>
          <a:prstGeom prst="rect">
            <a:avLst/>
          </a:prstGeom>
          <a:noFill/>
          <a:ln w="9525">
            <a:noFill/>
            <a:miter lim="800000"/>
            <a:headEnd/>
            <a:tailEnd/>
          </a:ln>
        </p:spPr>
        <p:txBody>
          <a:bodyPr>
            <a:spAutoFit/>
          </a:bodyPr>
          <a:lstStyle/>
          <a:p>
            <a:r>
              <a:rPr lang="fr-FR" sz="1600" dirty="0">
                <a:latin typeface="Calibri" pitchFamily="34" charset="0"/>
                <a:cs typeface="Calibri" pitchFamily="34" charset="0"/>
              </a:rPr>
              <a:t>Université </a:t>
            </a:r>
            <a:r>
              <a:rPr lang="fr-FR" sz="1600" dirty="0" err="1" smtClean="0">
                <a:latin typeface="Calibri" pitchFamily="34" charset="0"/>
                <a:cs typeface="Calibri" pitchFamily="34" charset="0"/>
              </a:rPr>
              <a:t>AbouBekr</a:t>
            </a:r>
            <a:r>
              <a:rPr lang="fr-FR" sz="1600" dirty="0" smtClean="0">
                <a:latin typeface="Calibri" pitchFamily="34" charset="0"/>
                <a:cs typeface="Calibri" pitchFamily="34" charset="0"/>
              </a:rPr>
              <a:t> BELKAID </a:t>
            </a:r>
            <a:r>
              <a:rPr lang="fr-FR" sz="1600" dirty="0">
                <a:latin typeface="Calibri" pitchFamily="34" charset="0"/>
                <a:cs typeface="Calibri" pitchFamily="34" charset="0"/>
              </a:rPr>
              <a:t>– TLEMCEN</a:t>
            </a:r>
          </a:p>
          <a:p>
            <a:r>
              <a:rPr lang="fr-FR" sz="1600" dirty="0">
                <a:latin typeface="Calibri" pitchFamily="34" charset="0"/>
                <a:cs typeface="Calibri" pitchFamily="34" charset="0"/>
              </a:rPr>
              <a:t>Faculté </a:t>
            </a:r>
            <a:r>
              <a:rPr lang="fr-FR" sz="1600" dirty="0" smtClean="0">
                <a:latin typeface="Calibri" pitchFamily="34" charset="0"/>
                <a:cs typeface="Calibri" pitchFamily="34" charset="0"/>
              </a:rPr>
              <a:t>SNV/STU</a:t>
            </a:r>
            <a:endParaRPr lang="fr-FR" sz="1600" dirty="0">
              <a:latin typeface="Calibri" pitchFamily="34" charset="0"/>
              <a:cs typeface="Calibri" pitchFamily="34" charset="0"/>
            </a:endParaRPr>
          </a:p>
          <a:p>
            <a:r>
              <a:rPr lang="fr-FR" sz="1600" dirty="0" smtClean="0">
                <a:latin typeface="Calibri" pitchFamily="34" charset="0"/>
                <a:cs typeface="Calibri" pitchFamily="34" charset="0"/>
              </a:rPr>
              <a:t>L3 génétique</a:t>
            </a:r>
            <a:endParaRPr lang="fr-FR" sz="1600" dirty="0">
              <a:latin typeface="Calibri" pitchFamily="34" charset="0"/>
              <a:cs typeface="Calibri" pitchFamily="34" charset="0"/>
            </a:endParaRPr>
          </a:p>
        </p:txBody>
      </p:sp>
      <p:sp>
        <p:nvSpPr>
          <p:cNvPr id="16" name="ZoneTexte 8"/>
          <p:cNvSpPr txBox="1">
            <a:spLocks noChangeArrowheads="1"/>
          </p:cNvSpPr>
          <p:nvPr/>
        </p:nvSpPr>
        <p:spPr bwMode="auto">
          <a:xfrm>
            <a:off x="142844" y="2000240"/>
            <a:ext cx="8072494" cy="461665"/>
          </a:xfrm>
          <a:prstGeom prst="rect">
            <a:avLst/>
          </a:prstGeom>
          <a:noFill/>
          <a:ln w="9525">
            <a:noFill/>
            <a:miter lim="800000"/>
            <a:headEnd/>
            <a:tailEnd/>
          </a:ln>
        </p:spPr>
        <p:txBody>
          <a:bodyPr wrap="square">
            <a:spAutoFit/>
          </a:bodyPr>
          <a:lstStyle/>
          <a:p>
            <a:r>
              <a:rPr lang="fr-FR" sz="2400" b="1" dirty="0">
                <a:solidFill>
                  <a:srgbClr val="002060"/>
                </a:solidFill>
                <a:latin typeface="Calibri" pitchFamily="34" charset="0"/>
                <a:cs typeface="Calibri" pitchFamily="34" charset="0"/>
              </a:rPr>
              <a:t>Module </a:t>
            </a:r>
            <a:r>
              <a:rPr lang="fr-FR" sz="2400" b="1" dirty="0" smtClean="0">
                <a:solidFill>
                  <a:srgbClr val="002060"/>
                </a:solidFill>
                <a:latin typeface="Calibri" pitchFamily="34" charset="0"/>
                <a:cs typeface="Calibri" pitchFamily="34" charset="0"/>
              </a:rPr>
              <a:t>de Physiologie des grandes fonctions</a:t>
            </a:r>
          </a:p>
        </p:txBody>
      </p:sp>
      <p:sp>
        <p:nvSpPr>
          <p:cNvPr id="17" name="ZoneTexte 9"/>
          <p:cNvSpPr txBox="1">
            <a:spLocks noChangeArrowheads="1"/>
          </p:cNvSpPr>
          <p:nvPr/>
        </p:nvSpPr>
        <p:spPr bwMode="auto">
          <a:xfrm>
            <a:off x="1428728" y="3130552"/>
            <a:ext cx="6367488"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4000" b="1" dirty="0" smtClean="0">
                <a:solidFill>
                  <a:schemeClr val="tx2"/>
                </a:solidFill>
                <a:effectLst/>
                <a:latin typeface="Calibri" pitchFamily="34" charset="0"/>
                <a:cs typeface="Calibri" pitchFamily="34" charset="0"/>
              </a:rPr>
              <a:t>LA CIRCULATION </a:t>
            </a:r>
            <a:endParaRPr lang="fr-FR" sz="4000" b="1" dirty="0">
              <a:solidFill>
                <a:schemeClr val="tx2"/>
              </a:solidFill>
              <a:effectLst/>
              <a:latin typeface="Calibri" pitchFamily="34" charset="0"/>
              <a:cs typeface="Calibri" pitchFamily="34" charset="0"/>
            </a:endParaRPr>
          </a:p>
        </p:txBody>
      </p:sp>
      <p:sp>
        <p:nvSpPr>
          <p:cNvPr id="14" name="Espace réservé du pied de page 15"/>
          <p:cNvSpPr>
            <a:spLocks noGrp="1"/>
          </p:cNvSpPr>
          <p:nvPr>
            <p:ph type="ftr" sz="quarter" idx="4294967295"/>
          </p:nvPr>
        </p:nvSpPr>
        <p:spPr>
          <a:xfrm>
            <a:off x="3105160" y="5953146"/>
            <a:ext cx="2895600" cy="476250"/>
          </a:xfrm>
          <a:prstGeom prst="rect">
            <a:avLst/>
          </a:prstGeom>
          <a:noFill/>
        </p:spPr>
        <p:txBody>
          <a:bodyPr/>
          <a:lstStyle/>
          <a:p>
            <a:r>
              <a:rPr lang="fr-FR" sz="1600" b="1" dirty="0" smtClean="0">
                <a:latin typeface="Calibri" pitchFamily="34" charset="0"/>
                <a:cs typeface="Calibri" pitchFamily="34" charset="0"/>
              </a:rPr>
              <a:t>Année Universitaire: </a:t>
            </a:r>
            <a:r>
              <a:rPr lang="fr-FR" sz="1600" b="1" dirty="0" smtClean="0">
                <a:latin typeface="Calibri" pitchFamily="34" charset="0"/>
                <a:cs typeface="Calibri" pitchFamily="34" charset="0"/>
              </a:rPr>
              <a:t>2020-2021</a:t>
            </a:r>
            <a:endParaRPr lang="fr-FR" sz="1600" b="1" dirty="0" smtClean="0">
              <a:latin typeface="Calibri" pitchFamily="34" charset="0"/>
              <a:cs typeface="Calibri" pitchFamily="34" charset="0"/>
            </a:endParaRPr>
          </a:p>
        </p:txBody>
      </p:sp>
      <p:sp>
        <p:nvSpPr>
          <p:cNvPr id="18" name="ZoneTexte 8"/>
          <p:cNvSpPr txBox="1">
            <a:spLocks noChangeArrowheads="1"/>
          </p:cNvSpPr>
          <p:nvPr/>
        </p:nvSpPr>
        <p:spPr bwMode="auto">
          <a:xfrm>
            <a:off x="500034" y="4572008"/>
            <a:ext cx="6143668" cy="1015663"/>
          </a:xfrm>
          <a:prstGeom prst="rect">
            <a:avLst/>
          </a:prstGeom>
          <a:noFill/>
          <a:ln w="9525">
            <a:noFill/>
            <a:miter lim="800000"/>
            <a:headEnd/>
            <a:tailEnd/>
          </a:ln>
        </p:spPr>
        <p:txBody>
          <a:bodyPr wrap="square">
            <a:spAutoFit/>
          </a:bodyPr>
          <a:lstStyle/>
          <a:p>
            <a:r>
              <a:rPr lang="fr-FR" sz="3000" b="1" dirty="0">
                <a:latin typeface="Calibri" pitchFamily="34" charset="0"/>
                <a:cs typeface="Calibri" pitchFamily="34" charset="0"/>
              </a:rPr>
              <a:t>Responsables du module :</a:t>
            </a:r>
          </a:p>
          <a:p>
            <a:r>
              <a:rPr lang="fr-FR" sz="3000" dirty="0" smtClean="0">
                <a:latin typeface="Calibri" pitchFamily="34" charset="0"/>
                <a:cs typeface="Calibri" pitchFamily="34" charset="0"/>
              </a:rPr>
              <a:t>Djamila BOUHAFSI-MERGHACHE</a:t>
            </a:r>
            <a:endParaRPr lang="fr-FR" sz="3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9" name="Rectangle 8"/>
          <p:cNvSpPr/>
          <p:nvPr/>
        </p:nvSpPr>
        <p:spPr>
          <a:xfrm>
            <a:off x="7486719" y="-24"/>
            <a:ext cx="1657313" cy="630942"/>
          </a:xfrm>
          <a:prstGeom prst="rect">
            <a:avLst/>
          </a:prstGeom>
        </p:spPr>
        <p:txBody>
          <a:bodyPr wrap="none">
            <a:spAutoFit/>
          </a:bodyPr>
          <a:lstStyle/>
          <a:p>
            <a:r>
              <a:rPr lang="fr-FR" sz="3500" b="1" dirty="0" smtClean="0">
                <a:solidFill>
                  <a:srgbClr val="DE004A"/>
                </a:solidFill>
              </a:rPr>
              <a:t>Le cœur</a:t>
            </a:r>
            <a:endParaRPr lang="fr-FR" sz="3500" b="1" dirty="0">
              <a:solidFill>
                <a:srgbClr val="DE004A"/>
              </a:solidFill>
            </a:endParaRPr>
          </a:p>
        </p:txBody>
      </p:sp>
      <p:sp>
        <p:nvSpPr>
          <p:cNvPr id="7"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Rectangle 9"/>
          <p:cNvSpPr/>
          <p:nvPr/>
        </p:nvSpPr>
        <p:spPr>
          <a:xfrm>
            <a:off x="71406" y="785794"/>
            <a:ext cx="8858312" cy="1631216"/>
          </a:xfrm>
          <a:prstGeom prst="rect">
            <a:avLst/>
          </a:prstGeom>
        </p:spPr>
        <p:txBody>
          <a:bodyPr wrap="square">
            <a:spAutoFit/>
          </a:bodyPr>
          <a:lstStyle/>
          <a:p>
            <a:pPr algn="just"/>
            <a:r>
              <a:rPr lang="fr-FR" sz="2400" dirty="0" smtClean="0"/>
              <a:t>Il délimite 4 cavités: </a:t>
            </a:r>
          </a:p>
          <a:p>
            <a:pPr algn="just">
              <a:buFont typeface="Wingdings" pitchFamily="2" charset="2"/>
              <a:buChar char="Ø"/>
            </a:pPr>
            <a:r>
              <a:rPr lang="fr-FR" sz="2400" dirty="0" smtClean="0"/>
              <a:t>2 oreillettes droite et gauche et 2 ventricule droit et gauche;</a:t>
            </a:r>
          </a:p>
          <a:p>
            <a:pPr algn="just">
              <a:buFont typeface="Wingdings" pitchFamily="2" charset="2"/>
              <a:buChar char="Ø"/>
            </a:pPr>
            <a:r>
              <a:rPr lang="fr-FR" sz="2400" dirty="0" smtClean="0"/>
              <a:t>Les oreillette communiquent avec les ventricules avec par :</a:t>
            </a:r>
          </a:p>
          <a:p>
            <a:pPr algn="just"/>
            <a:r>
              <a:rPr lang="fr-FR" sz="2400" dirty="0" smtClean="0"/>
              <a:t>La valve droite </a:t>
            </a:r>
            <a:r>
              <a:rPr lang="fr-FR" sz="2400" dirty="0" smtClean="0">
                <a:solidFill>
                  <a:srgbClr val="DE004A"/>
                </a:solidFill>
              </a:rPr>
              <a:t>tricuspide </a:t>
            </a:r>
            <a:r>
              <a:rPr lang="fr-FR" sz="2400" dirty="0" smtClean="0"/>
              <a:t>et</a:t>
            </a:r>
            <a:r>
              <a:rPr lang="fr-FR" sz="2400" dirty="0" smtClean="0">
                <a:solidFill>
                  <a:srgbClr val="DE004A"/>
                </a:solidFill>
              </a:rPr>
              <a:t> </a:t>
            </a:r>
            <a:r>
              <a:rPr lang="fr-FR" sz="2400" dirty="0" smtClean="0"/>
              <a:t>la valve gauche </a:t>
            </a:r>
            <a:r>
              <a:rPr lang="fr-FR" sz="2400" dirty="0" smtClean="0">
                <a:solidFill>
                  <a:srgbClr val="DE004A"/>
                </a:solidFill>
              </a:rPr>
              <a:t>mitrale</a:t>
            </a:r>
            <a:r>
              <a:rPr lang="fr-FR" sz="2400" dirty="0" smtClean="0"/>
              <a:t>.</a:t>
            </a:r>
            <a:endParaRPr lang="fr-FR" sz="2400" dirty="0"/>
          </a:p>
        </p:txBody>
      </p:sp>
      <p:pic>
        <p:nvPicPr>
          <p:cNvPr id="30722" name="Picture 2"/>
          <p:cNvPicPr>
            <a:picLocks noChangeAspect="1" noChangeArrowheads="1"/>
          </p:cNvPicPr>
          <p:nvPr/>
        </p:nvPicPr>
        <p:blipFill>
          <a:blip cstate="print"/>
          <a:srcRect l="29895" t="32422" r="31881" b="10449"/>
          <a:stretch>
            <a:fillRect/>
          </a:stretch>
        </p:blipFill>
        <p:spPr bwMode="auto">
          <a:xfrm>
            <a:off x="1214414" y="2301211"/>
            <a:ext cx="6715172" cy="45568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9" name="Rectangle 8"/>
          <p:cNvSpPr/>
          <p:nvPr/>
        </p:nvSpPr>
        <p:spPr>
          <a:xfrm>
            <a:off x="7486719" y="-24"/>
            <a:ext cx="1657313" cy="630942"/>
          </a:xfrm>
          <a:prstGeom prst="rect">
            <a:avLst/>
          </a:prstGeom>
        </p:spPr>
        <p:txBody>
          <a:bodyPr wrap="none">
            <a:spAutoFit/>
          </a:bodyPr>
          <a:lstStyle/>
          <a:p>
            <a:r>
              <a:rPr lang="fr-FR" sz="3500" b="1" dirty="0" smtClean="0">
                <a:solidFill>
                  <a:srgbClr val="DE004A"/>
                </a:solidFill>
              </a:rPr>
              <a:t>Le cœur</a:t>
            </a:r>
            <a:endParaRPr lang="fr-FR" sz="3500" b="1" dirty="0">
              <a:solidFill>
                <a:srgbClr val="DE004A"/>
              </a:solidFill>
            </a:endParaRPr>
          </a:p>
        </p:txBody>
      </p:sp>
      <p:pic>
        <p:nvPicPr>
          <p:cNvPr id="15362" name="Picture 2" descr="Image associée">
            <a:hlinkClick r:id="rId2"/>
          </p:cNvPr>
          <p:cNvPicPr>
            <a:picLocks noChangeAspect="1" noChangeArrowheads="1"/>
          </p:cNvPicPr>
          <p:nvPr/>
        </p:nvPicPr>
        <p:blipFill>
          <a:blip r:embed="rId3" cstate="print"/>
          <a:srcRect/>
          <a:stretch>
            <a:fillRect/>
          </a:stretch>
        </p:blipFill>
        <p:spPr bwMode="auto">
          <a:xfrm>
            <a:off x="71406" y="500042"/>
            <a:ext cx="9072626" cy="6342970"/>
          </a:xfrm>
          <a:prstGeom prst="rect">
            <a:avLst/>
          </a:prstGeom>
          <a:noFill/>
        </p:spPr>
      </p:pic>
      <p:sp>
        <p:nvSpPr>
          <p:cNvPr id="5" name="Titre 3"/>
          <p:cNvSpPr txBox="1">
            <a:spLocks/>
          </p:cNvSpPr>
          <p:nvPr/>
        </p:nvSpPr>
        <p:spPr>
          <a:xfrm>
            <a:off x="-71470" y="357166"/>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Image associÃ©e"/>
          <p:cNvPicPr>
            <a:picLocks noChangeAspect="1" noChangeArrowheads="1"/>
          </p:cNvPicPr>
          <p:nvPr/>
        </p:nvPicPr>
        <p:blipFill>
          <a:blip r:embed="rId2" cstate="print"/>
          <a:srcRect l="1764" t="9970" r="5736" b="3720"/>
          <a:stretch>
            <a:fillRect/>
          </a:stretch>
        </p:blipFill>
        <p:spPr bwMode="auto">
          <a:xfrm>
            <a:off x="1643042" y="857232"/>
            <a:ext cx="7500990" cy="5879155"/>
          </a:xfrm>
          <a:prstGeom prst="rect">
            <a:avLst/>
          </a:prstGeom>
          <a:noFill/>
        </p:spPr>
      </p:pic>
      <p:sp>
        <p:nvSpPr>
          <p:cNvPr id="8" name="Rectangle 7"/>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9" name="Rectangle 8"/>
          <p:cNvSpPr/>
          <p:nvPr/>
        </p:nvSpPr>
        <p:spPr>
          <a:xfrm>
            <a:off x="7486719" y="-24"/>
            <a:ext cx="1657313" cy="630942"/>
          </a:xfrm>
          <a:prstGeom prst="rect">
            <a:avLst/>
          </a:prstGeom>
        </p:spPr>
        <p:txBody>
          <a:bodyPr wrap="none">
            <a:spAutoFit/>
          </a:bodyPr>
          <a:lstStyle/>
          <a:p>
            <a:r>
              <a:rPr lang="fr-FR" sz="3500" b="1" dirty="0" smtClean="0">
                <a:solidFill>
                  <a:srgbClr val="DE004A"/>
                </a:solidFill>
              </a:rPr>
              <a:t>Le cœur</a:t>
            </a:r>
            <a:endParaRPr lang="fr-FR" sz="3500" b="1" dirty="0">
              <a:solidFill>
                <a:srgbClr val="DE004A"/>
              </a:solidFill>
            </a:endParaRPr>
          </a:p>
        </p:txBody>
      </p:sp>
      <p:sp>
        <p:nvSpPr>
          <p:cNvPr id="10" name="Titre 3"/>
          <p:cNvSpPr txBox="1">
            <a:spLocks/>
          </p:cNvSpPr>
          <p:nvPr/>
        </p:nvSpPr>
        <p:spPr>
          <a:xfrm>
            <a:off x="-71470" y="357166"/>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pic>
        <p:nvPicPr>
          <p:cNvPr id="11" name="Picture 2" descr="https://www.monanneeaucollege.com/5.svt.chap6_fichiers/rc_anim2.gif"/>
          <p:cNvPicPr>
            <a:picLocks noChangeAspect="1" noChangeArrowheads="1" noCrop="1"/>
          </p:cNvPicPr>
          <p:nvPr/>
        </p:nvPicPr>
        <p:blipFill>
          <a:blip r:embed="rId3" cstate="print"/>
          <a:srcRect/>
          <a:stretch>
            <a:fillRect/>
          </a:stretch>
        </p:blipFill>
        <p:spPr bwMode="auto">
          <a:xfrm>
            <a:off x="-428660" y="2285992"/>
            <a:ext cx="3498449" cy="4071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graphicFrame>
        <p:nvGraphicFramePr>
          <p:cNvPr id="6" name="Tableau 5"/>
          <p:cNvGraphicFramePr>
            <a:graphicFrameLocks noGrp="1"/>
          </p:cNvGraphicFramePr>
          <p:nvPr/>
        </p:nvGraphicFramePr>
        <p:xfrm>
          <a:off x="571472" y="5286388"/>
          <a:ext cx="8215338" cy="1097280"/>
        </p:xfrm>
        <a:graphic>
          <a:graphicData uri="http://schemas.openxmlformats.org/drawingml/2006/table">
            <a:tbl>
              <a:tblPr>
                <a:tableStyleId>{E929F9F4-4A8F-4326-A1B4-22849713DDAB}</a:tableStyleId>
              </a:tblPr>
              <a:tblGrid>
                <a:gridCol w="1320775"/>
                <a:gridCol w="554735"/>
                <a:gridCol w="6339828"/>
              </a:tblGrid>
              <a:tr h="0">
                <a:tc>
                  <a:txBody>
                    <a:bodyPr/>
                    <a:lstStyle/>
                    <a:p>
                      <a:r>
                        <a:rPr lang="fr-FR" sz="3000" dirty="0" err="1"/>
                        <a:t>ARTère</a:t>
                      </a:r>
                      <a:endParaRPr lang="fr-FR" sz="3000" dirty="0"/>
                    </a:p>
                  </a:txBody>
                  <a:tcPr anchor="ctr"/>
                </a:tc>
                <a:tc>
                  <a:txBody>
                    <a:bodyPr/>
                    <a:lstStyle/>
                    <a:p>
                      <a:r>
                        <a:rPr lang="fr-FR" sz="3000"/>
                        <a:t>=</a:t>
                      </a:r>
                    </a:p>
                  </a:txBody>
                  <a:tcPr anchor="ctr"/>
                </a:tc>
                <a:tc>
                  <a:txBody>
                    <a:bodyPr/>
                    <a:lstStyle/>
                    <a:p>
                      <a:r>
                        <a:rPr lang="fr-FR" sz="3000"/>
                        <a:t>le sang pART du cœur</a:t>
                      </a:r>
                    </a:p>
                  </a:txBody>
                  <a:tcPr anchor="ctr"/>
                </a:tc>
              </a:tr>
              <a:tr h="0">
                <a:tc>
                  <a:txBody>
                    <a:bodyPr/>
                    <a:lstStyle/>
                    <a:p>
                      <a:r>
                        <a:rPr lang="fr-FR" sz="3000"/>
                        <a:t>VEine</a:t>
                      </a:r>
                    </a:p>
                  </a:txBody>
                  <a:tcPr anchor="ctr"/>
                </a:tc>
                <a:tc>
                  <a:txBody>
                    <a:bodyPr/>
                    <a:lstStyle/>
                    <a:p>
                      <a:r>
                        <a:rPr lang="fr-FR" sz="3000" dirty="0"/>
                        <a:t>=</a:t>
                      </a:r>
                    </a:p>
                  </a:txBody>
                  <a:tcPr anchor="ctr"/>
                </a:tc>
                <a:tc>
                  <a:txBody>
                    <a:bodyPr/>
                    <a:lstStyle/>
                    <a:p>
                      <a:r>
                        <a:rPr lang="fr-FR" sz="3000" dirty="0"/>
                        <a:t>le sang va </a:t>
                      </a:r>
                      <a:r>
                        <a:rPr lang="fr-FR" sz="3000" dirty="0" err="1"/>
                        <a:t>VErs</a:t>
                      </a:r>
                      <a:r>
                        <a:rPr lang="fr-FR" sz="3000" dirty="0"/>
                        <a:t> le cœur</a:t>
                      </a:r>
                    </a:p>
                  </a:txBody>
                  <a:tcPr anchor="ctr"/>
                </a:tc>
              </a:tr>
            </a:tbl>
          </a:graphicData>
        </a:graphic>
      </p:graphicFrame>
      <p:sp>
        <p:nvSpPr>
          <p:cNvPr id="4097" name="Rectangle 1"/>
          <p:cNvSpPr>
            <a:spLocks noChangeArrowheads="1"/>
          </p:cNvSpPr>
          <p:nvPr/>
        </p:nvSpPr>
        <p:spPr bwMode="auto">
          <a:xfrm>
            <a:off x="142876" y="860536"/>
            <a:ext cx="878684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3000" i="0" u="sng" strike="noStrike" cap="none" normalizeH="0" baseline="0" dirty="0" smtClean="0">
                <a:ln>
                  <a:noFill/>
                </a:ln>
                <a:effectLst/>
                <a:latin typeface="+mj-lt"/>
                <a:cs typeface="Arial" pitchFamily="34" charset="0"/>
              </a:rPr>
              <a:t>Types de vaisseaux sanguins</a:t>
            </a:r>
            <a:r>
              <a:rPr kumimoji="0" lang="fr-FR" sz="3000" i="0" u="none" strike="noStrike" cap="none" normalizeH="0" baseline="0" dirty="0" smtClean="0">
                <a:ln>
                  <a:noFill/>
                </a:ln>
                <a:effectLst/>
                <a:latin typeface="+mj-lt"/>
                <a:cs typeface="Arial" pitchFamily="34" charset="0"/>
              </a:rPr>
              <a:t> :</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fr-FR" sz="3000" i="0" u="none" strike="noStrike" cap="none" normalizeH="0" baseline="0" dirty="0" smtClean="0">
                <a:ln>
                  <a:noFill/>
                </a:ln>
                <a:solidFill>
                  <a:srgbClr val="FF0000"/>
                </a:solidFill>
                <a:effectLst/>
                <a:latin typeface="+mj-lt"/>
                <a:cs typeface="Arial" pitchFamily="34" charset="0"/>
              </a:rPr>
              <a:t>les artères</a:t>
            </a:r>
            <a:r>
              <a:rPr kumimoji="0" lang="fr-FR" sz="3000" i="0" u="none" strike="noStrike" cap="none" normalizeH="0" baseline="0" dirty="0" smtClean="0">
                <a:ln>
                  <a:noFill/>
                </a:ln>
                <a:effectLst/>
                <a:latin typeface="+mj-lt"/>
                <a:cs typeface="Arial" pitchFamily="34" charset="0"/>
              </a:rPr>
              <a:t> conduisent du sang qui part du cœur vers les organes; (</a:t>
            </a:r>
            <a:r>
              <a:rPr kumimoji="0" lang="fr-FR" sz="3000" i="1" u="none" strike="noStrike" cap="none" normalizeH="0" baseline="0" dirty="0" smtClean="0">
                <a:ln>
                  <a:noFill/>
                </a:ln>
                <a:effectLst/>
                <a:latin typeface="+mj-lt"/>
                <a:cs typeface="Arial" pitchFamily="34" charset="0"/>
              </a:rPr>
              <a:t>sauf </a:t>
            </a:r>
            <a:r>
              <a:rPr kumimoji="0" lang="fr-FR" sz="3000" i="1" u="none" strike="noStrike" cap="none" normalizeH="0" baseline="0" dirty="0" smtClean="0">
                <a:ln>
                  <a:noFill/>
                </a:ln>
                <a:solidFill>
                  <a:srgbClr val="0070C0"/>
                </a:solidFill>
                <a:effectLst/>
                <a:latin typeface="+mj-lt"/>
                <a:cs typeface="Arial" pitchFamily="34" charset="0"/>
              </a:rPr>
              <a:t>l'artère pulmonaire</a:t>
            </a:r>
            <a:r>
              <a:rPr kumimoji="0" lang="fr-FR" sz="3000" i="0" u="none" strike="noStrike" cap="none" normalizeH="0" baseline="0" dirty="0" smtClean="0">
                <a:ln>
                  <a:noFill/>
                </a:ln>
                <a:effectLst/>
                <a:latin typeface="+mj-lt"/>
                <a:cs typeface="Arial" pitchFamily="34" charset="0"/>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fr-FR" sz="3000" i="0" u="none" strike="noStrike" cap="none" normalizeH="0" baseline="0" dirty="0" smtClean="0">
                <a:ln>
                  <a:noFill/>
                </a:ln>
                <a:solidFill>
                  <a:srgbClr val="0070C0"/>
                </a:solidFill>
                <a:effectLst/>
                <a:latin typeface="+mj-lt"/>
                <a:cs typeface="Arial" pitchFamily="34" charset="0"/>
              </a:rPr>
              <a:t>les veines</a:t>
            </a:r>
            <a:r>
              <a:rPr kumimoji="0" lang="fr-FR" sz="3000" i="0" u="none" strike="noStrike" cap="none" normalizeH="0" baseline="0" dirty="0" smtClean="0">
                <a:ln>
                  <a:noFill/>
                </a:ln>
                <a:effectLst/>
                <a:latin typeface="+mj-lt"/>
                <a:cs typeface="Arial" pitchFamily="34" charset="0"/>
              </a:rPr>
              <a:t> conduisent du sang qui va vers le cœur;(</a:t>
            </a:r>
            <a:r>
              <a:rPr kumimoji="0" lang="fr-FR" sz="3000" i="1" u="none" strike="noStrike" cap="none" normalizeH="0" baseline="0" dirty="0" smtClean="0">
                <a:ln>
                  <a:noFill/>
                </a:ln>
                <a:effectLst/>
                <a:latin typeface="+mj-lt"/>
                <a:cs typeface="Arial" pitchFamily="34" charset="0"/>
              </a:rPr>
              <a:t>sauf </a:t>
            </a:r>
            <a:r>
              <a:rPr kumimoji="0" lang="fr-FR" sz="3000" i="1" u="none" strike="noStrike" cap="none" normalizeH="0" baseline="0" dirty="0" smtClean="0">
                <a:ln>
                  <a:noFill/>
                </a:ln>
                <a:solidFill>
                  <a:srgbClr val="FF0000"/>
                </a:solidFill>
                <a:effectLst/>
                <a:latin typeface="+mj-lt"/>
                <a:cs typeface="Arial" pitchFamily="34" charset="0"/>
              </a:rPr>
              <a:t>les veines pulmonaires</a:t>
            </a:r>
            <a:r>
              <a:rPr kumimoji="0" lang="fr-FR" sz="3000" i="0" u="none" strike="noStrike" cap="none" normalizeH="0" baseline="0" dirty="0" smtClean="0">
                <a:ln>
                  <a:noFill/>
                </a:ln>
                <a:effectLst/>
                <a:latin typeface="+mj-lt"/>
                <a:cs typeface="Arial" pitchFamily="34" charset="0"/>
              </a:rPr>
              <a:t>)</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fr-FR" sz="3000" i="0" u="none" strike="noStrike" cap="none" normalizeH="0" baseline="0" dirty="0" smtClean="0">
              <a:ln>
                <a:noFill/>
              </a:ln>
              <a:effectLst/>
              <a:latin typeface="+mj-lt"/>
              <a:cs typeface="Arial" pitchFamily="34" charset="0"/>
            </a:endParaRPr>
          </a:p>
        </p:txBody>
      </p:sp>
      <p:sp>
        <p:nvSpPr>
          <p:cNvPr id="7" name="Rectangle 6"/>
          <p:cNvSpPr/>
          <p:nvPr/>
        </p:nvSpPr>
        <p:spPr>
          <a:xfrm>
            <a:off x="6372032" y="-24"/>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sp>
        <p:nvSpPr>
          <p:cNvPr id="8"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897554"/>
            <a:ext cx="9000000" cy="6093976"/>
          </a:xfrm>
          <a:prstGeom prst="rect">
            <a:avLst/>
          </a:prstGeom>
        </p:spPr>
        <p:txBody>
          <a:bodyPr>
            <a:spAutoFit/>
          </a:bodyPr>
          <a:lstStyle/>
          <a:p>
            <a:pPr algn="just">
              <a:lnSpc>
                <a:spcPct val="150000"/>
              </a:lnSpc>
            </a:pPr>
            <a:r>
              <a:rPr lang="fr-FR" sz="2600" dirty="0" smtClean="0"/>
              <a:t>Le sang circule à l'intérieur d'un réseau constitué de 100 000 km de canalisations, aux calibres parfaitement adaptés à leurs fonctions :</a:t>
            </a:r>
          </a:p>
          <a:p>
            <a:pPr algn="just">
              <a:lnSpc>
                <a:spcPct val="150000"/>
              </a:lnSpc>
            </a:pPr>
            <a:r>
              <a:rPr lang="fr-FR" sz="2600" dirty="0" smtClean="0"/>
              <a:t>les </a:t>
            </a:r>
            <a:r>
              <a:rPr lang="fr-FR" sz="2600" dirty="0" smtClean="0">
                <a:solidFill>
                  <a:srgbClr val="DE004A"/>
                </a:solidFill>
              </a:rPr>
              <a:t>artères</a:t>
            </a:r>
            <a:r>
              <a:rPr lang="fr-FR" sz="2600" dirty="0" smtClean="0"/>
              <a:t>, depuis la grosse </a:t>
            </a:r>
            <a:r>
              <a:rPr lang="fr-FR" sz="2600" dirty="0" smtClean="0">
                <a:solidFill>
                  <a:srgbClr val="DE004A"/>
                </a:solidFill>
              </a:rPr>
              <a:t>aorte</a:t>
            </a:r>
            <a:r>
              <a:rPr lang="fr-FR" sz="2600" dirty="0" smtClean="0"/>
              <a:t> (2,5 centimètres de diamètre) jusqu'aux petites </a:t>
            </a:r>
            <a:r>
              <a:rPr lang="fr-FR" sz="2600" dirty="0" smtClean="0">
                <a:solidFill>
                  <a:srgbClr val="DE004A"/>
                </a:solidFill>
              </a:rPr>
              <a:t>artérioles</a:t>
            </a:r>
            <a:r>
              <a:rPr lang="fr-FR" sz="2600" dirty="0" smtClean="0"/>
              <a:t> (pas plus de 2 mm), conduisent le sang chargé d'oxygène du cœur vers les organes,</a:t>
            </a:r>
          </a:p>
          <a:p>
            <a:pPr algn="just">
              <a:lnSpc>
                <a:spcPct val="150000"/>
              </a:lnSpc>
            </a:pPr>
            <a:r>
              <a:rPr lang="fr-FR" sz="2600" dirty="0" smtClean="0"/>
              <a:t>les </a:t>
            </a:r>
            <a:r>
              <a:rPr lang="fr-FR" sz="2600" dirty="0" smtClean="0">
                <a:solidFill>
                  <a:srgbClr val="00B050"/>
                </a:solidFill>
              </a:rPr>
              <a:t>capillaires</a:t>
            </a:r>
            <a:r>
              <a:rPr lang="fr-FR" sz="2600" dirty="0" smtClean="0"/>
              <a:t>, fins, assurent, à l'intérieur de chaque organe, la circulation du sang. Les </a:t>
            </a:r>
            <a:r>
              <a:rPr lang="fr-FR" sz="2600" dirty="0" smtClean="0">
                <a:solidFill>
                  <a:srgbClr val="0082B0"/>
                </a:solidFill>
              </a:rPr>
              <a:t>veinules</a:t>
            </a:r>
            <a:r>
              <a:rPr lang="fr-FR" sz="2600" dirty="0" smtClean="0"/>
              <a:t> sont les premiers tissus à recevoir le sang sortant des capillaires. Les </a:t>
            </a:r>
            <a:r>
              <a:rPr lang="fr-FR" sz="2600" dirty="0" smtClean="0">
                <a:solidFill>
                  <a:srgbClr val="0082B0"/>
                </a:solidFill>
              </a:rPr>
              <a:t>veines</a:t>
            </a:r>
            <a:r>
              <a:rPr lang="fr-FR" sz="2600" dirty="0" smtClean="0"/>
              <a:t> ramènent au cœur le sang chargé de gaz carbonique.</a:t>
            </a:r>
            <a:endParaRPr lang="fr-FR" sz="2600" dirty="0"/>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7" name="Rectangle 6"/>
          <p:cNvSpPr/>
          <p:nvPr/>
        </p:nvSpPr>
        <p:spPr>
          <a:xfrm>
            <a:off x="6372032" y="-24"/>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sp>
        <p:nvSpPr>
          <p:cNvPr id="8"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241944"/>
            <a:ext cx="8229600" cy="1938992"/>
          </a:xfrm>
          <a:prstGeom prst="rect">
            <a:avLst/>
          </a:prstGeom>
        </p:spPr>
        <p:txBody>
          <a:bodyPr wrap="square">
            <a:spAutoFit/>
          </a:bodyPr>
          <a:lstStyle/>
          <a:p>
            <a:r>
              <a:rPr lang="fr-FR" sz="4000" b="1" dirty="0" smtClean="0">
                <a:solidFill>
                  <a:srgbClr val="DE004A"/>
                </a:solidFill>
              </a:rPr>
              <a:t>Les vaisseaux sanguins</a:t>
            </a:r>
            <a:br>
              <a:rPr lang="fr-FR" sz="4000" b="1" dirty="0" smtClean="0">
                <a:solidFill>
                  <a:srgbClr val="DE004A"/>
                </a:solidFill>
              </a:rPr>
            </a:br>
            <a:r>
              <a:rPr lang="fr-FR" sz="4000" b="1" dirty="0" smtClean="0">
                <a:solidFill>
                  <a:srgbClr val="DE004A"/>
                </a:solidFill>
              </a:rPr>
              <a:t/>
            </a:r>
            <a:br>
              <a:rPr lang="fr-FR" sz="4000" b="1" dirty="0" smtClean="0">
                <a:solidFill>
                  <a:srgbClr val="DE004A"/>
                </a:solidFill>
              </a:rPr>
            </a:br>
            <a:r>
              <a:rPr lang="fr-FR" sz="4000" b="1" dirty="0" smtClean="0">
                <a:solidFill>
                  <a:srgbClr val="DE004A"/>
                </a:solidFill>
              </a:rPr>
              <a:t> les artères</a:t>
            </a:r>
            <a:endParaRPr lang="fr-FR" sz="4000" b="1" dirty="0">
              <a:solidFill>
                <a:srgbClr val="DE004A"/>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Rectangle 4"/>
          <p:cNvSpPr/>
          <p:nvPr/>
        </p:nvSpPr>
        <p:spPr>
          <a:xfrm>
            <a:off x="1156" y="964812"/>
            <a:ext cx="9000000" cy="830997"/>
          </a:xfrm>
          <a:prstGeom prst="rect">
            <a:avLst/>
          </a:prstGeom>
        </p:spPr>
        <p:txBody>
          <a:bodyPr wrap="square">
            <a:spAutoFit/>
          </a:bodyPr>
          <a:lstStyle/>
          <a:p>
            <a:pPr marL="514350" indent="-514350" algn="just"/>
            <a:r>
              <a:rPr lang="fr-FR" sz="2400" dirty="0" smtClean="0"/>
              <a:t>Les </a:t>
            </a:r>
            <a:r>
              <a:rPr lang="fr-FR" sz="2400" b="1" u="sng" dirty="0" smtClean="0">
                <a:solidFill>
                  <a:srgbClr val="FF0000"/>
                </a:solidFill>
              </a:rPr>
              <a:t>artères</a:t>
            </a:r>
            <a:r>
              <a:rPr lang="fr-FR" sz="2400" dirty="0" smtClean="0"/>
              <a:t> (</a:t>
            </a:r>
            <a:r>
              <a:rPr lang="ar-DZ" sz="2400" dirty="0" smtClean="0"/>
              <a:t>شريان</a:t>
            </a:r>
            <a:r>
              <a:rPr lang="fr-FR" sz="2400" dirty="0" smtClean="0"/>
              <a:t>), vaisseaux partant du cœur et distribuant le sang dans les organes. </a:t>
            </a:r>
            <a:endParaRPr lang="fr-FR" sz="2400" dirty="0"/>
          </a:p>
        </p:txBody>
      </p:sp>
      <p:sp>
        <p:nvSpPr>
          <p:cNvPr id="8" name="Rectangle 7"/>
          <p:cNvSpPr/>
          <p:nvPr/>
        </p:nvSpPr>
        <p:spPr>
          <a:xfrm>
            <a:off x="6372032" y="-24"/>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sp>
        <p:nvSpPr>
          <p:cNvPr id="9" name="Rectangle 8"/>
          <p:cNvSpPr/>
          <p:nvPr/>
        </p:nvSpPr>
        <p:spPr>
          <a:xfrm>
            <a:off x="1156" y="-24"/>
            <a:ext cx="2284828" cy="461665"/>
          </a:xfrm>
          <a:prstGeom prst="rect">
            <a:avLst/>
          </a:prstGeom>
        </p:spPr>
        <p:txBody>
          <a:bodyPr wrap="square">
            <a:spAutoFit/>
          </a:bodyPr>
          <a:lstStyle/>
          <a:p>
            <a:r>
              <a:rPr lang="fr-FR" sz="2400" b="1" dirty="0" smtClean="0">
                <a:solidFill>
                  <a:srgbClr val="0070C0"/>
                </a:solidFill>
              </a:rPr>
              <a:t>Les artères</a:t>
            </a:r>
            <a:endParaRPr lang="fr-FR" sz="2400" b="1" dirty="0">
              <a:solidFill>
                <a:srgbClr val="0070C0"/>
              </a:solidFill>
            </a:endParaRPr>
          </a:p>
        </p:txBody>
      </p:sp>
      <p:sp>
        <p:nvSpPr>
          <p:cNvPr id="10" name="Rectangle 9"/>
          <p:cNvSpPr/>
          <p:nvPr/>
        </p:nvSpPr>
        <p:spPr>
          <a:xfrm>
            <a:off x="71406" y="1643050"/>
            <a:ext cx="6660000" cy="5262979"/>
          </a:xfrm>
          <a:prstGeom prst="rect">
            <a:avLst/>
          </a:prstGeom>
        </p:spPr>
        <p:txBody>
          <a:bodyPr wrap="square">
            <a:spAutoFit/>
          </a:bodyPr>
          <a:lstStyle/>
          <a:p>
            <a:pPr algn="just">
              <a:buBlip>
                <a:blip r:embed="rId2"/>
              </a:buBlip>
            </a:pPr>
            <a:r>
              <a:rPr lang="fr-FR" sz="2400" dirty="0">
                <a:effectLst>
                  <a:outerShdw blurRad="38100" dist="38100" dir="2700000" algn="tl">
                    <a:srgbClr val="000000">
                      <a:alpha val="43137"/>
                    </a:srgbClr>
                  </a:outerShdw>
                </a:effectLst>
              </a:rPr>
              <a:t>Les artères sont des tubes flexibles aux parois épaisses. </a:t>
            </a:r>
            <a:endParaRPr lang="fr-FR" sz="2400" dirty="0" smtClean="0">
              <a:effectLst>
                <a:outerShdw blurRad="38100" dist="38100" dir="2700000" algn="tl">
                  <a:srgbClr val="000000">
                    <a:alpha val="43137"/>
                  </a:srgbClr>
                </a:outerShdw>
              </a:effectLst>
            </a:endParaRPr>
          </a:p>
          <a:p>
            <a:pPr algn="just">
              <a:buBlip>
                <a:blip r:embed="rId2"/>
              </a:buBlip>
            </a:pPr>
            <a:r>
              <a:rPr lang="fr-FR" sz="2400" dirty="0" smtClean="0">
                <a:effectLst>
                  <a:outerShdw blurRad="38100" dist="38100" dir="2700000" algn="tl">
                    <a:srgbClr val="000000">
                      <a:alpha val="43137"/>
                    </a:srgbClr>
                  </a:outerShdw>
                </a:effectLst>
              </a:rPr>
              <a:t>Leur </a:t>
            </a:r>
            <a:r>
              <a:rPr lang="fr-FR" sz="2400" dirty="0">
                <a:effectLst>
                  <a:outerShdw blurRad="38100" dist="38100" dir="2700000" algn="tl">
                    <a:srgbClr val="000000">
                      <a:alpha val="43137"/>
                    </a:srgbClr>
                  </a:outerShdw>
                </a:effectLst>
              </a:rPr>
              <a:t>diamètre diminue au fur et à mesure qu'elles s'éloignent du cœur et qu'elles se subdivisent ; </a:t>
            </a:r>
            <a:endParaRPr lang="fr-FR" sz="2400" dirty="0" smtClean="0">
              <a:effectLst>
                <a:outerShdw blurRad="38100" dist="38100" dir="2700000" algn="tl">
                  <a:srgbClr val="000000">
                    <a:alpha val="43137"/>
                  </a:srgbClr>
                </a:outerShdw>
              </a:effectLst>
            </a:endParaRPr>
          </a:p>
          <a:p>
            <a:pPr algn="just">
              <a:buBlip>
                <a:blip r:embed="rId2"/>
              </a:buBlip>
            </a:pPr>
            <a:r>
              <a:rPr lang="fr-FR" sz="2400" dirty="0" smtClean="0">
                <a:effectLst>
                  <a:outerShdw blurRad="38100" dist="38100" dir="2700000" algn="tl">
                    <a:srgbClr val="000000">
                      <a:alpha val="43137"/>
                    </a:srgbClr>
                  </a:outerShdw>
                </a:effectLst>
              </a:rPr>
              <a:t>l'ensemble </a:t>
            </a:r>
            <a:r>
              <a:rPr lang="fr-FR" sz="2400" dirty="0">
                <a:effectLst>
                  <a:outerShdw blurRad="38100" dist="38100" dir="2700000" algn="tl">
                    <a:srgbClr val="000000">
                      <a:alpha val="43137"/>
                    </a:srgbClr>
                  </a:outerShdw>
                </a:effectLst>
              </a:rPr>
              <a:t>constitue l'arbre artériel. </a:t>
            </a:r>
            <a:endParaRPr lang="fr-FR" sz="2400" dirty="0" smtClean="0">
              <a:effectLst>
                <a:outerShdw blurRad="38100" dist="38100" dir="2700000" algn="tl">
                  <a:srgbClr val="000000">
                    <a:alpha val="43137"/>
                  </a:srgbClr>
                </a:outerShdw>
              </a:effectLst>
            </a:endParaRPr>
          </a:p>
          <a:p>
            <a:pPr algn="just">
              <a:buBlip>
                <a:blip r:embed="rId2"/>
              </a:buBlip>
            </a:pPr>
            <a:r>
              <a:rPr lang="fr-FR" sz="2400" dirty="0" smtClean="0">
                <a:effectLst>
                  <a:outerShdw blurRad="38100" dist="38100" dir="2700000" algn="tl">
                    <a:srgbClr val="000000">
                      <a:alpha val="43137"/>
                    </a:srgbClr>
                  </a:outerShdw>
                </a:effectLst>
              </a:rPr>
              <a:t>Leurs </a:t>
            </a:r>
            <a:r>
              <a:rPr lang="fr-FR" sz="2400" dirty="0">
                <a:effectLst>
                  <a:outerShdw blurRad="38100" dist="38100" dir="2700000" algn="tl">
                    <a:srgbClr val="000000">
                      <a:alpha val="43137"/>
                    </a:srgbClr>
                  </a:outerShdw>
                </a:effectLst>
              </a:rPr>
              <a:t>ultimes ramifications sont les artérioles, qui alimentent les vaisseaux capillaires. </a:t>
            </a:r>
            <a:endParaRPr lang="fr-FR" sz="2400" dirty="0" smtClean="0">
              <a:effectLst>
                <a:outerShdw blurRad="38100" dist="38100" dir="2700000" algn="tl">
                  <a:srgbClr val="000000">
                    <a:alpha val="43137"/>
                  </a:srgbClr>
                </a:outerShdw>
              </a:effectLst>
            </a:endParaRPr>
          </a:p>
          <a:p>
            <a:pPr algn="just">
              <a:buBlip>
                <a:blip r:embed="rId2"/>
              </a:buBlip>
            </a:pPr>
            <a:r>
              <a:rPr lang="fr-FR" sz="2400" dirty="0" smtClean="0">
                <a:effectLst>
                  <a:outerShdw blurRad="38100" dist="38100" dir="2700000" algn="tl">
                    <a:srgbClr val="000000">
                      <a:alpha val="43137"/>
                    </a:srgbClr>
                  </a:outerShdw>
                </a:effectLst>
              </a:rPr>
              <a:t>Parmi </a:t>
            </a:r>
            <a:r>
              <a:rPr lang="fr-FR" sz="2400" dirty="0">
                <a:effectLst>
                  <a:outerShdw blurRad="38100" dist="38100" dir="2700000" algn="tl">
                    <a:srgbClr val="000000">
                      <a:alpha val="43137"/>
                    </a:srgbClr>
                  </a:outerShdw>
                </a:effectLst>
              </a:rPr>
              <a:t>les principales, l'aorte (issue du ventricule gauche) et ses branches de division distribuent le sang oxygéné, rouge, à l'ensemble des tissus, sauf aux poumons ; </a:t>
            </a:r>
            <a:endParaRPr lang="fr-FR" sz="2400" dirty="0" smtClean="0">
              <a:effectLst>
                <a:outerShdw blurRad="38100" dist="38100" dir="2700000" algn="tl">
                  <a:srgbClr val="000000">
                    <a:alpha val="43137"/>
                  </a:srgbClr>
                </a:outerShdw>
              </a:effectLst>
            </a:endParaRPr>
          </a:p>
          <a:p>
            <a:pPr algn="just">
              <a:buBlip>
                <a:blip r:embed="rId2"/>
              </a:buBlip>
            </a:pPr>
            <a:r>
              <a:rPr lang="fr-F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a:t>
            </a: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artères pulmonaires véhiculent le sang bleu, </a:t>
            </a:r>
            <a:r>
              <a:rPr lang="fr-FR"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désaturé</a:t>
            </a: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riche en gaz carbonique, du ventricule droit vers les poumons, où il </a:t>
            </a:r>
            <a:r>
              <a:rPr lang="fr-F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sera </a:t>
            </a: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oxygéné.</a:t>
            </a:r>
          </a:p>
        </p:txBody>
      </p:sp>
      <p:pic>
        <p:nvPicPr>
          <p:cNvPr id="7" name="Picture 2"/>
          <p:cNvPicPr>
            <a:picLocks noChangeAspect="1" noChangeArrowheads="1"/>
          </p:cNvPicPr>
          <p:nvPr/>
        </p:nvPicPr>
        <p:blipFill>
          <a:blip r:embed="rId3" cstate="print"/>
          <a:srcRect l="57412" t="32422" r="29411" b="11914"/>
          <a:stretch>
            <a:fillRect/>
          </a:stretch>
        </p:blipFill>
        <p:spPr bwMode="auto">
          <a:xfrm>
            <a:off x="7000892" y="1714488"/>
            <a:ext cx="2105541"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7" name="Rectangle 6"/>
          <p:cNvSpPr/>
          <p:nvPr/>
        </p:nvSpPr>
        <p:spPr>
          <a:xfrm>
            <a:off x="144594" y="1357298"/>
            <a:ext cx="4427406" cy="4708981"/>
          </a:xfrm>
          <a:prstGeom prst="rect">
            <a:avLst/>
          </a:prstGeom>
        </p:spPr>
        <p:txBody>
          <a:bodyPr wrap="square">
            <a:spAutoFit/>
          </a:bodyPr>
          <a:lstStyle/>
          <a:p>
            <a:pPr algn="just"/>
            <a:r>
              <a:rPr lang="fr-FR" sz="3000" dirty="0" smtClean="0"/>
              <a:t>L'aorte (</a:t>
            </a:r>
            <a:r>
              <a:rPr lang="ar-DZ" sz="3000" dirty="0" smtClean="0"/>
              <a:t>الشريان </a:t>
            </a:r>
            <a:r>
              <a:rPr lang="ar-DZ" sz="3000" dirty="0" err="1" smtClean="0"/>
              <a:t>الابهر</a:t>
            </a:r>
            <a:r>
              <a:rPr lang="ar-DZ" sz="3000" dirty="0" smtClean="0"/>
              <a:t> </a:t>
            </a:r>
            <a:r>
              <a:rPr lang="fr-FR" sz="3000" dirty="0" smtClean="0"/>
              <a:t>) est l'artère d'origine de toutes les artères du corps. C’est par elle que passe tout le sang oxygéné qui va irriguer l’ensemble de l’organisme. L’aorte nait au niveau du ventricule gauche par un orifice nommé aortique</a:t>
            </a:r>
            <a:endParaRPr lang="fr-FR" sz="3000" dirty="0"/>
          </a:p>
        </p:txBody>
      </p:sp>
      <p:sp>
        <p:nvSpPr>
          <p:cNvPr id="8" name="Rectangle 7"/>
          <p:cNvSpPr/>
          <p:nvPr/>
        </p:nvSpPr>
        <p:spPr>
          <a:xfrm>
            <a:off x="6372032" y="-24"/>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sp>
        <p:nvSpPr>
          <p:cNvPr id="9" name="Rectangle 8"/>
          <p:cNvSpPr/>
          <p:nvPr/>
        </p:nvSpPr>
        <p:spPr>
          <a:xfrm>
            <a:off x="1156" y="-24"/>
            <a:ext cx="2284828" cy="461665"/>
          </a:xfrm>
          <a:prstGeom prst="rect">
            <a:avLst/>
          </a:prstGeom>
        </p:spPr>
        <p:txBody>
          <a:bodyPr wrap="square">
            <a:spAutoFit/>
          </a:bodyPr>
          <a:lstStyle/>
          <a:p>
            <a:r>
              <a:rPr lang="fr-FR" sz="2400" b="1" dirty="0" smtClean="0">
                <a:solidFill>
                  <a:srgbClr val="0070C0"/>
                </a:solidFill>
              </a:rPr>
              <a:t>Les artères</a:t>
            </a:r>
            <a:endParaRPr lang="fr-FR" sz="2400" b="1" dirty="0">
              <a:solidFill>
                <a:srgbClr val="0070C0"/>
              </a:solidFill>
            </a:endParaRPr>
          </a:p>
        </p:txBody>
      </p:sp>
      <p:pic>
        <p:nvPicPr>
          <p:cNvPr id="11" name="Picture 2" descr="Résultat de recherche d'images pour &quot;coeur aorte&quot;">
            <a:hlinkClick r:id="rId2"/>
          </p:cNvPr>
          <p:cNvPicPr>
            <a:picLocks noChangeAspect="1" noChangeArrowheads="1"/>
          </p:cNvPicPr>
          <p:nvPr/>
        </p:nvPicPr>
        <p:blipFill>
          <a:blip r:embed="rId3" cstate="print"/>
          <a:srcRect l="6740" t="2544" r="8635" b="4597"/>
          <a:stretch>
            <a:fillRect/>
          </a:stretch>
        </p:blipFill>
        <p:spPr bwMode="auto">
          <a:xfrm>
            <a:off x="5214942" y="1071546"/>
            <a:ext cx="3857620" cy="574706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241944"/>
            <a:ext cx="8229600" cy="1938992"/>
          </a:xfrm>
          <a:prstGeom prst="rect">
            <a:avLst/>
          </a:prstGeom>
        </p:spPr>
        <p:txBody>
          <a:bodyPr wrap="square">
            <a:spAutoFit/>
          </a:bodyPr>
          <a:lstStyle/>
          <a:p>
            <a:r>
              <a:rPr lang="fr-FR" sz="4000" b="1" dirty="0" smtClean="0">
                <a:solidFill>
                  <a:srgbClr val="DE004A"/>
                </a:solidFill>
              </a:rPr>
              <a:t>Les vaisseaux sanguins</a:t>
            </a:r>
            <a:br>
              <a:rPr lang="fr-FR" sz="4000" b="1" dirty="0" smtClean="0">
                <a:solidFill>
                  <a:srgbClr val="DE004A"/>
                </a:solidFill>
              </a:rPr>
            </a:br>
            <a:r>
              <a:rPr lang="fr-FR" sz="4000" b="1" dirty="0" smtClean="0">
                <a:solidFill>
                  <a:srgbClr val="DE004A"/>
                </a:solidFill>
              </a:rPr>
              <a:t/>
            </a:r>
            <a:br>
              <a:rPr lang="fr-FR" sz="4000" b="1" dirty="0" smtClean="0">
                <a:solidFill>
                  <a:srgbClr val="DE004A"/>
                </a:solidFill>
              </a:rPr>
            </a:br>
            <a:r>
              <a:rPr lang="fr-FR" sz="4000" b="1" dirty="0" smtClean="0">
                <a:solidFill>
                  <a:srgbClr val="DE004A"/>
                </a:solidFill>
              </a:rPr>
              <a:t> les veines</a:t>
            </a:r>
            <a:endParaRPr lang="fr-FR" sz="4000" b="1" dirty="0">
              <a:solidFill>
                <a:srgbClr val="DE004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Rectangle 4"/>
          <p:cNvSpPr/>
          <p:nvPr/>
        </p:nvSpPr>
        <p:spPr>
          <a:xfrm>
            <a:off x="4358874" y="2430844"/>
            <a:ext cx="4642282" cy="1569660"/>
          </a:xfrm>
          <a:prstGeom prst="rect">
            <a:avLst/>
          </a:prstGeom>
        </p:spPr>
        <p:txBody>
          <a:bodyPr wrap="square">
            <a:spAutoFit/>
          </a:bodyPr>
          <a:lstStyle/>
          <a:p>
            <a:pPr marL="514350" indent="-514350" algn="just"/>
            <a:r>
              <a:rPr lang="fr-FR" sz="3200" dirty="0" smtClean="0"/>
              <a:t>Les </a:t>
            </a:r>
            <a:r>
              <a:rPr lang="fr-FR" sz="3200" u="sng" dirty="0" smtClean="0">
                <a:hlinkClick r:id="rId2"/>
              </a:rPr>
              <a:t>veines</a:t>
            </a:r>
            <a:r>
              <a:rPr lang="fr-FR" sz="3200" dirty="0" smtClean="0"/>
              <a:t>, qui sortent des organes et ramènent le sang au cœur.</a:t>
            </a:r>
          </a:p>
        </p:txBody>
      </p:sp>
      <p:sp>
        <p:nvSpPr>
          <p:cNvPr id="11" name="Rectangle 10"/>
          <p:cNvSpPr/>
          <p:nvPr/>
        </p:nvSpPr>
        <p:spPr>
          <a:xfrm>
            <a:off x="6372032" y="-142900"/>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sp>
        <p:nvSpPr>
          <p:cNvPr id="20" name="Rectangle 19"/>
          <p:cNvSpPr/>
          <p:nvPr/>
        </p:nvSpPr>
        <p:spPr>
          <a:xfrm>
            <a:off x="1156" y="-24"/>
            <a:ext cx="2284828" cy="461665"/>
          </a:xfrm>
          <a:prstGeom prst="rect">
            <a:avLst/>
          </a:prstGeom>
        </p:spPr>
        <p:txBody>
          <a:bodyPr wrap="square">
            <a:spAutoFit/>
          </a:bodyPr>
          <a:lstStyle/>
          <a:p>
            <a:r>
              <a:rPr lang="fr-FR" sz="2400" b="1" dirty="0" smtClean="0">
                <a:solidFill>
                  <a:srgbClr val="0070C0"/>
                </a:solidFill>
              </a:rPr>
              <a:t>Les veines</a:t>
            </a:r>
            <a:r>
              <a:rPr lang="fr-FR" sz="2400" b="1" dirty="0">
                <a:solidFill>
                  <a:srgbClr val="0070C0"/>
                </a:solidFill>
              </a:rPr>
              <a:t> </a:t>
            </a:r>
          </a:p>
        </p:txBody>
      </p:sp>
      <p:pic>
        <p:nvPicPr>
          <p:cNvPr id="13" name="Picture 2"/>
          <p:cNvPicPr>
            <a:picLocks noChangeAspect="1" noChangeArrowheads="1"/>
          </p:cNvPicPr>
          <p:nvPr/>
        </p:nvPicPr>
        <p:blipFill>
          <a:blip r:embed="rId3" cstate="print"/>
          <a:srcRect l="57412" t="35352" r="29411" b="7519"/>
          <a:stretch>
            <a:fillRect/>
          </a:stretch>
        </p:blipFill>
        <p:spPr bwMode="auto">
          <a:xfrm>
            <a:off x="797058" y="807632"/>
            <a:ext cx="3132000" cy="5764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68"/>
            <a:ext cx="8229600" cy="1143000"/>
          </a:xfrm>
        </p:spPr>
        <p:txBody>
          <a:bodyPr/>
          <a:lstStyle/>
          <a:p>
            <a:r>
              <a:rPr lang="fr-FR" dirty="0" smtClean="0"/>
              <a:t>Introduction </a:t>
            </a:r>
            <a:endParaRPr lang="fr-FR" dirty="0"/>
          </a:p>
        </p:txBody>
      </p:sp>
      <p:sp>
        <p:nvSpPr>
          <p:cNvPr id="4" name="Rectangle 3"/>
          <p:cNvSpPr/>
          <p:nvPr/>
        </p:nvSpPr>
        <p:spPr>
          <a:xfrm>
            <a:off x="142844" y="1357298"/>
            <a:ext cx="8856000" cy="553998"/>
          </a:xfrm>
          <a:prstGeom prst="rect">
            <a:avLst/>
          </a:prstGeom>
        </p:spPr>
        <p:txBody>
          <a:bodyPr>
            <a:spAutoFit/>
          </a:bodyPr>
          <a:lstStyle/>
          <a:p>
            <a:pPr algn="just"/>
            <a:r>
              <a:rPr lang="fr-FR" sz="3000" dirty="0"/>
              <a:t>Le corps a besoin d'oxygène et doit rejeter des déchets</a:t>
            </a:r>
            <a:r>
              <a:rPr lang="fr-FR" sz="3000" dirty="0" smtClean="0"/>
              <a:t>.</a:t>
            </a:r>
            <a:endParaRPr lang="fr-FR" sz="3000" dirty="0"/>
          </a:p>
        </p:txBody>
      </p:sp>
      <p:sp>
        <p:nvSpPr>
          <p:cNvPr id="5" name="ZoneTexte 4"/>
          <p:cNvSpPr txBox="1"/>
          <p:nvPr/>
        </p:nvSpPr>
        <p:spPr>
          <a:xfrm>
            <a:off x="3286116" y="2915663"/>
            <a:ext cx="2571768" cy="584775"/>
          </a:xfrm>
          <a:prstGeom prst="rect">
            <a:avLst/>
          </a:prstGeom>
          <a:noFill/>
        </p:spPr>
        <p:txBody>
          <a:bodyPr wrap="square" rtlCol="0">
            <a:spAutoFit/>
          </a:bodyPr>
          <a:lstStyle/>
          <a:p>
            <a:pPr algn="ctr"/>
            <a:r>
              <a:rPr lang="fr-FR" sz="3200" dirty="0" smtClean="0">
                <a:solidFill>
                  <a:srgbClr val="FF0000"/>
                </a:solidFill>
              </a:rPr>
              <a:t>La circulation </a:t>
            </a:r>
            <a:endParaRPr lang="fr-FR" sz="3200" dirty="0">
              <a:solidFill>
                <a:srgbClr val="FF0000"/>
              </a:solidFill>
            </a:endParaRPr>
          </a:p>
        </p:txBody>
      </p:sp>
      <p:sp>
        <p:nvSpPr>
          <p:cNvPr id="6" name="Rectangle 5"/>
          <p:cNvSpPr/>
          <p:nvPr/>
        </p:nvSpPr>
        <p:spPr>
          <a:xfrm>
            <a:off x="142844" y="4303762"/>
            <a:ext cx="8856000" cy="553998"/>
          </a:xfrm>
          <a:prstGeom prst="rect">
            <a:avLst/>
          </a:prstGeom>
        </p:spPr>
        <p:txBody>
          <a:bodyPr>
            <a:spAutoFit/>
          </a:bodyPr>
          <a:lstStyle/>
          <a:p>
            <a:pPr algn="ctr"/>
            <a:r>
              <a:rPr lang="fr-FR" sz="3000" dirty="0" smtClean="0"/>
              <a:t>Il </a:t>
            </a:r>
            <a:r>
              <a:rPr lang="fr-FR" sz="3000" dirty="0"/>
              <a:t>s'agit d'une boucle </a:t>
            </a:r>
            <a:r>
              <a:rPr lang="fr-FR" sz="3000" dirty="0" smtClean="0"/>
              <a:t>fermée</a:t>
            </a:r>
            <a:endParaRPr lang="fr-FR" sz="3000" dirty="0"/>
          </a:p>
        </p:txBody>
      </p:sp>
      <p:sp>
        <p:nvSpPr>
          <p:cNvPr id="7" name="Flèche vers le bas 6"/>
          <p:cNvSpPr/>
          <p:nvPr/>
        </p:nvSpPr>
        <p:spPr>
          <a:xfrm>
            <a:off x="4429124" y="2000240"/>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429124" y="3571876"/>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11" name="Rectangle 10"/>
          <p:cNvSpPr/>
          <p:nvPr/>
        </p:nvSpPr>
        <p:spPr>
          <a:xfrm>
            <a:off x="6372032" y="-142900"/>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graphicFrame>
        <p:nvGraphicFramePr>
          <p:cNvPr id="12" name="Diagramme 11"/>
          <p:cNvGraphicFramePr/>
          <p:nvPr/>
        </p:nvGraphicFramePr>
        <p:xfrm>
          <a:off x="142844" y="1071546"/>
          <a:ext cx="8786874" cy="5067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Connecteur droit avec flèche 14"/>
          <p:cNvCxnSpPr/>
          <p:nvPr/>
        </p:nvCxnSpPr>
        <p:spPr>
          <a:xfrm flipV="1">
            <a:off x="6530644" y="4393836"/>
            <a:ext cx="75600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530644" y="5251092"/>
            <a:ext cx="756000" cy="795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215206" y="3929912"/>
            <a:ext cx="1857356" cy="892552"/>
          </a:xfrm>
          <a:prstGeom prst="rect">
            <a:avLst/>
          </a:prstGeom>
          <a:noFill/>
        </p:spPr>
        <p:txBody>
          <a:bodyPr wrap="square" rtlCol="0">
            <a:spAutoFit/>
          </a:bodyPr>
          <a:lstStyle/>
          <a:p>
            <a:pPr algn="just"/>
            <a:r>
              <a:rPr lang="fr-FR" sz="2600" b="1" dirty="0" smtClean="0"/>
              <a:t>Veine cave supérieure </a:t>
            </a:r>
            <a:endParaRPr lang="fr-FR" sz="2600" b="1" dirty="0"/>
          </a:p>
        </p:txBody>
      </p:sp>
      <p:sp>
        <p:nvSpPr>
          <p:cNvPr id="19" name="ZoneTexte 18"/>
          <p:cNvSpPr txBox="1"/>
          <p:nvPr/>
        </p:nvSpPr>
        <p:spPr>
          <a:xfrm>
            <a:off x="7286644" y="5608282"/>
            <a:ext cx="1692000" cy="892552"/>
          </a:xfrm>
          <a:prstGeom prst="rect">
            <a:avLst/>
          </a:prstGeom>
          <a:noFill/>
        </p:spPr>
        <p:txBody>
          <a:bodyPr wrap="square" rtlCol="0">
            <a:spAutoFit/>
          </a:bodyPr>
          <a:lstStyle/>
          <a:p>
            <a:pPr algn="just"/>
            <a:r>
              <a:rPr lang="fr-FR" sz="2600" b="1" dirty="0" smtClean="0"/>
              <a:t>Veine cave inferieure  </a:t>
            </a:r>
            <a:endParaRPr lang="fr-FR" sz="2600" b="1" dirty="0"/>
          </a:p>
        </p:txBody>
      </p:sp>
      <p:sp>
        <p:nvSpPr>
          <p:cNvPr id="20" name="Rectangle 19"/>
          <p:cNvSpPr/>
          <p:nvPr/>
        </p:nvSpPr>
        <p:spPr>
          <a:xfrm>
            <a:off x="1156" y="-24"/>
            <a:ext cx="2284828" cy="461665"/>
          </a:xfrm>
          <a:prstGeom prst="rect">
            <a:avLst/>
          </a:prstGeom>
        </p:spPr>
        <p:txBody>
          <a:bodyPr wrap="square">
            <a:spAutoFit/>
          </a:bodyPr>
          <a:lstStyle/>
          <a:p>
            <a:r>
              <a:rPr lang="fr-FR" sz="2400" b="1" dirty="0" smtClean="0">
                <a:solidFill>
                  <a:srgbClr val="0070C0"/>
                </a:solidFill>
              </a:rPr>
              <a:t>Les veines</a:t>
            </a:r>
            <a:r>
              <a:rPr lang="fr-FR" sz="2400" b="1" dirty="0">
                <a:solidFill>
                  <a:srgbClr val="0070C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Rectangle 4"/>
          <p:cNvSpPr/>
          <p:nvPr/>
        </p:nvSpPr>
        <p:spPr>
          <a:xfrm>
            <a:off x="1156" y="-24"/>
            <a:ext cx="2284828" cy="461665"/>
          </a:xfrm>
          <a:prstGeom prst="rect">
            <a:avLst/>
          </a:prstGeom>
        </p:spPr>
        <p:txBody>
          <a:bodyPr wrap="square">
            <a:spAutoFit/>
          </a:bodyPr>
          <a:lstStyle/>
          <a:p>
            <a:r>
              <a:rPr lang="fr-FR" sz="2400" b="1" dirty="0" smtClean="0">
                <a:solidFill>
                  <a:srgbClr val="0070C0"/>
                </a:solidFill>
              </a:rPr>
              <a:t>Les veines</a:t>
            </a:r>
            <a:endParaRPr lang="fr-FR" sz="2400" b="1" dirty="0">
              <a:solidFill>
                <a:srgbClr val="0070C0"/>
              </a:solidFill>
            </a:endParaRPr>
          </a:p>
        </p:txBody>
      </p:sp>
      <p:pic>
        <p:nvPicPr>
          <p:cNvPr id="4101" name="Picture 5"/>
          <p:cNvPicPr>
            <a:picLocks noChangeAspect="1" noChangeArrowheads="1"/>
          </p:cNvPicPr>
          <p:nvPr/>
        </p:nvPicPr>
        <p:blipFill>
          <a:blip r:embed="rId2" cstate="print"/>
          <a:srcRect l="13400" r="5000" b="5650"/>
          <a:stretch>
            <a:fillRect/>
          </a:stretch>
        </p:blipFill>
        <p:spPr bwMode="auto">
          <a:xfrm>
            <a:off x="5500694" y="1241212"/>
            <a:ext cx="3643338" cy="5616812"/>
          </a:xfrm>
          <a:prstGeom prst="rect">
            <a:avLst/>
          </a:prstGeom>
          <a:noFill/>
          <a:ln w="9525">
            <a:noFill/>
            <a:miter lim="800000"/>
            <a:headEnd/>
            <a:tailEnd/>
          </a:ln>
          <a:effectLst/>
        </p:spPr>
      </p:pic>
      <p:sp>
        <p:nvSpPr>
          <p:cNvPr id="7" name="Rectangle 6"/>
          <p:cNvSpPr/>
          <p:nvPr/>
        </p:nvSpPr>
        <p:spPr>
          <a:xfrm>
            <a:off x="6372032" y="-142900"/>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sp>
        <p:nvSpPr>
          <p:cNvPr id="8" name="Rectangle 7"/>
          <p:cNvSpPr/>
          <p:nvPr/>
        </p:nvSpPr>
        <p:spPr>
          <a:xfrm>
            <a:off x="-32" y="1142984"/>
            <a:ext cx="6429420" cy="1338828"/>
          </a:xfrm>
          <a:prstGeom prst="rect">
            <a:avLst/>
          </a:prstGeom>
        </p:spPr>
        <p:txBody>
          <a:bodyPr wrap="square">
            <a:spAutoFit/>
          </a:bodyPr>
          <a:lstStyle/>
          <a:p>
            <a:pPr algn="just" fontAlgn="base"/>
            <a:r>
              <a:rPr lang="fr-FR" sz="2600" b="1" dirty="0" smtClean="0"/>
              <a:t>La </a:t>
            </a:r>
            <a:r>
              <a:rPr lang="fr-FR" sz="2600" b="1" dirty="0"/>
              <a:t>veine cave supérieure</a:t>
            </a:r>
            <a:r>
              <a:rPr lang="fr-FR" sz="2600" dirty="0"/>
              <a:t> draine le sang de la moitié supérieure du corps (tête, cou, membres supérieurs et thorax). </a:t>
            </a:r>
            <a:r>
              <a:rPr lang="fr-FR" sz="2600" dirty="0" smtClean="0"/>
              <a:t>  </a:t>
            </a:r>
            <a:endParaRPr lang="fr-FR" sz="2600" dirty="0"/>
          </a:p>
        </p:txBody>
      </p:sp>
      <p:sp>
        <p:nvSpPr>
          <p:cNvPr id="11" name="Rectangle 10"/>
          <p:cNvSpPr/>
          <p:nvPr/>
        </p:nvSpPr>
        <p:spPr>
          <a:xfrm>
            <a:off x="71406" y="2954768"/>
            <a:ext cx="5072098" cy="3831818"/>
          </a:xfrm>
          <a:prstGeom prst="rect">
            <a:avLst/>
          </a:prstGeom>
        </p:spPr>
        <p:txBody>
          <a:bodyPr wrap="square">
            <a:spAutoFit/>
          </a:bodyPr>
          <a:lstStyle/>
          <a:p>
            <a:pPr algn="just" fontAlgn="base"/>
            <a:r>
              <a:rPr lang="fr-FR" sz="2600" b="1" dirty="0" smtClean="0"/>
              <a:t>La </a:t>
            </a:r>
            <a:r>
              <a:rPr lang="fr-FR" sz="2600" b="1" dirty="0"/>
              <a:t>veine cave inférieure,</a:t>
            </a:r>
            <a:r>
              <a:rPr lang="fr-FR" sz="2600" dirty="0"/>
              <a:t> la plus volumineuse, draine le sang de la moitié inférieure du corps (abdomen, bassin et membres inférieurs</a:t>
            </a:r>
            <a:r>
              <a:rPr lang="fr-FR" sz="2600" dirty="0" smtClean="0"/>
              <a:t>). </a:t>
            </a:r>
            <a:r>
              <a:rPr lang="fr-FR" sz="2600" dirty="0"/>
              <a:t>Elle a un débit deux fois plus important que celui de la veine cave supérieure.</a:t>
            </a:r>
          </a:p>
          <a:p>
            <a:pPr algn="just" fontAlgn="base"/>
            <a:r>
              <a:rPr lang="fr-FR" sz="2600" dirty="0"/>
              <a:t>Les 2 veines caves se jettent dans l'oreillette droite</a:t>
            </a:r>
            <a:r>
              <a:rPr lang="fr-FR" sz="2600" dirty="0" smtClean="0"/>
              <a:t>.</a:t>
            </a:r>
            <a:endParaRPr lang="fr-F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241944"/>
            <a:ext cx="8229600" cy="1938992"/>
          </a:xfrm>
          <a:prstGeom prst="rect">
            <a:avLst/>
          </a:prstGeom>
        </p:spPr>
        <p:txBody>
          <a:bodyPr wrap="square">
            <a:spAutoFit/>
          </a:bodyPr>
          <a:lstStyle/>
          <a:p>
            <a:r>
              <a:rPr lang="fr-FR" sz="4000" b="1" dirty="0" smtClean="0">
                <a:solidFill>
                  <a:srgbClr val="DE004A"/>
                </a:solidFill>
              </a:rPr>
              <a:t>Les vaisseaux sanguins</a:t>
            </a:r>
            <a:br>
              <a:rPr lang="fr-FR" sz="4000" b="1" dirty="0" smtClean="0">
                <a:solidFill>
                  <a:srgbClr val="DE004A"/>
                </a:solidFill>
              </a:rPr>
            </a:br>
            <a:r>
              <a:rPr lang="fr-FR" sz="4000" b="1" dirty="0" smtClean="0">
                <a:solidFill>
                  <a:srgbClr val="DE004A"/>
                </a:solidFill>
              </a:rPr>
              <a:t/>
            </a:r>
            <a:br>
              <a:rPr lang="fr-FR" sz="4000" b="1" dirty="0" smtClean="0">
                <a:solidFill>
                  <a:srgbClr val="DE004A"/>
                </a:solidFill>
              </a:rPr>
            </a:br>
            <a:r>
              <a:rPr lang="fr-FR" sz="4000" b="1" dirty="0" smtClean="0">
                <a:solidFill>
                  <a:srgbClr val="DE004A"/>
                </a:solidFill>
              </a:rPr>
              <a:t> les capillaires</a:t>
            </a:r>
            <a:endParaRPr lang="fr-FR" sz="4000" b="1" dirty="0">
              <a:solidFill>
                <a:srgbClr val="DE004A"/>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Rectangle 4"/>
          <p:cNvSpPr/>
          <p:nvPr/>
        </p:nvSpPr>
        <p:spPr>
          <a:xfrm>
            <a:off x="1156" y="857231"/>
            <a:ext cx="9108000" cy="2769989"/>
          </a:xfrm>
          <a:prstGeom prst="rect">
            <a:avLst/>
          </a:prstGeom>
        </p:spPr>
        <p:txBody>
          <a:bodyPr wrap="square">
            <a:spAutoFit/>
          </a:bodyPr>
          <a:lstStyle/>
          <a:p>
            <a:pPr lvl="0" algn="just"/>
            <a:r>
              <a:rPr lang="fr-FR" sz="2900" dirty="0" smtClean="0"/>
              <a:t>4. </a:t>
            </a:r>
            <a:r>
              <a:rPr lang="fr-FR" sz="2900" dirty="0" smtClean="0">
                <a:solidFill>
                  <a:srgbClr val="0000FF"/>
                </a:solidFill>
                <a:cs typeface="Arial" pitchFamily="34" charset="0"/>
              </a:rPr>
              <a:t>les </a:t>
            </a:r>
            <a:r>
              <a:rPr lang="fr-FR" sz="2900" dirty="0" smtClean="0">
                <a:solidFill>
                  <a:srgbClr val="008000"/>
                </a:solidFill>
                <a:cs typeface="Arial" pitchFamily="34" charset="0"/>
              </a:rPr>
              <a:t>capillaires</a:t>
            </a:r>
            <a:r>
              <a:rPr lang="fr-FR" sz="2900" dirty="0" smtClean="0">
                <a:solidFill>
                  <a:srgbClr val="0000FF"/>
                </a:solidFill>
                <a:cs typeface="Arial" pitchFamily="34" charset="0"/>
              </a:rPr>
              <a:t> sanguins sont de très petits vaisseaux </a:t>
            </a:r>
            <a:r>
              <a:rPr lang="fr-FR" sz="2900" dirty="0" smtClean="0"/>
              <a:t>extrêmement fins, de 5 à 10 micromètres de diamètre </a:t>
            </a:r>
            <a:r>
              <a:rPr lang="fr-FR" sz="2900" dirty="0" smtClean="0">
                <a:solidFill>
                  <a:srgbClr val="0000FF"/>
                </a:solidFill>
                <a:cs typeface="Arial" pitchFamily="34" charset="0"/>
              </a:rPr>
              <a:t>de la grandeur d'un cheveu (</a:t>
            </a:r>
            <a:r>
              <a:rPr lang="fr-FR" sz="2900" dirty="0" err="1" smtClean="0">
                <a:solidFill>
                  <a:srgbClr val="0000FF"/>
                </a:solidFill>
                <a:cs typeface="Arial" pitchFamily="34" charset="0"/>
              </a:rPr>
              <a:t>capillus</a:t>
            </a:r>
            <a:r>
              <a:rPr lang="fr-FR" sz="2900" dirty="0" smtClean="0">
                <a:solidFill>
                  <a:srgbClr val="0000FF"/>
                </a:solidFill>
                <a:cs typeface="Arial" pitchFamily="34" charset="0"/>
              </a:rPr>
              <a:t> = le cheveu). </a:t>
            </a:r>
            <a:r>
              <a:rPr lang="fr-FR" sz="2900" dirty="0" smtClean="0"/>
              <a:t>Formés dans chaque organe par les subdivisions successives des artères et disposés en réseaux; ils se réunissent ensuite ensemble pour former la veine sortant de l'organe. </a:t>
            </a:r>
            <a:r>
              <a:rPr lang="fr-FR" sz="2900" dirty="0" smtClean="0">
                <a:solidFill>
                  <a:srgbClr val="0000FF"/>
                </a:solidFill>
                <a:cs typeface="Arial" pitchFamily="34" charset="0"/>
              </a:rPr>
              <a:t> </a:t>
            </a:r>
          </a:p>
        </p:txBody>
      </p:sp>
      <p:sp>
        <p:nvSpPr>
          <p:cNvPr id="8" name="Rectangle 7"/>
          <p:cNvSpPr/>
          <p:nvPr/>
        </p:nvSpPr>
        <p:spPr>
          <a:xfrm>
            <a:off x="1156" y="-24"/>
            <a:ext cx="2284828" cy="461665"/>
          </a:xfrm>
          <a:prstGeom prst="rect">
            <a:avLst/>
          </a:prstGeom>
        </p:spPr>
        <p:txBody>
          <a:bodyPr wrap="square">
            <a:spAutoFit/>
          </a:bodyPr>
          <a:lstStyle/>
          <a:p>
            <a:r>
              <a:rPr lang="fr-FR" sz="2400" b="1" dirty="0" smtClean="0">
                <a:solidFill>
                  <a:srgbClr val="0070C0"/>
                </a:solidFill>
              </a:rPr>
              <a:t>Les capillaire</a:t>
            </a:r>
            <a:endParaRPr lang="fr-FR" sz="2400" b="1" dirty="0">
              <a:solidFill>
                <a:srgbClr val="0070C0"/>
              </a:solidFill>
            </a:endParaRPr>
          </a:p>
        </p:txBody>
      </p:sp>
      <p:sp>
        <p:nvSpPr>
          <p:cNvPr id="9" name="Rectangle 8"/>
          <p:cNvSpPr/>
          <p:nvPr/>
        </p:nvSpPr>
        <p:spPr>
          <a:xfrm>
            <a:off x="6372032" y="-142900"/>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pic>
        <p:nvPicPr>
          <p:cNvPr id="18434" name="Picture 2" descr="https://www.pedagogie.ac-nantes.fr/medias/photo/img_1238445111143.jpg"/>
          <p:cNvPicPr>
            <a:picLocks noChangeAspect="1" noChangeArrowheads="1"/>
          </p:cNvPicPr>
          <p:nvPr/>
        </p:nvPicPr>
        <p:blipFill>
          <a:blip r:embed="rId2" cstate="print"/>
          <a:srcRect/>
          <a:stretch>
            <a:fillRect/>
          </a:stretch>
        </p:blipFill>
        <p:spPr bwMode="auto">
          <a:xfrm>
            <a:off x="261934" y="3857628"/>
            <a:ext cx="3810000" cy="2838450"/>
          </a:xfrm>
          <a:prstGeom prst="rect">
            <a:avLst/>
          </a:prstGeom>
          <a:noFill/>
        </p:spPr>
      </p:pic>
      <p:pic>
        <p:nvPicPr>
          <p:cNvPr id="18438" name="Picture 6" descr="RÃ©sultat de recherche d'images pour &quot;capillaire sanguin&quot;"/>
          <p:cNvPicPr>
            <a:picLocks noChangeAspect="1" noChangeArrowheads="1"/>
          </p:cNvPicPr>
          <p:nvPr/>
        </p:nvPicPr>
        <p:blipFill>
          <a:blip r:embed="rId3" cstate="print"/>
          <a:srcRect/>
          <a:stretch>
            <a:fillRect/>
          </a:stretch>
        </p:blipFill>
        <p:spPr bwMode="auto">
          <a:xfrm>
            <a:off x="4357686" y="4143380"/>
            <a:ext cx="4608000" cy="220663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Rectangle 4"/>
          <p:cNvSpPr/>
          <p:nvPr/>
        </p:nvSpPr>
        <p:spPr>
          <a:xfrm>
            <a:off x="1156" y="857231"/>
            <a:ext cx="9108000" cy="5001369"/>
          </a:xfrm>
          <a:prstGeom prst="rect">
            <a:avLst/>
          </a:prstGeom>
        </p:spPr>
        <p:txBody>
          <a:bodyPr wrap="square">
            <a:spAutoFit/>
          </a:bodyPr>
          <a:lstStyle/>
          <a:p>
            <a:pPr algn="just" fontAlgn="base"/>
            <a:r>
              <a:rPr lang="fr-FR" sz="2800" dirty="0" smtClean="0"/>
              <a:t>Les capillaires présentent des parois très minces. Ces parois minces permettent aux globules blancs de quitter la circulation sanguine par </a:t>
            </a:r>
            <a:r>
              <a:rPr lang="fr-FR" sz="2800" dirty="0" smtClean="0">
                <a:hlinkClick r:id="rId2" tooltip="Glossaire"/>
              </a:rPr>
              <a:t>diapédèse </a:t>
            </a:r>
            <a:r>
              <a:rPr lang="fr-FR" sz="2800" dirty="0" smtClean="0"/>
              <a:t>et d’exécuter leur travail de protection contre les bactéries ou d’autres corps étrangers.</a:t>
            </a:r>
          </a:p>
          <a:p>
            <a:pPr algn="just" fontAlgn="base"/>
            <a:r>
              <a:rPr lang="fr-FR" sz="2800" dirty="0" smtClean="0"/>
              <a:t>C’est dans les capillaires que surviennent les </a:t>
            </a:r>
            <a:r>
              <a:rPr lang="fr-FR" sz="2800" dirty="0" smtClean="0">
                <a:hlinkClick r:id="rId3" tooltip="Les échanges gazeux"/>
              </a:rPr>
              <a:t>échanges gazeux</a:t>
            </a:r>
            <a:r>
              <a:rPr lang="fr-FR" sz="2800" dirty="0" smtClean="0"/>
              <a:t>, de nutriments, d’eau et de déchets entre le sang et les cellules.</a:t>
            </a:r>
          </a:p>
          <a:p>
            <a:pPr algn="just"/>
            <a:r>
              <a:rPr lang="fr-FR" sz="2800" dirty="0" smtClean="0">
                <a:hlinkClick r:id="rId4"/>
              </a:rPr>
              <a:t/>
            </a:r>
            <a:br>
              <a:rPr lang="fr-FR" sz="2800" dirty="0" smtClean="0">
                <a:hlinkClick r:id="rId4"/>
              </a:rPr>
            </a:br>
            <a:endParaRPr lang="fr-FR" sz="2800" dirty="0" smtClean="0"/>
          </a:p>
          <a:p>
            <a:pPr lvl="0" algn="just"/>
            <a:endParaRPr lang="fr-FR" sz="2800" dirty="0"/>
          </a:p>
        </p:txBody>
      </p:sp>
      <p:sp>
        <p:nvSpPr>
          <p:cNvPr id="8" name="Rectangle 7"/>
          <p:cNvSpPr/>
          <p:nvPr/>
        </p:nvSpPr>
        <p:spPr>
          <a:xfrm>
            <a:off x="1156" y="-24"/>
            <a:ext cx="2284828" cy="461665"/>
          </a:xfrm>
          <a:prstGeom prst="rect">
            <a:avLst/>
          </a:prstGeom>
        </p:spPr>
        <p:txBody>
          <a:bodyPr wrap="square">
            <a:spAutoFit/>
          </a:bodyPr>
          <a:lstStyle/>
          <a:p>
            <a:r>
              <a:rPr lang="fr-FR" sz="2400" b="1" dirty="0" smtClean="0">
                <a:solidFill>
                  <a:srgbClr val="0070C0"/>
                </a:solidFill>
              </a:rPr>
              <a:t>Les capillaire</a:t>
            </a:r>
            <a:endParaRPr lang="fr-FR" sz="2400" b="1" dirty="0">
              <a:solidFill>
                <a:srgbClr val="0070C0"/>
              </a:solidFill>
            </a:endParaRPr>
          </a:p>
        </p:txBody>
      </p:sp>
      <p:sp>
        <p:nvSpPr>
          <p:cNvPr id="9" name="Rectangle 8"/>
          <p:cNvSpPr/>
          <p:nvPr/>
        </p:nvSpPr>
        <p:spPr>
          <a:xfrm>
            <a:off x="6372032" y="-142900"/>
            <a:ext cx="2772000" cy="1169551"/>
          </a:xfrm>
          <a:prstGeom prst="rect">
            <a:avLst/>
          </a:prstGeom>
        </p:spPr>
        <p:txBody>
          <a:bodyPr wrap="square">
            <a:spAutoFit/>
          </a:bodyPr>
          <a:lstStyle/>
          <a:p>
            <a:pPr algn="r"/>
            <a:r>
              <a:rPr lang="fr-FR" sz="3500" b="1" dirty="0" smtClean="0">
                <a:solidFill>
                  <a:srgbClr val="DE004A"/>
                </a:solidFill>
              </a:rPr>
              <a:t>Les vaisseaux sanguins</a:t>
            </a:r>
            <a:endParaRPr lang="fr-FR" sz="3500" b="1" dirty="0">
              <a:solidFill>
                <a:srgbClr val="DE004A"/>
              </a:solidFill>
            </a:endParaRPr>
          </a:p>
        </p:txBody>
      </p:sp>
      <p:pic>
        <p:nvPicPr>
          <p:cNvPr id="6" name="Picture 2" descr="https://upload.wikimedia.org/wikipedia/commons/d/da/Illu_capillary.jpg">
            <a:hlinkClick r:id="rId5"/>
          </p:cNvPr>
          <p:cNvPicPr>
            <a:picLocks noChangeAspect="1" noChangeArrowheads="1"/>
          </p:cNvPicPr>
          <p:nvPr/>
        </p:nvPicPr>
        <p:blipFill>
          <a:blip r:embed="rId6" cstate="print"/>
          <a:srcRect b="7074"/>
          <a:stretch>
            <a:fillRect/>
          </a:stretch>
        </p:blipFill>
        <p:spPr bwMode="auto">
          <a:xfrm>
            <a:off x="1714480" y="3930842"/>
            <a:ext cx="6300000" cy="2927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857496"/>
            <a:ext cx="8229600" cy="707886"/>
          </a:xfrm>
          <a:prstGeom prst="rect">
            <a:avLst/>
          </a:prstGeom>
        </p:spPr>
        <p:txBody>
          <a:bodyPr wrap="square">
            <a:spAutoFit/>
          </a:bodyPr>
          <a:lstStyle/>
          <a:p>
            <a:r>
              <a:rPr lang="fr-FR" sz="4000" b="1" dirty="0" smtClean="0">
                <a:solidFill>
                  <a:srgbClr val="0070C0"/>
                </a:solidFill>
              </a:rPr>
              <a:t>La circulation lymphatique</a:t>
            </a:r>
            <a:endParaRPr lang="fr-FR" sz="4000" b="1"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142844" y="1319459"/>
            <a:ext cx="8785686" cy="3483261"/>
          </a:xfrm>
          <a:prstGeom prst="rect">
            <a:avLst/>
          </a:prstGeom>
        </p:spPr>
        <p:txBody>
          <a:bodyPr wrap="square">
            <a:spAutoFit/>
          </a:bodyPr>
          <a:lstStyle/>
          <a:p>
            <a:pPr algn="just">
              <a:lnSpc>
                <a:spcPct val="150000"/>
              </a:lnSpc>
            </a:pPr>
            <a:r>
              <a:rPr lang="fr-FR" sz="3000" dirty="0" smtClean="0"/>
              <a:t>Les vaisseaux lymphatiques sont des vaisseaux organisés en un système de canaux très plats et sinueux, relayés régulièrement par des ganglions. Ils transportent la </a:t>
            </a:r>
            <a:r>
              <a:rPr lang="fr-FR" sz="3000" dirty="0" smtClean="0">
                <a:solidFill>
                  <a:srgbClr val="82002B"/>
                </a:solidFill>
              </a:rPr>
              <a:t>lymphe</a:t>
            </a:r>
            <a:r>
              <a:rPr lang="fr-FR" sz="3000" dirty="0" smtClean="0"/>
              <a:t>. Le système des lymphatiques suit un trajet parallèle au </a:t>
            </a:r>
            <a:r>
              <a:rPr lang="fr-FR" sz="3000" dirty="0" smtClean="0">
                <a:solidFill>
                  <a:srgbClr val="82002B"/>
                </a:solidFill>
              </a:rPr>
              <a:t>système veineux</a:t>
            </a:r>
            <a:r>
              <a:rPr lang="fr-FR" sz="3000" dirty="0" smtClean="0"/>
              <a:t>.</a:t>
            </a:r>
            <a:endParaRPr lang="fr-FR" sz="3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928670"/>
            <a:ext cx="9108000" cy="1015663"/>
          </a:xfrm>
          <a:prstGeom prst="rect">
            <a:avLst/>
          </a:prstGeom>
        </p:spPr>
        <p:txBody>
          <a:bodyPr>
            <a:spAutoFit/>
          </a:bodyPr>
          <a:lstStyle/>
          <a:p>
            <a:pPr algn="just"/>
            <a:r>
              <a:rPr lang="fr-FR" sz="3000" dirty="0" smtClean="0"/>
              <a:t>Ensemble d’organes, de tissus et de cellules qui interviennent dans la défense spécifique.</a:t>
            </a:r>
            <a:endParaRPr lang="fr-FR" sz="3000" dirty="0"/>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graphicFrame>
        <p:nvGraphicFramePr>
          <p:cNvPr id="9" name="Diagramme 8"/>
          <p:cNvGraphicFramePr/>
          <p:nvPr/>
        </p:nvGraphicFramePr>
        <p:xfrm>
          <a:off x="-32" y="1785926"/>
          <a:ext cx="885831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pic>
        <p:nvPicPr>
          <p:cNvPr id="2050" name="Picture 2" descr="http://www.cancer.ca/~/media/CCE/11344/e79ede5abbf3fa405db2e71d16f70910.png"/>
          <p:cNvPicPr>
            <a:picLocks noChangeAspect="1" noChangeArrowheads="1"/>
          </p:cNvPicPr>
          <p:nvPr/>
        </p:nvPicPr>
        <p:blipFill>
          <a:blip r:embed="rId2" cstate="print"/>
          <a:srcRect t="10595" b="8476"/>
          <a:stretch>
            <a:fillRect/>
          </a:stretch>
        </p:blipFill>
        <p:spPr bwMode="auto">
          <a:xfrm>
            <a:off x="691176" y="857232"/>
            <a:ext cx="8024228" cy="602831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6" name="Rectangle 5"/>
          <p:cNvSpPr/>
          <p:nvPr/>
        </p:nvSpPr>
        <p:spPr>
          <a:xfrm>
            <a:off x="145156" y="1443841"/>
            <a:ext cx="8856000" cy="2400657"/>
          </a:xfrm>
          <a:prstGeom prst="rect">
            <a:avLst/>
          </a:prstGeom>
        </p:spPr>
        <p:txBody>
          <a:bodyPr>
            <a:spAutoFit/>
          </a:bodyPr>
          <a:lstStyle/>
          <a:p>
            <a:pPr algn="just"/>
            <a:r>
              <a:rPr lang="fr-FR" sz="3000" dirty="0" smtClean="0"/>
              <a:t>La lymphe (liquide lymphatique) est un liquide clair, jaunâtre, qui transporte les globules blancs (lymphocytes), les anticorps et les éléments nutritifs dans tout le corps. La lymphe circule dans tout le réseau de ganglions et de vaisseaux lymphatiques. </a:t>
            </a:r>
            <a:endParaRPr lang="fr-FR" sz="3000" dirty="0"/>
          </a:p>
        </p:txBody>
      </p:sp>
      <p:sp>
        <p:nvSpPr>
          <p:cNvPr id="7" name="Rectangle 6"/>
          <p:cNvSpPr/>
          <p:nvPr/>
        </p:nvSpPr>
        <p:spPr>
          <a:xfrm>
            <a:off x="6372032" y="11976"/>
            <a:ext cx="2772000" cy="630942"/>
          </a:xfrm>
          <a:prstGeom prst="rect">
            <a:avLst/>
          </a:prstGeom>
        </p:spPr>
        <p:txBody>
          <a:bodyPr wrap="square">
            <a:spAutoFit/>
          </a:bodyPr>
          <a:lstStyle/>
          <a:p>
            <a:pPr algn="r"/>
            <a:r>
              <a:rPr lang="fr-FR" sz="3500" b="1" dirty="0" smtClean="0">
                <a:solidFill>
                  <a:srgbClr val="DE004A"/>
                </a:solidFill>
              </a:rPr>
              <a:t>1. La lymphe</a:t>
            </a:r>
            <a:endParaRPr lang="fr-FR" sz="3500" b="1" dirty="0">
              <a:solidFill>
                <a:srgbClr val="DE004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857496"/>
            <a:ext cx="8229600" cy="707886"/>
          </a:xfrm>
          <a:prstGeom prst="rect">
            <a:avLst/>
          </a:prstGeom>
        </p:spPr>
        <p:txBody>
          <a:bodyPr wrap="square">
            <a:spAutoFit/>
          </a:bodyPr>
          <a:lstStyle/>
          <a:p>
            <a:r>
              <a:rPr lang="fr-FR" sz="4000" b="1" dirty="0" smtClean="0">
                <a:solidFill>
                  <a:srgbClr val="0070C0"/>
                </a:solidFill>
              </a:rPr>
              <a:t>La circulation sanguine</a:t>
            </a:r>
            <a:endParaRPr lang="fr-FR" sz="4000" b="1"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6" name="Rectangle 5"/>
          <p:cNvSpPr/>
          <p:nvPr/>
        </p:nvSpPr>
        <p:spPr>
          <a:xfrm>
            <a:off x="145156" y="1443841"/>
            <a:ext cx="8856000" cy="3108543"/>
          </a:xfrm>
          <a:prstGeom prst="rect">
            <a:avLst/>
          </a:prstGeom>
        </p:spPr>
        <p:txBody>
          <a:bodyPr>
            <a:spAutoFit/>
          </a:bodyPr>
          <a:lstStyle/>
          <a:p>
            <a:pPr algn="just"/>
            <a:r>
              <a:rPr lang="fr-FR" sz="2800" dirty="0" smtClean="0"/>
              <a:t>Les lymphocytes sont des globules blancs essentiels au système immunitaire.  </a:t>
            </a:r>
          </a:p>
          <a:p>
            <a:pPr algn="just"/>
            <a:r>
              <a:rPr lang="fr-FR" sz="2800" dirty="0" smtClean="0"/>
              <a:t>Les lymphocytes commencent à se développer dans la moelle osseuse et poursuivent leur maturation dans des emplacements différents :</a:t>
            </a:r>
          </a:p>
          <a:p>
            <a:pPr algn="just"/>
            <a:r>
              <a:rPr lang="fr-FR" sz="2800" dirty="0" smtClean="0"/>
              <a:t>cellules B (moelle osseuse ou organes lymphatiques) et cellules T (thymus). </a:t>
            </a:r>
            <a:endParaRPr lang="fr-FR" sz="2800" dirty="0"/>
          </a:p>
        </p:txBody>
      </p:sp>
      <p:sp>
        <p:nvSpPr>
          <p:cNvPr id="7" name="Rectangle 6"/>
          <p:cNvSpPr/>
          <p:nvPr/>
        </p:nvSpPr>
        <p:spPr>
          <a:xfrm>
            <a:off x="5760032" y="517548"/>
            <a:ext cx="3384000" cy="553998"/>
          </a:xfrm>
          <a:prstGeom prst="rect">
            <a:avLst/>
          </a:prstGeom>
        </p:spPr>
        <p:txBody>
          <a:bodyPr wrap="square">
            <a:spAutoFit/>
          </a:bodyPr>
          <a:lstStyle/>
          <a:p>
            <a:pPr algn="r"/>
            <a:r>
              <a:rPr lang="fr-FR" sz="3000" b="1" dirty="0" smtClean="0">
                <a:solidFill>
                  <a:srgbClr val="DE004A"/>
                </a:solidFill>
              </a:rPr>
              <a:t>2. Les  lymphocytes</a:t>
            </a:r>
            <a:endParaRPr lang="fr-FR" sz="3000" b="1" dirty="0">
              <a:solidFill>
                <a:srgbClr val="DE004A"/>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6" name="Rectangle 5"/>
          <p:cNvSpPr/>
          <p:nvPr/>
        </p:nvSpPr>
        <p:spPr>
          <a:xfrm>
            <a:off x="145156" y="1443841"/>
            <a:ext cx="8856000" cy="3539430"/>
          </a:xfrm>
          <a:prstGeom prst="rect">
            <a:avLst/>
          </a:prstGeom>
        </p:spPr>
        <p:txBody>
          <a:bodyPr>
            <a:spAutoFit/>
          </a:bodyPr>
          <a:lstStyle/>
          <a:p>
            <a:pPr algn="just"/>
            <a:r>
              <a:rPr lang="fr-FR" sz="2800" dirty="0" smtClean="0"/>
              <a:t>Il existe 3 principaux types de vaisseaux lymphatiques :</a:t>
            </a:r>
          </a:p>
          <a:p>
            <a:pPr algn="just">
              <a:buBlip>
                <a:blip r:embed="rId2"/>
              </a:buBlip>
            </a:pPr>
            <a:r>
              <a:rPr lang="fr-FR" sz="2800" b="1" dirty="0" smtClean="0">
                <a:solidFill>
                  <a:srgbClr val="DE004A"/>
                </a:solidFill>
              </a:rPr>
              <a:t>capillaires lymphatiques</a:t>
            </a:r>
            <a:r>
              <a:rPr lang="fr-FR" sz="2800" dirty="0" smtClean="0"/>
              <a:t>: tubes microscopiques par lesquels le liquide tissulaire entre dans le système lymphatique;</a:t>
            </a:r>
          </a:p>
          <a:p>
            <a:pPr algn="just">
              <a:buBlip>
                <a:blip r:embed="rId2"/>
              </a:buBlip>
            </a:pPr>
            <a:r>
              <a:rPr lang="fr-FR" sz="2800" b="1" dirty="0" smtClean="0">
                <a:solidFill>
                  <a:srgbClr val="DE004A"/>
                </a:solidFill>
              </a:rPr>
              <a:t>vaisseaux lymphatiques</a:t>
            </a:r>
            <a:r>
              <a:rPr lang="fr-FR" sz="2800" dirty="0" smtClean="0"/>
              <a:t> : tubes qui font entrer la lymphe dans les ganglions lymphatiques et qui l'en évacuent;</a:t>
            </a:r>
            <a:endParaRPr lang="fr-FR" sz="2800" b="1" dirty="0" smtClean="0">
              <a:solidFill>
                <a:srgbClr val="DE004A"/>
              </a:solidFill>
            </a:endParaRPr>
          </a:p>
          <a:p>
            <a:pPr algn="just">
              <a:buBlip>
                <a:blip r:embed="rId2"/>
              </a:buBlip>
            </a:pPr>
            <a:r>
              <a:rPr lang="fr-FR" sz="2800" b="1" dirty="0" smtClean="0">
                <a:solidFill>
                  <a:srgbClr val="DE004A"/>
                </a:solidFill>
              </a:rPr>
              <a:t>tubes collecteurs</a:t>
            </a:r>
            <a:r>
              <a:rPr lang="fr-FR" sz="2800" dirty="0" smtClean="0"/>
              <a:t> : tubes qui retournent la lymphe dans la circulation sanguine.</a:t>
            </a:r>
            <a:endParaRPr lang="fr-FR" sz="2800" dirty="0"/>
          </a:p>
        </p:txBody>
      </p:sp>
      <p:sp>
        <p:nvSpPr>
          <p:cNvPr id="7" name="Rectangle 6"/>
          <p:cNvSpPr/>
          <p:nvPr/>
        </p:nvSpPr>
        <p:spPr>
          <a:xfrm>
            <a:off x="5760032" y="517548"/>
            <a:ext cx="3384000" cy="1015663"/>
          </a:xfrm>
          <a:prstGeom prst="rect">
            <a:avLst/>
          </a:prstGeom>
        </p:spPr>
        <p:txBody>
          <a:bodyPr wrap="square">
            <a:spAutoFit/>
          </a:bodyPr>
          <a:lstStyle/>
          <a:p>
            <a:pPr algn="r"/>
            <a:r>
              <a:rPr lang="fr-FR" sz="3000" b="1" dirty="0" smtClean="0">
                <a:solidFill>
                  <a:srgbClr val="DE004A"/>
                </a:solidFill>
              </a:rPr>
              <a:t>3. Les   Vaisseaux lymphatiques</a:t>
            </a:r>
            <a:endParaRPr lang="fr-FR" sz="3000" b="1" dirty="0">
              <a:solidFill>
                <a:srgbClr val="DE004A"/>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56" y="1500174"/>
            <a:ext cx="8856000" cy="2585323"/>
          </a:xfrm>
          <a:prstGeom prst="rect">
            <a:avLst/>
          </a:prstGeom>
        </p:spPr>
        <p:txBody>
          <a:bodyPr>
            <a:spAutoFit/>
          </a:bodyPr>
          <a:lstStyle/>
          <a:p>
            <a:pPr algn="just"/>
            <a:r>
              <a:rPr lang="fr-FR" sz="2700" dirty="0" smtClean="0"/>
              <a:t>Ce sont de petits organes en forme d’haricot qui filtrent la lymphe. La taille des ganglions lymphatiques varie, mais ils mesurent habituellement moins de 1 cm (ils peuvent atteindre jusqu'à 1,5 cm). On trouve beaucoup de ganglions dispersés dans tout le corps. Le nombre de ganglions lymphatiques varie également d'une partie du corps à l'autre. </a:t>
            </a:r>
            <a:endParaRPr lang="fr-FR" sz="2700" dirty="0"/>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1477328"/>
          </a:xfrm>
          <a:prstGeom prst="rect">
            <a:avLst/>
          </a:prstGeom>
        </p:spPr>
        <p:txBody>
          <a:bodyPr wrap="square">
            <a:spAutoFit/>
          </a:bodyPr>
          <a:lstStyle/>
          <a:p>
            <a:pPr algn="r"/>
            <a:r>
              <a:rPr lang="fr-FR" sz="3000" b="1" dirty="0" smtClean="0">
                <a:solidFill>
                  <a:srgbClr val="DE004A"/>
                </a:solidFill>
              </a:rPr>
              <a:t>4. Les  ganglions lymphatiques</a:t>
            </a:r>
          </a:p>
          <a:p>
            <a:pPr algn="r"/>
            <a:endParaRPr lang="fr-FR" sz="3000" b="1" dirty="0">
              <a:solidFill>
                <a:srgbClr val="DE004A"/>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1477328"/>
          </a:xfrm>
          <a:prstGeom prst="rect">
            <a:avLst/>
          </a:prstGeom>
        </p:spPr>
        <p:txBody>
          <a:bodyPr wrap="square">
            <a:spAutoFit/>
          </a:bodyPr>
          <a:lstStyle/>
          <a:p>
            <a:pPr algn="r"/>
            <a:r>
              <a:rPr lang="fr-FR" sz="3000" b="1" dirty="0" smtClean="0">
                <a:solidFill>
                  <a:srgbClr val="DE004A"/>
                </a:solidFill>
              </a:rPr>
              <a:t>4. Les  ganglions lymphatiques</a:t>
            </a:r>
          </a:p>
          <a:p>
            <a:pPr algn="r"/>
            <a:endParaRPr lang="fr-FR" sz="3000" b="1" dirty="0">
              <a:solidFill>
                <a:srgbClr val="DE004A"/>
              </a:solidFill>
            </a:endParaRPr>
          </a:p>
        </p:txBody>
      </p:sp>
      <p:pic>
        <p:nvPicPr>
          <p:cNvPr id="67586" name="Picture 2" descr="https://www.docteurclic.com/galerie-photos/image_3415_245.jpg"/>
          <p:cNvPicPr>
            <a:picLocks noChangeAspect="1" noChangeArrowheads="1"/>
          </p:cNvPicPr>
          <p:nvPr/>
        </p:nvPicPr>
        <p:blipFill>
          <a:blip r:embed="rId2" cstate="print"/>
          <a:srcRect/>
          <a:stretch>
            <a:fillRect/>
          </a:stretch>
        </p:blipFill>
        <p:spPr bwMode="auto">
          <a:xfrm>
            <a:off x="4857752" y="1666877"/>
            <a:ext cx="4191013" cy="4191015"/>
          </a:xfrm>
          <a:prstGeom prst="rect">
            <a:avLst/>
          </a:prstGeom>
          <a:noFill/>
        </p:spPr>
      </p:pic>
      <p:sp>
        <p:nvSpPr>
          <p:cNvPr id="8" name="Rectangle 7"/>
          <p:cNvSpPr/>
          <p:nvPr/>
        </p:nvSpPr>
        <p:spPr>
          <a:xfrm>
            <a:off x="-32" y="1571612"/>
            <a:ext cx="4752000" cy="5643602"/>
          </a:xfrm>
          <a:prstGeom prst="rect">
            <a:avLst/>
          </a:prstGeom>
        </p:spPr>
        <p:txBody>
          <a:bodyPr wrap="square">
            <a:spAutoFit/>
          </a:bodyPr>
          <a:lstStyle/>
          <a:p>
            <a:pPr algn="just"/>
            <a:r>
              <a:rPr lang="fr-FR" sz="2700" dirty="0" smtClean="0"/>
              <a:t>Les ganglions lymphatiques contiennent 2 types de globules blancs qui combattent les microorganismes envahissants :</a:t>
            </a:r>
          </a:p>
          <a:p>
            <a:pPr algn="just">
              <a:buFont typeface="Arial" pitchFamily="34" charset="0"/>
              <a:buChar char="•"/>
            </a:pPr>
            <a:r>
              <a:rPr lang="fr-FR" sz="2700" dirty="0" smtClean="0"/>
              <a:t>lymphocytes : attaquent les virus, les bactéries, …</a:t>
            </a:r>
          </a:p>
          <a:p>
            <a:pPr algn="just">
              <a:buFont typeface="Arial" pitchFamily="34" charset="0"/>
              <a:buChar char="•"/>
            </a:pPr>
            <a:r>
              <a:rPr lang="fr-FR" sz="2700" dirty="0" smtClean="0"/>
              <a:t>Macrophages : engloutissent et détruisent les substances étrangères, les cellules endommagées et les débris cellulaires. </a:t>
            </a:r>
            <a:endParaRPr lang="fr-FR" sz="27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1071546"/>
            <a:ext cx="4356000" cy="5909310"/>
          </a:xfrm>
          <a:prstGeom prst="rect">
            <a:avLst/>
          </a:prstGeom>
        </p:spPr>
        <p:txBody>
          <a:bodyPr wrap="square">
            <a:spAutoFit/>
          </a:bodyPr>
          <a:lstStyle/>
          <a:p>
            <a:pPr algn="just"/>
            <a:r>
              <a:rPr lang="fr-FR" sz="2700" dirty="0" smtClean="0"/>
              <a:t>Les ganglions lymphatiques sont regroupés dans les principales régions suivantes :</a:t>
            </a:r>
          </a:p>
          <a:p>
            <a:pPr algn="just">
              <a:buBlip>
                <a:blip r:embed="rId2"/>
              </a:buBlip>
            </a:pPr>
            <a:r>
              <a:rPr lang="fr-FR" sz="2700" dirty="0" smtClean="0"/>
              <a:t>cou : ganglions cervicaux</a:t>
            </a:r>
          </a:p>
          <a:p>
            <a:pPr algn="just">
              <a:buBlip>
                <a:blip r:embed="rId2"/>
              </a:buBlip>
            </a:pPr>
            <a:r>
              <a:rPr lang="fr-FR" sz="2700" dirty="0" smtClean="0"/>
              <a:t>cavité thoracique : ganglions thoraciques et </a:t>
            </a:r>
            <a:r>
              <a:rPr lang="fr-FR" sz="2700" dirty="0" err="1" smtClean="0"/>
              <a:t>médiastinaux</a:t>
            </a:r>
            <a:endParaRPr lang="fr-FR" sz="2700" dirty="0" smtClean="0"/>
          </a:p>
          <a:p>
            <a:pPr algn="just">
              <a:buBlip>
                <a:blip r:embed="rId2"/>
              </a:buBlip>
            </a:pPr>
            <a:r>
              <a:rPr lang="fr-FR" sz="2700" dirty="0" smtClean="0"/>
              <a:t>aisselles : ganglions axillaires</a:t>
            </a:r>
          </a:p>
          <a:p>
            <a:pPr algn="just">
              <a:buBlip>
                <a:blip r:embed="rId2"/>
              </a:buBlip>
            </a:pPr>
            <a:r>
              <a:rPr lang="fr-FR" sz="2700" dirty="0" smtClean="0"/>
              <a:t>cavité abdominale : ganglions para-aortiques, mésentériques</a:t>
            </a:r>
          </a:p>
          <a:p>
            <a:pPr algn="just"/>
            <a:r>
              <a:rPr lang="fr-FR" sz="2700" dirty="0" smtClean="0"/>
              <a:t>… </a:t>
            </a:r>
            <a:endParaRPr lang="fr-FR" sz="2700" dirty="0"/>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1477328"/>
          </a:xfrm>
          <a:prstGeom prst="rect">
            <a:avLst/>
          </a:prstGeom>
        </p:spPr>
        <p:txBody>
          <a:bodyPr wrap="square">
            <a:spAutoFit/>
          </a:bodyPr>
          <a:lstStyle/>
          <a:p>
            <a:pPr algn="r"/>
            <a:r>
              <a:rPr lang="fr-FR" sz="3000" b="1" dirty="0" smtClean="0">
                <a:solidFill>
                  <a:srgbClr val="DE004A"/>
                </a:solidFill>
              </a:rPr>
              <a:t>4. Les  ganglions lymphatiques</a:t>
            </a:r>
          </a:p>
          <a:p>
            <a:pPr algn="r"/>
            <a:endParaRPr lang="fr-FR" sz="3000" b="1" dirty="0">
              <a:solidFill>
                <a:srgbClr val="DE004A"/>
              </a:solidFill>
            </a:endParaRPr>
          </a:p>
        </p:txBody>
      </p:sp>
      <p:pic>
        <p:nvPicPr>
          <p:cNvPr id="9" name="Picture 2" descr="Image associÃ©e"/>
          <p:cNvPicPr>
            <a:picLocks noChangeAspect="1" noChangeArrowheads="1"/>
          </p:cNvPicPr>
          <p:nvPr/>
        </p:nvPicPr>
        <p:blipFill>
          <a:blip r:embed="rId3" cstate="print"/>
          <a:srcRect l="9612" t="5586" r="14578" b="6294"/>
          <a:stretch>
            <a:fillRect/>
          </a:stretch>
        </p:blipFill>
        <p:spPr bwMode="auto">
          <a:xfrm>
            <a:off x="4429124" y="1714488"/>
            <a:ext cx="4736262" cy="400052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1477328"/>
          </a:xfrm>
          <a:prstGeom prst="rect">
            <a:avLst/>
          </a:prstGeom>
        </p:spPr>
        <p:txBody>
          <a:bodyPr wrap="square">
            <a:spAutoFit/>
          </a:bodyPr>
          <a:lstStyle/>
          <a:p>
            <a:pPr algn="r"/>
            <a:r>
              <a:rPr lang="fr-FR" sz="3000" b="1" dirty="0" smtClean="0">
                <a:solidFill>
                  <a:srgbClr val="DE004A"/>
                </a:solidFill>
              </a:rPr>
              <a:t>4. Les  ganglions lymphatiques</a:t>
            </a:r>
          </a:p>
          <a:p>
            <a:pPr algn="r"/>
            <a:endParaRPr lang="fr-FR" sz="3000" b="1" dirty="0">
              <a:solidFill>
                <a:srgbClr val="DE004A"/>
              </a:solidFill>
            </a:endParaRPr>
          </a:p>
        </p:txBody>
      </p:sp>
      <p:sp>
        <p:nvSpPr>
          <p:cNvPr id="8" name="Rectangle 7"/>
          <p:cNvSpPr/>
          <p:nvPr/>
        </p:nvSpPr>
        <p:spPr>
          <a:xfrm>
            <a:off x="142844" y="2071678"/>
            <a:ext cx="8786874" cy="3144130"/>
          </a:xfrm>
          <a:prstGeom prst="rect">
            <a:avLst/>
          </a:prstGeom>
        </p:spPr>
        <p:txBody>
          <a:bodyPr wrap="square">
            <a:spAutoFit/>
          </a:bodyPr>
          <a:lstStyle/>
          <a:p>
            <a:pPr algn="just">
              <a:lnSpc>
                <a:spcPct val="150000"/>
              </a:lnSpc>
            </a:pPr>
            <a:r>
              <a:rPr lang="fr-FR" sz="2700" dirty="0" smtClean="0">
                <a:solidFill>
                  <a:srgbClr val="DE004A"/>
                </a:solidFill>
              </a:rPr>
              <a:t>Fonction des ganglions lymphatiques: </a:t>
            </a:r>
          </a:p>
          <a:p>
            <a:pPr algn="just">
              <a:lnSpc>
                <a:spcPct val="150000"/>
              </a:lnSpc>
              <a:buFont typeface="Arial" pitchFamily="34" charset="0"/>
              <a:buChar char="•"/>
            </a:pPr>
            <a:r>
              <a:rPr lang="fr-FR" sz="2700" dirty="0" smtClean="0"/>
              <a:t>filtration des particules nuisibles de la lymphe, dont les bactéries, les virus et les substances étrangères, avant son retour à la circulation sanguine</a:t>
            </a:r>
          </a:p>
          <a:p>
            <a:pPr algn="just">
              <a:lnSpc>
                <a:spcPct val="150000"/>
              </a:lnSpc>
              <a:buFont typeface="Arial" pitchFamily="34" charset="0"/>
              <a:buChar char="•"/>
            </a:pPr>
            <a:r>
              <a:rPr lang="fr-FR" sz="2700" dirty="0" smtClean="0"/>
              <a:t>activation du système immunitaire </a:t>
            </a:r>
            <a:endParaRPr lang="fr-FR" sz="27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36769"/>
            <a:ext cx="9001156" cy="923330"/>
          </a:xfrm>
          <a:prstGeom prst="rect">
            <a:avLst/>
          </a:prstGeom>
        </p:spPr>
        <p:txBody>
          <a:bodyPr wrap="square">
            <a:spAutoFit/>
          </a:bodyPr>
          <a:lstStyle/>
          <a:p>
            <a:pPr algn="just"/>
            <a:r>
              <a:rPr lang="fr-FR" sz="2700" dirty="0" smtClean="0"/>
              <a:t>La rate est le plus gros organe lymphatique. Elle est située dans la partie supérieure gauche de la cavité abdominale.   </a:t>
            </a:r>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1015663"/>
          </a:xfrm>
          <a:prstGeom prst="rect">
            <a:avLst/>
          </a:prstGeom>
        </p:spPr>
        <p:txBody>
          <a:bodyPr wrap="square">
            <a:spAutoFit/>
          </a:bodyPr>
          <a:lstStyle/>
          <a:p>
            <a:pPr algn="r"/>
            <a:r>
              <a:rPr lang="fr-FR" sz="3000" b="1" dirty="0" smtClean="0">
                <a:solidFill>
                  <a:srgbClr val="DE004A"/>
                </a:solidFill>
              </a:rPr>
              <a:t>5. La rate </a:t>
            </a:r>
          </a:p>
          <a:p>
            <a:pPr algn="r"/>
            <a:endParaRPr lang="fr-FR" sz="3000" b="1" dirty="0">
              <a:solidFill>
                <a:srgbClr val="DE004A"/>
              </a:solidFill>
            </a:endParaRPr>
          </a:p>
        </p:txBody>
      </p:sp>
      <p:pic>
        <p:nvPicPr>
          <p:cNvPr id="69634" name="Picture 2" descr="http://monsystemeimmunitaire.fr/wp-content/uploads/2017/03/Fotolia_78952985_Subscription_Monthly_M.jpg"/>
          <p:cNvPicPr>
            <a:picLocks noChangeAspect="1" noChangeArrowheads="1"/>
          </p:cNvPicPr>
          <p:nvPr/>
        </p:nvPicPr>
        <p:blipFill>
          <a:blip r:embed="rId2" cstate="print"/>
          <a:srcRect/>
          <a:stretch>
            <a:fillRect/>
          </a:stretch>
        </p:blipFill>
        <p:spPr bwMode="auto">
          <a:xfrm>
            <a:off x="5510769" y="2000240"/>
            <a:ext cx="3473529" cy="4500594"/>
          </a:xfrm>
          <a:prstGeom prst="rect">
            <a:avLst/>
          </a:prstGeom>
          <a:noFill/>
        </p:spPr>
      </p:pic>
      <p:sp>
        <p:nvSpPr>
          <p:cNvPr id="8" name="Rectangle 7"/>
          <p:cNvSpPr/>
          <p:nvPr/>
        </p:nvSpPr>
        <p:spPr>
          <a:xfrm>
            <a:off x="-32" y="2428443"/>
            <a:ext cx="5286412" cy="4324261"/>
          </a:xfrm>
          <a:prstGeom prst="rect">
            <a:avLst/>
          </a:prstGeom>
        </p:spPr>
        <p:txBody>
          <a:bodyPr wrap="square">
            <a:spAutoFit/>
          </a:bodyPr>
          <a:lstStyle/>
          <a:p>
            <a:pPr algn="just"/>
            <a:r>
              <a:rPr lang="fr-FR" sz="2700" dirty="0" smtClean="0"/>
              <a:t>Ses fonctions sont les suivantes :</a:t>
            </a:r>
          </a:p>
          <a:p>
            <a:pPr algn="just">
              <a:buFont typeface="Arial" pitchFamily="34" charset="0"/>
              <a:buChar char="•"/>
            </a:pPr>
            <a:r>
              <a:rPr lang="fr-FR" sz="2700" dirty="0" smtClean="0"/>
              <a:t>fabrication, emmagasinage et évacuation des lymphocytes</a:t>
            </a:r>
          </a:p>
          <a:p>
            <a:pPr algn="just">
              <a:buFont typeface="Arial" pitchFamily="34" charset="0"/>
              <a:buChar char="•"/>
            </a:pPr>
            <a:r>
              <a:rPr lang="fr-FR" sz="2700" dirty="0" smtClean="0"/>
              <a:t>destruction des vieux globules rouges</a:t>
            </a:r>
            <a:endParaRPr lang="fr-FR" sz="2800" dirty="0" smtClean="0"/>
          </a:p>
          <a:p>
            <a:pPr algn="just">
              <a:buFont typeface="Arial" pitchFamily="34" charset="0"/>
              <a:buChar char="•"/>
            </a:pPr>
            <a:r>
              <a:rPr lang="fr-FR" sz="2800" dirty="0" smtClean="0"/>
              <a:t>filtration du sang: elle intervient dans le contrôle des infections à bactéries encapsulées, en particulier les </a:t>
            </a:r>
            <a:r>
              <a:rPr lang="fr-FR" sz="2800" dirty="0" smtClean="0">
                <a:hlinkClick r:id="rId3" tooltip="Pneumocoque"/>
              </a:rPr>
              <a:t>pneumocoques</a:t>
            </a:r>
            <a:r>
              <a:rPr lang="fr-FR" sz="2800" dirty="0" smtClean="0"/>
              <a:t> et les </a:t>
            </a:r>
            <a:r>
              <a:rPr lang="fr-FR" sz="2800" dirty="0" smtClean="0">
                <a:hlinkClick r:id="rId4" tooltip="Méningocoque"/>
              </a:rPr>
              <a:t>méningocoques</a:t>
            </a:r>
            <a:r>
              <a:rPr lang="fr-FR" sz="2800" dirty="0" smtClean="0"/>
              <a:t> ;</a:t>
            </a:r>
            <a:endParaRPr lang="fr-FR" sz="27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136769"/>
            <a:ext cx="8820000" cy="923330"/>
          </a:xfrm>
          <a:prstGeom prst="rect">
            <a:avLst/>
          </a:prstGeom>
        </p:spPr>
        <p:txBody>
          <a:bodyPr wrap="square">
            <a:spAutoFit/>
          </a:bodyPr>
          <a:lstStyle/>
          <a:p>
            <a:pPr algn="just"/>
            <a:r>
              <a:rPr lang="fr-FR" sz="2700" dirty="0" smtClean="0"/>
              <a:t>Le thymus se situe dans le thorax. C'est là où les lymphocytes T parviennent à maturité et se multiplient.</a:t>
            </a:r>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1015663"/>
          </a:xfrm>
          <a:prstGeom prst="rect">
            <a:avLst/>
          </a:prstGeom>
        </p:spPr>
        <p:txBody>
          <a:bodyPr wrap="square">
            <a:spAutoFit/>
          </a:bodyPr>
          <a:lstStyle/>
          <a:p>
            <a:pPr algn="r"/>
            <a:r>
              <a:rPr lang="fr-FR" sz="3000" b="1" dirty="0" smtClean="0">
                <a:solidFill>
                  <a:srgbClr val="DE004A"/>
                </a:solidFill>
              </a:rPr>
              <a:t>6. Le thymus  </a:t>
            </a:r>
          </a:p>
          <a:p>
            <a:pPr algn="r"/>
            <a:endParaRPr lang="fr-FR" sz="3000" b="1" dirty="0">
              <a:solidFill>
                <a:srgbClr val="DE004A"/>
              </a:solidFill>
            </a:endParaRPr>
          </a:p>
        </p:txBody>
      </p:sp>
      <p:pic>
        <p:nvPicPr>
          <p:cNvPr id="71682" name="Picture 2" descr="Image associÃ©e"/>
          <p:cNvPicPr>
            <a:picLocks noChangeAspect="1" noChangeArrowheads="1"/>
          </p:cNvPicPr>
          <p:nvPr/>
        </p:nvPicPr>
        <p:blipFill>
          <a:blip r:embed="rId2" cstate="print"/>
          <a:srcRect/>
          <a:stretch>
            <a:fillRect/>
          </a:stretch>
        </p:blipFill>
        <p:spPr bwMode="auto">
          <a:xfrm>
            <a:off x="1571604" y="2357430"/>
            <a:ext cx="5612951" cy="392906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136769"/>
            <a:ext cx="8820000" cy="1338828"/>
          </a:xfrm>
          <a:prstGeom prst="rect">
            <a:avLst/>
          </a:prstGeom>
        </p:spPr>
        <p:txBody>
          <a:bodyPr wrap="square">
            <a:spAutoFit/>
          </a:bodyPr>
          <a:lstStyle/>
          <a:p>
            <a:pPr algn="just"/>
            <a:r>
              <a:rPr lang="fr-FR" sz="2700" dirty="0" smtClean="0"/>
              <a:t>Les amygdales, situées dans la gorge, consistent en 2 petites masses de tissu lymphatique qui contiennent des lymphocytes.</a:t>
            </a:r>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1477328"/>
          </a:xfrm>
          <a:prstGeom prst="rect">
            <a:avLst/>
          </a:prstGeom>
        </p:spPr>
        <p:txBody>
          <a:bodyPr wrap="square">
            <a:spAutoFit/>
          </a:bodyPr>
          <a:lstStyle/>
          <a:p>
            <a:pPr algn="r"/>
            <a:r>
              <a:rPr lang="fr-FR" sz="3000" b="1" dirty="0" smtClean="0">
                <a:solidFill>
                  <a:srgbClr val="DE004A"/>
                </a:solidFill>
              </a:rPr>
              <a:t>7. Les amygdales</a:t>
            </a:r>
          </a:p>
          <a:p>
            <a:pPr algn="r"/>
            <a:r>
              <a:rPr lang="fr-FR" sz="3000" b="1" dirty="0" smtClean="0">
                <a:solidFill>
                  <a:srgbClr val="DE004A"/>
                </a:solidFill>
              </a:rPr>
              <a:t> </a:t>
            </a:r>
          </a:p>
          <a:p>
            <a:pPr algn="r"/>
            <a:endParaRPr lang="fr-FR" sz="3000" b="1" dirty="0">
              <a:solidFill>
                <a:srgbClr val="DE004A"/>
              </a:solidFill>
            </a:endParaRPr>
          </a:p>
        </p:txBody>
      </p:sp>
      <p:sp>
        <p:nvSpPr>
          <p:cNvPr id="70658" name="AutoShape 2" descr="RÃ©sultat de recherche d'images pour &quot;Amygda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0660" name="Picture 4" descr="RÃ©sultat de recherche d'images pour &quot;Amygdales&quot;"/>
          <p:cNvPicPr>
            <a:picLocks noChangeAspect="1" noChangeArrowheads="1"/>
          </p:cNvPicPr>
          <p:nvPr/>
        </p:nvPicPr>
        <p:blipFill>
          <a:blip r:embed="rId2" cstate="print"/>
          <a:srcRect t="17082"/>
          <a:stretch>
            <a:fillRect/>
          </a:stretch>
        </p:blipFill>
        <p:spPr bwMode="auto">
          <a:xfrm>
            <a:off x="2155839" y="3000372"/>
            <a:ext cx="4916491" cy="292895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9"/>
            <a:ext cx="3384000" cy="2400657"/>
          </a:xfrm>
          <a:prstGeom prst="rect">
            <a:avLst/>
          </a:prstGeom>
        </p:spPr>
        <p:txBody>
          <a:bodyPr wrap="square">
            <a:spAutoFit/>
          </a:bodyPr>
          <a:lstStyle/>
          <a:p>
            <a:pPr algn="r"/>
            <a:r>
              <a:rPr lang="fr-FR" sz="3000" b="1" dirty="0" smtClean="0">
                <a:solidFill>
                  <a:srgbClr val="DE004A"/>
                </a:solidFill>
              </a:rPr>
              <a:t>8. Les Végétations adénoïdes</a:t>
            </a:r>
          </a:p>
          <a:p>
            <a:pPr algn="r"/>
            <a:endParaRPr lang="fr-FR" sz="3000" b="1" dirty="0" smtClean="0">
              <a:solidFill>
                <a:srgbClr val="DE004A"/>
              </a:solidFill>
            </a:endParaRPr>
          </a:p>
          <a:p>
            <a:pPr algn="r"/>
            <a:r>
              <a:rPr lang="fr-FR" sz="3000" b="1" dirty="0" smtClean="0">
                <a:solidFill>
                  <a:srgbClr val="DE004A"/>
                </a:solidFill>
              </a:rPr>
              <a:t> </a:t>
            </a:r>
          </a:p>
          <a:p>
            <a:pPr algn="r"/>
            <a:endParaRPr lang="fr-FR" sz="3000" b="1" dirty="0">
              <a:solidFill>
                <a:srgbClr val="DE004A"/>
              </a:solidFill>
            </a:endParaRPr>
          </a:p>
        </p:txBody>
      </p:sp>
      <p:sp>
        <p:nvSpPr>
          <p:cNvPr id="70658" name="AutoShape 2" descr="RÃ©sultat de recherche d'images pour &quot;Amygda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5718" y="1357298"/>
            <a:ext cx="8784000" cy="3000821"/>
          </a:xfrm>
          <a:prstGeom prst="rect">
            <a:avLst/>
          </a:prstGeom>
        </p:spPr>
        <p:txBody>
          <a:bodyPr wrap="square">
            <a:spAutoFit/>
          </a:bodyPr>
          <a:lstStyle/>
          <a:p>
            <a:pPr algn="just"/>
            <a:r>
              <a:rPr lang="fr-FR" sz="2700" dirty="0" smtClean="0"/>
              <a:t>Les végétations adénoïdes, situées à l'arrière du nez (</a:t>
            </a:r>
            <a:r>
              <a:rPr lang="fr-FR" sz="2700" dirty="0" smtClean="0">
                <a:hlinkClick r:id="rId2"/>
              </a:rPr>
              <a:t>rhinopharynx</a:t>
            </a:r>
            <a:r>
              <a:rPr lang="fr-FR" sz="2700" dirty="0" smtClean="0"/>
              <a:t>, ou </a:t>
            </a:r>
            <a:r>
              <a:rPr lang="fr-FR" sz="2700" dirty="0" err="1" smtClean="0"/>
              <a:t>nasopharynx</a:t>
            </a:r>
            <a:r>
              <a:rPr lang="fr-FR" sz="2700" dirty="0" smtClean="0"/>
              <a:t>), sont une petite masse de tissu lymphatique qui contient des lymphocytes.  Elles portent aussi parfois le nom d’amygdale pharyngée. Présentes chez les nourrissons et les enfants, les végétations adénoïdes commencent à diminuer de volume juste avant la puberté. Elles sont habituellement absentes chez l’adulte. </a:t>
            </a:r>
            <a:endParaRPr lang="fr-FR" sz="2700" dirty="0"/>
          </a:p>
        </p:txBody>
      </p:sp>
      <p:sp>
        <p:nvSpPr>
          <p:cNvPr id="74754" name="AutoShape 2" descr="RÃ©sultat de recherche d'images pour &quot;VÃ©gÃ©tations adÃ©noÃ¯d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4756" name="Picture 4" descr="RÃ©sultat de recherche d'images pour &quot;VÃ©gÃ©tations adÃ©noÃ¯des&quot;"/>
          <p:cNvPicPr>
            <a:picLocks noChangeAspect="1" noChangeArrowheads="1"/>
          </p:cNvPicPr>
          <p:nvPr/>
        </p:nvPicPr>
        <p:blipFill>
          <a:blip r:embed="rId3" cstate="print"/>
          <a:srcRect r="11516"/>
          <a:stretch>
            <a:fillRect/>
          </a:stretch>
        </p:blipFill>
        <p:spPr bwMode="auto">
          <a:xfrm>
            <a:off x="3000364" y="4314849"/>
            <a:ext cx="3000396" cy="25431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Rectangle 4"/>
          <p:cNvSpPr/>
          <p:nvPr/>
        </p:nvSpPr>
        <p:spPr>
          <a:xfrm>
            <a:off x="142844" y="1214422"/>
            <a:ext cx="8856000" cy="1015663"/>
          </a:xfrm>
          <a:prstGeom prst="rect">
            <a:avLst/>
          </a:prstGeom>
        </p:spPr>
        <p:txBody>
          <a:bodyPr wrap="square">
            <a:spAutoFit/>
          </a:bodyPr>
          <a:lstStyle/>
          <a:p>
            <a:pPr algn="just">
              <a:buBlip>
                <a:blip r:embed="rId2"/>
              </a:buBlip>
            </a:pPr>
            <a:r>
              <a:rPr lang="fr-FR" sz="3000" dirty="0" smtClean="0"/>
              <a:t>Le système circulatoire se compose du cœur, du sang et des vaisseaux sanguins. </a:t>
            </a:r>
            <a:endParaRPr lang="fr-FR" sz="3000" dirty="0"/>
          </a:p>
        </p:txBody>
      </p:sp>
      <p:sp>
        <p:nvSpPr>
          <p:cNvPr id="6" name="Rectangle 5"/>
          <p:cNvSpPr/>
          <p:nvPr/>
        </p:nvSpPr>
        <p:spPr>
          <a:xfrm>
            <a:off x="142844" y="2428868"/>
            <a:ext cx="8856000" cy="1477328"/>
          </a:xfrm>
          <a:prstGeom prst="rect">
            <a:avLst/>
          </a:prstGeom>
        </p:spPr>
        <p:txBody>
          <a:bodyPr wrap="square">
            <a:spAutoFit/>
          </a:bodyPr>
          <a:lstStyle/>
          <a:p>
            <a:pPr algn="just">
              <a:buBlip>
                <a:blip r:embed="rId2"/>
              </a:buBlip>
            </a:pPr>
            <a:r>
              <a:rPr lang="fr-FR" sz="3000" dirty="0" smtClean="0"/>
              <a:t>En faisant circuler le sang à travers le corps, ce système apporte des particules d’aliments, des gaz à chaque cellule. </a:t>
            </a:r>
            <a:endParaRPr lang="fr-FR" sz="3000" dirty="0"/>
          </a:p>
        </p:txBody>
      </p:sp>
      <p:sp>
        <p:nvSpPr>
          <p:cNvPr id="7" name="Rectangle 6"/>
          <p:cNvSpPr/>
          <p:nvPr/>
        </p:nvSpPr>
        <p:spPr>
          <a:xfrm>
            <a:off x="142844" y="4133214"/>
            <a:ext cx="8856000" cy="553998"/>
          </a:xfrm>
          <a:prstGeom prst="rect">
            <a:avLst/>
          </a:prstGeom>
        </p:spPr>
        <p:txBody>
          <a:bodyPr wrap="square">
            <a:spAutoFit/>
          </a:bodyPr>
          <a:lstStyle/>
          <a:p>
            <a:pPr algn="just">
              <a:buBlip>
                <a:blip r:embed="rId2"/>
              </a:buBlip>
            </a:pPr>
            <a:r>
              <a:rPr lang="fr-FR" sz="3000" dirty="0" smtClean="0"/>
              <a:t>Il débarrasse aussi les cellules de leurs déchets. </a:t>
            </a:r>
            <a:endParaRPr lang="fr-FR" sz="3000" dirty="0"/>
          </a:p>
        </p:txBody>
      </p:sp>
      <p:sp>
        <p:nvSpPr>
          <p:cNvPr id="8" name="Rectangle 7"/>
          <p:cNvSpPr/>
          <p:nvPr/>
        </p:nvSpPr>
        <p:spPr>
          <a:xfrm>
            <a:off x="142844" y="5023506"/>
            <a:ext cx="8856000" cy="1477328"/>
          </a:xfrm>
          <a:prstGeom prst="rect">
            <a:avLst/>
          </a:prstGeom>
        </p:spPr>
        <p:txBody>
          <a:bodyPr wrap="square">
            <a:spAutoFit/>
          </a:bodyPr>
          <a:lstStyle/>
          <a:p>
            <a:pPr algn="just">
              <a:buBlip>
                <a:blip r:embed="rId2"/>
              </a:buBlip>
            </a:pPr>
            <a:r>
              <a:rPr lang="fr-FR" sz="3000" dirty="0" smtClean="0"/>
              <a:t>Le système circulatoire des humains comprend trois types principaux de vaisseaux sanguins: </a:t>
            </a:r>
          </a:p>
          <a:p>
            <a:pPr algn="just"/>
            <a:r>
              <a:rPr lang="fr-FR" sz="3000" dirty="0" smtClean="0">
                <a:solidFill>
                  <a:srgbClr val="FF0000"/>
                </a:solidFill>
              </a:rPr>
              <a:t> les artères, les veines et les capillaires</a:t>
            </a:r>
            <a:r>
              <a:rPr lang="fr-FR" sz="3000" dirty="0" smtClean="0"/>
              <a:t>.</a:t>
            </a:r>
            <a:endParaRPr lang="fr-FR" sz="3000" dirty="0"/>
          </a:p>
        </p:txBody>
      </p:sp>
      <p:sp>
        <p:nvSpPr>
          <p:cNvPr id="9"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8"/>
            <a:ext cx="3384000" cy="2400657"/>
          </a:xfrm>
          <a:prstGeom prst="rect">
            <a:avLst/>
          </a:prstGeom>
        </p:spPr>
        <p:txBody>
          <a:bodyPr wrap="square">
            <a:spAutoFit/>
          </a:bodyPr>
          <a:lstStyle/>
          <a:p>
            <a:pPr algn="r"/>
            <a:r>
              <a:rPr lang="fr-FR" sz="3000" b="1" dirty="0" smtClean="0">
                <a:solidFill>
                  <a:srgbClr val="DE004A"/>
                </a:solidFill>
              </a:rPr>
              <a:t>9. La moelle osseuse</a:t>
            </a:r>
          </a:p>
          <a:p>
            <a:pPr algn="r"/>
            <a:endParaRPr lang="fr-FR" sz="3000" b="1" dirty="0" smtClean="0">
              <a:solidFill>
                <a:srgbClr val="DE004A"/>
              </a:solidFill>
            </a:endParaRPr>
          </a:p>
          <a:p>
            <a:pPr algn="r"/>
            <a:r>
              <a:rPr lang="fr-FR" sz="3000" b="1" dirty="0" smtClean="0">
                <a:solidFill>
                  <a:srgbClr val="DE004A"/>
                </a:solidFill>
              </a:rPr>
              <a:t> </a:t>
            </a:r>
          </a:p>
          <a:p>
            <a:pPr algn="r"/>
            <a:endParaRPr lang="fr-FR" sz="3000" b="1" dirty="0">
              <a:solidFill>
                <a:srgbClr val="DE004A"/>
              </a:solidFill>
            </a:endParaRPr>
          </a:p>
        </p:txBody>
      </p:sp>
      <p:sp>
        <p:nvSpPr>
          <p:cNvPr id="70658" name="AutoShape 2" descr="RÃ©sultat de recherche d'images pour &quot;Amygda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71406" y="1565397"/>
            <a:ext cx="9001156" cy="1754326"/>
          </a:xfrm>
          <a:prstGeom prst="rect">
            <a:avLst/>
          </a:prstGeom>
        </p:spPr>
        <p:txBody>
          <a:bodyPr wrap="square">
            <a:spAutoFit/>
          </a:bodyPr>
          <a:lstStyle/>
          <a:p>
            <a:pPr algn="just"/>
            <a:r>
              <a:rPr lang="fr-FR" sz="2700" dirty="0" smtClean="0"/>
              <a:t>La moelle osseuse est le tissu mou et spongieux situé au centre de certains os. Elle contient les cellules sanguines immatures appelées cellules souches. Ces cellules se développent pour former les cellules sanguines. </a:t>
            </a:r>
            <a:endParaRPr lang="fr-FR" sz="2700" dirty="0"/>
          </a:p>
        </p:txBody>
      </p:sp>
      <p:pic>
        <p:nvPicPr>
          <p:cNvPr id="9218" name="Picture 2" descr="Image associée">
            <a:hlinkClick r:id="rId2"/>
          </p:cNvPr>
          <p:cNvPicPr>
            <a:picLocks noChangeAspect="1" noChangeArrowheads="1"/>
          </p:cNvPicPr>
          <p:nvPr/>
        </p:nvPicPr>
        <p:blipFill>
          <a:blip r:embed="rId3" cstate="print"/>
          <a:srcRect/>
          <a:stretch>
            <a:fillRect/>
          </a:stretch>
        </p:blipFill>
        <p:spPr bwMode="auto">
          <a:xfrm>
            <a:off x="1596396" y="3357562"/>
            <a:ext cx="5976000" cy="336150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22" y="1571612"/>
            <a:ext cx="9072610" cy="4985980"/>
          </a:xfrm>
          <a:prstGeom prst="rect">
            <a:avLst/>
          </a:prstGeom>
        </p:spPr>
        <p:txBody>
          <a:bodyPr wrap="square">
            <a:spAutoFit/>
          </a:bodyPr>
          <a:lstStyle/>
          <a:p>
            <a:pPr algn="just"/>
            <a:r>
              <a:rPr lang="fr-FR" sz="3200" b="1" dirty="0" smtClean="0"/>
              <a:t>Structure du système lymphatique</a:t>
            </a:r>
          </a:p>
          <a:p>
            <a:pPr algn="just"/>
            <a:r>
              <a:rPr lang="fr-FR" sz="3200" dirty="0" smtClean="0"/>
              <a:t>Bien que la structure du système lymphatique ait des similitudes avec celle du système sanguin, il existe certaines différences. La plus importante est l’</a:t>
            </a:r>
            <a:r>
              <a:rPr lang="fr-FR" sz="3200" b="1" dirty="0" smtClean="0"/>
              <a:t>absence de pompe</a:t>
            </a:r>
            <a:r>
              <a:rPr lang="fr-FR" sz="3200" dirty="0" smtClean="0"/>
              <a:t> dans le système lymphatique. Si le sang est propulsé par l’activité de pompe du </a:t>
            </a:r>
            <a:r>
              <a:rPr lang="fr-FR" sz="3200" dirty="0" err="1" smtClean="0"/>
              <a:t>coeur</a:t>
            </a:r>
            <a:r>
              <a:rPr lang="fr-FR" sz="3200" dirty="0" smtClean="0"/>
              <a:t>, la lymphe circule quant à elle grâce la structure des parois des vaisseaux lymphatiques, aux contractions musculaires et aux mouvements du corps.</a:t>
            </a:r>
          </a:p>
          <a:p>
            <a:pPr algn="just"/>
            <a:endParaRPr lang="fr-FR" sz="3000" dirty="0"/>
          </a:p>
        </p:txBody>
      </p:sp>
      <p:sp>
        <p:nvSpPr>
          <p:cNvPr id="6" name="Rectangle 5"/>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7"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8" name="Rectangle 7"/>
          <p:cNvSpPr/>
          <p:nvPr/>
        </p:nvSpPr>
        <p:spPr>
          <a:xfrm>
            <a:off x="5760032" y="517549"/>
            <a:ext cx="3384000" cy="553998"/>
          </a:xfrm>
          <a:prstGeom prst="rect">
            <a:avLst/>
          </a:prstGeom>
        </p:spPr>
        <p:txBody>
          <a:bodyPr wrap="square">
            <a:spAutoFit/>
          </a:bodyPr>
          <a:lstStyle/>
          <a:p>
            <a:pPr algn="r"/>
            <a:r>
              <a:rPr lang="fr-FR" sz="3000" b="1" dirty="0" smtClean="0">
                <a:solidFill>
                  <a:srgbClr val="DE004A"/>
                </a:solidFill>
              </a:rPr>
              <a:t>Comparaison  </a:t>
            </a:r>
            <a:endParaRPr lang="fr-FR" sz="3000" b="1" dirty="0">
              <a:solidFill>
                <a:srgbClr val="DE004A"/>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7"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8" name="Rectangle 7"/>
          <p:cNvSpPr/>
          <p:nvPr/>
        </p:nvSpPr>
        <p:spPr>
          <a:xfrm>
            <a:off x="5760032" y="428604"/>
            <a:ext cx="3384000" cy="553998"/>
          </a:xfrm>
          <a:prstGeom prst="rect">
            <a:avLst/>
          </a:prstGeom>
        </p:spPr>
        <p:txBody>
          <a:bodyPr wrap="square">
            <a:spAutoFit/>
          </a:bodyPr>
          <a:lstStyle/>
          <a:p>
            <a:pPr algn="r"/>
            <a:r>
              <a:rPr lang="fr-FR" sz="3000" b="1" dirty="0" smtClean="0">
                <a:solidFill>
                  <a:srgbClr val="DE004A"/>
                </a:solidFill>
              </a:rPr>
              <a:t>Comparaison  </a:t>
            </a:r>
            <a:endParaRPr lang="fr-FR" sz="3000" b="1" dirty="0">
              <a:solidFill>
                <a:srgbClr val="DE004A"/>
              </a:solidFill>
            </a:endParaRPr>
          </a:p>
        </p:txBody>
      </p:sp>
      <p:pic>
        <p:nvPicPr>
          <p:cNvPr id="76802" name="Picture 2" descr="http://idata.over-blog.com/3/34/08/42/06_L-appareil-cardiaque/S_relations-vaisseaux-sanguins-et-lymphatiques.jpg"/>
          <p:cNvPicPr>
            <a:picLocks noChangeAspect="1" noChangeArrowheads="1"/>
          </p:cNvPicPr>
          <p:nvPr/>
        </p:nvPicPr>
        <p:blipFill>
          <a:blip r:embed="rId2" cstate="print"/>
          <a:srcRect t="1595"/>
          <a:stretch>
            <a:fillRect/>
          </a:stretch>
        </p:blipFill>
        <p:spPr bwMode="auto">
          <a:xfrm>
            <a:off x="785818" y="928670"/>
            <a:ext cx="7643834" cy="592935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883" t="29297" r="33290" b="15038"/>
          <a:stretch>
            <a:fillRect/>
          </a:stretch>
        </p:blipFill>
        <p:spPr bwMode="auto">
          <a:xfrm>
            <a:off x="1071538" y="1000108"/>
            <a:ext cx="7358114" cy="5377083"/>
          </a:xfrm>
          <a:prstGeom prst="rect">
            <a:avLst/>
          </a:prstGeom>
          <a:noFill/>
          <a:ln w="9525">
            <a:noFill/>
            <a:miter lim="800000"/>
            <a:headEnd/>
            <a:tailEnd/>
          </a:ln>
          <a:effectLst/>
        </p:spPr>
      </p:pic>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6" name="Rectangle 5"/>
          <p:cNvSpPr/>
          <p:nvPr/>
        </p:nvSpPr>
        <p:spPr>
          <a:xfrm>
            <a:off x="5760032" y="428604"/>
            <a:ext cx="3384000" cy="553998"/>
          </a:xfrm>
          <a:prstGeom prst="rect">
            <a:avLst/>
          </a:prstGeom>
        </p:spPr>
        <p:txBody>
          <a:bodyPr wrap="square">
            <a:spAutoFit/>
          </a:bodyPr>
          <a:lstStyle/>
          <a:p>
            <a:pPr algn="r"/>
            <a:r>
              <a:rPr lang="fr-FR" sz="3000" b="1" dirty="0" smtClean="0">
                <a:solidFill>
                  <a:srgbClr val="DE004A"/>
                </a:solidFill>
              </a:rPr>
              <a:t>Comparaison  </a:t>
            </a:r>
            <a:endParaRPr lang="fr-FR" sz="3000" b="1" dirty="0">
              <a:solidFill>
                <a:srgbClr val="DE004A"/>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7"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8" name="Rectangle 7"/>
          <p:cNvSpPr/>
          <p:nvPr/>
        </p:nvSpPr>
        <p:spPr>
          <a:xfrm>
            <a:off x="5214942" y="517549"/>
            <a:ext cx="3929090" cy="1015663"/>
          </a:xfrm>
          <a:prstGeom prst="rect">
            <a:avLst/>
          </a:prstGeom>
        </p:spPr>
        <p:txBody>
          <a:bodyPr wrap="square">
            <a:spAutoFit/>
          </a:bodyPr>
          <a:lstStyle/>
          <a:p>
            <a:pPr algn="r"/>
            <a:r>
              <a:rPr lang="fr-FR" sz="3000" b="1" dirty="0" smtClean="0">
                <a:solidFill>
                  <a:srgbClr val="DE004A"/>
                </a:solidFill>
              </a:rPr>
              <a:t>Circulation lymphatique/sanguine   </a:t>
            </a:r>
            <a:endParaRPr lang="fr-FR" sz="3000" b="1" dirty="0">
              <a:solidFill>
                <a:srgbClr val="DE004A"/>
              </a:solidFill>
            </a:endParaRPr>
          </a:p>
        </p:txBody>
      </p:sp>
      <p:sp>
        <p:nvSpPr>
          <p:cNvPr id="10" name="Rectangle 9"/>
          <p:cNvSpPr/>
          <p:nvPr/>
        </p:nvSpPr>
        <p:spPr>
          <a:xfrm>
            <a:off x="71406" y="1500174"/>
            <a:ext cx="9072000" cy="3323987"/>
          </a:xfrm>
          <a:prstGeom prst="rect">
            <a:avLst/>
          </a:prstGeom>
        </p:spPr>
        <p:txBody>
          <a:bodyPr wrap="square">
            <a:spAutoFit/>
          </a:bodyPr>
          <a:lstStyle/>
          <a:p>
            <a:pPr algn="just">
              <a:lnSpc>
                <a:spcPct val="150000"/>
              </a:lnSpc>
            </a:pPr>
            <a:r>
              <a:rPr lang="fr-FR" sz="2800" dirty="0" smtClean="0"/>
              <a:t>Le canal thoracique (ou conduit thoracique) permet de collecter la lymphe. C'est un long conduit, mesurant environ 40 cm et un diamètre de 5 mm chez l'adulte. Le canal thoracique et la grande veine lymphatique déversent entre   4 et 10 </a:t>
            </a:r>
            <a:r>
              <a:rPr lang="fr-FR" sz="2800" dirty="0" err="1" smtClean="0"/>
              <a:t>mL</a:t>
            </a:r>
            <a:r>
              <a:rPr lang="fr-FR" sz="2800" dirty="0" smtClean="0"/>
              <a:t> de lymphe dans le sang/ min.</a:t>
            </a:r>
            <a:endParaRPr lang="fr-FR" sz="2800" dirty="0"/>
          </a:p>
        </p:txBody>
      </p:sp>
      <p:sp>
        <p:nvSpPr>
          <p:cNvPr id="9" name="Rectangle 8"/>
          <p:cNvSpPr/>
          <p:nvPr/>
        </p:nvSpPr>
        <p:spPr>
          <a:xfrm>
            <a:off x="71406" y="4786322"/>
            <a:ext cx="9000000" cy="1964512"/>
          </a:xfrm>
          <a:prstGeom prst="rect">
            <a:avLst/>
          </a:prstGeom>
        </p:spPr>
        <p:txBody>
          <a:bodyPr>
            <a:spAutoFit/>
          </a:bodyPr>
          <a:lstStyle/>
          <a:p>
            <a:pPr algn="just">
              <a:lnSpc>
                <a:spcPct val="150000"/>
              </a:lnSpc>
            </a:pPr>
            <a:r>
              <a:rPr lang="fr-FR" sz="2800" dirty="0" smtClean="0"/>
              <a:t>Il s'étend verticalement dans le thorax, Le conduit thoracique et l'aorte traversent le diaphragme par le même orifice.</a:t>
            </a:r>
            <a:endParaRPr lang="fr-F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p:cNvPicPr>
            <a:picLocks noChangeAspect="1" noChangeArrowheads="1"/>
          </p:cNvPicPr>
          <p:nvPr/>
        </p:nvPicPr>
        <p:blipFill>
          <a:blip r:embed="rId2" cstate="print"/>
          <a:srcRect t="7183" r="15477" b="1067"/>
          <a:stretch>
            <a:fillRect/>
          </a:stretch>
        </p:blipFill>
        <p:spPr bwMode="auto">
          <a:xfrm>
            <a:off x="584203" y="714356"/>
            <a:ext cx="7559697" cy="6143668"/>
          </a:xfrm>
          <a:prstGeom prst="rect">
            <a:avLst/>
          </a:prstGeom>
          <a:noFill/>
        </p:spPr>
      </p:pic>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9"/>
            <a:ext cx="3384000" cy="553998"/>
          </a:xfrm>
          <a:prstGeom prst="rect">
            <a:avLst/>
          </a:prstGeom>
        </p:spPr>
        <p:txBody>
          <a:bodyPr wrap="square">
            <a:spAutoFit/>
          </a:bodyPr>
          <a:lstStyle/>
          <a:p>
            <a:pPr algn="r"/>
            <a:r>
              <a:rPr lang="fr-FR" sz="3000" b="1" dirty="0" smtClean="0">
                <a:solidFill>
                  <a:srgbClr val="DE004A"/>
                </a:solidFill>
              </a:rPr>
              <a:t>Comparaison  </a:t>
            </a:r>
            <a:endParaRPr lang="fr-FR" sz="3000" b="1" dirty="0">
              <a:solidFill>
                <a:srgbClr val="DE004A"/>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36769"/>
            <a:ext cx="8858280" cy="5755422"/>
          </a:xfrm>
          <a:prstGeom prst="rect">
            <a:avLst/>
          </a:prstGeom>
        </p:spPr>
        <p:txBody>
          <a:bodyPr wrap="square">
            <a:spAutoFit/>
          </a:bodyPr>
          <a:lstStyle/>
          <a:p>
            <a:pPr algn="just"/>
            <a:r>
              <a:rPr lang="fr-FR" sz="2600" b="1" dirty="0" smtClean="0"/>
              <a:t>1. Faire circuler les liquides et réguler leur niveau dans le corps :</a:t>
            </a:r>
            <a:r>
              <a:rPr lang="fr-FR" sz="2600" dirty="0" smtClean="0"/>
              <a:t/>
            </a:r>
            <a:br>
              <a:rPr lang="fr-FR" sz="2600" dirty="0" smtClean="0"/>
            </a:br>
            <a:r>
              <a:rPr lang="fr-FR" sz="2600" dirty="0" smtClean="0"/>
              <a:t>Tout excès de liquide qui s’échappe de la circulation sanguine est recueilli par le système lymphatique et renvoyé. Ceci permet d’empêcher la formation d’ œdème  (gonflement dû à un excès de liquide) et maintient les niveaux de liquide dans le corps et dans la circulation sanguine à des limites normales.</a:t>
            </a:r>
          </a:p>
          <a:p>
            <a:pPr algn="just"/>
            <a:r>
              <a:rPr lang="fr-FR" sz="2600" b="1" dirty="0" smtClean="0"/>
              <a:t>2. Absorber les graisses contenues dans le système digestif :</a:t>
            </a:r>
            <a:r>
              <a:rPr lang="fr-FR" sz="2600" dirty="0" smtClean="0"/>
              <a:t/>
            </a:r>
            <a:br>
              <a:rPr lang="fr-FR" sz="2600" dirty="0" smtClean="0"/>
            </a:br>
            <a:r>
              <a:rPr lang="fr-FR" sz="2600" dirty="0" smtClean="0"/>
              <a:t>les vaisseaux lymphatiques spéciaux, qu’on appelle chylifères (l’intestin grêle) et sont responsables d’absorber les graisses (</a:t>
            </a:r>
            <a:r>
              <a:rPr lang="fr-FR" sz="2600" dirty="0" err="1" smtClean="0"/>
              <a:t>chylomicron</a:t>
            </a:r>
            <a:r>
              <a:rPr lang="fr-FR" sz="2800" dirty="0" smtClean="0"/>
              <a:t>) </a:t>
            </a:r>
            <a:r>
              <a:rPr lang="fr-FR" sz="2600" dirty="0" smtClean="0"/>
              <a:t>et les vitamines liposolubles des aliments. Les graisses sont ensuite transportées vers la circulation sanguine et utilisées selon les besoins.</a:t>
            </a:r>
          </a:p>
          <a:p>
            <a:pPr algn="just"/>
            <a:r>
              <a:rPr lang="fr-FR" sz="2600" b="1" dirty="0" smtClean="0"/>
              <a:t>3. Défendre le corps contre les infections</a:t>
            </a:r>
            <a:r>
              <a:rPr lang="fr-FR" sz="2600" b="1" smtClean="0"/>
              <a:t> </a:t>
            </a:r>
            <a:endParaRPr lang="fr-FR" sz="2600" dirty="0"/>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55581"/>
            <a:ext cx="3672000"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Le</a:t>
            </a:r>
            <a:r>
              <a:rPr kumimoji="0" lang="fr-FR" sz="2500" b="1" i="0" u="none" strike="noStrike" kern="1200" cap="none" spc="0" normalizeH="0" noProof="0" dirty="0" smtClean="0">
                <a:ln>
                  <a:noFill/>
                </a:ln>
                <a:solidFill>
                  <a:srgbClr val="0070C0"/>
                </a:solidFill>
                <a:effectLst/>
                <a:uLnTx/>
                <a:uFillTx/>
                <a:latin typeface="+mj-lt"/>
                <a:ea typeface="+mj-ea"/>
                <a:cs typeface="+mj-cs"/>
              </a:rPr>
              <a:t> système</a:t>
            </a:r>
            <a:r>
              <a:rPr kumimoji="0" lang="fr-FR" sz="2500" b="1" i="0" u="none" strike="noStrike" kern="1200" cap="none" spc="0" normalizeH="0" baseline="0" noProof="0" dirty="0" smtClean="0">
                <a:ln>
                  <a:noFill/>
                </a:ln>
                <a:solidFill>
                  <a:srgbClr val="0070C0"/>
                </a:solidFill>
                <a:effectLst/>
                <a:uLnTx/>
                <a:uFillTx/>
                <a:latin typeface="+mj-lt"/>
                <a:ea typeface="+mj-ea"/>
                <a:cs typeface="+mj-cs"/>
              </a:rPr>
              <a:t> lymphatique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Rectangle 6"/>
          <p:cNvSpPr/>
          <p:nvPr/>
        </p:nvSpPr>
        <p:spPr>
          <a:xfrm>
            <a:off x="5760032" y="517549"/>
            <a:ext cx="3384000" cy="553998"/>
          </a:xfrm>
          <a:prstGeom prst="rect">
            <a:avLst/>
          </a:prstGeom>
        </p:spPr>
        <p:txBody>
          <a:bodyPr wrap="square">
            <a:spAutoFit/>
          </a:bodyPr>
          <a:lstStyle/>
          <a:p>
            <a:pPr algn="r"/>
            <a:r>
              <a:rPr lang="fr-FR" sz="3000" b="1" dirty="0" smtClean="0">
                <a:solidFill>
                  <a:srgbClr val="DE004A"/>
                </a:solidFill>
              </a:rPr>
              <a:t>Fonction </a:t>
            </a:r>
            <a:endParaRPr lang="fr-FR" sz="3000" b="1" dirty="0">
              <a:solidFill>
                <a:srgbClr val="DE004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graphicFrame>
        <p:nvGraphicFramePr>
          <p:cNvPr id="6" name="Diagramme 5"/>
          <p:cNvGraphicFramePr/>
          <p:nvPr/>
        </p:nvGraphicFramePr>
        <p:xfrm>
          <a:off x="357158" y="1722454"/>
          <a:ext cx="7977222" cy="5421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2844" y="921892"/>
            <a:ext cx="8821124" cy="1292662"/>
          </a:xfrm>
          <a:prstGeom prst="rect">
            <a:avLst/>
          </a:prstGeom>
        </p:spPr>
        <p:txBody>
          <a:bodyPr wrap="square">
            <a:spAutoFit/>
          </a:bodyPr>
          <a:lstStyle/>
          <a:p>
            <a:pPr algn="just"/>
            <a:r>
              <a:rPr lang="fr-FR" sz="2600" dirty="0" smtClean="0"/>
              <a:t>Le sang est continuellement pompé et éjecté hors du cœur par des vaisseaux différents. Il existe 2 circuits vasculaires qui ont tous les 2 leur origine et leurs fins dans le cœur.  </a:t>
            </a:r>
            <a:endParaRPr lang="fr-FR" sz="2600" dirty="0"/>
          </a:p>
        </p:txBody>
      </p:sp>
      <p:sp>
        <p:nvSpPr>
          <p:cNvPr id="7"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8" name="Rectangle 7"/>
          <p:cNvSpPr/>
          <p:nvPr/>
        </p:nvSpPr>
        <p:spPr>
          <a:xfrm>
            <a:off x="366744" y="2214554"/>
            <a:ext cx="3348000" cy="89255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600" b="1" dirty="0" smtClean="0">
                <a:solidFill>
                  <a:srgbClr val="FFFF66"/>
                </a:solidFill>
              </a:rPr>
              <a:t>Le médecin musulman</a:t>
            </a:r>
            <a:r>
              <a:rPr lang="fr-FR" sz="2600" b="1" dirty="0">
                <a:solidFill>
                  <a:srgbClr val="FFFF66"/>
                </a:solidFill>
              </a:rPr>
              <a:t> </a:t>
            </a:r>
            <a:endParaRPr lang="fr-FR" sz="2600" b="1" dirty="0" smtClean="0">
              <a:solidFill>
                <a:srgbClr val="FFFF66"/>
              </a:solidFill>
            </a:endParaRPr>
          </a:p>
          <a:p>
            <a:pPr algn="ctr"/>
            <a:r>
              <a:rPr lang="fr-FR" sz="2600" b="1" u="sng" dirty="0" smtClean="0">
                <a:solidFill>
                  <a:srgbClr val="FFFF66"/>
                </a:solidFill>
                <a:hlinkClick r:id="rId7"/>
              </a:rPr>
              <a:t>Ibn </a:t>
            </a:r>
            <a:r>
              <a:rPr lang="fr-FR" sz="2600" b="1" u="sng" dirty="0" err="1" smtClean="0">
                <a:solidFill>
                  <a:srgbClr val="FFFF66"/>
                </a:solidFill>
                <a:hlinkClick r:id="rId7"/>
              </a:rPr>
              <a:t>Nafis</a:t>
            </a:r>
            <a:r>
              <a:rPr lang="fr-FR" sz="2600" b="1" u="sng" dirty="0" smtClean="0">
                <a:solidFill>
                  <a:srgbClr val="FFFF66"/>
                </a:solidFill>
              </a:rPr>
              <a:t> (1242)</a:t>
            </a:r>
            <a:endParaRPr lang="fr-FR" sz="2600" b="1" dirty="0">
              <a:solidFill>
                <a:srgbClr val="FFFF66"/>
              </a:solidFill>
            </a:endParaRPr>
          </a:p>
        </p:txBody>
      </p:sp>
      <p:pic>
        <p:nvPicPr>
          <p:cNvPr id="48130" name="Picture 2" descr="Image associée">
            <a:hlinkClick r:id="rId8"/>
          </p:cNvPr>
          <p:cNvPicPr>
            <a:picLocks noChangeAspect="1" noChangeArrowheads="1"/>
          </p:cNvPicPr>
          <p:nvPr/>
        </p:nvPicPr>
        <p:blipFill>
          <a:blip r:embed="rId9" cstate="print"/>
          <a:srcRect/>
          <a:stretch>
            <a:fillRect/>
          </a:stretch>
        </p:blipFill>
        <p:spPr bwMode="auto">
          <a:xfrm>
            <a:off x="-32" y="3143248"/>
            <a:ext cx="4914903" cy="3683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8130"/>
                                        </p:tgtEl>
                                        <p:attrNameLst>
                                          <p:attrName>style.visibility</p:attrName>
                                        </p:attrNameLst>
                                      </p:cBhvr>
                                      <p:to>
                                        <p:strVal val="visible"/>
                                      </p:to>
                                    </p:set>
                                    <p:anim calcmode="lin" valueType="num">
                                      <p:cBhvr>
                                        <p:cTn id="19" dur="500" fill="hold"/>
                                        <p:tgtEl>
                                          <p:spTgt spid="48130"/>
                                        </p:tgtEl>
                                        <p:attrNameLst>
                                          <p:attrName>ppt_w</p:attrName>
                                        </p:attrNameLst>
                                      </p:cBhvr>
                                      <p:tavLst>
                                        <p:tav tm="0">
                                          <p:val>
                                            <p:fltVal val="0"/>
                                          </p:val>
                                        </p:tav>
                                        <p:tav tm="100000">
                                          <p:val>
                                            <p:strVal val="#ppt_w"/>
                                          </p:val>
                                        </p:tav>
                                      </p:tavLst>
                                    </p:anim>
                                    <p:anim calcmode="lin" valueType="num">
                                      <p:cBhvr>
                                        <p:cTn id="20" dur="500" fill="hold"/>
                                        <p:tgtEl>
                                          <p:spTgt spid="48130"/>
                                        </p:tgtEl>
                                        <p:attrNameLst>
                                          <p:attrName>ppt_h</p:attrName>
                                        </p:attrNameLst>
                                      </p:cBhvr>
                                      <p:tavLst>
                                        <p:tav tm="0">
                                          <p:val>
                                            <p:fltVal val="0"/>
                                          </p:val>
                                        </p:tav>
                                        <p:tav tm="100000">
                                          <p:val>
                                            <p:strVal val="#ppt_h"/>
                                          </p:val>
                                        </p:tav>
                                      </p:tavLst>
                                    </p:anim>
                                    <p:animEffect transition="in" filter="fade">
                                      <p:cBhvr>
                                        <p:cTn id="21"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857232"/>
            <a:ext cx="9072594" cy="1692771"/>
          </a:xfrm>
          <a:prstGeom prst="rect">
            <a:avLst/>
          </a:prstGeom>
        </p:spPr>
        <p:txBody>
          <a:bodyPr wrap="square">
            <a:spAutoFit/>
          </a:bodyPr>
          <a:lstStyle/>
          <a:p>
            <a:pPr algn="just"/>
            <a:r>
              <a:rPr lang="fr-FR" sz="2600" dirty="0"/>
              <a:t>Il existe deux circuits de circulation :</a:t>
            </a:r>
          </a:p>
          <a:p>
            <a:pPr algn="just"/>
            <a:r>
              <a:rPr lang="fr-FR" sz="2600" dirty="0">
                <a:solidFill>
                  <a:srgbClr val="FF0000"/>
                </a:solidFill>
              </a:rPr>
              <a:t>Un premier dit petite circulation</a:t>
            </a:r>
            <a:r>
              <a:rPr lang="fr-FR" sz="2600" dirty="0"/>
              <a:t>, où le sang part du </a:t>
            </a:r>
            <a:r>
              <a:rPr lang="fr-FR" sz="2600" dirty="0" smtClean="0"/>
              <a:t>cœur </a:t>
            </a:r>
            <a:r>
              <a:rPr lang="fr-FR" sz="2600" dirty="0"/>
              <a:t>droit par l'artère pulmonaire pour aller dans les poumons se régénérer et revenir au </a:t>
            </a:r>
            <a:r>
              <a:rPr lang="fr-FR" sz="2600" dirty="0" smtClean="0"/>
              <a:t>cœur </a:t>
            </a:r>
            <a:r>
              <a:rPr lang="fr-FR" sz="2600" dirty="0"/>
              <a:t>gauche par les veines pulmonaires</a:t>
            </a:r>
            <a:r>
              <a:rPr lang="fr-FR" sz="2600" dirty="0" smtClean="0"/>
              <a:t>.</a:t>
            </a:r>
            <a:r>
              <a:rPr lang="fr-FR" sz="2600" dirty="0" smtClean="0">
                <a:solidFill>
                  <a:srgbClr val="FF0000"/>
                </a:solidFill>
              </a:rPr>
              <a:t> </a:t>
            </a:r>
            <a:endParaRPr lang="fr-FR" sz="2600" dirty="0"/>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6"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pic>
        <p:nvPicPr>
          <p:cNvPr id="45058" name="Picture 2" descr="https://www.sante-sur-le-net.com/wp-content/uploads/2015/10/circulation-sanguine.jpg">
            <a:hlinkClick r:id="rId2"/>
          </p:cNvPr>
          <p:cNvPicPr>
            <a:picLocks noChangeAspect="1" noChangeArrowheads="1"/>
          </p:cNvPicPr>
          <p:nvPr/>
        </p:nvPicPr>
        <p:blipFill>
          <a:blip r:embed="rId3" cstate="print"/>
          <a:srcRect/>
          <a:stretch>
            <a:fillRect/>
          </a:stretch>
        </p:blipFill>
        <p:spPr bwMode="auto">
          <a:xfrm>
            <a:off x="1857356" y="2500306"/>
            <a:ext cx="5881239" cy="4357718"/>
          </a:xfrm>
          <a:prstGeom prst="rect">
            <a:avLst/>
          </a:prstGeom>
          <a:noFill/>
        </p:spPr>
      </p:pic>
      <p:sp>
        <p:nvSpPr>
          <p:cNvPr id="8" name="Ellipse 7"/>
          <p:cNvSpPr/>
          <p:nvPr/>
        </p:nvSpPr>
        <p:spPr>
          <a:xfrm flipV="1">
            <a:off x="3143240" y="2928933"/>
            <a:ext cx="1857388" cy="2071703"/>
          </a:xfrm>
          <a:prstGeom prst="ellipse">
            <a:avLst/>
          </a:prstGeom>
          <a:noFill/>
          <a:ln w="79375">
            <a:solidFill>
              <a:srgbClr val="E15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3"/>
          <p:cNvSpPr txBox="1">
            <a:spLocks/>
          </p:cNvSpPr>
          <p:nvPr/>
        </p:nvSpPr>
        <p:spPr>
          <a:xfrm>
            <a:off x="6286512"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FF0066"/>
                </a:solidFill>
                <a:effectLst/>
                <a:uLnTx/>
                <a:uFillTx/>
                <a:latin typeface="+mj-lt"/>
                <a:ea typeface="+mj-ea"/>
                <a:cs typeface="+mj-cs"/>
              </a:rPr>
              <a:t>La petite circulation</a:t>
            </a:r>
            <a:endParaRPr kumimoji="0" lang="fr-FR" sz="2500" b="1" i="0" u="none" strike="noStrike" kern="1200" cap="none" spc="0" normalizeH="0" baseline="0" noProof="0" dirty="0">
              <a:ln>
                <a:noFill/>
              </a:ln>
              <a:solidFill>
                <a:srgbClr val="FF0066"/>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43200000">
                                      <p:cBhvr>
                                        <p:cTn id="1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857232"/>
            <a:ext cx="8964000" cy="2092881"/>
          </a:xfrm>
          <a:prstGeom prst="rect">
            <a:avLst/>
          </a:prstGeom>
        </p:spPr>
        <p:txBody>
          <a:bodyPr wrap="square">
            <a:spAutoFit/>
          </a:bodyPr>
          <a:lstStyle/>
          <a:p>
            <a:pPr algn="just"/>
            <a:r>
              <a:rPr lang="fr-FR" sz="2600" dirty="0" smtClean="0"/>
              <a:t>On parle de petite circulation ou circulation pulmonaire pour l’ensemble suivant : </a:t>
            </a:r>
          </a:p>
          <a:p>
            <a:pPr algn="just"/>
            <a:r>
              <a:rPr lang="fr-FR" sz="2600" b="1" dirty="0" smtClean="0">
                <a:solidFill>
                  <a:srgbClr val="FF0000"/>
                </a:solidFill>
              </a:rPr>
              <a:t>• Cœur droit (oreillette + ventricule) </a:t>
            </a:r>
          </a:p>
          <a:p>
            <a:pPr algn="just"/>
            <a:r>
              <a:rPr lang="fr-FR" sz="2600" b="1" dirty="0" smtClean="0">
                <a:solidFill>
                  <a:srgbClr val="FF0000"/>
                </a:solidFill>
              </a:rPr>
              <a:t>• Artère et veines pulmonaires </a:t>
            </a:r>
          </a:p>
          <a:p>
            <a:pPr algn="just"/>
            <a:r>
              <a:rPr lang="fr-FR" sz="2600" b="1" dirty="0" smtClean="0">
                <a:solidFill>
                  <a:srgbClr val="FF0000"/>
                </a:solidFill>
              </a:rPr>
              <a:t>• Poumons  </a:t>
            </a:r>
            <a:endParaRPr lang="fr-FR" sz="2600" dirty="0"/>
          </a:p>
        </p:txBody>
      </p:sp>
      <p:sp>
        <p:nvSpPr>
          <p:cNvPr id="6" name="Rectangle 5"/>
          <p:cNvSpPr/>
          <p:nvPr/>
        </p:nvSpPr>
        <p:spPr>
          <a:xfrm>
            <a:off x="71406" y="3093267"/>
            <a:ext cx="5429288" cy="3693319"/>
          </a:xfrm>
          <a:prstGeom prst="rect">
            <a:avLst/>
          </a:prstGeom>
        </p:spPr>
        <p:txBody>
          <a:bodyPr wrap="square">
            <a:spAutoFit/>
          </a:bodyPr>
          <a:lstStyle/>
          <a:p>
            <a:pPr algn="just"/>
            <a:r>
              <a:rPr lang="fr-FR" sz="2600" dirty="0" smtClean="0"/>
              <a:t>C’est dans les capillaires pulmonaires que se font les échanges gazeux au niveau des alvéoles pulmonaires. Le sang est débarrassé de CO</a:t>
            </a:r>
            <a:r>
              <a:rPr lang="fr-FR" sz="2600" baseline="-25000" dirty="0" smtClean="0"/>
              <a:t>2</a:t>
            </a:r>
            <a:r>
              <a:rPr lang="fr-FR" sz="2600" dirty="0" smtClean="0"/>
              <a:t> et enrichi en O</a:t>
            </a:r>
            <a:r>
              <a:rPr lang="fr-FR" sz="2600" baseline="-25000" dirty="0" smtClean="0"/>
              <a:t>2</a:t>
            </a:r>
            <a:r>
              <a:rPr lang="fr-FR" sz="2600" dirty="0" smtClean="0"/>
              <a:t>. Le sang oxygéné est drainé par les veines pulmonaires et acheminé vers l’oreillette gauche puis le ventricule gauche = c’est le circuit d’oxygénation du sang. </a:t>
            </a:r>
            <a:endParaRPr lang="fr-FR" sz="2600" dirty="0"/>
          </a:p>
        </p:txBody>
      </p:sp>
      <p:sp>
        <p:nvSpPr>
          <p:cNvPr id="7" name="Rectangle 6"/>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9"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Titre 3"/>
          <p:cNvSpPr txBox="1">
            <a:spLocks/>
          </p:cNvSpPr>
          <p:nvPr/>
        </p:nvSpPr>
        <p:spPr>
          <a:xfrm>
            <a:off x="6286512"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FF0066"/>
                </a:solidFill>
                <a:effectLst/>
                <a:uLnTx/>
                <a:uFillTx/>
                <a:latin typeface="+mj-lt"/>
                <a:ea typeface="+mj-ea"/>
                <a:cs typeface="+mj-cs"/>
              </a:rPr>
              <a:t>La petite circulation</a:t>
            </a:r>
            <a:endParaRPr kumimoji="0" lang="fr-FR" sz="2500" b="1" i="0" u="none" strike="noStrike" kern="1200" cap="none" spc="0" normalizeH="0" baseline="0" noProof="0" dirty="0">
              <a:ln>
                <a:noFill/>
              </a:ln>
              <a:solidFill>
                <a:srgbClr val="FF0066"/>
              </a:solidFill>
              <a:effectLst/>
              <a:uLnTx/>
              <a:uFillTx/>
              <a:latin typeface="+mj-lt"/>
              <a:ea typeface="+mj-ea"/>
              <a:cs typeface="+mj-cs"/>
            </a:endParaRPr>
          </a:p>
        </p:txBody>
      </p:sp>
      <p:pic>
        <p:nvPicPr>
          <p:cNvPr id="11" name="Picture 2" descr="https://www.sante-sur-le-net.com/wp-content/uploads/2015/10/circulation-sanguine.jpg">
            <a:hlinkClick r:id="rId2"/>
          </p:cNvPr>
          <p:cNvPicPr>
            <a:picLocks noChangeAspect="1" noChangeArrowheads="1"/>
          </p:cNvPicPr>
          <p:nvPr/>
        </p:nvPicPr>
        <p:blipFill>
          <a:blip r:embed="rId3" cstate="print"/>
          <a:srcRect l="21046" r="48587" b="44262"/>
          <a:stretch>
            <a:fillRect/>
          </a:stretch>
        </p:blipFill>
        <p:spPr bwMode="auto">
          <a:xfrm>
            <a:off x="5572132" y="2511736"/>
            <a:ext cx="3143272" cy="4274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859208"/>
            <a:ext cx="8929750" cy="1569660"/>
          </a:xfrm>
          <a:prstGeom prst="rect">
            <a:avLst/>
          </a:prstGeom>
        </p:spPr>
        <p:txBody>
          <a:bodyPr wrap="square">
            <a:spAutoFit/>
          </a:bodyPr>
          <a:lstStyle/>
          <a:p>
            <a:pPr algn="just"/>
            <a:r>
              <a:rPr lang="fr-FR" sz="2400" dirty="0" smtClean="0">
                <a:solidFill>
                  <a:srgbClr val="FF0000"/>
                </a:solidFill>
              </a:rPr>
              <a:t>La grande </a:t>
            </a:r>
            <a:r>
              <a:rPr lang="fr-FR" sz="2400" dirty="0">
                <a:solidFill>
                  <a:srgbClr val="FF0000"/>
                </a:solidFill>
              </a:rPr>
              <a:t>circulation</a:t>
            </a:r>
            <a:r>
              <a:rPr lang="fr-FR" sz="2400" dirty="0"/>
              <a:t>, où le sang part du </a:t>
            </a:r>
            <a:r>
              <a:rPr lang="fr-FR" sz="2400" dirty="0" smtClean="0"/>
              <a:t>cœur </a:t>
            </a:r>
            <a:r>
              <a:rPr lang="fr-FR" sz="2400" dirty="0"/>
              <a:t>gauche par l'aorte, </a:t>
            </a:r>
            <a:r>
              <a:rPr lang="fr-FR" sz="2400" dirty="0" smtClean="0"/>
              <a:t>vers </a:t>
            </a:r>
            <a:r>
              <a:rPr lang="fr-FR" sz="2400" dirty="0"/>
              <a:t>les organes selon trois trajets (un vers le système digestif, un deuxième vers les reins et un troisième vers la </a:t>
            </a:r>
            <a:r>
              <a:rPr lang="fr-FR" sz="2400" dirty="0" smtClean="0"/>
              <a:t>tête, les </a:t>
            </a:r>
            <a:r>
              <a:rPr lang="fr-FR" sz="2400" dirty="0"/>
              <a:t>membres et le tronc) et revient au </a:t>
            </a:r>
            <a:r>
              <a:rPr lang="fr-FR" sz="2400" dirty="0" smtClean="0"/>
              <a:t>cœur </a:t>
            </a:r>
            <a:r>
              <a:rPr lang="fr-FR" sz="2400" dirty="0"/>
              <a:t>droit par les veines caves supérieures et inférieures</a:t>
            </a:r>
            <a:r>
              <a:rPr lang="fr-FR" sz="2400" dirty="0" smtClean="0"/>
              <a:t>.</a:t>
            </a:r>
            <a:endParaRPr lang="fr-FR" sz="2400" dirty="0"/>
          </a:p>
        </p:txBody>
      </p:sp>
      <p:sp>
        <p:nvSpPr>
          <p:cNvPr id="5" name="Rectangle 4"/>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8"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pic>
        <p:nvPicPr>
          <p:cNvPr id="9" name="Picture 2" descr="https://www.sante-sur-le-net.com/wp-content/uploads/2015/10/circulation-sanguine.jpg">
            <a:hlinkClick r:id="rId2"/>
          </p:cNvPr>
          <p:cNvPicPr>
            <a:picLocks noChangeAspect="1" noChangeArrowheads="1"/>
          </p:cNvPicPr>
          <p:nvPr/>
        </p:nvPicPr>
        <p:blipFill>
          <a:blip r:embed="rId3" cstate="print"/>
          <a:srcRect/>
          <a:stretch>
            <a:fillRect/>
          </a:stretch>
        </p:blipFill>
        <p:spPr bwMode="auto">
          <a:xfrm>
            <a:off x="1857356" y="2500306"/>
            <a:ext cx="5881239" cy="4357718"/>
          </a:xfrm>
          <a:prstGeom prst="rect">
            <a:avLst/>
          </a:prstGeom>
          <a:noFill/>
        </p:spPr>
      </p:pic>
      <p:sp>
        <p:nvSpPr>
          <p:cNvPr id="10" name="Ellipse 9"/>
          <p:cNvSpPr/>
          <p:nvPr/>
        </p:nvSpPr>
        <p:spPr>
          <a:xfrm flipV="1">
            <a:off x="2928926" y="3571876"/>
            <a:ext cx="2214578" cy="3286147"/>
          </a:xfrm>
          <a:prstGeom prst="ellipse">
            <a:avLst/>
          </a:prstGeom>
          <a:noFill/>
          <a:ln w="79375">
            <a:solidFill>
              <a:srgbClr val="E15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3"/>
          <p:cNvSpPr txBox="1">
            <a:spLocks/>
          </p:cNvSpPr>
          <p:nvPr/>
        </p:nvSpPr>
        <p:spPr>
          <a:xfrm>
            <a:off x="6286512"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FF0066"/>
                </a:solidFill>
                <a:effectLst/>
                <a:uLnTx/>
                <a:uFillTx/>
                <a:latin typeface="+mj-lt"/>
                <a:ea typeface="+mj-ea"/>
                <a:cs typeface="+mj-cs"/>
              </a:rPr>
              <a:t>La </a:t>
            </a:r>
            <a:r>
              <a:rPr lang="fr-FR" sz="2500" b="1" dirty="0" smtClean="0">
                <a:solidFill>
                  <a:srgbClr val="FF0066"/>
                </a:solidFill>
                <a:latin typeface="+mj-lt"/>
                <a:ea typeface="+mj-ea"/>
                <a:cs typeface="+mj-cs"/>
              </a:rPr>
              <a:t>grande</a:t>
            </a:r>
            <a:r>
              <a:rPr kumimoji="0" lang="fr-FR" sz="2500" b="1" i="0" u="none" strike="noStrike" kern="1200" cap="none" spc="0" normalizeH="0" baseline="0" noProof="0" dirty="0" smtClean="0">
                <a:ln>
                  <a:noFill/>
                </a:ln>
                <a:solidFill>
                  <a:srgbClr val="FF0066"/>
                </a:solidFill>
                <a:effectLst/>
                <a:uLnTx/>
                <a:uFillTx/>
                <a:latin typeface="+mj-lt"/>
                <a:ea typeface="+mj-ea"/>
                <a:cs typeface="+mj-cs"/>
              </a:rPr>
              <a:t> circulation</a:t>
            </a:r>
            <a:endParaRPr kumimoji="0" lang="fr-FR" sz="2500" b="1" i="0" u="none" strike="noStrike" kern="1200" cap="none" spc="0" normalizeH="0" baseline="0" noProof="0" dirty="0">
              <a:ln>
                <a:noFill/>
              </a:ln>
              <a:solidFill>
                <a:srgbClr val="FF0066"/>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43200000">
                                      <p:cBhvr>
                                        <p:cTn id="1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802" y="-24"/>
            <a:ext cx="3733586" cy="553998"/>
          </a:xfrm>
          <a:prstGeom prst="rect">
            <a:avLst/>
          </a:prstGeom>
        </p:spPr>
        <p:txBody>
          <a:bodyPr wrap="none">
            <a:spAutoFit/>
          </a:bodyPr>
          <a:lstStyle/>
          <a:p>
            <a:r>
              <a:rPr lang="fr-FR" sz="3000" dirty="0" smtClean="0"/>
              <a:t>Le système circulatoire</a:t>
            </a:r>
            <a:endParaRPr lang="fr-FR" sz="3000" dirty="0"/>
          </a:p>
        </p:txBody>
      </p:sp>
      <p:sp>
        <p:nvSpPr>
          <p:cNvPr id="5" name="Rectangle 4"/>
          <p:cNvSpPr/>
          <p:nvPr/>
        </p:nvSpPr>
        <p:spPr>
          <a:xfrm>
            <a:off x="1156" y="857232"/>
            <a:ext cx="9000000" cy="1569660"/>
          </a:xfrm>
          <a:prstGeom prst="rect">
            <a:avLst/>
          </a:prstGeom>
        </p:spPr>
        <p:txBody>
          <a:bodyPr wrap="square">
            <a:spAutoFit/>
          </a:bodyPr>
          <a:lstStyle/>
          <a:p>
            <a:pPr algn="just"/>
            <a:r>
              <a:rPr lang="fr-FR" sz="2400" dirty="0" smtClean="0"/>
              <a:t>Cet </a:t>
            </a:r>
            <a:r>
              <a:rPr lang="fr-FR" sz="2400" dirty="0"/>
              <a:t>appareil comprend au total cinq parties </a:t>
            </a:r>
            <a:r>
              <a:rPr lang="fr-FR" sz="2400" dirty="0" smtClean="0"/>
              <a:t>:</a:t>
            </a:r>
          </a:p>
          <a:p>
            <a:pPr marL="182563" indent="-182563" algn="just">
              <a:buAutoNum type="arabicPeriod"/>
            </a:pPr>
            <a:r>
              <a:rPr lang="fr-FR" sz="2400" dirty="0" smtClean="0"/>
              <a:t>Le </a:t>
            </a:r>
            <a:r>
              <a:rPr lang="fr-FR" sz="2400" u="sng" dirty="0" smtClean="0">
                <a:hlinkClick r:id="rId2"/>
              </a:rPr>
              <a:t>cœur</a:t>
            </a:r>
            <a:r>
              <a:rPr lang="fr-FR" sz="2400" dirty="0" smtClean="0"/>
              <a:t>, qui est l'organe propulseur central. C’est un muscle, brun rouge, qui pèse environ 250 g chez l’adulte. C’est un organe creux formé du cœur droit et du cœur gauche qui sont entièrement séparés </a:t>
            </a:r>
            <a:endParaRPr lang="fr-FR" sz="2400" dirty="0"/>
          </a:p>
        </p:txBody>
      </p:sp>
      <p:sp>
        <p:nvSpPr>
          <p:cNvPr id="9" name="Rectangle 8"/>
          <p:cNvSpPr/>
          <p:nvPr/>
        </p:nvSpPr>
        <p:spPr>
          <a:xfrm>
            <a:off x="7486719" y="-24"/>
            <a:ext cx="1657313" cy="630942"/>
          </a:xfrm>
          <a:prstGeom prst="rect">
            <a:avLst/>
          </a:prstGeom>
        </p:spPr>
        <p:txBody>
          <a:bodyPr wrap="none">
            <a:spAutoFit/>
          </a:bodyPr>
          <a:lstStyle/>
          <a:p>
            <a:r>
              <a:rPr lang="fr-FR" sz="3500" b="1" dirty="0" smtClean="0">
                <a:solidFill>
                  <a:srgbClr val="DE004A"/>
                </a:solidFill>
              </a:rPr>
              <a:t>Le cœur</a:t>
            </a:r>
            <a:endParaRPr lang="fr-FR" sz="3500" b="1" dirty="0">
              <a:solidFill>
                <a:srgbClr val="DE004A"/>
              </a:solidFill>
            </a:endParaRPr>
          </a:p>
        </p:txBody>
      </p:sp>
      <p:sp>
        <p:nvSpPr>
          <p:cNvPr id="7" name="Titre 3"/>
          <p:cNvSpPr txBox="1">
            <a:spLocks/>
          </p:cNvSpPr>
          <p:nvPr/>
        </p:nvSpPr>
        <p:spPr>
          <a:xfrm>
            <a:off x="-71470" y="428604"/>
            <a:ext cx="3429024" cy="477054"/>
          </a:xfrm>
          <a:prstGeom prst="rect">
            <a:avLst/>
          </a:prstGeom>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70C0"/>
                </a:solidFill>
                <a:effectLst/>
                <a:uLnTx/>
                <a:uFillTx/>
                <a:latin typeface="+mj-lt"/>
                <a:ea typeface="+mj-ea"/>
                <a:cs typeface="+mj-cs"/>
              </a:rPr>
              <a:t>La circulation sanguine</a:t>
            </a:r>
            <a:endParaRPr kumimoji="0" lang="fr-FR" sz="2500" b="1" i="0" u="none" strike="noStrike" kern="1200" cap="none" spc="0" normalizeH="0" baseline="0" noProof="0" dirty="0">
              <a:ln>
                <a:noFill/>
              </a:ln>
              <a:solidFill>
                <a:srgbClr val="0070C0"/>
              </a:solidFill>
              <a:effectLst/>
              <a:uLnTx/>
              <a:uFillTx/>
              <a:latin typeface="+mj-lt"/>
              <a:ea typeface="+mj-ea"/>
              <a:cs typeface="+mj-cs"/>
            </a:endParaRPr>
          </a:p>
        </p:txBody>
      </p:sp>
      <p:pic>
        <p:nvPicPr>
          <p:cNvPr id="30723" name="Picture 3"/>
          <p:cNvPicPr>
            <a:picLocks noChangeAspect="1" noChangeArrowheads="1"/>
          </p:cNvPicPr>
          <p:nvPr/>
        </p:nvPicPr>
        <p:blipFill>
          <a:blip r:embed="rId3" cstate="print"/>
          <a:srcRect l="26940" t="32617" r="29410" b="13157"/>
          <a:stretch>
            <a:fillRect/>
          </a:stretch>
        </p:blipFill>
        <p:spPr bwMode="auto">
          <a:xfrm>
            <a:off x="1857356" y="2566981"/>
            <a:ext cx="6143668" cy="42910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22686</TotalTime>
  <Words>1401</Words>
  <Application>Microsoft Office PowerPoint</Application>
  <PresentationFormat>Affichage à l'écran (4:3)</PresentationFormat>
  <Paragraphs>241</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Présentation PowerPoint</vt:lpstr>
      <vt:lpstr>Introduction </vt:lpstr>
      <vt:lpstr>La circulation sanguine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vaisseaux sanguins   les artères</vt:lpstr>
      <vt:lpstr>Présentation PowerPoint</vt:lpstr>
      <vt:lpstr>Présentation PowerPoint</vt:lpstr>
      <vt:lpstr>Les vaisseaux sanguins   les veines</vt:lpstr>
      <vt:lpstr>Présentation PowerPoint</vt:lpstr>
      <vt:lpstr>Présentation PowerPoint</vt:lpstr>
      <vt:lpstr>Présentation PowerPoint</vt:lpstr>
      <vt:lpstr>Les vaisseaux sanguins   les capillaires</vt:lpstr>
      <vt:lpstr>Présentation PowerPoint</vt:lpstr>
      <vt:lpstr>Présentation PowerPoint</vt:lpstr>
      <vt:lpstr>La circulation lymphatique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MERGHACHE</dc:creator>
  <cp:lastModifiedBy>pc</cp:lastModifiedBy>
  <cp:revision>79</cp:revision>
  <dcterms:created xsi:type="dcterms:W3CDTF">2019-02-24T13:56:31Z</dcterms:created>
  <dcterms:modified xsi:type="dcterms:W3CDTF">2024-12-20T01:43:29Z</dcterms:modified>
</cp:coreProperties>
</file>