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2" r:id="rId3"/>
    <p:sldId id="270" r:id="rId4"/>
    <p:sldId id="271" r:id="rId5"/>
    <p:sldId id="261" r:id="rId6"/>
    <p:sldId id="260" r:id="rId7"/>
    <p:sldId id="262" r:id="rId8"/>
    <p:sldId id="265" r:id="rId9"/>
    <p:sldId id="266" r:id="rId10"/>
    <p:sldId id="26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97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FF4BE7-6E71-4C35-AF66-1E9D997C558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D8ABED43-BAD7-43AF-9DC5-A128C536C3E6}">
      <dgm:prSet phldrT="[Texte]"/>
      <dgm:spPr/>
      <dgm:t>
        <a:bodyPr/>
        <a:lstStyle/>
        <a:p>
          <a:r>
            <a:rPr lang="fr-FR" dirty="0" err="1" smtClean="0"/>
            <a:t>Quoting</a:t>
          </a:r>
          <a:endParaRPr lang="fr-FR" dirty="0"/>
        </a:p>
      </dgm:t>
    </dgm:pt>
    <dgm:pt modelId="{8F2D8B01-18CE-4B7A-B8FA-746E5DDD7F75}" type="parTrans" cxnId="{684AD10E-F57C-48E3-9ADC-20DCB37E3803}">
      <dgm:prSet/>
      <dgm:spPr/>
      <dgm:t>
        <a:bodyPr/>
        <a:lstStyle/>
        <a:p>
          <a:endParaRPr lang="fr-FR"/>
        </a:p>
      </dgm:t>
    </dgm:pt>
    <dgm:pt modelId="{B47590E3-B8AD-4FC4-B434-6FD31BABE808}" type="sibTrans" cxnId="{684AD10E-F57C-48E3-9ADC-20DCB37E3803}">
      <dgm:prSet/>
      <dgm:spPr/>
      <dgm:t>
        <a:bodyPr/>
        <a:lstStyle/>
        <a:p>
          <a:endParaRPr lang="fr-FR"/>
        </a:p>
      </dgm:t>
    </dgm:pt>
    <dgm:pt modelId="{040E0FF1-0181-4DB3-A9A3-1B78510A7F06}">
      <dgm:prSet phldrT="[Texte]"/>
      <dgm:spPr/>
      <dgm:t>
        <a:bodyPr/>
        <a:lstStyle/>
        <a:p>
          <a:r>
            <a:rPr lang="en-US" dirty="0" smtClean="0"/>
            <a:t>Lyon (1981, p. 323) explains that Cultural “overlap could be more or less depending on the degree of contact and the relation between these two societies”.</a:t>
          </a:r>
          <a:endParaRPr lang="fr-FR" dirty="0"/>
        </a:p>
      </dgm:t>
    </dgm:pt>
    <dgm:pt modelId="{5117839B-5F27-416A-B469-E20F0B244316}" type="parTrans" cxnId="{B6F84974-208E-4F82-9E52-86CFFB53853B}">
      <dgm:prSet/>
      <dgm:spPr/>
      <dgm:t>
        <a:bodyPr/>
        <a:lstStyle/>
        <a:p>
          <a:endParaRPr lang="fr-FR"/>
        </a:p>
      </dgm:t>
    </dgm:pt>
    <dgm:pt modelId="{E24ACD83-26B5-425C-B41D-E67BCE0A8FD2}" type="sibTrans" cxnId="{B6F84974-208E-4F82-9E52-86CFFB53853B}">
      <dgm:prSet/>
      <dgm:spPr/>
      <dgm:t>
        <a:bodyPr/>
        <a:lstStyle/>
        <a:p>
          <a:endParaRPr lang="fr-FR"/>
        </a:p>
      </dgm:t>
    </dgm:pt>
    <dgm:pt modelId="{5C9E7B22-34AE-4552-A2E4-C74E76411FA0}">
      <dgm:prSet phldrT="[Texte]"/>
      <dgm:spPr/>
      <dgm:t>
        <a:bodyPr/>
        <a:lstStyle/>
        <a:p>
          <a:r>
            <a:rPr lang="fr-FR" dirty="0" err="1" smtClean="0"/>
            <a:t>Summarizing</a:t>
          </a:r>
          <a:endParaRPr lang="fr-FR" dirty="0"/>
        </a:p>
      </dgm:t>
    </dgm:pt>
    <dgm:pt modelId="{F0E483A6-84C5-4B05-8ED5-E2D5A5B959DE}" type="parTrans" cxnId="{85FA49C3-C365-4012-8BFB-1DC972FBFB68}">
      <dgm:prSet/>
      <dgm:spPr/>
      <dgm:t>
        <a:bodyPr/>
        <a:lstStyle/>
        <a:p>
          <a:endParaRPr lang="fr-FR"/>
        </a:p>
      </dgm:t>
    </dgm:pt>
    <dgm:pt modelId="{CB3F3480-62DC-40C6-958C-46BBB8818904}" type="sibTrans" cxnId="{85FA49C3-C365-4012-8BFB-1DC972FBFB68}">
      <dgm:prSet/>
      <dgm:spPr/>
      <dgm:t>
        <a:bodyPr/>
        <a:lstStyle/>
        <a:p>
          <a:endParaRPr lang="fr-FR"/>
        </a:p>
      </dgm:t>
    </dgm:pt>
    <dgm:pt modelId="{29891A2B-008A-4721-A80C-DC88834D3192}">
      <dgm:prSet phldrT="[Texte]"/>
      <dgm:spPr/>
      <dgm:t>
        <a:bodyPr/>
        <a:lstStyle/>
        <a:p>
          <a:r>
            <a:rPr lang="en-US" dirty="0" smtClean="0"/>
            <a:t>Heller (1987) believes that shared culture, knowledge and way of speaking enhance shared social identity which strengthens the social network of in-group members.</a:t>
          </a:r>
          <a:endParaRPr lang="fr-FR" dirty="0"/>
        </a:p>
      </dgm:t>
    </dgm:pt>
    <dgm:pt modelId="{1C94BB1D-F4C5-40DC-8EFD-25703397829F}" type="parTrans" cxnId="{AA792066-8E10-4ED4-8DD2-395B1C777F94}">
      <dgm:prSet/>
      <dgm:spPr/>
      <dgm:t>
        <a:bodyPr/>
        <a:lstStyle/>
        <a:p>
          <a:endParaRPr lang="fr-FR"/>
        </a:p>
      </dgm:t>
    </dgm:pt>
    <dgm:pt modelId="{8C577017-3765-4AA8-8403-D364DD06B2BA}" type="sibTrans" cxnId="{AA792066-8E10-4ED4-8DD2-395B1C777F94}">
      <dgm:prSet/>
      <dgm:spPr/>
      <dgm:t>
        <a:bodyPr/>
        <a:lstStyle/>
        <a:p>
          <a:endParaRPr lang="fr-FR"/>
        </a:p>
      </dgm:t>
    </dgm:pt>
    <dgm:pt modelId="{F66AADBB-A791-470A-BDE0-B09045A46410}">
      <dgm:prSet phldrT="[Texte]"/>
      <dgm:spPr/>
      <dgm:t>
        <a:bodyPr/>
        <a:lstStyle/>
        <a:p>
          <a:r>
            <a:rPr lang="fr-FR" dirty="0" err="1" smtClean="0"/>
            <a:t>Paraphrasing</a:t>
          </a:r>
          <a:endParaRPr lang="fr-FR" dirty="0"/>
        </a:p>
      </dgm:t>
    </dgm:pt>
    <dgm:pt modelId="{D87785B0-0296-47E9-9068-D31B2F1094A4}" type="parTrans" cxnId="{849A1B4E-210E-4A7B-8CCD-70F4C7E02640}">
      <dgm:prSet/>
      <dgm:spPr/>
      <dgm:t>
        <a:bodyPr/>
        <a:lstStyle/>
        <a:p>
          <a:endParaRPr lang="fr-FR"/>
        </a:p>
      </dgm:t>
    </dgm:pt>
    <dgm:pt modelId="{D53966D9-37DE-47C8-B7E4-5E230DEAC085}" type="sibTrans" cxnId="{849A1B4E-210E-4A7B-8CCD-70F4C7E02640}">
      <dgm:prSet/>
      <dgm:spPr/>
      <dgm:t>
        <a:bodyPr/>
        <a:lstStyle/>
        <a:p>
          <a:endParaRPr lang="fr-FR"/>
        </a:p>
      </dgm:t>
    </dgm:pt>
    <dgm:pt modelId="{8F537D54-2468-4D93-AF60-4B21602F13DC}">
      <dgm:prSet custT="1"/>
      <dgm:spPr/>
      <dgm:t>
        <a:bodyPr/>
        <a:lstStyle/>
        <a:p>
          <a:r>
            <a:rPr lang="en-US" sz="2200" dirty="0" smtClean="0">
              <a:solidFill>
                <a:schemeClr val="tx1"/>
              </a:solidFill>
            </a:rPr>
            <a:t>Nickerson (1999) suggests that generally effective communication depends on an accurate knowledge of what the audience knows.</a:t>
          </a:r>
          <a:endParaRPr lang="fr-FR" sz="2200" dirty="0">
            <a:solidFill>
              <a:schemeClr val="tx1"/>
            </a:solidFill>
          </a:endParaRPr>
        </a:p>
      </dgm:t>
    </dgm:pt>
    <dgm:pt modelId="{F23037A0-46A3-4027-B310-557045CBC100}" type="parTrans" cxnId="{D4108259-0658-4327-88A7-828CB5ADCD68}">
      <dgm:prSet/>
      <dgm:spPr/>
      <dgm:t>
        <a:bodyPr/>
        <a:lstStyle/>
        <a:p>
          <a:endParaRPr lang="fr-FR"/>
        </a:p>
      </dgm:t>
    </dgm:pt>
    <dgm:pt modelId="{8A4B5D88-1F8D-4AE2-A69C-3BAB283E6235}" type="sibTrans" cxnId="{D4108259-0658-4327-88A7-828CB5ADCD68}">
      <dgm:prSet/>
      <dgm:spPr/>
      <dgm:t>
        <a:bodyPr/>
        <a:lstStyle/>
        <a:p>
          <a:endParaRPr lang="fr-FR"/>
        </a:p>
      </dgm:t>
    </dgm:pt>
    <dgm:pt modelId="{32FC3902-6857-4EF9-9B2E-F2DD8F2191F4}">
      <dgm:prSet custT="1"/>
      <dgm:spPr/>
      <dgm:t>
        <a:bodyPr/>
        <a:lstStyle/>
        <a:p>
          <a:r>
            <a:rPr lang="en-US" sz="1400" b="0" i="0" dirty="0" smtClean="0"/>
            <a:t>APA requires you to include the author and date. It is also recommended (but not required) that you include the page number.</a:t>
          </a:r>
          <a:endParaRPr lang="fr-FR" sz="1400" dirty="0">
            <a:solidFill>
              <a:schemeClr val="tx1"/>
            </a:solidFill>
          </a:endParaRPr>
        </a:p>
      </dgm:t>
    </dgm:pt>
    <dgm:pt modelId="{F2A0D39A-F133-454B-A62D-7B7C34B213CF}" type="parTrans" cxnId="{37F6F56D-BAB1-4A53-B2C6-670039C4E0D0}">
      <dgm:prSet/>
      <dgm:spPr/>
      <dgm:t>
        <a:bodyPr/>
        <a:lstStyle/>
        <a:p>
          <a:endParaRPr lang="fr-FR"/>
        </a:p>
      </dgm:t>
    </dgm:pt>
    <dgm:pt modelId="{FA0D0377-17A6-40F6-949D-780B34622BF7}" type="sibTrans" cxnId="{37F6F56D-BAB1-4A53-B2C6-670039C4E0D0}">
      <dgm:prSet/>
      <dgm:spPr/>
      <dgm:t>
        <a:bodyPr/>
        <a:lstStyle/>
        <a:p>
          <a:endParaRPr lang="fr-FR"/>
        </a:p>
      </dgm:t>
    </dgm:pt>
    <dgm:pt modelId="{2EF44B46-AC21-42B6-816B-92F5158FA61B}" type="pres">
      <dgm:prSet presAssocID="{B2FF4BE7-6E71-4C35-AF66-1E9D997C558F}" presName="Name0" presStyleCnt="0">
        <dgm:presLayoutVars>
          <dgm:dir/>
          <dgm:animLvl val="lvl"/>
          <dgm:resizeHandles/>
        </dgm:presLayoutVars>
      </dgm:prSet>
      <dgm:spPr/>
      <dgm:t>
        <a:bodyPr/>
        <a:lstStyle/>
        <a:p>
          <a:endParaRPr lang="fr-FR"/>
        </a:p>
      </dgm:t>
    </dgm:pt>
    <dgm:pt modelId="{B3985C84-0A4A-487B-ACFE-6B281A22E586}" type="pres">
      <dgm:prSet presAssocID="{D8ABED43-BAD7-43AF-9DC5-A128C536C3E6}" presName="linNode" presStyleCnt="0"/>
      <dgm:spPr/>
    </dgm:pt>
    <dgm:pt modelId="{EB68ECA7-76F2-490C-94FB-99D772674B17}" type="pres">
      <dgm:prSet presAssocID="{D8ABED43-BAD7-43AF-9DC5-A128C536C3E6}" presName="parentShp" presStyleLbl="node1" presStyleIdx="0" presStyleCnt="3">
        <dgm:presLayoutVars>
          <dgm:bulletEnabled val="1"/>
        </dgm:presLayoutVars>
      </dgm:prSet>
      <dgm:spPr/>
      <dgm:t>
        <a:bodyPr/>
        <a:lstStyle/>
        <a:p>
          <a:endParaRPr lang="fr-FR"/>
        </a:p>
      </dgm:t>
    </dgm:pt>
    <dgm:pt modelId="{AD044348-F448-4BAF-AB15-C14BAFD954FE}" type="pres">
      <dgm:prSet presAssocID="{D8ABED43-BAD7-43AF-9DC5-A128C536C3E6}" presName="childShp" presStyleLbl="bgAccFollowNode1" presStyleIdx="0" presStyleCnt="3">
        <dgm:presLayoutVars>
          <dgm:bulletEnabled val="1"/>
        </dgm:presLayoutVars>
      </dgm:prSet>
      <dgm:spPr/>
      <dgm:t>
        <a:bodyPr/>
        <a:lstStyle/>
        <a:p>
          <a:endParaRPr lang="fr-FR"/>
        </a:p>
      </dgm:t>
    </dgm:pt>
    <dgm:pt modelId="{0113EE36-D1A4-44A7-9012-C8E2F126377B}" type="pres">
      <dgm:prSet presAssocID="{B47590E3-B8AD-4FC4-B434-6FD31BABE808}" presName="spacing" presStyleCnt="0"/>
      <dgm:spPr/>
    </dgm:pt>
    <dgm:pt modelId="{128192DC-8C3B-4BAE-B6E9-A7B5067F0E60}" type="pres">
      <dgm:prSet presAssocID="{5C9E7B22-34AE-4552-A2E4-C74E76411FA0}" presName="linNode" presStyleCnt="0"/>
      <dgm:spPr/>
    </dgm:pt>
    <dgm:pt modelId="{D08AA7AE-8705-46F2-8826-EC0CF3B7CE33}" type="pres">
      <dgm:prSet presAssocID="{5C9E7B22-34AE-4552-A2E4-C74E76411FA0}" presName="parentShp" presStyleLbl="node1" presStyleIdx="1" presStyleCnt="3">
        <dgm:presLayoutVars>
          <dgm:bulletEnabled val="1"/>
        </dgm:presLayoutVars>
      </dgm:prSet>
      <dgm:spPr/>
      <dgm:t>
        <a:bodyPr/>
        <a:lstStyle/>
        <a:p>
          <a:endParaRPr lang="fr-FR"/>
        </a:p>
      </dgm:t>
    </dgm:pt>
    <dgm:pt modelId="{F15F3256-EFA9-4ECA-8116-D9AABF07B1E4}" type="pres">
      <dgm:prSet presAssocID="{5C9E7B22-34AE-4552-A2E4-C74E76411FA0}" presName="childShp" presStyleLbl="bgAccFollowNode1" presStyleIdx="1" presStyleCnt="3">
        <dgm:presLayoutVars>
          <dgm:bulletEnabled val="1"/>
        </dgm:presLayoutVars>
      </dgm:prSet>
      <dgm:spPr/>
      <dgm:t>
        <a:bodyPr/>
        <a:lstStyle/>
        <a:p>
          <a:endParaRPr lang="fr-FR"/>
        </a:p>
      </dgm:t>
    </dgm:pt>
    <dgm:pt modelId="{956CADE9-6005-4DC9-9B4C-C1FD6B12906B}" type="pres">
      <dgm:prSet presAssocID="{CB3F3480-62DC-40C6-958C-46BBB8818904}" presName="spacing" presStyleCnt="0"/>
      <dgm:spPr/>
    </dgm:pt>
    <dgm:pt modelId="{391839E3-8829-4103-A871-9DFDDCE2CA12}" type="pres">
      <dgm:prSet presAssocID="{F66AADBB-A791-470A-BDE0-B09045A46410}" presName="linNode" presStyleCnt="0"/>
      <dgm:spPr/>
    </dgm:pt>
    <dgm:pt modelId="{46CD64D0-3075-4E1A-95D5-0367FAFB0097}" type="pres">
      <dgm:prSet presAssocID="{F66AADBB-A791-470A-BDE0-B09045A46410}" presName="parentShp" presStyleLbl="node1" presStyleIdx="2" presStyleCnt="3">
        <dgm:presLayoutVars>
          <dgm:bulletEnabled val="1"/>
        </dgm:presLayoutVars>
      </dgm:prSet>
      <dgm:spPr/>
      <dgm:t>
        <a:bodyPr/>
        <a:lstStyle/>
        <a:p>
          <a:endParaRPr lang="fr-FR"/>
        </a:p>
      </dgm:t>
    </dgm:pt>
    <dgm:pt modelId="{01BE5BE0-6373-4AB9-8202-B30896DC2D63}" type="pres">
      <dgm:prSet presAssocID="{F66AADBB-A791-470A-BDE0-B09045A46410}" presName="childShp" presStyleLbl="bgAccFollowNode1" presStyleIdx="2" presStyleCnt="3" custLinFactNeighborX="0" custLinFactNeighborY="-9090">
        <dgm:presLayoutVars>
          <dgm:bulletEnabled val="1"/>
        </dgm:presLayoutVars>
      </dgm:prSet>
      <dgm:spPr/>
      <dgm:t>
        <a:bodyPr/>
        <a:lstStyle/>
        <a:p>
          <a:endParaRPr lang="fr-FR"/>
        </a:p>
      </dgm:t>
    </dgm:pt>
  </dgm:ptLst>
  <dgm:cxnLst>
    <dgm:cxn modelId="{D5108D69-9550-4DE1-ABFF-90A2C78C33CF}" type="presOf" srcId="{5C9E7B22-34AE-4552-A2E4-C74E76411FA0}" destId="{D08AA7AE-8705-46F2-8826-EC0CF3B7CE33}" srcOrd="0" destOrd="0" presId="urn:microsoft.com/office/officeart/2005/8/layout/vList6"/>
    <dgm:cxn modelId="{1DDB8ACC-F8C9-41CD-9424-4937E1DE20D5}" type="presOf" srcId="{B2FF4BE7-6E71-4C35-AF66-1E9D997C558F}" destId="{2EF44B46-AC21-42B6-816B-92F5158FA61B}" srcOrd="0" destOrd="0" presId="urn:microsoft.com/office/officeart/2005/8/layout/vList6"/>
    <dgm:cxn modelId="{EBD24606-52AA-4B55-9F21-B7D87EA79130}" type="presOf" srcId="{29891A2B-008A-4721-A80C-DC88834D3192}" destId="{F15F3256-EFA9-4ECA-8116-D9AABF07B1E4}" srcOrd="0" destOrd="0" presId="urn:microsoft.com/office/officeart/2005/8/layout/vList6"/>
    <dgm:cxn modelId="{DD5D6259-D360-4BFF-8E79-20E5EE57CFDA}" type="presOf" srcId="{040E0FF1-0181-4DB3-A9A3-1B78510A7F06}" destId="{AD044348-F448-4BAF-AB15-C14BAFD954FE}" srcOrd="0" destOrd="0" presId="urn:microsoft.com/office/officeart/2005/8/layout/vList6"/>
    <dgm:cxn modelId="{096501A8-5775-46D8-A128-9564345E267D}" type="presOf" srcId="{32FC3902-6857-4EF9-9B2E-F2DD8F2191F4}" destId="{01BE5BE0-6373-4AB9-8202-B30896DC2D63}" srcOrd="0" destOrd="1" presId="urn:microsoft.com/office/officeart/2005/8/layout/vList6"/>
    <dgm:cxn modelId="{85FA49C3-C365-4012-8BFB-1DC972FBFB68}" srcId="{B2FF4BE7-6E71-4C35-AF66-1E9D997C558F}" destId="{5C9E7B22-34AE-4552-A2E4-C74E76411FA0}" srcOrd="1" destOrd="0" parTransId="{F0E483A6-84C5-4B05-8ED5-E2D5A5B959DE}" sibTransId="{CB3F3480-62DC-40C6-958C-46BBB8818904}"/>
    <dgm:cxn modelId="{684AD10E-F57C-48E3-9ADC-20DCB37E3803}" srcId="{B2FF4BE7-6E71-4C35-AF66-1E9D997C558F}" destId="{D8ABED43-BAD7-43AF-9DC5-A128C536C3E6}" srcOrd="0" destOrd="0" parTransId="{8F2D8B01-18CE-4B7A-B8FA-746E5DDD7F75}" sibTransId="{B47590E3-B8AD-4FC4-B434-6FD31BABE808}"/>
    <dgm:cxn modelId="{008FB32A-C676-42FA-84E7-A5B7A4580435}" type="presOf" srcId="{F66AADBB-A791-470A-BDE0-B09045A46410}" destId="{46CD64D0-3075-4E1A-95D5-0367FAFB0097}" srcOrd="0" destOrd="0" presId="urn:microsoft.com/office/officeart/2005/8/layout/vList6"/>
    <dgm:cxn modelId="{B6F84974-208E-4F82-9E52-86CFFB53853B}" srcId="{D8ABED43-BAD7-43AF-9DC5-A128C536C3E6}" destId="{040E0FF1-0181-4DB3-A9A3-1B78510A7F06}" srcOrd="0" destOrd="0" parTransId="{5117839B-5F27-416A-B469-E20F0B244316}" sibTransId="{E24ACD83-26B5-425C-B41D-E67BCE0A8FD2}"/>
    <dgm:cxn modelId="{A9B41E5C-F8D9-40AA-9C41-440512D7A9B1}" type="presOf" srcId="{D8ABED43-BAD7-43AF-9DC5-A128C536C3E6}" destId="{EB68ECA7-76F2-490C-94FB-99D772674B17}" srcOrd="0" destOrd="0" presId="urn:microsoft.com/office/officeart/2005/8/layout/vList6"/>
    <dgm:cxn modelId="{849A1B4E-210E-4A7B-8CCD-70F4C7E02640}" srcId="{B2FF4BE7-6E71-4C35-AF66-1E9D997C558F}" destId="{F66AADBB-A791-470A-BDE0-B09045A46410}" srcOrd="2" destOrd="0" parTransId="{D87785B0-0296-47E9-9068-D31B2F1094A4}" sibTransId="{D53966D9-37DE-47C8-B7E4-5E230DEAC085}"/>
    <dgm:cxn modelId="{D4108259-0658-4327-88A7-828CB5ADCD68}" srcId="{F66AADBB-A791-470A-BDE0-B09045A46410}" destId="{8F537D54-2468-4D93-AF60-4B21602F13DC}" srcOrd="0" destOrd="0" parTransId="{F23037A0-46A3-4027-B310-557045CBC100}" sibTransId="{8A4B5D88-1F8D-4AE2-A69C-3BAB283E6235}"/>
    <dgm:cxn modelId="{AA792066-8E10-4ED4-8DD2-395B1C777F94}" srcId="{5C9E7B22-34AE-4552-A2E4-C74E76411FA0}" destId="{29891A2B-008A-4721-A80C-DC88834D3192}" srcOrd="0" destOrd="0" parTransId="{1C94BB1D-F4C5-40DC-8EFD-25703397829F}" sibTransId="{8C577017-3765-4AA8-8403-D364DD06B2BA}"/>
    <dgm:cxn modelId="{6440A3CD-BB0E-4BA3-918F-1A413E9A5CCC}" type="presOf" srcId="{8F537D54-2468-4D93-AF60-4B21602F13DC}" destId="{01BE5BE0-6373-4AB9-8202-B30896DC2D63}" srcOrd="0" destOrd="0" presId="urn:microsoft.com/office/officeart/2005/8/layout/vList6"/>
    <dgm:cxn modelId="{37F6F56D-BAB1-4A53-B2C6-670039C4E0D0}" srcId="{F66AADBB-A791-470A-BDE0-B09045A46410}" destId="{32FC3902-6857-4EF9-9B2E-F2DD8F2191F4}" srcOrd="1" destOrd="0" parTransId="{F2A0D39A-F133-454B-A62D-7B7C34B213CF}" sibTransId="{FA0D0377-17A6-40F6-949D-780B34622BF7}"/>
    <dgm:cxn modelId="{DC4C3787-2737-4BC1-B151-93E52C95B342}" type="presParOf" srcId="{2EF44B46-AC21-42B6-816B-92F5158FA61B}" destId="{B3985C84-0A4A-487B-ACFE-6B281A22E586}" srcOrd="0" destOrd="0" presId="urn:microsoft.com/office/officeart/2005/8/layout/vList6"/>
    <dgm:cxn modelId="{DD737EFD-8534-474B-A88B-33ED786115AE}" type="presParOf" srcId="{B3985C84-0A4A-487B-ACFE-6B281A22E586}" destId="{EB68ECA7-76F2-490C-94FB-99D772674B17}" srcOrd="0" destOrd="0" presId="urn:microsoft.com/office/officeart/2005/8/layout/vList6"/>
    <dgm:cxn modelId="{59E69BE3-6D69-4F11-B4A7-976C2C1015B0}" type="presParOf" srcId="{B3985C84-0A4A-487B-ACFE-6B281A22E586}" destId="{AD044348-F448-4BAF-AB15-C14BAFD954FE}" srcOrd="1" destOrd="0" presId="urn:microsoft.com/office/officeart/2005/8/layout/vList6"/>
    <dgm:cxn modelId="{712F6DD5-4169-4062-B233-07A5555B0B4C}" type="presParOf" srcId="{2EF44B46-AC21-42B6-816B-92F5158FA61B}" destId="{0113EE36-D1A4-44A7-9012-C8E2F126377B}" srcOrd="1" destOrd="0" presId="urn:microsoft.com/office/officeart/2005/8/layout/vList6"/>
    <dgm:cxn modelId="{18F0564F-D92B-4B61-80ED-9A23E0D95F98}" type="presParOf" srcId="{2EF44B46-AC21-42B6-816B-92F5158FA61B}" destId="{128192DC-8C3B-4BAE-B6E9-A7B5067F0E60}" srcOrd="2" destOrd="0" presId="urn:microsoft.com/office/officeart/2005/8/layout/vList6"/>
    <dgm:cxn modelId="{532494BC-CB9B-4074-B5CE-35F6E006F3EC}" type="presParOf" srcId="{128192DC-8C3B-4BAE-B6E9-A7B5067F0E60}" destId="{D08AA7AE-8705-46F2-8826-EC0CF3B7CE33}" srcOrd="0" destOrd="0" presId="urn:microsoft.com/office/officeart/2005/8/layout/vList6"/>
    <dgm:cxn modelId="{404C6ABE-3F22-4285-ACA3-8795BB72BA3F}" type="presParOf" srcId="{128192DC-8C3B-4BAE-B6E9-A7B5067F0E60}" destId="{F15F3256-EFA9-4ECA-8116-D9AABF07B1E4}" srcOrd="1" destOrd="0" presId="urn:microsoft.com/office/officeart/2005/8/layout/vList6"/>
    <dgm:cxn modelId="{104D729C-1746-4D1F-9C76-27A0ABEC8CBE}" type="presParOf" srcId="{2EF44B46-AC21-42B6-816B-92F5158FA61B}" destId="{956CADE9-6005-4DC9-9B4C-C1FD6B12906B}" srcOrd="3" destOrd="0" presId="urn:microsoft.com/office/officeart/2005/8/layout/vList6"/>
    <dgm:cxn modelId="{29845049-8337-4EF9-8997-B446849C327F}" type="presParOf" srcId="{2EF44B46-AC21-42B6-816B-92F5158FA61B}" destId="{391839E3-8829-4103-A871-9DFDDCE2CA12}" srcOrd="4" destOrd="0" presId="urn:microsoft.com/office/officeart/2005/8/layout/vList6"/>
    <dgm:cxn modelId="{772AE8C9-B93C-4A7E-8F97-B87FCB3DD20F}" type="presParOf" srcId="{391839E3-8829-4103-A871-9DFDDCE2CA12}" destId="{46CD64D0-3075-4E1A-95D5-0367FAFB0097}" srcOrd="0" destOrd="0" presId="urn:microsoft.com/office/officeart/2005/8/layout/vList6"/>
    <dgm:cxn modelId="{BD67F3E2-B148-42B6-947F-FFA5299D448D}" type="presParOf" srcId="{391839E3-8829-4103-A871-9DFDDCE2CA12}" destId="{01BE5BE0-6373-4AB9-8202-B30896DC2D63}" srcOrd="1" destOrd="0" presId="urn:microsoft.com/office/officeart/2005/8/layout/vList6"/>
  </dgm:cxnLst>
  <dgm:bg/>
  <dgm:whole/>
</dgm:dataModel>
</file>

<file path=ppt/diagrams/data2.xml><?xml version="1.0" encoding="utf-8"?>
<dgm:dataModel xmlns:dgm="http://schemas.openxmlformats.org/drawingml/2006/diagram" xmlns:a="http://schemas.openxmlformats.org/drawingml/2006/main">
  <dgm:ptLst>
    <dgm:pt modelId="{B2FF4BE7-6E71-4C35-AF66-1E9D997C558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D8ABED43-BAD7-43AF-9DC5-A128C536C3E6}">
      <dgm:prSet phldrT="[Texte]"/>
      <dgm:spPr/>
      <dgm:t>
        <a:bodyPr/>
        <a:lstStyle/>
        <a:p>
          <a:r>
            <a:rPr lang="fr-FR" dirty="0" err="1" smtClean="0"/>
            <a:t>Quoting</a:t>
          </a:r>
          <a:endParaRPr lang="fr-FR" dirty="0"/>
        </a:p>
      </dgm:t>
    </dgm:pt>
    <dgm:pt modelId="{8F2D8B01-18CE-4B7A-B8FA-746E5DDD7F75}" type="parTrans" cxnId="{684AD10E-F57C-48E3-9ADC-20DCB37E3803}">
      <dgm:prSet/>
      <dgm:spPr/>
      <dgm:t>
        <a:bodyPr/>
        <a:lstStyle/>
        <a:p>
          <a:endParaRPr lang="fr-FR"/>
        </a:p>
      </dgm:t>
    </dgm:pt>
    <dgm:pt modelId="{B47590E3-B8AD-4FC4-B434-6FD31BABE808}" type="sibTrans" cxnId="{684AD10E-F57C-48E3-9ADC-20DCB37E3803}">
      <dgm:prSet/>
      <dgm:spPr/>
      <dgm:t>
        <a:bodyPr/>
        <a:lstStyle/>
        <a:p>
          <a:endParaRPr lang="fr-FR"/>
        </a:p>
      </dgm:t>
    </dgm:pt>
    <dgm:pt modelId="{040E0FF1-0181-4DB3-A9A3-1B78510A7F06}">
      <dgm:prSet phldrT="[Texte]"/>
      <dgm:spPr/>
      <dgm:t>
        <a:bodyPr/>
        <a:lstStyle/>
        <a:p>
          <a:r>
            <a:rPr lang="en-US" dirty="0" smtClean="0"/>
            <a:t>Cultural overlap can be found between two societies “this overlap could be more or less depending on the degree of contact and the relation between these two societies” (Lyon, 1981,p. 323).</a:t>
          </a:r>
          <a:endParaRPr lang="fr-FR" dirty="0"/>
        </a:p>
      </dgm:t>
    </dgm:pt>
    <dgm:pt modelId="{5117839B-5F27-416A-B469-E20F0B244316}" type="parTrans" cxnId="{B6F84974-208E-4F82-9E52-86CFFB53853B}">
      <dgm:prSet/>
      <dgm:spPr/>
      <dgm:t>
        <a:bodyPr/>
        <a:lstStyle/>
        <a:p>
          <a:endParaRPr lang="fr-FR"/>
        </a:p>
      </dgm:t>
    </dgm:pt>
    <dgm:pt modelId="{E24ACD83-26B5-425C-B41D-E67BCE0A8FD2}" type="sibTrans" cxnId="{B6F84974-208E-4F82-9E52-86CFFB53853B}">
      <dgm:prSet/>
      <dgm:spPr/>
      <dgm:t>
        <a:bodyPr/>
        <a:lstStyle/>
        <a:p>
          <a:endParaRPr lang="fr-FR"/>
        </a:p>
      </dgm:t>
    </dgm:pt>
    <dgm:pt modelId="{5C9E7B22-34AE-4552-A2E4-C74E76411FA0}">
      <dgm:prSet phldrT="[Texte]"/>
      <dgm:spPr/>
      <dgm:t>
        <a:bodyPr/>
        <a:lstStyle/>
        <a:p>
          <a:r>
            <a:rPr lang="fr-FR" dirty="0" err="1" smtClean="0"/>
            <a:t>Summarizing</a:t>
          </a:r>
          <a:endParaRPr lang="fr-FR" dirty="0"/>
        </a:p>
      </dgm:t>
    </dgm:pt>
    <dgm:pt modelId="{F0E483A6-84C5-4B05-8ED5-E2D5A5B959DE}" type="parTrans" cxnId="{85FA49C3-C365-4012-8BFB-1DC972FBFB68}">
      <dgm:prSet/>
      <dgm:spPr/>
      <dgm:t>
        <a:bodyPr/>
        <a:lstStyle/>
        <a:p>
          <a:endParaRPr lang="fr-FR"/>
        </a:p>
      </dgm:t>
    </dgm:pt>
    <dgm:pt modelId="{CB3F3480-62DC-40C6-958C-46BBB8818904}" type="sibTrans" cxnId="{85FA49C3-C365-4012-8BFB-1DC972FBFB68}">
      <dgm:prSet/>
      <dgm:spPr/>
      <dgm:t>
        <a:bodyPr/>
        <a:lstStyle/>
        <a:p>
          <a:endParaRPr lang="fr-FR"/>
        </a:p>
      </dgm:t>
    </dgm:pt>
    <dgm:pt modelId="{29891A2B-008A-4721-A80C-DC88834D3192}">
      <dgm:prSet phldrT="[Texte]"/>
      <dgm:spPr/>
      <dgm:t>
        <a:bodyPr/>
        <a:lstStyle/>
        <a:p>
          <a:r>
            <a:rPr lang="en-US" dirty="0" smtClean="0"/>
            <a:t>Shared culture, knowledge and way of speaking enhance shared social identity which strengthens the social network of in-group members (Heller, 1987).</a:t>
          </a:r>
          <a:endParaRPr lang="fr-FR" dirty="0"/>
        </a:p>
      </dgm:t>
    </dgm:pt>
    <dgm:pt modelId="{1C94BB1D-F4C5-40DC-8EFD-25703397829F}" type="parTrans" cxnId="{AA792066-8E10-4ED4-8DD2-395B1C777F94}">
      <dgm:prSet/>
      <dgm:spPr/>
      <dgm:t>
        <a:bodyPr/>
        <a:lstStyle/>
        <a:p>
          <a:endParaRPr lang="fr-FR"/>
        </a:p>
      </dgm:t>
    </dgm:pt>
    <dgm:pt modelId="{8C577017-3765-4AA8-8403-D364DD06B2BA}" type="sibTrans" cxnId="{AA792066-8E10-4ED4-8DD2-395B1C777F94}">
      <dgm:prSet/>
      <dgm:spPr/>
      <dgm:t>
        <a:bodyPr/>
        <a:lstStyle/>
        <a:p>
          <a:endParaRPr lang="fr-FR"/>
        </a:p>
      </dgm:t>
    </dgm:pt>
    <dgm:pt modelId="{F66AADBB-A791-470A-BDE0-B09045A46410}">
      <dgm:prSet phldrT="[Texte]"/>
      <dgm:spPr/>
      <dgm:t>
        <a:bodyPr/>
        <a:lstStyle/>
        <a:p>
          <a:r>
            <a:rPr lang="fr-FR" dirty="0" err="1" smtClean="0"/>
            <a:t>Paraphrasing</a:t>
          </a:r>
          <a:endParaRPr lang="fr-FR" dirty="0"/>
        </a:p>
      </dgm:t>
    </dgm:pt>
    <dgm:pt modelId="{D87785B0-0296-47E9-9068-D31B2F1094A4}" type="parTrans" cxnId="{849A1B4E-210E-4A7B-8CCD-70F4C7E02640}">
      <dgm:prSet/>
      <dgm:spPr/>
      <dgm:t>
        <a:bodyPr/>
        <a:lstStyle/>
        <a:p>
          <a:endParaRPr lang="fr-FR"/>
        </a:p>
      </dgm:t>
    </dgm:pt>
    <dgm:pt modelId="{D53966D9-37DE-47C8-B7E4-5E230DEAC085}" type="sibTrans" cxnId="{849A1B4E-210E-4A7B-8CCD-70F4C7E02640}">
      <dgm:prSet/>
      <dgm:spPr/>
      <dgm:t>
        <a:bodyPr/>
        <a:lstStyle/>
        <a:p>
          <a:endParaRPr lang="fr-FR"/>
        </a:p>
      </dgm:t>
    </dgm:pt>
    <dgm:pt modelId="{8F537D54-2468-4D93-AF60-4B21602F13DC}">
      <dgm:prSet/>
      <dgm:spPr/>
      <dgm:t>
        <a:bodyPr/>
        <a:lstStyle/>
        <a:p>
          <a:r>
            <a:rPr lang="en-US" dirty="0" smtClean="0">
              <a:solidFill>
                <a:schemeClr val="tx1"/>
              </a:solidFill>
            </a:rPr>
            <a:t>Generally, effective communication depends on a accurate knowledge of what the audience knows (Nickerson, 1999).</a:t>
          </a:r>
          <a:endParaRPr lang="fr-FR" dirty="0">
            <a:solidFill>
              <a:schemeClr val="tx1"/>
            </a:solidFill>
          </a:endParaRPr>
        </a:p>
      </dgm:t>
    </dgm:pt>
    <dgm:pt modelId="{F23037A0-46A3-4027-B310-557045CBC100}" type="parTrans" cxnId="{D4108259-0658-4327-88A7-828CB5ADCD68}">
      <dgm:prSet/>
      <dgm:spPr/>
      <dgm:t>
        <a:bodyPr/>
        <a:lstStyle/>
        <a:p>
          <a:endParaRPr lang="fr-FR"/>
        </a:p>
      </dgm:t>
    </dgm:pt>
    <dgm:pt modelId="{8A4B5D88-1F8D-4AE2-A69C-3BAB283E6235}" type="sibTrans" cxnId="{D4108259-0658-4327-88A7-828CB5ADCD68}">
      <dgm:prSet/>
      <dgm:spPr/>
      <dgm:t>
        <a:bodyPr/>
        <a:lstStyle/>
        <a:p>
          <a:endParaRPr lang="fr-FR"/>
        </a:p>
      </dgm:t>
    </dgm:pt>
    <dgm:pt modelId="{2EF44B46-AC21-42B6-816B-92F5158FA61B}" type="pres">
      <dgm:prSet presAssocID="{B2FF4BE7-6E71-4C35-AF66-1E9D997C558F}" presName="Name0" presStyleCnt="0">
        <dgm:presLayoutVars>
          <dgm:dir/>
          <dgm:animLvl val="lvl"/>
          <dgm:resizeHandles/>
        </dgm:presLayoutVars>
      </dgm:prSet>
      <dgm:spPr/>
      <dgm:t>
        <a:bodyPr/>
        <a:lstStyle/>
        <a:p>
          <a:endParaRPr lang="fr-FR"/>
        </a:p>
      </dgm:t>
    </dgm:pt>
    <dgm:pt modelId="{B3985C84-0A4A-487B-ACFE-6B281A22E586}" type="pres">
      <dgm:prSet presAssocID="{D8ABED43-BAD7-43AF-9DC5-A128C536C3E6}" presName="linNode" presStyleCnt="0"/>
      <dgm:spPr/>
    </dgm:pt>
    <dgm:pt modelId="{EB68ECA7-76F2-490C-94FB-99D772674B17}" type="pres">
      <dgm:prSet presAssocID="{D8ABED43-BAD7-43AF-9DC5-A128C536C3E6}" presName="parentShp" presStyleLbl="node1" presStyleIdx="0" presStyleCnt="3">
        <dgm:presLayoutVars>
          <dgm:bulletEnabled val="1"/>
        </dgm:presLayoutVars>
      </dgm:prSet>
      <dgm:spPr/>
      <dgm:t>
        <a:bodyPr/>
        <a:lstStyle/>
        <a:p>
          <a:endParaRPr lang="fr-FR"/>
        </a:p>
      </dgm:t>
    </dgm:pt>
    <dgm:pt modelId="{AD044348-F448-4BAF-AB15-C14BAFD954FE}" type="pres">
      <dgm:prSet presAssocID="{D8ABED43-BAD7-43AF-9DC5-A128C536C3E6}" presName="childShp" presStyleLbl="bgAccFollowNode1" presStyleIdx="0" presStyleCnt="3">
        <dgm:presLayoutVars>
          <dgm:bulletEnabled val="1"/>
        </dgm:presLayoutVars>
      </dgm:prSet>
      <dgm:spPr/>
      <dgm:t>
        <a:bodyPr/>
        <a:lstStyle/>
        <a:p>
          <a:endParaRPr lang="fr-FR"/>
        </a:p>
      </dgm:t>
    </dgm:pt>
    <dgm:pt modelId="{0113EE36-D1A4-44A7-9012-C8E2F126377B}" type="pres">
      <dgm:prSet presAssocID="{B47590E3-B8AD-4FC4-B434-6FD31BABE808}" presName="spacing" presStyleCnt="0"/>
      <dgm:spPr/>
    </dgm:pt>
    <dgm:pt modelId="{128192DC-8C3B-4BAE-B6E9-A7B5067F0E60}" type="pres">
      <dgm:prSet presAssocID="{5C9E7B22-34AE-4552-A2E4-C74E76411FA0}" presName="linNode" presStyleCnt="0"/>
      <dgm:spPr/>
    </dgm:pt>
    <dgm:pt modelId="{D08AA7AE-8705-46F2-8826-EC0CF3B7CE33}" type="pres">
      <dgm:prSet presAssocID="{5C9E7B22-34AE-4552-A2E4-C74E76411FA0}" presName="parentShp" presStyleLbl="node1" presStyleIdx="1" presStyleCnt="3">
        <dgm:presLayoutVars>
          <dgm:bulletEnabled val="1"/>
        </dgm:presLayoutVars>
      </dgm:prSet>
      <dgm:spPr/>
      <dgm:t>
        <a:bodyPr/>
        <a:lstStyle/>
        <a:p>
          <a:endParaRPr lang="fr-FR"/>
        </a:p>
      </dgm:t>
    </dgm:pt>
    <dgm:pt modelId="{F15F3256-EFA9-4ECA-8116-D9AABF07B1E4}" type="pres">
      <dgm:prSet presAssocID="{5C9E7B22-34AE-4552-A2E4-C74E76411FA0}" presName="childShp" presStyleLbl="bgAccFollowNode1" presStyleIdx="1" presStyleCnt="3">
        <dgm:presLayoutVars>
          <dgm:bulletEnabled val="1"/>
        </dgm:presLayoutVars>
      </dgm:prSet>
      <dgm:spPr/>
      <dgm:t>
        <a:bodyPr/>
        <a:lstStyle/>
        <a:p>
          <a:endParaRPr lang="fr-FR"/>
        </a:p>
      </dgm:t>
    </dgm:pt>
    <dgm:pt modelId="{956CADE9-6005-4DC9-9B4C-C1FD6B12906B}" type="pres">
      <dgm:prSet presAssocID="{CB3F3480-62DC-40C6-958C-46BBB8818904}" presName="spacing" presStyleCnt="0"/>
      <dgm:spPr/>
    </dgm:pt>
    <dgm:pt modelId="{391839E3-8829-4103-A871-9DFDDCE2CA12}" type="pres">
      <dgm:prSet presAssocID="{F66AADBB-A791-470A-BDE0-B09045A46410}" presName="linNode" presStyleCnt="0"/>
      <dgm:spPr/>
    </dgm:pt>
    <dgm:pt modelId="{46CD64D0-3075-4E1A-95D5-0367FAFB0097}" type="pres">
      <dgm:prSet presAssocID="{F66AADBB-A791-470A-BDE0-B09045A46410}" presName="parentShp" presStyleLbl="node1" presStyleIdx="2" presStyleCnt="3">
        <dgm:presLayoutVars>
          <dgm:bulletEnabled val="1"/>
        </dgm:presLayoutVars>
      </dgm:prSet>
      <dgm:spPr/>
      <dgm:t>
        <a:bodyPr/>
        <a:lstStyle/>
        <a:p>
          <a:endParaRPr lang="fr-FR"/>
        </a:p>
      </dgm:t>
    </dgm:pt>
    <dgm:pt modelId="{01BE5BE0-6373-4AB9-8202-B30896DC2D63}" type="pres">
      <dgm:prSet presAssocID="{F66AADBB-A791-470A-BDE0-B09045A46410}" presName="childShp" presStyleLbl="bgAccFollowNode1" presStyleIdx="2" presStyleCnt="3">
        <dgm:presLayoutVars>
          <dgm:bulletEnabled val="1"/>
        </dgm:presLayoutVars>
      </dgm:prSet>
      <dgm:spPr/>
      <dgm:t>
        <a:bodyPr/>
        <a:lstStyle/>
        <a:p>
          <a:endParaRPr lang="fr-FR"/>
        </a:p>
      </dgm:t>
    </dgm:pt>
  </dgm:ptLst>
  <dgm:cxnLst>
    <dgm:cxn modelId="{849A1B4E-210E-4A7B-8CCD-70F4C7E02640}" srcId="{B2FF4BE7-6E71-4C35-AF66-1E9D997C558F}" destId="{F66AADBB-A791-470A-BDE0-B09045A46410}" srcOrd="2" destOrd="0" parTransId="{D87785B0-0296-47E9-9068-D31B2F1094A4}" sibTransId="{D53966D9-37DE-47C8-B7E4-5E230DEAC085}"/>
    <dgm:cxn modelId="{B6F84974-208E-4F82-9E52-86CFFB53853B}" srcId="{D8ABED43-BAD7-43AF-9DC5-A128C536C3E6}" destId="{040E0FF1-0181-4DB3-A9A3-1B78510A7F06}" srcOrd="0" destOrd="0" parTransId="{5117839B-5F27-416A-B469-E20F0B244316}" sibTransId="{E24ACD83-26B5-425C-B41D-E67BCE0A8FD2}"/>
    <dgm:cxn modelId="{D9F3D4CC-C06A-4284-B69E-28B40BF65A8C}" type="presOf" srcId="{5C9E7B22-34AE-4552-A2E4-C74E76411FA0}" destId="{D08AA7AE-8705-46F2-8826-EC0CF3B7CE33}" srcOrd="0" destOrd="0" presId="urn:microsoft.com/office/officeart/2005/8/layout/vList6"/>
    <dgm:cxn modelId="{B52780FD-9263-4B7B-8062-1B9907791C7B}" type="presOf" srcId="{8F537D54-2468-4D93-AF60-4B21602F13DC}" destId="{01BE5BE0-6373-4AB9-8202-B30896DC2D63}" srcOrd="0" destOrd="0" presId="urn:microsoft.com/office/officeart/2005/8/layout/vList6"/>
    <dgm:cxn modelId="{395ABCCC-648C-4608-83B5-FD321EDB0F45}" type="presOf" srcId="{040E0FF1-0181-4DB3-A9A3-1B78510A7F06}" destId="{AD044348-F448-4BAF-AB15-C14BAFD954FE}" srcOrd="0" destOrd="0" presId="urn:microsoft.com/office/officeart/2005/8/layout/vList6"/>
    <dgm:cxn modelId="{AA792066-8E10-4ED4-8DD2-395B1C777F94}" srcId="{5C9E7B22-34AE-4552-A2E4-C74E76411FA0}" destId="{29891A2B-008A-4721-A80C-DC88834D3192}" srcOrd="0" destOrd="0" parTransId="{1C94BB1D-F4C5-40DC-8EFD-25703397829F}" sibTransId="{8C577017-3765-4AA8-8403-D364DD06B2BA}"/>
    <dgm:cxn modelId="{60173BBD-D3CE-4267-91FA-40284344D76E}" type="presOf" srcId="{B2FF4BE7-6E71-4C35-AF66-1E9D997C558F}" destId="{2EF44B46-AC21-42B6-816B-92F5158FA61B}" srcOrd="0" destOrd="0" presId="urn:microsoft.com/office/officeart/2005/8/layout/vList6"/>
    <dgm:cxn modelId="{6E6F4E89-2E75-4A38-90C3-C7CBEBE2B127}" type="presOf" srcId="{F66AADBB-A791-470A-BDE0-B09045A46410}" destId="{46CD64D0-3075-4E1A-95D5-0367FAFB0097}" srcOrd="0" destOrd="0" presId="urn:microsoft.com/office/officeart/2005/8/layout/vList6"/>
    <dgm:cxn modelId="{13B0DEF5-15BF-4D03-8000-67FFB000DC6C}" type="presOf" srcId="{D8ABED43-BAD7-43AF-9DC5-A128C536C3E6}" destId="{EB68ECA7-76F2-490C-94FB-99D772674B17}" srcOrd="0" destOrd="0" presId="urn:microsoft.com/office/officeart/2005/8/layout/vList6"/>
    <dgm:cxn modelId="{684AD10E-F57C-48E3-9ADC-20DCB37E3803}" srcId="{B2FF4BE7-6E71-4C35-AF66-1E9D997C558F}" destId="{D8ABED43-BAD7-43AF-9DC5-A128C536C3E6}" srcOrd="0" destOrd="0" parTransId="{8F2D8B01-18CE-4B7A-B8FA-746E5DDD7F75}" sibTransId="{B47590E3-B8AD-4FC4-B434-6FD31BABE808}"/>
    <dgm:cxn modelId="{A863542E-400D-4F61-BB33-A8C673F585A0}" type="presOf" srcId="{29891A2B-008A-4721-A80C-DC88834D3192}" destId="{F15F3256-EFA9-4ECA-8116-D9AABF07B1E4}" srcOrd="0" destOrd="0" presId="urn:microsoft.com/office/officeart/2005/8/layout/vList6"/>
    <dgm:cxn modelId="{85FA49C3-C365-4012-8BFB-1DC972FBFB68}" srcId="{B2FF4BE7-6E71-4C35-AF66-1E9D997C558F}" destId="{5C9E7B22-34AE-4552-A2E4-C74E76411FA0}" srcOrd="1" destOrd="0" parTransId="{F0E483A6-84C5-4B05-8ED5-E2D5A5B959DE}" sibTransId="{CB3F3480-62DC-40C6-958C-46BBB8818904}"/>
    <dgm:cxn modelId="{D4108259-0658-4327-88A7-828CB5ADCD68}" srcId="{F66AADBB-A791-470A-BDE0-B09045A46410}" destId="{8F537D54-2468-4D93-AF60-4B21602F13DC}" srcOrd="0" destOrd="0" parTransId="{F23037A0-46A3-4027-B310-557045CBC100}" sibTransId="{8A4B5D88-1F8D-4AE2-A69C-3BAB283E6235}"/>
    <dgm:cxn modelId="{63B01634-4743-4193-8E05-17ADBD979450}" type="presParOf" srcId="{2EF44B46-AC21-42B6-816B-92F5158FA61B}" destId="{B3985C84-0A4A-487B-ACFE-6B281A22E586}" srcOrd="0" destOrd="0" presId="urn:microsoft.com/office/officeart/2005/8/layout/vList6"/>
    <dgm:cxn modelId="{C1E74A8C-5ACF-46B3-9B97-C39F3A4E6C12}" type="presParOf" srcId="{B3985C84-0A4A-487B-ACFE-6B281A22E586}" destId="{EB68ECA7-76F2-490C-94FB-99D772674B17}" srcOrd="0" destOrd="0" presId="urn:microsoft.com/office/officeart/2005/8/layout/vList6"/>
    <dgm:cxn modelId="{D47602DD-DD15-4C5A-9EBB-E205B1849012}" type="presParOf" srcId="{B3985C84-0A4A-487B-ACFE-6B281A22E586}" destId="{AD044348-F448-4BAF-AB15-C14BAFD954FE}" srcOrd="1" destOrd="0" presId="urn:microsoft.com/office/officeart/2005/8/layout/vList6"/>
    <dgm:cxn modelId="{1FDB630A-DA63-45CA-ACA7-D8AA192DAC86}" type="presParOf" srcId="{2EF44B46-AC21-42B6-816B-92F5158FA61B}" destId="{0113EE36-D1A4-44A7-9012-C8E2F126377B}" srcOrd="1" destOrd="0" presId="urn:microsoft.com/office/officeart/2005/8/layout/vList6"/>
    <dgm:cxn modelId="{BFAF07A0-772A-420F-8C66-D7D5CB2A2C70}" type="presParOf" srcId="{2EF44B46-AC21-42B6-816B-92F5158FA61B}" destId="{128192DC-8C3B-4BAE-B6E9-A7B5067F0E60}" srcOrd="2" destOrd="0" presId="urn:microsoft.com/office/officeart/2005/8/layout/vList6"/>
    <dgm:cxn modelId="{087AEFD7-687F-4DEC-B4BC-0F00C0BDCB62}" type="presParOf" srcId="{128192DC-8C3B-4BAE-B6E9-A7B5067F0E60}" destId="{D08AA7AE-8705-46F2-8826-EC0CF3B7CE33}" srcOrd="0" destOrd="0" presId="urn:microsoft.com/office/officeart/2005/8/layout/vList6"/>
    <dgm:cxn modelId="{0A80DDA5-AB5E-4DCE-B5E4-A64119F146CF}" type="presParOf" srcId="{128192DC-8C3B-4BAE-B6E9-A7B5067F0E60}" destId="{F15F3256-EFA9-4ECA-8116-D9AABF07B1E4}" srcOrd="1" destOrd="0" presId="urn:microsoft.com/office/officeart/2005/8/layout/vList6"/>
    <dgm:cxn modelId="{B5819500-CE07-401B-9674-D8B298EA61F1}" type="presParOf" srcId="{2EF44B46-AC21-42B6-816B-92F5158FA61B}" destId="{956CADE9-6005-4DC9-9B4C-C1FD6B12906B}" srcOrd="3" destOrd="0" presId="urn:microsoft.com/office/officeart/2005/8/layout/vList6"/>
    <dgm:cxn modelId="{DA4D0ED6-1D94-464A-9106-F01318DB9E74}" type="presParOf" srcId="{2EF44B46-AC21-42B6-816B-92F5158FA61B}" destId="{391839E3-8829-4103-A871-9DFDDCE2CA12}" srcOrd="4" destOrd="0" presId="urn:microsoft.com/office/officeart/2005/8/layout/vList6"/>
    <dgm:cxn modelId="{253E43D8-133A-4F03-A3D0-306AD93C15EE}" type="presParOf" srcId="{391839E3-8829-4103-A871-9DFDDCE2CA12}" destId="{46CD64D0-3075-4E1A-95D5-0367FAFB0097}" srcOrd="0" destOrd="0" presId="urn:microsoft.com/office/officeart/2005/8/layout/vList6"/>
    <dgm:cxn modelId="{866A9B1F-CE00-4758-8005-3E7A4820FA61}" type="presParOf" srcId="{391839E3-8829-4103-A871-9DFDDCE2CA12}" destId="{01BE5BE0-6373-4AB9-8202-B30896DC2D63}" srcOrd="1" destOrd="0" presId="urn:microsoft.com/office/officeart/2005/8/layout/vList6"/>
  </dgm:cxnLst>
  <dgm:bg/>
  <dgm:whole/>
</dgm:dataModel>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B382889-9157-4B8B-B3A6-1EF4294DD1AB}" type="datetimeFigureOut">
              <a:rPr lang="fr-FR" smtClean="0"/>
              <a:pPr/>
              <a:t>18/05/2024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7F9382-BF92-414A-AD16-6F21E622964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382889-9157-4B8B-B3A6-1EF4294DD1AB}" type="datetimeFigureOut">
              <a:rPr lang="fr-FR" smtClean="0"/>
              <a:pPr/>
              <a:t>18/05/2024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F9382-BF92-414A-AD16-6F21E622964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500306"/>
            <a:ext cx="8229600" cy="1143000"/>
          </a:xfrm>
        </p:spPr>
        <p:txBody>
          <a:bodyPr>
            <a:normAutofit fontScale="90000"/>
          </a:bodyPr>
          <a:lstStyle/>
          <a:p>
            <a:r>
              <a:rPr lang="fr-FR" sz="5400" b="1" dirty="0" err="1" smtClean="0"/>
              <a:t>Using</a:t>
            </a:r>
            <a:r>
              <a:rPr lang="fr-FR" sz="5400" b="1" dirty="0" smtClean="0"/>
              <a:t> and </a:t>
            </a:r>
            <a:r>
              <a:rPr lang="fr-FR" sz="5400" b="1" dirty="0" err="1" smtClean="0"/>
              <a:t>Referring</a:t>
            </a:r>
            <a:r>
              <a:rPr lang="fr-FR" sz="5400" b="1" dirty="0" smtClean="0"/>
              <a:t> to sources</a:t>
            </a:r>
            <a:endParaRPr lang="fr-FR" sz="5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Quoting</a:t>
            </a:r>
            <a:br>
              <a:rPr lang="en-US" b="1" dirty="0" smtClean="0"/>
            </a:br>
            <a:r>
              <a:rPr lang="en-US" b="1" dirty="0" smtClean="0"/>
              <a:t>Long quotations</a:t>
            </a:r>
            <a:endParaRPr lang="fr-FR" dirty="0"/>
          </a:p>
        </p:txBody>
      </p:sp>
      <p:sp>
        <p:nvSpPr>
          <p:cNvPr id="3" name="Espace réservé du contenu 2"/>
          <p:cNvSpPr>
            <a:spLocks noGrp="1"/>
          </p:cNvSpPr>
          <p:nvPr>
            <p:ph idx="1"/>
          </p:nvPr>
        </p:nvSpPr>
        <p:spPr>
          <a:xfrm>
            <a:off x="457200" y="1600200"/>
            <a:ext cx="8229600" cy="5257800"/>
          </a:xfrm>
        </p:spPr>
        <p:txBody>
          <a:bodyPr>
            <a:normAutofit fontScale="62500" lnSpcReduction="20000"/>
          </a:bodyPr>
          <a:lstStyle/>
          <a:p>
            <a:pPr marL="0" algn="just">
              <a:buNone/>
            </a:pPr>
            <a:r>
              <a:rPr lang="en-GB" dirty="0" smtClean="0"/>
              <a:t>	</a:t>
            </a:r>
            <a:r>
              <a:rPr lang="en-GB" sz="4200" dirty="0" smtClean="0"/>
              <a:t>A </a:t>
            </a:r>
            <a:r>
              <a:rPr lang="en-GB" sz="4200" dirty="0"/>
              <a:t>number of educationalists and linguists state the difficulty of writing in one’s native language requiring formal instruction and conscious mental effort. The matter seems to be more difficult for L2 / FL learners, as pointed out in </a:t>
            </a:r>
            <a:r>
              <a:rPr lang="en-GB" sz="4200" dirty="0" err="1"/>
              <a:t>Schoonen</a:t>
            </a:r>
            <a:r>
              <a:rPr lang="en-GB" sz="4200" dirty="0"/>
              <a:t> et </a:t>
            </a:r>
            <a:r>
              <a:rPr lang="en-GB" sz="4200" dirty="0" smtClean="0"/>
              <a:t>al. </a:t>
            </a:r>
            <a:r>
              <a:rPr lang="en-GB" sz="4200"/>
              <a:t>(</a:t>
            </a:r>
            <a:r>
              <a:rPr lang="en-GB" sz="4200" smtClean="0"/>
              <a:t>2003,p.166</a:t>
            </a:r>
            <a:r>
              <a:rPr lang="en-GB" sz="4200" dirty="0"/>
              <a:t>):</a:t>
            </a:r>
            <a:endParaRPr lang="fr-FR" sz="4200" dirty="0"/>
          </a:p>
          <a:p>
            <a:pPr marL="756000" algn="just">
              <a:buNone/>
            </a:pPr>
            <a:r>
              <a:rPr lang="en-GB" sz="4200" dirty="0" smtClean="0"/>
              <a:t>	Writing </a:t>
            </a:r>
            <a:r>
              <a:rPr lang="en-GB" sz="4200" dirty="0"/>
              <a:t>in one’s mother tongue is a demanding task that calls upon several language abilities, as well as upon more general (meta)cognitive abilities. These constituent abilities are in a constant interplay. Writing in a second language is even more demanding, because several of these constituent abilities may be less well developed than in one’s first language. For example, linguistic knowledge of the L2 may be limited, and the accessibility of this knowledge may be less rapid or automatic.</a:t>
            </a:r>
            <a:endParaRPr lang="fr-FR" sz="4200" dirty="0"/>
          </a:p>
          <a:p>
            <a:pPr>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err="1" smtClean="0"/>
              <a:t>Using</a:t>
            </a:r>
            <a:r>
              <a:rPr lang="fr-FR" b="1" dirty="0" smtClean="0"/>
              <a:t> and </a:t>
            </a:r>
            <a:r>
              <a:rPr lang="fr-FR" b="1" dirty="0" err="1" smtClean="0"/>
              <a:t>Referring</a:t>
            </a:r>
            <a:r>
              <a:rPr lang="fr-FR" b="1" dirty="0" smtClean="0"/>
              <a:t> to Sources</a:t>
            </a:r>
            <a:endParaRPr lang="fr-FR" b="1"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b="1" dirty="0" err="1" smtClean="0"/>
              <a:t>Using</a:t>
            </a:r>
            <a:r>
              <a:rPr lang="fr-FR" b="1" dirty="0" smtClean="0"/>
              <a:t> Sources</a:t>
            </a:r>
            <a:endParaRPr lang="fr-FR" b="1" dirty="0"/>
          </a:p>
        </p:txBody>
      </p:sp>
      <p:sp>
        <p:nvSpPr>
          <p:cNvPr id="3" name="Espace réservé du contenu 2"/>
          <p:cNvSpPr>
            <a:spLocks noGrp="1"/>
          </p:cNvSpPr>
          <p:nvPr>
            <p:ph idx="1"/>
          </p:nvPr>
        </p:nvSpPr>
        <p:spPr>
          <a:xfrm>
            <a:off x="457200" y="1214422"/>
            <a:ext cx="8229600" cy="5429288"/>
          </a:xfrm>
        </p:spPr>
        <p:txBody>
          <a:bodyPr>
            <a:normAutofit fontScale="85000" lnSpcReduction="20000"/>
          </a:bodyPr>
          <a:lstStyle/>
          <a:p>
            <a:r>
              <a:rPr lang="en-US" dirty="0" smtClean="0"/>
              <a:t>There are </a:t>
            </a:r>
            <a:r>
              <a:rPr lang="en-US" dirty="0" smtClean="0"/>
              <a:t>three ways of incorporating other writers' work into your own </a:t>
            </a:r>
            <a:r>
              <a:rPr lang="en-US" dirty="0" smtClean="0"/>
              <a:t>writing.</a:t>
            </a:r>
            <a:endParaRPr lang="fr-FR" dirty="0" smtClean="0"/>
          </a:p>
          <a:p>
            <a:r>
              <a:rPr lang="en-US" b="1" dirty="0" smtClean="0"/>
              <a:t>Quoting</a:t>
            </a:r>
            <a:r>
              <a:rPr lang="en-US" dirty="0" smtClean="0"/>
              <a:t> requires using the author’s own words, i.e., matching </a:t>
            </a:r>
            <a:r>
              <a:rPr lang="en-US" dirty="0" smtClean="0"/>
              <a:t>the source document word for word and </a:t>
            </a:r>
            <a:r>
              <a:rPr lang="en-US" dirty="0" smtClean="0"/>
              <a:t>attributing it </a:t>
            </a:r>
            <a:r>
              <a:rPr lang="en-US" dirty="0" smtClean="0"/>
              <a:t>to the original author.</a:t>
            </a:r>
            <a:endParaRPr lang="fr-FR" dirty="0" smtClean="0"/>
          </a:p>
          <a:p>
            <a:r>
              <a:rPr lang="en-US" b="1" dirty="0" smtClean="0"/>
              <a:t>Paraphrasing</a:t>
            </a:r>
            <a:r>
              <a:rPr lang="en-US" dirty="0" smtClean="0"/>
              <a:t> involves putting a passage from source material into your own words. A paraphrase must also be attributed to the original source. </a:t>
            </a:r>
            <a:endParaRPr lang="fr-FR" dirty="0" smtClean="0"/>
          </a:p>
          <a:p>
            <a:r>
              <a:rPr lang="en-US" b="1" dirty="0" smtClean="0"/>
              <a:t>Summarizing</a:t>
            </a:r>
            <a:r>
              <a:rPr lang="en-US" dirty="0" smtClean="0"/>
              <a:t> involves putting the main idea(s) into your own words, including only the main point(s). Once again, it is necessary to attribute summarized ideas to the original source. Summaries are significantly shorter than the original and take a broad overview of the source material.</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Referring</a:t>
            </a:r>
            <a:r>
              <a:rPr lang="fr-FR" b="1" dirty="0" smtClean="0"/>
              <a:t> to sources</a:t>
            </a:r>
            <a:endParaRPr lang="fr-FR" dirty="0"/>
          </a:p>
        </p:txBody>
      </p:sp>
      <p:sp>
        <p:nvSpPr>
          <p:cNvPr id="3" name="Espace réservé du contenu 2"/>
          <p:cNvSpPr>
            <a:spLocks noGrp="1"/>
          </p:cNvSpPr>
          <p:nvPr>
            <p:ph idx="1"/>
          </p:nvPr>
        </p:nvSpPr>
        <p:spPr/>
        <p:txBody>
          <a:bodyPr>
            <a:normAutofit/>
          </a:bodyPr>
          <a:lstStyle/>
          <a:p>
            <a:r>
              <a:rPr lang="en-US" dirty="0" smtClean="0"/>
              <a:t>When using a source in your writing there should be an in-text citation that </a:t>
            </a:r>
            <a:r>
              <a:rPr lang="en-US" dirty="0" smtClean="0"/>
              <a:t>tells the readers where the information came </a:t>
            </a:r>
            <a:r>
              <a:rPr lang="en-US" dirty="0" smtClean="0"/>
              <a:t>from (the source). </a:t>
            </a:r>
          </a:p>
          <a:p>
            <a:r>
              <a:rPr lang="en-US" dirty="0" smtClean="0"/>
              <a:t> A citation identifies a book, periodical article, </a:t>
            </a:r>
            <a:r>
              <a:rPr lang="en-US" dirty="0" smtClean="0"/>
              <a:t>a thesis, or </a:t>
            </a:r>
            <a:r>
              <a:rPr lang="en-US" dirty="0" smtClean="0"/>
              <a:t>other information resource</a:t>
            </a:r>
            <a:r>
              <a:rPr lang="en-US" dirty="0" smtClean="0"/>
              <a:t>.</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nvGraphicFramePr>
        <p:xfrm>
          <a:off x="0" y="571480"/>
          <a:ext cx="9144000" cy="6286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2857488" y="0"/>
            <a:ext cx="3143272" cy="707886"/>
          </a:xfrm>
          <a:prstGeom prst="rect">
            <a:avLst/>
          </a:prstGeom>
          <a:noFill/>
        </p:spPr>
        <p:txBody>
          <a:bodyPr wrap="square" rtlCol="0">
            <a:spAutoFit/>
          </a:bodyPr>
          <a:lstStyle/>
          <a:p>
            <a:pPr algn="ctr"/>
            <a:r>
              <a:rPr lang="fr-FR" sz="2200" b="1" dirty="0" smtClean="0"/>
              <a:t>Narrative citation</a:t>
            </a:r>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nvGraphicFramePr>
        <p:xfrm>
          <a:off x="0" y="714356"/>
          <a:ext cx="9144000" cy="61436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2357422" y="214290"/>
            <a:ext cx="3643338" cy="430887"/>
          </a:xfrm>
          <a:prstGeom prst="rect">
            <a:avLst/>
          </a:prstGeom>
          <a:noFill/>
        </p:spPr>
        <p:txBody>
          <a:bodyPr wrap="square" rtlCol="0">
            <a:spAutoFit/>
          </a:bodyPr>
          <a:lstStyle/>
          <a:p>
            <a:pPr algn="ctr"/>
            <a:r>
              <a:rPr lang="fr-FR" sz="2200" b="1" dirty="0" err="1" smtClean="0"/>
              <a:t>Parenthetical</a:t>
            </a:r>
            <a:r>
              <a:rPr lang="fr-FR" sz="2200" b="1" dirty="0" smtClean="0"/>
              <a:t> citation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In-Text Citations - APA Citation Style - LibGuides at National University  of Singapo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8" name="AutoShape 4" descr="In-Text Citations - APA Citation Style - LibGuides at National University  of Singapor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graphicFrame>
        <p:nvGraphicFramePr>
          <p:cNvPr id="6" name="Tableau 5"/>
          <p:cNvGraphicFramePr>
            <a:graphicFrameLocks noGrp="1"/>
          </p:cNvGraphicFramePr>
          <p:nvPr/>
        </p:nvGraphicFramePr>
        <p:xfrm>
          <a:off x="214281" y="357165"/>
          <a:ext cx="8715438" cy="4485487"/>
        </p:xfrm>
        <a:graphic>
          <a:graphicData uri="http://schemas.openxmlformats.org/drawingml/2006/table">
            <a:tbl>
              <a:tblPr/>
              <a:tblGrid>
                <a:gridCol w="2905146"/>
                <a:gridCol w="2905146"/>
                <a:gridCol w="2905146"/>
              </a:tblGrid>
              <a:tr h="943801">
                <a:tc>
                  <a:txBody>
                    <a:bodyPr/>
                    <a:lstStyle/>
                    <a:p>
                      <a:pPr algn="l" fontAlgn="t"/>
                      <a:r>
                        <a:rPr lang="fr-FR" sz="1600" dirty="0" err="1"/>
                        <a:t>Author</a:t>
                      </a:r>
                      <a:r>
                        <a:rPr lang="fr-FR" sz="1600" dirty="0"/>
                        <a:t> type</a:t>
                      </a:r>
                    </a:p>
                  </a:txBody>
                  <a:tcPr marL="80167" marR="80167" marT="40083" marB="40083">
                    <a:lnL>
                      <a:noFill/>
                    </a:lnL>
                    <a:lnR w="9525" cap="flat" cmpd="sng" algn="ctr">
                      <a:solidFill>
                        <a:srgbClr val="F6F4F1"/>
                      </a:solidFill>
                      <a:prstDash val="solid"/>
                      <a:round/>
                      <a:headEnd type="none" w="med" len="med"/>
                      <a:tailEnd type="none" w="med" len="med"/>
                    </a:lnR>
                    <a:lnT>
                      <a:noFill/>
                    </a:lnT>
                    <a:lnB>
                      <a:noFill/>
                    </a:lnB>
                  </a:tcPr>
                </a:tc>
                <a:tc>
                  <a:txBody>
                    <a:bodyPr/>
                    <a:lstStyle/>
                    <a:p>
                      <a:pPr algn="l" fontAlgn="t"/>
                      <a:r>
                        <a:rPr lang="fr-FR" sz="1600" dirty="0" err="1" smtClean="0"/>
                        <a:t>Parenthetical</a:t>
                      </a:r>
                      <a:r>
                        <a:rPr lang="fr-FR" sz="1600" dirty="0" smtClean="0"/>
                        <a:t> citation</a:t>
                      </a:r>
                      <a:endParaRPr lang="fr-FR" sz="16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a:noFill/>
                    </a:lnT>
                    <a:lnB>
                      <a:noFill/>
                    </a:lnB>
                  </a:tcPr>
                </a:tc>
                <a:tc>
                  <a:txBody>
                    <a:bodyPr/>
                    <a:lstStyle/>
                    <a:p>
                      <a:pPr algn="l" fontAlgn="t"/>
                      <a:r>
                        <a:rPr lang="fr-FR" sz="1600" dirty="0"/>
                        <a:t>Narrative citation</a:t>
                      </a:r>
                    </a:p>
                  </a:txBody>
                  <a:tcPr marL="80167" marR="80167" marT="40083" marB="40083">
                    <a:lnL w="9525" cap="flat" cmpd="sng" algn="ctr">
                      <a:solidFill>
                        <a:srgbClr val="F6F4F1"/>
                      </a:solidFill>
                      <a:prstDash val="solid"/>
                      <a:round/>
                      <a:headEnd type="none" w="med" len="med"/>
                      <a:tailEnd type="none" w="med" len="med"/>
                    </a:lnL>
                    <a:lnR>
                      <a:noFill/>
                    </a:lnR>
                    <a:lnT>
                      <a:noFill/>
                    </a:lnT>
                    <a:lnB>
                      <a:noFill/>
                    </a:lnB>
                  </a:tcPr>
                </a:tc>
              </a:tr>
              <a:tr h="943801">
                <a:tc>
                  <a:txBody>
                    <a:bodyPr/>
                    <a:lstStyle/>
                    <a:p>
                      <a:pPr algn="l" fontAlgn="t"/>
                      <a:r>
                        <a:rPr lang="fr-FR" sz="1600"/>
                        <a:t>One author</a:t>
                      </a:r>
                    </a:p>
                  </a:txBody>
                  <a:tcPr marL="80167" marR="80167" marT="40083" marB="40083">
                    <a:lnL>
                      <a:noFill/>
                    </a:lnL>
                    <a:lnR w="9525" cap="flat" cmpd="sng" algn="ctr">
                      <a:solidFill>
                        <a:srgbClr val="F6F4F1"/>
                      </a:solidFill>
                      <a:prstDash val="solid"/>
                      <a:round/>
                      <a:headEnd type="none" w="med" len="med"/>
                      <a:tailEnd type="none" w="med" len="med"/>
                    </a:lnR>
                    <a:lnT>
                      <a:noFill/>
                    </a:lnT>
                    <a:lnB w="9525" cap="flat" cmpd="sng" algn="ctr">
                      <a:solidFill>
                        <a:srgbClr val="EFEEE9"/>
                      </a:solidFill>
                      <a:prstDash val="solid"/>
                      <a:round/>
                      <a:headEnd type="none" w="med" len="med"/>
                      <a:tailEnd type="none" w="med" len="med"/>
                    </a:lnB>
                  </a:tcPr>
                </a:tc>
                <a:tc>
                  <a:txBody>
                    <a:bodyPr/>
                    <a:lstStyle/>
                    <a:p>
                      <a:pPr fontAlgn="t"/>
                      <a:r>
                        <a:rPr lang="fr-FR" sz="2400" dirty="0" smtClean="0"/>
                        <a:t> (</a:t>
                      </a:r>
                      <a:r>
                        <a:rPr lang="fr-FR" sz="2400" dirty="0"/>
                        <a:t>Smith, 2020</a:t>
                      </a:r>
                      <a:r>
                        <a:rPr lang="fr-FR" sz="2400" dirty="0" smtClean="0"/>
                        <a:t>)</a:t>
                      </a:r>
                      <a:endParaRPr lang="fr-FR" sz="24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a:noFill/>
                    </a:lnT>
                    <a:lnB w="9525" cap="flat" cmpd="sng" algn="ctr">
                      <a:solidFill>
                        <a:srgbClr val="EFEEE9"/>
                      </a:solidFill>
                      <a:prstDash val="solid"/>
                      <a:round/>
                      <a:headEnd type="none" w="med" len="med"/>
                      <a:tailEnd type="none" w="med" len="med"/>
                    </a:lnB>
                  </a:tcPr>
                </a:tc>
                <a:tc>
                  <a:txBody>
                    <a:bodyPr/>
                    <a:lstStyle/>
                    <a:p>
                      <a:pPr fontAlgn="t"/>
                      <a:r>
                        <a:rPr lang="fr-FR" sz="2400" dirty="0"/>
                        <a:t>Smith (2020</a:t>
                      </a:r>
                      <a:r>
                        <a:rPr lang="fr-FR" sz="2400" dirty="0" smtClean="0"/>
                        <a:t>) </a:t>
                      </a:r>
                      <a:r>
                        <a:rPr lang="fr-FR" sz="2400" dirty="0" err="1" smtClean="0"/>
                        <a:t>explains</a:t>
                      </a:r>
                      <a:r>
                        <a:rPr lang="fr-FR" sz="2400" dirty="0" smtClean="0"/>
                        <a:t> …</a:t>
                      </a:r>
                      <a:endParaRPr lang="fr-FR" sz="2400" dirty="0"/>
                    </a:p>
                  </a:txBody>
                  <a:tcPr marL="80167" marR="80167" marT="40083" marB="40083">
                    <a:lnL w="9525" cap="flat" cmpd="sng" algn="ctr">
                      <a:solidFill>
                        <a:srgbClr val="F6F4F1"/>
                      </a:solidFill>
                      <a:prstDash val="solid"/>
                      <a:round/>
                      <a:headEnd type="none" w="med" len="med"/>
                      <a:tailEnd type="none" w="med" len="med"/>
                    </a:lnL>
                    <a:lnR>
                      <a:noFill/>
                    </a:lnR>
                    <a:lnT>
                      <a:noFill/>
                    </a:lnT>
                    <a:lnB w="9525" cap="flat" cmpd="sng" algn="ctr">
                      <a:solidFill>
                        <a:srgbClr val="EFEEE9"/>
                      </a:solidFill>
                      <a:prstDash val="solid"/>
                      <a:round/>
                      <a:headEnd type="none" w="med" len="med"/>
                      <a:tailEnd type="none" w="med" len="med"/>
                    </a:lnB>
                  </a:tcPr>
                </a:tc>
              </a:tr>
              <a:tr h="1654084">
                <a:tc>
                  <a:txBody>
                    <a:bodyPr/>
                    <a:lstStyle/>
                    <a:p>
                      <a:pPr algn="l" fontAlgn="t"/>
                      <a:r>
                        <a:rPr lang="fr-FR" sz="1600"/>
                        <a:t>Two authors</a:t>
                      </a:r>
                    </a:p>
                  </a:txBody>
                  <a:tcPr marL="80167" marR="80167" marT="40083" marB="40083">
                    <a:lnL>
                      <a:noFill/>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smtClean="0"/>
                        <a:t> (</a:t>
                      </a:r>
                      <a:r>
                        <a:rPr lang="fr-FR" sz="2400" dirty="0"/>
                        <a:t>Smith &amp; Jones, 2020</a:t>
                      </a:r>
                      <a:r>
                        <a:rPr lang="fr-FR" sz="2400" dirty="0" smtClean="0"/>
                        <a:t>)</a:t>
                      </a:r>
                      <a:endParaRPr lang="fr-FR" sz="24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a:t>Smith and Jones (2020</a:t>
                      </a:r>
                      <a:r>
                        <a:rPr lang="fr-FR" sz="2400" dirty="0" smtClean="0"/>
                        <a:t>) </a:t>
                      </a:r>
                      <a:r>
                        <a:rPr lang="fr-FR" sz="2400" dirty="0" err="1" smtClean="0"/>
                        <a:t>explain</a:t>
                      </a:r>
                      <a:r>
                        <a:rPr lang="fr-FR" sz="2400" dirty="0" smtClean="0"/>
                        <a:t> …</a:t>
                      </a:r>
                      <a:endParaRPr lang="fr-FR" sz="2400" dirty="0"/>
                    </a:p>
                  </a:txBody>
                  <a:tcPr marL="80167" marR="80167" marT="40083" marB="40083">
                    <a:lnL w="9525" cap="flat" cmpd="sng" algn="ctr">
                      <a:solidFill>
                        <a:srgbClr val="F6F4F1"/>
                      </a:solidFill>
                      <a:prstDash val="solid"/>
                      <a:round/>
                      <a:headEnd type="none" w="med" len="med"/>
                      <a:tailEnd type="none" w="med" len="med"/>
                    </a:lnL>
                    <a:lnR>
                      <a:noFill/>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r>
              <a:tr h="943801">
                <a:tc>
                  <a:txBody>
                    <a:bodyPr/>
                    <a:lstStyle/>
                    <a:p>
                      <a:pPr algn="l" fontAlgn="t"/>
                      <a:r>
                        <a:rPr lang="fr-FR" sz="1600"/>
                        <a:t>Three or more authors</a:t>
                      </a:r>
                    </a:p>
                  </a:txBody>
                  <a:tcPr marL="80167" marR="80167" marT="40083" marB="40083">
                    <a:lnL>
                      <a:noFill/>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smtClean="0"/>
                        <a:t>(</a:t>
                      </a:r>
                      <a:r>
                        <a:rPr lang="fr-FR" sz="2400" dirty="0"/>
                        <a:t>Smith et al., 2020</a:t>
                      </a:r>
                      <a:r>
                        <a:rPr lang="fr-FR" sz="2400" dirty="0" smtClean="0"/>
                        <a:t>)</a:t>
                      </a:r>
                      <a:endParaRPr lang="fr-FR" sz="2400" dirty="0"/>
                    </a:p>
                  </a:txBody>
                  <a:tcPr marL="80167" marR="80167" marT="40083" marB="40083">
                    <a:lnL w="9525" cap="flat" cmpd="sng" algn="ctr">
                      <a:solidFill>
                        <a:srgbClr val="F6F4F1"/>
                      </a:solidFill>
                      <a:prstDash val="solid"/>
                      <a:round/>
                      <a:headEnd type="none" w="med" len="med"/>
                      <a:tailEnd type="none" w="med" len="med"/>
                    </a:lnL>
                    <a:lnR w="9525" cap="flat" cmpd="sng" algn="ctr">
                      <a:solidFill>
                        <a:srgbClr val="F6F4F1"/>
                      </a:solidFill>
                      <a:prstDash val="solid"/>
                      <a:round/>
                      <a:headEnd type="none" w="med" len="med"/>
                      <a:tailEnd type="none" w="med" len="med"/>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c>
                  <a:txBody>
                    <a:bodyPr/>
                    <a:lstStyle/>
                    <a:p>
                      <a:pPr fontAlgn="t"/>
                      <a:r>
                        <a:rPr lang="fr-FR" sz="2400" dirty="0"/>
                        <a:t>Smith et al. (2020</a:t>
                      </a:r>
                      <a:r>
                        <a:rPr lang="fr-FR" sz="2400" dirty="0" smtClean="0"/>
                        <a:t>) </a:t>
                      </a:r>
                      <a:r>
                        <a:rPr lang="fr-FR" sz="2400" dirty="0" err="1" smtClean="0"/>
                        <a:t>explain</a:t>
                      </a:r>
                      <a:r>
                        <a:rPr lang="fr-FR" sz="2400" dirty="0" smtClean="0"/>
                        <a:t> …</a:t>
                      </a:r>
                      <a:endParaRPr lang="fr-FR" sz="2400" dirty="0"/>
                    </a:p>
                  </a:txBody>
                  <a:tcPr marL="80167" marR="80167" marT="40083" marB="40083">
                    <a:lnL w="9525" cap="flat" cmpd="sng" algn="ctr">
                      <a:solidFill>
                        <a:srgbClr val="F6F4F1"/>
                      </a:solidFill>
                      <a:prstDash val="solid"/>
                      <a:round/>
                      <a:headEnd type="none" w="med" len="med"/>
                      <a:tailEnd type="none" w="med" len="med"/>
                    </a:lnL>
                    <a:lnR>
                      <a:noFill/>
                    </a:lnR>
                    <a:lnT w="9525" cap="flat" cmpd="sng" algn="ctr">
                      <a:solidFill>
                        <a:srgbClr val="EFEEE9"/>
                      </a:solidFill>
                      <a:prstDash val="solid"/>
                      <a:round/>
                      <a:headEnd type="none" w="med" len="med"/>
                      <a:tailEnd type="none" w="med" len="med"/>
                    </a:lnT>
                    <a:lnB w="9525" cap="flat" cmpd="sng" algn="ctr">
                      <a:solidFill>
                        <a:srgbClr val="EFEEE9"/>
                      </a:solidFill>
                      <a:prstDash val="solid"/>
                      <a:round/>
                      <a:headEnd type="none" w="med" len="med"/>
                      <a:tailEnd type="none" w="med" len="med"/>
                    </a:lnB>
                  </a:tcPr>
                </a:tc>
              </a:tr>
            </a:tbl>
          </a:graphicData>
        </a:graphic>
      </p:graphicFrame>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Arial" charset="0"/>
                <a:cs typeface="Arial" charset="0"/>
              </a:rPr>
              <a:t/>
            </a:r>
            <a:br>
              <a:rPr kumimoji="0" lang="fr-FR" sz="1800" b="0" i="0" u="none" strike="noStrike" cap="none" normalizeH="0" baseline="0" smtClean="0">
                <a:ln>
                  <a:noFill/>
                </a:ln>
                <a:solidFill>
                  <a:schemeClr val="tx1"/>
                </a:solidFill>
                <a:effectLst/>
                <a:latin typeface="Arial" charset="0"/>
                <a:cs typeface="Arial" charset="0"/>
              </a:rPr>
            </a:br>
            <a:endParaRPr kumimoji="0" lang="fr-FR" sz="1800" b="0" i="0" u="none" strike="noStrike" cap="none" normalizeH="0" baseline="0" smtClean="0">
              <a:ln>
                <a:noFill/>
              </a:ln>
              <a:solidFill>
                <a:schemeClr val="tx1"/>
              </a:solidFill>
              <a:effectLst/>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Examples</a:t>
            </a:r>
            <a:endParaRPr lang="fr-FR" dirty="0"/>
          </a:p>
        </p:txBody>
      </p:sp>
      <p:sp>
        <p:nvSpPr>
          <p:cNvPr id="3" name="Espace réservé du contenu 2"/>
          <p:cNvSpPr>
            <a:spLocks noGrp="1"/>
          </p:cNvSpPr>
          <p:nvPr>
            <p:ph idx="1"/>
          </p:nvPr>
        </p:nvSpPr>
        <p:spPr>
          <a:xfrm>
            <a:off x="457200" y="1600200"/>
            <a:ext cx="8229600" cy="4900634"/>
          </a:xfrm>
        </p:spPr>
        <p:txBody>
          <a:bodyPr>
            <a:normAutofit fontScale="55000" lnSpcReduction="20000"/>
          </a:bodyPr>
          <a:lstStyle/>
          <a:p>
            <a:pPr fontAlgn="t">
              <a:buNone/>
            </a:pPr>
            <a:r>
              <a:rPr lang="en-US" sz="5100" b="1" dirty="0" smtClean="0"/>
              <a:t>Quotation</a:t>
            </a:r>
            <a:r>
              <a:rPr lang="en-US" sz="5100" dirty="0" smtClean="0"/>
              <a:t>:</a:t>
            </a:r>
          </a:p>
          <a:p>
            <a:pPr fontAlgn="t"/>
            <a:r>
              <a:rPr lang="en-US" sz="5100" dirty="0" smtClean="0"/>
              <a:t>Hunt (2011) explains that mother-infant attachment has been a leading topic of developmental research since </a:t>
            </a:r>
            <a:r>
              <a:rPr lang="en-US" sz="5100" smtClean="0"/>
              <a:t>John Bowl found </a:t>
            </a:r>
            <a:r>
              <a:rPr lang="en-US" sz="5100" dirty="0" smtClean="0"/>
              <a:t>that "children raised in institutions were deficient in emotional and personality development" (p. 358).</a:t>
            </a:r>
          </a:p>
          <a:p>
            <a:pPr fontAlgn="t">
              <a:buNone/>
            </a:pPr>
            <a:r>
              <a:rPr lang="en-US" sz="5100" b="1" dirty="0"/>
              <a:t>A</a:t>
            </a:r>
            <a:r>
              <a:rPr lang="en-US" sz="5100" b="1" dirty="0" smtClean="0"/>
              <a:t> work quoted in another source:</a:t>
            </a:r>
          </a:p>
          <a:p>
            <a:pPr fontAlgn="t"/>
            <a:r>
              <a:rPr lang="en-US" sz="5100" dirty="0" smtClean="0"/>
              <a:t>Snow (1982, as cited in Brown, 2014) concluded that "nightly homework is a great stressor for many students" (p.34).</a:t>
            </a:r>
          </a:p>
          <a:p>
            <a:pPr fontAlgn="t">
              <a:buNone/>
            </a:pPr>
            <a:r>
              <a:rPr lang="en-US" sz="5100" b="1" dirty="0"/>
              <a:t>M</a:t>
            </a:r>
            <a:r>
              <a:rPr lang="en-US" sz="5100" b="1" dirty="0" smtClean="0"/>
              <a:t>ore than one source in one in-text citation</a:t>
            </a:r>
          </a:p>
          <a:p>
            <a:r>
              <a:rPr lang="fr-FR" sz="5100" dirty="0" smtClean="0"/>
              <a:t>(Bennett, 2015; Smith, 2014).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Quoting</a:t>
            </a:r>
            <a:br>
              <a:rPr lang="en-US" b="1" dirty="0" smtClean="0"/>
            </a:br>
            <a:r>
              <a:rPr lang="en-US" b="1" dirty="0" smtClean="0"/>
              <a:t>Short quotations</a:t>
            </a:r>
            <a:endParaRPr lang="fr-FR" dirty="0"/>
          </a:p>
        </p:txBody>
      </p:sp>
      <p:sp>
        <p:nvSpPr>
          <p:cNvPr id="3" name="Espace réservé du contenu 2"/>
          <p:cNvSpPr>
            <a:spLocks noGrp="1"/>
          </p:cNvSpPr>
          <p:nvPr>
            <p:ph idx="1"/>
          </p:nvPr>
        </p:nvSpPr>
        <p:spPr/>
        <p:txBody>
          <a:bodyPr>
            <a:normAutofit/>
          </a:bodyPr>
          <a:lstStyle/>
          <a:p>
            <a:pPr algn="just">
              <a:buNone/>
            </a:pPr>
            <a:r>
              <a:rPr lang="en-GB" dirty="0" smtClean="0"/>
              <a:t>	Writing </a:t>
            </a:r>
            <a:r>
              <a:rPr lang="en-GB" dirty="0"/>
              <a:t>is seen as a graphic system used for communication as </a:t>
            </a:r>
            <a:r>
              <a:rPr lang="en-GB" dirty="0" smtClean="0"/>
              <a:t>highlighted by </a:t>
            </a:r>
            <a:r>
              <a:rPr lang="en-GB" dirty="0"/>
              <a:t>Crystal (</a:t>
            </a:r>
            <a:r>
              <a:rPr lang="en-GB" dirty="0" smtClean="0"/>
              <a:t>1995, p.257) “Most </a:t>
            </a:r>
            <a:r>
              <a:rPr lang="en-GB" dirty="0"/>
              <a:t>obviously writing is a way of communicating which uses a system of visual marks made on some kind of surface. It is one kind of graphic </a:t>
            </a:r>
            <a:r>
              <a:rPr lang="en-GB" dirty="0" smtClean="0"/>
              <a:t>expression”. This definition describes </a:t>
            </a:r>
            <a:r>
              <a:rPr lang="en-GB" dirty="0"/>
              <a:t>writing as a mechanical </a:t>
            </a:r>
            <a:r>
              <a:rPr lang="en-GB" dirty="0" smtClean="0"/>
              <a:t>activity ...</a:t>
            </a: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1664</TotalTime>
  <Words>488</Words>
  <Application>Microsoft Office PowerPoint</Application>
  <PresentationFormat>Affichage à l'écran (4:3)</PresentationFormat>
  <Paragraphs>50</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Using and Referring to sources</vt:lpstr>
      <vt:lpstr>Using and Referring to Sources</vt:lpstr>
      <vt:lpstr>Using Sources</vt:lpstr>
      <vt:lpstr>Referring to sources</vt:lpstr>
      <vt:lpstr>Diapositive 5</vt:lpstr>
      <vt:lpstr>Diapositive 6</vt:lpstr>
      <vt:lpstr>Diapositive 7</vt:lpstr>
      <vt:lpstr>Examples</vt:lpstr>
      <vt:lpstr>Quoting Short quotations</vt:lpstr>
      <vt:lpstr>Quoting Long quotations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In-Text Citations</dc:title>
  <dc:creator>GHOST</dc:creator>
  <cp:lastModifiedBy>GHOST</cp:lastModifiedBy>
  <cp:revision>9</cp:revision>
  <dcterms:created xsi:type="dcterms:W3CDTF">2023-11-18T16:13:39Z</dcterms:created>
  <dcterms:modified xsi:type="dcterms:W3CDTF">2024-05-19T15:51:32Z</dcterms:modified>
</cp:coreProperties>
</file>