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E4229-FDA3-419F-948E-EC3B542AED00}"/>
              </a:ext>
            </a:extLst>
          </p:cNvPr>
          <p:cNvSpPr>
            <a:spLocks noGrp="1"/>
          </p:cNvSpPr>
          <p:nvPr>
            <p:ph type="title"/>
          </p:nvPr>
        </p:nvSpPr>
        <p:spPr>
          <a:xfrm>
            <a:off x="628650" y="309046"/>
            <a:ext cx="7886700" cy="768096"/>
          </a:xfrm>
          <a:prstGeom prst="rect">
            <a:avLst/>
          </a:prstGeom>
        </p:spPr>
        <p:txBody>
          <a:bodyPr/>
          <a:lstStyle>
            <a:lvl1pPr algn="l">
              <a:defRPr>
                <a:solidFill>
                  <a:schemeClr val="bg1">
                    <a:lumMod val="50000"/>
                  </a:schemeClr>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xmlns="" id="{EAD5E140-8BC8-449A-8EB6-5236A46899C7}"/>
              </a:ext>
            </a:extLst>
          </p:cNvPr>
          <p:cNvSpPr>
            <a:spLocks noGrp="1"/>
          </p:cNvSpPr>
          <p:nvPr>
            <p:ph type="dt" sz="half" idx="10"/>
          </p:nvPr>
        </p:nvSpPr>
        <p:spPr/>
        <p:txBody>
          <a:bodyPr/>
          <a:lstStyle/>
          <a:p>
            <a:fld id="{A04D5C2E-AF49-4B3E-833F-5946220A398E}" type="datetime1">
              <a:rPr lang="en-US" smtClean="0"/>
              <a:pPr/>
              <a:t>7/13/2025</a:t>
            </a:fld>
            <a:endParaRPr lang="en-US"/>
          </a:p>
        </p:txBody>
      </p:sp>
      <p:sp>
        <p:nvSpPr>
          <p:cNvPr id="5" name="Footer Placeholder 4">
            <a:extLst>
              <a:ext uri="{FF2B5EF4-FFF2-40B4-BE49-F238E27FC236}">
                <a16:creationId xmlns:a16="http://schemas.microsoft.com/office/drawing/2014/main" xmlns="" id="{DAC3E766-E3A6-4451-8208-02143C37EB9C}"/>
              </a:ext>
            </a:extLst>
          </p:cNvPr>
          <p:cNvSpPr>
            <a:spLocks noGrp="1"/>
          </p:cNvSpPr>
          <p:nvPr>
            <p:ph type="ftr" sz="quarter" idx="11"/>
          </p:nvPr>
        </p:nvSpPr>
        <p:spPr/>
        <p:txBody>
          <a:bodyPr/>
          <a:lstStyle/>
          <a:p>
            <a:r>
              <a:rPr lang="en-US"/>
              <a:t>Designed by PoweredTemplate</a:t>
            </a:r>
          </a:p>
        </p:txBody>
      </p:sp>
      <p:sp>
        <p:nvSpPr>
          <p:cNvPr id="6" name="Slide Number Placeholder 5">
            <a:extLst>
              <a:ext uri="{FF2B5EF4-FFF2-40B4-BE49-F238E27FC236}">
                <a16:creationId xmlns:a16="http://schemas.microsoft.com/office/drawing/2014/main" xmlns="" id="{BEF041C4-DDAB-4C12-865A-AD93CBA2AE10}"/>
              </a:ext>
            </a:extLst>
          </p:cNvPr>
          <p:cNvSpPr>
            <a:spLocks noGrp="1"/>
          </p:cNvSpPr>
          <p:nvPr>
            <p:ph type="sldNum" sz="quarter" idx="12"/>
          </p:nvPr>
        </p:nvSpPr>
        <p:spPr/>
        <p:txBody>
          <a:bodyPr/>
          <a:lstStyle/>
          <a:p>
            <a:fld id="{5F294920-2F4F-4D88-AD0A-053AE5A679D0}" type="slidenum">
              <a:rPr lang="en-US" smtClean="0"/>
              <a:pPr/>
              <a:t>‹N°›</a:t>
            </a:fld>
            <a:endParaRPr lang="en-US"/>
          </a:p>
        </p:txBody>
      </p:sp>
      <p:sp>
        <p:nvSpPr>
          <p:cNvPr id="7" name="Content Placeholder 6">
            <a:extLst>
              <a:ext uri="{FF2B5EF4-FFF2-40B4-BE49-F238E27FC236}">
                <a16:creationId xmlns:a16="http://schemas.microsoft.com/office/drawing/2014/main" xmlns="" id="{A4006058-9E86-4433-82D8-5D7E3A9AFAB5}"/>
              </a:ext>
            </a:extLst>
          </p:cNvPr>
          <p:cNvSpPr>
            <a:spLocks noGrp="1"/>
          </p:cNvSpPr>
          <p:nvPr>
            <p:ph sz="quarter" idx="13"/>
          </p:nvPr>
        </p:nvSpPr>
        <p:spPr>
          <a:xfrm>
            <a:off x="628651" y="1775641"/>
            <a:ext cx="3943350" cy="4091759"/>
          </a:xfrm>
        </p:spPr>
        <p:txBody>
          <a:bodyPr>
            <a:normAutofit/>
          </a:bodyPr>
          <a:lstStyle>
            <a:lvl1pPr marL="0" indent="0">
              <a:buNone/>
              <a:defRPr sz="1600">
                <a:solidFill>
                  <a:schemeClr val="bg1">
                    <a:lumMod val="50000"/>
                  </a:schemeClr>
                </a:solidFill>
              </a:defRPr>
            </a:lvl1pPr>
            <a:lvl2pPr marL="457200" indent="0">
              <a:buNone/>
              <a:defRPr sz="1600">
                <a:solidFill>
                  <a:schemeClr val="bg1">
                    <a:lumMod val="50000"/>
                  </a:schemeClr>
                </a:solidFill>
              </a:defRPr>
            </a:lvl2pPr>
            <a:lvl3pPr marL="914400" indent="0">
              <a:buNone/>
              <a:defRPr sz="1600">
                <a:solidFill>
                  <a:schemeClr val="bg1">
                    <a:lumMod val="50000"/>
                  </a:schemeClr>
                </a:solidFill>
              </a:defRPr>
            </a:lvl3pPr>
            <a:lvl4pPr marL="1371600" indent="0">
              <a:buNone/>
              <a:defRPr sz="1600">
                <a:solidFill>
                  <a:schemeClr val="bg1">
                    <a:lumMod val="50000"/>
                  </a:schemeClr>
                </a:solidFill>
              </a:defRPr>
            </a:lvl4pPr>
            <a:lvl5pPr marL="1828800" indent="0">
              <a:buNone/>
              <a:defRPr sz="16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xmlns="" id="{BCD0BE3C-5DD6-4796-8AA2-9BF0A1388DE6}"/>
              </a:ext>
            </a:extLst>
          </p:cNvPr>
          <p:cNvSpPr>
            <a:spLocks noGrp="1"/>
          </p:cNvSpPr>
          <p:nvPr>
            <p:ph type="body" sz="quarter" idx="14"/>
          </p:nvPr>
        </p:nvSpPr>
        <p:spPr>
          <a:xfrm>
            <a:off x="628650" y="1243830"/>
            <a:ext cx="7886700" cy="365125"/>
          </a:xfrm>
        </p:spPr>
        <p:txBody>
          <a:bodyPr>
            <a:noAutofit/>
          </a:bodyPr>
          <a:lstStyle>
            <a:lvl1pPr marL="0" indent="0">
              <a:buNone/>
              <a:defRPr sz="1400">
                <a:solidFill>
                  <a:schemeClr val="bg1">
                    <a:lumMod val="50000"/>
                  </a:schemeClr>
                </a:solidFill>
              </a:defRPr>
            </a:lvl1pPr>
            <a:lvl2pPr marL="457200" indent="0">
              <a:buNone/>
              <a:defRPr sz="1400">
                <a:solidFill>
                  <a:schemeClr val="bg1">
                    <a:lumMod val="50000"/>
                  </a:schemeClr>
                </a:solidFill>
              </a:defRPr>
            </a:lvl2pPr>
            <a:lvl3pPr marL="914400" indent="0">
              <a:buNone/>
              <a:defRPr sz="1400">
                <a:solidFill>
                  <a:schemeClr val="bg1">
                    <a:lumMod val="50000"/>
                  </a:schemeClr>
                </a:solidFill>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752309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7CD19D5-82DB-47D3-B56D-D177F8821435}"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E7CD19D5-82DB-47D3-B56D-D177F8821435}" type="datetimeFigureOut">
              <a:rPr lang="fr-FR" smtClean="0"/>
              <a:t>13/07/2025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7CD19D5-82DB-47D3-B56D-D177F8821435}" type="datetimeFigureOut">
              <a:rPr lang="fr-FR" smtClean="0"/>
              <a:t>13/07/2025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7CD19D5-82DB-47D3-B56D-D177F8821435}" type="datetimeFigureOut">
              <a:rPr lang="fr-FR" smtClean="0"/>
              <a:t>13/07/2025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7CD19D5-82DB-47D3-B56D-D177F8821435}"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7CD19D5-82DB-47D3-B56D-D177F8821435}" type="datetimeFigureOut">
              <a:rPr lang="fr-FR" smtClean="0"/>
              <a:t>13/07/2025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AA52AF4-7529-46A5-883F-2608A4C868B4}"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D19D5-82DB-47D3-B56D-D177F8821435}" type="datetimeFigureOut">
              <a:rPr lang="fr-FR" smtClean="0"/>
              <a:t>13/07/2025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52AF4-7529-46A5-883F-2608A4C868B4}" type="slidenum">
              <a:rPr lang="fr-FR" smtClean="0"/>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microsoft.com/office/2007/relationships/media" Target="../media/media97.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2.png"/><Relationship Id="rId5" Type="http://schemas.microsoft.com/office/2007/relationships/hdphoto" Target="../media/hdphoto6.wdp"/></Relationships>
</file>

<file path=ppt/slides/_rels/slide10.xml.rels><?xml version="1.0" encoding="UTF-8" standalone="yes"?>
<Relationships xmlns="http://schemas.openxmlformats.org/package/2006/relationships"><Relationship Id="rId3" Type="http://schemas.microsoft.com/office/2007/relationships/media" Target="../media/media118.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20.mp3"/><Relationship Id="rId5" Type="http://schemas.microsoft.com/office/2007/relationships/media" Target="../media/media119.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21.mp3"/></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22.mp3"/></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23.mp3"/></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media" Target="../media/media126.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25.mp3"/><Relationship Id="rId5" Type="http://schemas.openxmlformats.org/officeDocument/2006/relationships/image" Target="../media/image3.png"/><Relationship Id="rId4" Type="http://schemas.microsoft.com/office/2007/relationships/media" Target="../media/media124.mp3"/></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28.mp3"/><Relationship Id="rId5" Type="http://schemas.openxmlformats.org/officeDocument/2006/relationships/image" Target="../media/image3.png"/><Relationship Id="rId4" Type="http://schemas.microsoft.com/office/2007/relationships/media" Target="../media/media127.mp3"/></Relationships>
</file>

<file path=ppt/slides/_rels/slide16.xml.rels><?xml version="1.0" encoding="UTF-8" standalone="yes"?>
<Relationships xmlns="http://schemas.openxmlformats.org/package/2006/relationships"><Relationship Id="rId8" Type="http://schemas.microsoft.com/office/2007/relationships/media" Target="../media/media132.mp3"/><Relationship Id="rId3" Type="http://schemas.openxmlformats.org/officeDocument/2006/relationships/image" Target="../media/image6.png"/><Relationship Id="rId7" Type="http://schemas.microsoft.com/office/2007/relationships/media" Target="../media/media131.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30.mp3"/><Relationship Id="rId5" Type="http://schemas.openxmlformats.org/officeDocument/2006/relationships/image" Target="../media/image3.png"/><Relationship Id="rId4" Type="http://schemas.microsoft.com/office/2007/relationships/media" Target="../media/media129.mp3"/><Relationship Id="rId9" Type="http://schemas.microsoft.com/office/2007/relationships/media" Target="../media/media133.mp3"/></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35.mp3"/><Relationship Id="rId5" Type="http://schemas.openxmlformats.org/officeDocument/2006/relationships/image" Target="../media/image3.png"/><Relationship Id="rId4" Type="http://schemas.microsoft.com/office/2007/relationships/media" Target="../media/media134.mp3"/></Relationships>
</file>

<file path=ppt/slides/_rels/slide18.xml.rels><?xml version="1.0" encoding="UTF-8" standalone="yes"?>
<Relationships xmlns="http://schemas.openxmlformats.org/package/2006/relationships"><Relationship Id="rId8" Type="http://schemas.microsoft.com/office/2007/relationships/media" Target="../media/media139.mp3"/><Relationship Id="rId3" Type="http://schemas.openxmlformats.org/officeDocument/2006/relationships/image" Target="../media/image6.png"/><Relationship Id="rId7" Type="http://schemas.microsoft.com/office/2007/relationships/media" Target="../media/media138.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37.mp3"/><Relationship Id="rId5" Type="http://schemas.openxmlformats.org/officeDocument/2006/relationships/image" Target="../media/image3.png"/><Relationship Id="rId4" Type="http://schemas.microsoft.com/office/2007/relationships/media" Target="../media/media136.mp3"/></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40.mp3"/></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98.mp3"/><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41.mp3"/></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42.mp3"/></Relationships>
</file>

<file path=ppt/slides/_rels/slide22.xml.rels><?xml version="1.0" encoding="UTF-8" standalone="yes"?>
<Relationships xmlns="http://schemas.openxmlformats.org/package/2006/relationships"><Relationship Id="rId8" Type="http://schemas.microsoft.com/office/2007/relationships/media" Target="../media/media146.mp3"/><Relationship Id="rId3" Type="http://schemas.openxmlformats.org/officeDocument/2006/relationships/image" Target="../media/image7.png"/><Relationship Id="rId7" Type="http://schemas.microsoft.com/office/2007/relationships/media" Target="../media/media14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44.mp3"/><Relationship Id="rId5" Type="http://schemas.openxmlformats.org/officeDocument/2006/relationships/image" Target="../media/image3.png"/><Relationship Id="rId4" Type="http://schemas.microsoft.com/office/2007/relationships/media" Target="../media/media143.mp3"/></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48.mp3"/><Relationship Id="rId5" Type="http://schemas.openxmlformats.org/officeDocument/2006/relationships/image" Target="../media/image3.png"/><Relationship Id="rId4" Type="http://schemas.microsoft.com/office/2007/relationships/media" Target="../media/media147.mp3"/></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openxmlformats.org/officeDocument/2006/relationships/image" Target="../media/image3.png"/><Relationship Id="rId4" Type="http://schemas.microsoft.com/office/2007/relationships/media" Target="../media/media149.mp3"/></Relationships>
</file>

<file path=ppt/slides/_rels/slide25.xml.rels><?xml version="1.0" encoding="UTF-8" standalone="yes"?>
<Relationships xmlns="http://schemas.openxmlformats.org/package/2006/relationships"><Relationship Id="rId3" Type="http://schemas.microsoft.com/office/2007/relationships/media" Target="../media/media150.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microsoft.com/office/2007/relationships/media" Target="../media/media151.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microsoft.com/office/2007/relationships/media" Target="../media/media152.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microsoft.com/office/2007/relationships/media" Target="../media/media152.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153.mp3"/><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media" Target="../media/media154.mp3"/><Relationship Id="rId2" Type="http://schemas.openxmlformats.org/officeDocument/2006/relationships/slideLayout" Target="../slideLayouts/slideLayout12.xml"/><Relationship Id="rId1" Type="http://schemas.openxmlformats.org/officeDocument/2006/relationships/video" Target="NULL"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3.png"/><Relationship Id="rId5" Type="http://schemas.microsoft.com/office/2007/relationships/media" Target="../media/media99.mp3"/><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media" Target="../media/media102.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01.mp3"/><Relationship Id="rId5" Type="http://schemas.openxmlformats.org/officeDocument/2006/relationships/image" Target="../media/image3.png"/><Relationship Id="rId4" Type="http://schemas.microsoft.com/office/2007/relationships/media" Target="../media/media100.mp3"/></Relationships>
</file>

<file path=ppt/slides/_rels/slide5.xml.rels><?xml version="1.0" encoding="UTF-8" standalone="yes"?>
<Relationships xmlns="http://schemas.openxmlformats.org/package/2006/relationships"><Relationship Id="rId3" Type="http://schemas.microsoft.com/office/2007/relationships/media" Target="../media/media103.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104.mp3"/><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media" Target="../media/media105.mp3"/><Relationship Id="rId7" Type="http://schemas.microsoft.com/office/2007/relationships/media" Target="../media/media108.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07.mp3"/><Relationship Id="rId5" Type="http://schemas.microsoft.com/office/2007/relationships/media" Target="../media/media106.mp3"/><Relationship Id="rId4" Type="http://schemas.openxmlformats.org/officeDocument/2006/relationships/image" Target="../media/image3.png"/><Relationship Id="rId9" Type="http://schemas.microsoft.com/office/2007/relationships/media" Target="../media/media109.mp3"/></Relationships>
</file>

<file path=ppt/slides/_rels/slide7.xml.rels><?xml version="1.0" encoding="UTF-8" standalone="yes"?>
<Relationships xmlns="http://schemas.openxmlformats.org/package/2006/relationships"><Relationship Id="rId3" Type="http://schemas.microsoft.com/office/2007/relationships/media" Target="../media/media110.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111.mp3"/><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media" Target="../media/media112.mp3"/><Relationship Id="rId7" Type="http://schemas.microsoft.com/office/2007/relationships/media" Target="../media/media115.mp3"/><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microsoft.com/office/2007/relationships/media" Target="../media/media114.mp3"/><Relationship Id="rId5" Type="http://schemas.microsoft.com/office/2007/relationships/media" Target="../media/media113.mp3"/><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media" Target="../media/media116.mp3"/><Relationship Id="rId2" Type="http://schemas.openxmlformats.org/officeDocument/2006/relationships/slideLayout" Target="../slideLayouts/slideLayout12.xml"/><Relationship Id="rId1" Type="http://schemas.openxmlformats.org/officeDocument/2006/relationships/video" Target="NULL" TargetMode="External"/><Relationship Id="rId5" Type="http://schemas.microsoft.com/office/2007/relationships/media" Target="../media/media117.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7278095"/>
            <a:ext cx="9144001" cy="10324105"/>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xmlns="" id="{92B65408-1B58-77C2-E489-FC01EA2CBFC3}"/>
              </a:ext>
            </a:extLst>
          </p:cNvPr>
          <p:cNvPicPr>
            <a:picLocks noChangeAspect="1" noChangeArrowheads="1"/>
          </p:cNvPicPr>
          <p:nvPr/>
        </p:nvPicPr>
        <p:blipFill>
          <a:blip r:embed="rId3">
            <a:extLst>
              <a:ext uri="{BEBA8EAE-BF5A-486C-A8C5-ECC9F3942E4B}">
                <a14:imgProps xmlns:a14="http://schemas.microsoft.com/office/drawing/2010/main" xmlns="">
                  <a14:imgLayer r:embed="rId5">
                    <a14:imgEffect>
                      <a14:artisticBlur/>
                    </a14:imgEffect>
                  </a14:imgLayer>
                </a14:imgProps>
              </a:ext>
              <a:ext uri="{28A0092B-C50C-407E-A947-70E740481C1C}">
                <a14:useLocalDpi xmlns:a14="http://schemas.microsoft.com/office/drawing/2010/main" xmlns="" val="0"/>
              </a:ext>
            </a:extLst>
          </a:blip>
          <a:srcRect/>
          <a:stretch/>
        </p:blipFill>
        <p:spPr bwMode="auto">
          <a:xfrm>
            <a:off x="-1" y="1"/>
            <a:ext cx="9144001" cy="68513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ZoneTexte 5">
            <a:extLst>
              <a:ext uri="{FF2B5EF4-FFF2-40B4-BE49-F238E27FC236}">
                <a16:creationId xmlns:a16="http://schemas.microsoft.com/office/drawing/2014/main" xmlns="" id="{6C2F7598-912A-2D90-BD0F-93050E2C9A40}"/>
              </a:ext>
            </a:extLst>
          </p:cNvPr>
          <p:cNvSpPr txBox="1"/>
          <p:nvPr/>
        </p:nvSpPr>
        <p:spPr>
          <a:xfrm>
            <a:off x="80253" y="929252"/>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الخامسة: المقاولاتية والتوجهات الحديثة</a:t>
            </a:r>
            <a:endParaRPr lang="fr-FR" sz="48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
        <p:nvSpPr>
          <p:cNvPr id="7" name="ZoneTexte 6">
            <a:extLst>
              <a:ext uri="{FF2B5EF4-FFF2-40B4-BE49-F238E27FC236}">
                <a16:creationId xmlns:a16="http://schemas.microsoft.com/office/drawing/2014/main" xmlns="" id="{D63325C6-F616-0A33-7B29-6D0A1B87BCA5}"/>
              </a:ext>
            </a:extLst>
          </p:cNvPr>
          <p:cNvSpPr txBox="1"/>
          <p:nvPr/>
        </p:nvSpPr>
        <p:spPr>
          <a:xfrm>
            <a:off x="0" y="-875961"/>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8ADB20A4-F5A4-D743-850C-89501ADB2CEC}"/>
              </a:ext>
            </a:extLst>
          </p:cNvPr>
          <p:cNvSpPr txBox="1"/>
          <p:nvPr/>
        </p:nvSpPr>
        <p:spPr>
          <a:xfrm>
            <a:off x="-5667922" y="-5509200"/>
            <a:ext cx="5390491" cy="6863417"/>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9" name="Image 8">
            <a:extLst>
              <a:ext uri="{FF2B5EF4-FFF2-40B4-BE49-F238E27FC236}">
                <a16:creationId xmlns:a16="http://schemas.microsoft.com/office/drawing/2014/main" xmlns="" id="{DD0B0412-8D45-521D-84F6-3FD539E20AE4}"/>
              </a:ext>
            </a:extLst>
          </p:cNvPr>
          <p:cNvPicPr>
            <a:picLocks noChangeAspect="1"/>
          </p:cNvPicPr>
          <p:nvPr/>
        </p:nvPicPr>
        <p:blipFill rotWithShape="1">
          <a:blip r:embed="rId6">
            <a:extLst>
              <a:ext uri="{28A0092B-C50C-407E-A947-70E740481C1C}">
                <a14:useLocalDpi xmlns:a14="http://schemas.microsoft.com/office/drawing/2010/main" xmlns="" val="0"/>
              </a:ext>
            </a:extLst>
          </a:blip>
          <a:srcRect t="27412" b="25252"/>
          <a:stretch/>
        </p:blipFill>
        <p:spPr>
          <a:xfrm>
            <a:off x="-9235440" y="6858000"/>
            <a:ext cx="8142821" cy="9136509"/>
          </a:xfrm>
          <a:prstGeom prst="rect">
            <a:avLst/>
          </a:prstGeom>
          <a:effectLst>
            <a:outerShdw blurRad="50800" dist="38100" algn="l" rotWithShape="0">
              <a:prstClr val="black">
                <a:alpha val="40000"/>
              </a:prstClr>
            </a:outerShdw>
          </a:effectLst>
        </p:spPr>
      </p:pic>
      <p:pic>
        <p:nvPicPr>
          <p:cNvPr id="3" name="ElevenLabs_2024-07-09T23_16_20_Sarah_pre_s50_sb75_se0_b_m2">
            <a:hlinkClick r:id="" action="ppaction://media"/>
            <a:extLst>
              <a:ext uri="{FF2B5EF4-FFF2-40B4-BE49-F238E27FC236}">
                <a16:creationId xmlns:a16="http://schemas.microsoft.com/office/drawing/2014/main" xmlns="" id="{03138121-399D-0E26-7167-4F73371DC0A6}"/>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821945" y="2836656"/>
            <a:ext cx="365522" cy="487363"/>
          </a:xfrm>
          <a:prstGeom prst="rect">
            <a:avLst/>
          </a:prstGeom>
        </p:spPr>
      </p:pic>
    </p:spTree>
    <p:extLst>
      <p:ext uri="{BB962C8B-B14F-4D97-AF65-F5344CB8AC3E}">
        <p14:creationId xmlns:p14="http://schemas.microsoft.com/office/powerpoint/2010/main" xmlns="" val="24200695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109508" y="1570158"/>
            <a:ext cx="5698096" cy="1200329"/>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xmlns="" id="{D659F00C-4173-A266-66EA-BA0D0486D5B4}"/>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3" name="Rectangle : avec coins arrondis en haut 2">
            <a:extLst>
              <a:ext uri="{FF2B5EF4-FFF2-40B4-BE49-F238E27FC236}">
                <a16:creationId xmlns:a16="http://schemas.microsoft.com/office/drawing/2014/main" xmlns="" id="{807FB724-2F2B-D643-033E-282643FFAC9B}"/>
              </a:ext>
            </a:extLst>
          </p:cNvPr>
          <p:cNvSpPr/>
          <p:nvPr/>
        </p:nvSpPr>
        <p:spPr>
          <a:xfrm>
            <a:off x="6379173" y="2542365"/>
            <a:ext cx="2431027"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تسيير المعاملات التجارية</a:t>
            </a:r>
            <a:endParaRPr lang="fr-FR" dirty="0">
              <a:latin typeface="Aljazeera" panose="02000000000000000000" pitchFamily="2" charset="-78"/>
              <a:cs typeface="Aljazeera" panose="02000000000000000000" pitchFamily="2" charset="-78"/>
            </a:endParaRPr>
          </a:p>
        </p:txBody>
      </p:sp>
      <p:sp>
        <p:nvSpPr>
          <p:cNvPr id="4" name="Rectangle 3">
            <a:extLst>
              <a:ext uri="{FF2B5EF4-FFF2-40B4-BE49-F238E27FC236}">
                <a16:creationId xmlns:a16="http://schemas.microsoft.com/office/drawing/2014/main" xmlns="" id="{EDFEA9FB-8F16-2A03-5090-9CD5DC0C4000}"/>
              </a:ext>
            </a:extLst>
          </p:cNvPr>
          <p:cNvSpPr/>
          <p:nvPr/>
        </p:nvSpPr>
        <p:spPr>
          <a:xfrm>
            <a:off x="6380199" y="3363914"/>
            <a:ext cx="2430000" cy="33262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4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إن التجارة الالكترونية تسمح بتأدية جزء كبير من العمليات المختلفة والتي تدخل ضمن المعاملات التجارية العادية المادية وغير المادية بين البائع والمشتري، مما يقلص الآثار السلبية للزمن والمسافة على المقاول</a:t>
            </a:r>
            <a:endParaRPr lang="fr-FR" sz="2400" dirty="0">
              <a:solidFill>
                <a:schemeClr val="accent2">
                  <a:lumMod val="50000"/>
                </a:schemeClr>
              </a:solidFill>
              <a:latin typeface="Aljazeera" panose="02000000000000000000" pitchFamily="2" charset="-78"/>
              <a:cs typeface="Aljazeera" panose="02000000000000000000" pitchFamily="2" charset="-78"/>
            </a:endParaRPr>
          </a:p>
        </p:txBody>
      </p:sp>
      <p:sp>
        <p:nvSpPr>
          <p:cNvPr id="5" name="Rectangle : avec coins arrondis en haut 4">
            <a:extLst>
              <a:ext uri="{FF2B5EF4-FFF2-40B4-BE49-F238E27FC236}">
                <a16:creationId xmlns:a16="http://schemas.microsoft.com/office/drawing/2014/main" xmlns="" id="{63311D38-974F-B6D3-D650-704FAFBABCFB}"/>
              </a:ext>
            </a:extLst>
          </p:cNvPr>
          <p:cNvSpPr/>
          <p:nvPr/>
        </p:nvSpPr>
        <p:spPr>
          <a:xfrm>
            <a:off x="3356999" y="2543501"/>
            <a:ext cx="2430000"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تحقيق الفعالية</a:t>
            </a:r>
            <a:endParaRPr lang="fr-FR" dirty="0">
              <a:latin typeface="Aljazeera" panose="02000000000000000000" pitchFamily="2" charset="-78"/>
              <a:cs typeface="Aljazeera" panose="02000000000000000000" pitchFamily="2" charset="-78"/>
            </a:endParaRPr>
          </a:p>
        </p:txBody>
      </p:sp>
      <p:sp>
        <p:nvSpPr>
          <p:cNvPr id="11" name="Rectangle 10">
            <a:extLst>
              <a:ext uri="{FF2B5EF4-FFF2-40B4-BE49-F238E27FC236}">
                <a16:creationId xmlns:a16="http://schemas.microsoft.com/office/drawing/2014/main" xmlns="" id="{B74093CE-51A2-A131-8AB0-2B1BCC9E0FD0}"/>
              </a:ext>
            </a:extLst>
          </p:cNvPr>
          <p:cNvSpPr/>
          <p:nvPr/>
        </p:nvSpPr>
        <p:spPr>
          <a:xfrm>
            <a:off x="3356999" y="3363914"/>
            <a:ext cx="2430000" cy="332625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وهي الارتقاء بالإنتاج والتوزيع إلى أعلى المستويات، حيث أن اعتماد تكنولوجيات الإعلام والاتصال في إطار الدعم والتطوير يسمح للمؤسسات بمواجهة التحديات المنتظرة في بيئة أعمال عالمية معقدة.</a:t>
            </a:r>
            <a:r>
              <a:rPr lang="ar-DZ"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a:t>
            </a: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كما يمكن للمؤسسة من أن تنشأ بنك معلومات خاص، وهذا من خلال شبكة المعلومات التي تتوفر عليها واستخدامها في الاستشراف والتقييم</a:t>
            </a:r>
            <a:endParaRPr lang="fr-FR" sz="1950" dirty="0">
              <a:solidFill>
                <a:schemeClr val="accent3">
                  <a:lumMod val="50000"/>
                </a:schemeClr>
              </a:solidFill>
              <a:latin typeface="Aljazeera" panose="02000000000000000000" pitchFamily="2" charset="-78"/>
              <a:cs typeface="Aljazeera" panose="02000000000000000000" pitchFamily="2" charset="-78"/>
            </a:endParaRPr>
          </a:p>
        </p:txBody>
      </p:sp>
      <p:sp>
        <p:nvSpPr>
          <p:cNvPr id="12" name="Rectangle : avec coins arrondis en haut 11">
            <a:extLst>
              <a:ext uri="{FF2B5EF4-FFF2-40B4-BE49-F238E27FC236}">
                <a16:creationId xmlns:a16="http://schemas.microsoft.com/office/drawing/2014/main" xmlns="" id="{53C04D79-A627-7055-09FE-060DBDE3D98A}"/>
              </a:ext>
            </a:extLst>
          </p:cNvPr>
          <p:cNvSpPr/>
          <p:nvPr/>
        </p:nvSpPr>
        <p:spPr>
          <a:xfrm>
            <a:off x="332772" y="2543065"/>
            <a:ext cx="2431028"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تطوير أسواق جديدة</a:t>
            </a:r>
            <a:endParaRPr lang="fr-FR" dirty="0">
              <a:latin typeface="Aljazeera" panose="02000000000000000000" pitchFamily="2" charset="-78"/>
              <a:cs typeface="Aljazeera" panose="02000000000000000000" pitchFamily="2" charset="-78"/>
            </a:endParaRPr>
          </a:p>
        </p:txBody>
      </p:sp>
      <p:sp>
        <p:nvSpPr>
          <p:cNvPr id="26" name="Rectangle 25">
            <a:extLst>
              <a:ext uri="{FF2B5EF4-FFF2-40B4-BE49-F238E27FC236}">
                <a16:creationId xmlns:a16="http://schemas.microsoft.com/office/drawing/2014/main" xmlns="" id="{F40B9C94-B2B0-32C9-7926-2AC37DE0D371}"/>
              </a:ext>
            </a:extLst>
          </p:cNvPr>
          <p:cNvSpPr/>
          <p:nvPr/>
        </p:nvSpPr>
        <p:spPr>
          <a:xfrm>
            <a:off x="332772" y="3363914"/>
            <a:ext cx="2431028" cy="3326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هو جعل مؤسسات كثيرة تتوجه نحو استخدام العلاقات التجارية الالكترونية وإدخالها في استراتيجياتها للقيام باكتساح السوق وإنشاء أسواق جديدة وتطويرها</a:t>
            </a:r>
            <a:endParaRPr lang="fr-FR" sz="2600" dirty="0">
              <a:solidFill>
                <a:schemeClr val="accent4">
                  <a:lumMod val="50000"/>
                </a:schemeClr>
              </a:solidFill>
              <a:latin typeface="Aljazeera" panose="02000000000000000000" pitchFamily="2" charset="-78"/>
              <a:cs typeface="Aljazeera" panose="02000000000000000000" pitchFamily="2" charset="-78"/>
            </a:endParaRPr>
          </a:p>
        </p:txBody>
      </p:sp>
      <p:sp>
        <p:nvSpPr>
          <p:cNvPr id="27" name="ZoneTexte 26">
            <a:extLst>
              <a:ext uri="{FF2B5EF4-FFF2-40B4-BE49-F238E27FC236}">
                <a16:creationId xmlns:a16="http://schemas.microsoft.com/office/drawing/2014/main" xmlns="" id="{0F79EAEE-697E-9A54-30B2-3DDD17FBDFED}"/>
              </a:ext>
            </a:extLst>
          </p:cNvPr>
          <p:cNvSpPr txBox="1"/>
          <p:nvPr/>
        </p:nvSpPr>
        <p:spPr>
          <a:xfrm>
            <a:off x="565037" y="8521866"/>
            <a:ext cx="8298179" cy="4524315"/>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14" name="ElevenLabs_2024-07-09T23_45_00_Sarah_pre_s50_sb75_se0_b_m2">
            <a:hlinkClick r:id="" action="ppaction://media"/>
            <a:extLst>
              <a:ext uri="{FF2B5EF4-FFF2-40B4-BE49-F238E27FC236}">
                <a16:creationId xmlns:a16="http://schemas.microsoft.com/office/drawing/2014/main" xmlns="" id="{C23ADC83-7C65-B306-60FF-D617DEF1B06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2012156" y="3429001"/>
            <a:ext cx="365522" cy="487363"/>
          </a:xfrm>
          <a:prstGeom prst="rect">
            <a:avLst/>
          </a:prstGeom>
        </p:spPr>
      </p:pic>
      <p:pic>
        <p:nvPicPr>
          <p:cNvPr id="15" name="ElevenLabs_2024-07-09T23_45_24_Sarah_pre_s50_sb75_se0_b_m2">
            <a:hlinkClick r:id="" action="ppaction://media"/>
            <a:extLst>
              <a:ext uri="{FF2B5EF4-FFF2-40B4-BE49-F238E27FC236}">
                <a16:creationId xmlns:a16="http://schemas.microsoft.com/office/drawing/2014/main" xmlns="" id="{AC7EF8EE-35F7-28C8-C86E-6A9450BE091D}"/>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2628811" y="2941638"/>
            <a:ext cx="365522" cy="487363"/>
          </a:xfrm>
          <a:prstGeom prst="rect">
            <a:avLst/>
          </a:prstGeom>
        </p:spPr>
      </p:pic>
      <p:pic>
        <p:nvPicPr>
          <p:cNvPr id="16" name="ElevenLabs_2024-07-09T23_51_33_Sarah_pre_s50_sb75_se0_b_m2">
            <a:hlinkClick r:id="" action="ppaction://media"/>
            <a:extLst>
              <a:ext uri="{FF2B5EF4-FFF2-40B4-BE49-F238E27FC236}">
                <a16:creationId xmlns:a16="http://schemas.microsoft.com/office/drawing/2014/main" xmlns="" id="{68237B0B-048A-5A60-109C-714DBC73AA23}"/>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2377678" y="4236086"/>
            <a:ext cx="365522" cy="487363"/>
          </a:xfrm>
          <a:prstGeom prst="rect">
            <a:avLst/>
          </a:prstGeom>
        </p:spPr>
      </p:pic>
    </p:spTree>
    <p:extLst>
      <p:ext uri="{BB962C8B-B14F-4D97-AF65-F5344CB8AC3E}">
        <p14:creationId xmlns:p14="http://schemas.microsoft.com/office/powerpoint/2010/main" xmlns="" val="10442646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21864" fill="hold"/>
                                        <p:tgtEl>
                                          <p:spTgt spid="14"/>
                                        </p:tgtEl>
                                      </p:cBhvr>
                                    </p:cmd>
                                  </p:childTnLst>
                                </p:cTn>
                              </p:par>
                            </p:childTnLst>
                          </p:cTn>
                        </p:par>
                        <p:par>
                          <p:cTn id="17" fill="hold">
                            <p:stCondLst>
                              <p:cond delay="21864"/>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2364"/>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25991" fill="hold"/>
                                        <p:tgtEl>
                                          <p:spTgt spid="15"/>
                                        </p:tgtEl>
                                      </p:cBhvr>
                                    </p:cmd>
                                  </p:child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48355"/>
                            </p:stCondLst>
                            <p:childTnLst>
                              <p:par>
                                <p:cTn id="37" presetID="47"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1577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endCondLst>
                    <p:cond evt="onStopAudio" delay="0">
                      <p:tgtEl>
                        <p:sldTgt/>
                      </p:tgtEl>
                    </p:cond>
                  </p:endCondLst>
                </p:cTn>
                <p:tgtEl>
                  <p:spTgt spid="14"/>
                </p:tgtEl>
              </p:cMediaNode>
            </p:video>
            <p:video>
              <p:cMediaNode vol="80000">
                <p:cTn id="45" fill="hold" display="0">
                  <p:stCondLst>
                    <p:cond delay="indefinite"/>
                  </p:stCondLst>
                  <p:endCondLst>
                    <p:cond evt="onStopAudio" delay="0">
                      <p:tgtEl>
                        <p:sldTgt/>
                      </p:tgtEl>
                    </p:cond>
                  </p:endCondLst>
                </p:cTn>
                <p:tgtEl>
                  <p:spTgt spid="15"/>
                </p:tgtEl>
              </p:cMediaNode>
            </p:video>
            <p:video>
              <p:cMediaNode vol="80000">
                <p:cTn id="46" fill="hold" display="0">
                  <p:stCondLst>
                    <p:cond delay="indefinite"/>
                  </p:stCondLst>
                  <p:endCondLst>
                    <p:cond evt="onStopAudio" delay="0">
                      <p:tgtEl>
                        <p:sldTgt/>
                      </p:tgtEl>
                    </p:cond>
                  </p:endCondLst>
                </p:cTn>
                <p:tgtEl>
                  <p:spTgt spid="16"/>
                </p:tgtEl>
              </p:cMediaNode>
            </p:video>
          </p:childTnLst>
        </p:cTn>
      </p:par>
    </p:tnLst>
    <p:bldLst>
      <p:bldP spid="3" grpId="0" animBg="1"/>
      <p:bldP spid="4" grpId="0" animBg="1"/>
      <p:bldP spid="5" grpId="0" animBg="1"/>
      <p:bldP spid="11" grpId="0" animBg="1"/>
      <p:bldP spid="12"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7785985" y="1608694"/>
            <a:ext cx="5698096" cy="1200329"/>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xmlns="" id="{D659F00C-4173-A266-66EA-BA0D0486D5B4}"/>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3" name="Rectangle : avec coins arrondis en haut 2">
            <a:extLst>
              <a:ext uri="{FF2B5EF4-FFF2-40B4-BE49-F238E27FC236}">
                <a16:creationId xmlns:a16="http://schemas.microsoft.com/office/drawing/2014/main" xmlns="" id="{807FB724-2F2B-D643-033E-282643FFAC9B}"/>
              </a:ext>
            </a:extLst>
          </p:cNvPr>
          <p:cNvSpPr/>
          <p:nvPr/>
        </p:nvSpPr>
        <p:spPr>
          <a:xfrm>
            <a:off x="9756445" y="-2779912"/>
            <a:ext cx="2431027" cy="555584"/>
          </a:xfrm>
          <a:prstGeom prst="round2Same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تسيير المعاملات التجارية</a:t>
            </a:r>
            <a:endParaRPr lang="fr-FR" dirty="0">
              <a:latin typeface="Aljazeera" panose="02000000000000000000" pitchFamily="2" charset="-78"/>
              <a:cs typeface="Aljazeera" panose="02000000000000000000" pitchFamily="2" charset="-78"/>
            </a:endParaRPr>
          </a:p>
        </p:txBody>
      </p:sp>
      <p:sp>
        <p:nvSpPr>
          <p:cNvPr id="4" name="Rectangle 3">
            <a:extLst>
              <a:ext uri="{FF2B5EF4-FFF2-40B4-BE49-F238E27FC236}">
                <a16:creationId xmlns:a16="http://schemas.microsoft.com/office/drawing/2014/main" xmlns="" id="{EDFEA9FB-8F16-2A03-5090-9CD5DC0C4000}"/>
              </a:ext>
            </a:extLst>
          </p:cNvPr>
          <p:cNvSpPr/>
          <p:nvPr/>
        </p:nvSpPr>
        <p:spPr>
          <a:xfrm>
            <a:off x="9756445" y="7889022"/>
            <a:ext cx="2430000" cy="3326252"/>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4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إن التجارة الالكترونية تسمح بتأدية جزء كبير من العمليات المختلفة والتي تدخل ضمن المعاملات التجارية العادية المادية وغير المادية بين البائع والمشتري، مما يقلص الآثار السلبية للزمن والمسافة على المقاول</a:t>
            </a:r>
            <a:endParaRPr lang="fr-FR" sz="2400" dirty="0">
              <a:solidFill>
                <a:schemeClr val="accent2">
                  <a:lumMod val="50000"/>
                </a:schemeClr>
              </a:solidFill>
              <a:latin typeface="Aljazeera" panose="02000000000000000000" pitchFamily="2" charset="-78"/>
              <a:cs typeface="Aljazeera" panose="02000000000000000000" pitchFamily="2" charset="-78"/>
            </a:endParaRPr>
          </a:p>
        </p:txBody>
      </p:sp>
      <p:sp>
        <p:nvSpPr>
          <p:cNvPr id="5" name="Rectangle : avec coins arrondis en haut 4">
            <a:extLst>
              <a:ext uri="{FF2B5EF4-FFF2-40B4-BE49-F238E27FC236}">
                <a16:creationId xmlns:a16="http://schemas.microsoft.com/office/drawing/2014/main" xmlns="" id="{63311D38-974F-B6D3-D650-704FAFBABCFB}"/>
              </a:ext>
            </a:extLst>
          </p:cNvPr>
          <p:cNvSpPr/>
          <p:nvPr/>
        </p:nvSpPr>
        <p:spPr>
          <a:xfrm>
            <a:off x="3499127" y="-2794457"/>
            <a:ext cx="2430000" cy="555584"/>
          </a:xfrm>
          <a:prstGeom prst="round2Same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تحقيق الفعالية</a:t>
            </a:r>
            <a:endParaRPr lang="fr-FR" dirty="0">
              <a:latin typeface="Aljazeera" panose="02000000000000000000" pitchFamily="2" charset="-78"/>
              <a:cs typeface="Aljazeera" panose="02000000000000000000" pitchFamily="2" charset="-78"/>
            </a:endParaRPr>
          </a:p>
        </p:txBody>
      </p:sp>
      <p:sp>
        <p:nvSpPr>
          <p:cNvPr id="11" name="Rectangle 10">
            <a:extLst>
              <a:ext uri="{FF2B5EF4-FFF2-40B4-BE49-F238E27FC236}">
                <a16:creationId xmlns:a16="http://schemas.microsoft.com/office/drawing/2014/main" xmlns="" id="{B74093CE-51A2-A131-8AB0-2B1BCC9E0FD0}"/>
              </a:ext>
            </a:extLst>
          </p:cNvPr>
          <p:cNvSpPr/>
          <p:nvPr/>
        </p:nvSpPr>
        <p:spPr>
          <a:xfrm>
            <a:off x="3499127" y="7889022"/>
            <a:ext cx="2430000" cy="332625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وهي الارتقاء بالإنتاج والتوزيع إلى أعلى المستويات، حيث أن اعتماد تكنولوجيات الإعلام والاتصال في إطار الدعم والتطوير يسمح للمؤسسات بمواجهة التحديات المنتظرة في بيئة أعمال عالمية معقدة.</a:t>
            </a:r>
            <a:r>
              <a:rPr lang="ar-DZ"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a:t>
            </a:r>
            <a:r>
              <a:rPr lang="ar-SA" sz="195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كما يمكن للمؤسسة من أن تنشأ بنك معلومات خاص، وهذا من خلال شبكة المعلومات التي تتوفر عليها واستخدامها في الاستشراف والتقييم</a:t>
            </a:r>
            <a:endParaRPr lang="fr-FR" sz="1950" dirty="0">
              <a:solidFill>
                <a:schemeClr val="accent3">
                  <a:lumMod val="50000"/>
                </a:schemeClr>
              </a:solidFill>
              <a:latin typeface="Aljazeera" panose="02000000000000000000" pitchFamily="2" charset="-78"/>
              <a:cs typeface="Aljazeera" panose="02000000000000000000" pitchFamily="2" charset="-78"/>
            </a:endParaRPr>
          </a:p>
        </p:txBody>
      </p:sp>
      <p:sp>
        <p:nvSpPr>
          <p:cNvPr id="12" name="Rectangle : avec coins arrondis en haut 11">
            <a:extLst>
              <a:ext uri="{FF2B5EF4-FFF2-40B4-BE49-F238E27FC236}">
                <a16:creationId xmlns:a16="http://schemas.microsoft.com/office/drawing/2014/main" xmlns="" id="{53C04D79-A627-7055-09FE-060DBDE3D98A}"/>
              </a:ext>
            </a:extLst>
          </p:cNvPr>
          <p:cNvSpPr/>
          <p:nvPr/>
        </p:nvSpPr>
        <p:spPr>
          <a:xfrm>
            <a:off x="-2759220" y="-2779912"/>
            <a:ext cx="2431028" cy="555584"/>
          </a:xfrm>
          <a:prstGeom prst="round2Same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SA" sz="2400" b="1" dirty="0">
                <a:latin typeface="Aljazeera" panose="02000000000000000000" pitchFamily="2" charset="-78"/>
                <a:ea typeface="Calibri" panose="020F0502020204030204" pitchFamily="34" charset="0"/>
                <a:cs typeface="Aljazeera" panose="02000000000000000000" pitchFamily="2" charset="-78"/>
              </a:rPr>
              <a:t>تطوير أسواق جديدة</a:t>
            </a:r>
            <a:endParaRPr lang="fr-FR" dirty="0">
              <a:latin typeface="Aljazeera" panose="02000000000000000000" pitchFamily="2" charset="-78"/>
              <a:cs typeface="Aljazeera" panose="02000000000000000000" pitchFamily="2" charset="-78"/>
            </a:endParaRPr>
          </a:p>
        </p:txBody>
      </p:sp>
      <p:sp>
        <p:nvSpPr>
          <p:cNvPr id="26" name="Rectangle 25">
            <a:extLst>
              <a:ext uri="{FF2B5EF4-FFF2-40B4-BE49-F238E27FC236}">
                <a16:creationId xmlns:a16="http://schemas.microsoft.com/office/drawing/2014/main" xmlns="" id="{F40B9C94-B2B0-32C9-7926-2AC37DE0D371}"/>
              </a:ext>
            </a:extLst>
          </p:cNvPr>
          <p:cNvSpPr/>
          <p:nvPr/>
        </p:nvSpPr>
        <p:spPr>
          <a:xfrm>
            <a:off x="-2759220" y="7889022"/>
            <a:ext cx="2431028" cy="3326252"/>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SA" sz="26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هو جعل مؤسسات كثيرة تتوجه نحو استخدام العلاقات التجارية الالكترونية وإدخالها في استراتيجياتها للقيام باكتساح السوق وإنشاء أسواق جديدة وتطويرها</a:t>
            </a:r>
            <a:endParaRPr lang="fr-FR" sz="2600" dirty="0">
              <a:solidFill>
                <a:schemeClr val="accent4">
                  <a:lumMod val="50000"/>
                </a:schemeClr>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41F26425-1FA6-830B-6A1F-45C2B20EC154}"/>
              </a:ext>
            </a:extLst>
          </p:cNvPr>
          <p:cNvSpPr txBox="1"/>
          <p:nvPr/>
        </p:nvSpPr>
        <p:spPr>
          <a:xfrm>
            <a:off x="422910" y="2927323"/>
            <a:ext cx="8298179" cy="4524315"/>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18" name="Image 17">
            <a:extLst>
              <a:ext uri="{FF2B5EF4-FFF2-40B4-BE49-F238E27FC236}">
                <a16:creationId xmlns:a16="http://schemas.microsoft.com/office/drawing/2014/main" xmlns="" id="{ECB71C96-C9BB-D7DF-CACC-26112099DF55}"/>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6184737" y="-5578987"/>
            <a:ext cx="6065528" cy="7187681"/>
          </a:xfrm>
          <a:prstGeom prst="rect">
            <a:avLst/>
          </a:prstGeom>
          <a:effectLst>
            <a:outerShdw blurRad="88900" dist="38100" dir="5400000" sx="102000" sy="102000" algn="t" rotWithShape="0">
              <a:prstClr val="black">
                <a:alpha val="26000"/>
              </a:prstClr>
            </a:outerShdw>
          </a:effectLst>
        </p:spPr>
      </p:pic>
      <p:sp>
        <p:nvSpPr>
          <p:cNvPr id="19" name="ZoneTexte 18">
            <a:extLst>
              <a:ext uri="{FF2B5EF4-FFF2-40B4-BE49-F238E27FC236}">
                <a16:creationId xmlns:a16="http://schemas.microsoft.com/office/drawing/2014/main" xmlns="" id="{EFD0B8ED-5832-7E38-1FA3-861870C53B19}"/>
              </a:ext>
            </a:extLst>
          </p:cNvPr>
          <p:cNvSpPr txBox="1"/>
          <p:nvPr/>
        </p:nvSpPr>
        <p:spPr>
          <a:xfrm>
            <a:off x="10439501" y="-4247305"/>
            <a:ext cx="5063635"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ثانيا: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14" name="ElevenLabs_2024-07-09T23_52_27_Sarah_pre_s50_sb75_se0_b_m2">
            <a:hlinkClick r:id="" action="ppaction://media"/>
            <a:extLst>
              <a:ext uri="{FF2B5EF4-FFF2-40B4-BE49-F238E27FC236}">
                <a16:creationId xmlns:a16="http://schemas.microsoft.com/office/drawing/2014/main" xmlns="" id="{5AF069BD-B9C8-0AF1-AD90-F578A0AEF35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270650" y="3312004"/>
            <a:ext cx="365522" cy="487363"/>
          </a:xfrm>
          <a:prstGeom prst="rect">
            <a:avLst/>
          </a:prstGeom>
        </p:spPr>
      </p:pic>
    </p:spTree>
    <p:extLst>
      <p:ext uri="{BB962C8B-B14F-4D97-AF65-F5344CB8AC3E}">
        <p14:creationId xmlns:p14="http://schemas.microsoft.com/office/powerpoint/2010/main" xmlns="" val="723609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24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1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B091AD60-6B63-524C-F424-B818C67432E1}"/>
              </a:ext>
            </a:extLst>
          </p:cNvPr>
          <p:cNvSpPr txBox="1"/>
          <p:nvPr/>
        </p:nvSpPr>
        <p:spPr>
          <a:xfrm>
            <a:off x="130771" y="1868513"/>
            <a:ext cx="5063635"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ثانيا: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3" name="ZoneTexte 2">
            <a:extLst>
              <a:ext uri="{FF2B5EF4-FFF2-40B4-BE49-F238E27FC236}">
                <a16:creationId xmlns:a16="http://schemas.microsoft.com/office/drawing/2014/main" xmlns="" id="{A2994BD3-1B2F-7DC6-9772-A0FA18E12424}"/>
              </a:ext>
            </a:extLst>
          </p:cNvPr>
          <p:cNvSpPr txBox="1"/>
          <p:nvPr/>
        </p:nvSpPr>
        <p:spPr>
          <a:xfrm>
            <a:off x="422910" y="7983833"/>
            <a:ext cx="8298179" cy="4524315"/>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pic>
        <p:nvPicPr>
          <p:cNvPr id="7" name="Image 6">
            <a:extLst>
              <a:ext uri="{FF2B5EF4-FFF2-40B4-BE49-F238E27FC236}">
                <a16:creationId xmlns:a16="http://schemas.microsoft.com/office/drawing/2014/main" xmlns="" id="{61BB70BE-88DD-7063-05EA-D57398CBF3FC}"/>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870603" y="1787379"/>
            <a:ext cx="4273397"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xmlns="" id="{DCCF5FAA-C841-9582-CC5E-7846E847393F}"/>
              </a:ext>
            </a:extLst>
          </p:cNvPr>
          <p:cNvSpPr txBox="1"/>
          <p:nvPr/>
        </p:nvSpPr>
        <p:spPr>
          <a:xfrm>
            <a:off x="-2022231" y="7131676"/>
            <a:ext cx="1058051" cy="31323960"/>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pic>
        <p:nvPicPr>
          <p:cNvPr id="4" name="ElevenLabs_2024-07-10T00_00_06_Sarah_pre_s50_sb75_se0_b_m2">
            <a:hlinkClick r:id="" action="ppaction://media"/>
            <a:extLst>
              <a:ext uri="{FF2B5EF4-FFF2-40B4-BE49-F238E27FC236}">
                <a16:creationId xmlns:a16="http://schemas.microsoft.com/office/drawing/2014/main" xmlns="" id="{BE0DCC98-262A-A88B-2566-2D965C1FD28C}"/>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604667" y="3429001"/>
            <a:ext cx="365522" cy="487363"/>
          </a:xfrm>
          <a:prstGeom prst="rect">
            <a:avLst/>
          </a:prstGeom>
        </p:spPr>
      </p:pic>
    </p:spTree>
    <p:extLst>
      <p:ext uri="{BB962C8B-B14F-4D97-AF65-F5344CB8AC3E}">
        <p14:creationId xmlns:p14="http://schemas.microsoft.com/office/powerpoint/2010/main" xmlns="" val="2886650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pic>
        <p:nvPicPr>
          <p:cNvPr id="13" name="Image 12">
            <a:extLst>
              <a:ext uri="{FF2B5EF4-FFF2-40B4-BE49-F238E27FC236}">
                <a16:creationId xmlns:a16="http://schemas.microsoft.com/office/drawing/2014/main" xmlns="" id="{A1BE120B-A08D-25C7-5E9F-1062F5A2FBD3}"/>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870603" y="1787379"/>
            <a:ext cx="4273397" cy="5063997"/>
          </a:xfrm>
          <a:prstGeom prst="rect">
            <a:avLst/>
          </a:prstGeom>
          <a:effectLst>
            <a:outerShdw blurRad="88900" dist="38100" dir="5400000" sx="102000" sy="102000" algn="t" rotWithShape="0">
              <a:prstClr val="black">
                <a:alpha val="26000"/>
              </a:prstClr>
            </a:outerShdw>
          </a:effectLst>
        </p:spPr>
      </p:pic>
      <p:sp>
        <p:nvSpPr>
          <p:cNvPr id="3" name="ZoneTexte 2">
            <a:extLst>
              <a:ext uri="{FF2B5EF4-FFF2-40B4-BE49-F238E27FC236}">
                <a16:creationId xmlns:a16="http://schemas.microsoft.com/office/drawing/2014/main" xmlns="" id="{A2994BD3-1B2F-7DC6-9772-A0FA18E12424}"/>
              </a:ext>
            </a:extLst>
          </p:cNvPr>
          <p:cNvSpPr txBox="1"/>
          <p:nvPr/>
        </p:nvSpPr>
        <p:spPr>
          <a:xfrm>
            <a:off x="422910" y="7983833"/>
            <a:ext cx="8298179" cy="4524315"/>
          </a:xfrm>
          <a:prstGeom prst="rect">
            <a:avLst/>
          </a:prstGeom>
          <a:noFill/>
        </p:spPr>
        <p:txBody>
          <a:bodyPr wrap="square">
            <a:spAutoFit/>
          </a:bodyPr>
          <a:lstStyle/>
          <a:p>
            <a:pPr algn="ctr" rtl="1">
              <a:lnSpc>
                <a:spcPct val="150000"/>
              </a:lnSpc>
            </a:pPr>
            <a:r>
              <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وعليه فقد أصبح المقاول مجبرا على مواكبة التطورات الحاصلة في بيئة الأعمال الحالية والتي تحتل الوسائل الالكترونية مكانة هامة فيها، وذلك بالتوجه نحو استخدام مختلف الشبكات الالكترونية في مؤسسته، حتى يتمكن من تحقيق مستوى عالي من الأداء الذي يمكنه من الاستمرار والمقاومة.</a:t>
            </a:r>
            <a:endParaRPr lang="fr-FR" sz="3200" dirty="0">
              <a:solidFill>
                <a:srgbClr val="002060"/>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5" name="ZoneTexte 4">
            <a:extLst>
              <a:ext uri="{FF2B5EF4-FFF2-40B4-BE49-F238E27FC236}">
                <a16:creationId xmlns:a16="http://schemas.microsoft.com/office/drawing/2014/main" xmlns="" id="{6C8CCC11-954E-67BE-6C91-30A304046E99}"/>
              </a:ext>
            </a:extLst>
          </p:cNvPr>
          <p:cNvSpPr txBox="1"/>
          <p:nvPr/>
        </p:nvSpPr>
        <p:spPr>
          <a:xfrm>
            <a:off x="182881" y="2501245"/>
            <a:ext cx="4902047" cy="542456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pic>
        <p:nvPicPr>
          <p:cNvPr id="7" name="ElevenLabs_2024-07-10T00_01_42_Sarah_pre_s50_sb75_se0_b_m2">
            <a:hlinkClick r:id="" action="ppaction://media"/>
            <a:extLst>
              <a:ext uri="{FF2B5EF4-FFF2-40B4-BE49-F238E27FC236}">
                <a16:creationId xmlns:a16="http://schemas.microsoft.com/office/drawing/2014/main" xmlns="" id="{6731B93A-2418-1F75-78A3-6E8792CCE70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834866" y="3185319"/>
            <a:ext cx="365522" cy="487363"/>
          </a:xfrm>
          <a:prstGeom prst="rect">
            <a:avLst/>
          </a:prstGeom>
        </p:spPr>
      </p:pic>
    </p:spTree>
    <p:extLst>
      <p:ext uri="{BB962C8B-B14F-4D97-AF65-F5344CB8AC3E}">
        <p14:creationId xmlns:p14="http://schemas.microsoft.com/office/powerpoint/2010/main" xmlns="" val="34454290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xmlns="" id="{13F5905C-40E6-6FB2-AA8D-F3B78003FD8E}"/>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3397" y="-5640383"/>
            <a:ext cx="4273397"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xmlns="" id="{775CEFD9-3979-9262-46C8-00C83A57161B}"/>
              </a:ext>
            </a:extLst>
          </p:cNvPr>
          <p:cNvSpPr txBox="1"/>
          <p:nvPr/>
        </p:nvSpPr>
        <p:spPr>
          <a:xfrm>
            <a:off x="11658601" y="-4543351"/>
            <a:ext cx="2387447" cy="1304203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xmlns="" id="{D3827904-82F0-2606-4338-B05C9A72A5DC}"/>
              </a:ext>
            </a:extLst>
          </p:cNvPr>
          <p:cNvSpPr txBox="1"/>
          <p:nvPr/>
        </p:nvSpPr>
        <p:spPr>
          <a:xfrm>
            <a:off x="4962789" y="2302532"/>
            <a:ext cx="4071704" cy="6001643"/>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حقلا حديثا من حقول المقاولاتية تم التطرق إليه من قبل العديد من الكتاب على رأسهم </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Schumpeter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 </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Cantillon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عبر قناة بحث المقاول عن قنوات توزيع جديدة وبالتالي البحث عن أسواق جديدة خارج الحدود الوطنية. ولعل أهم تعريف جاء معبرا أكثر على المقاولاتية الدولية هو ذلك الذي يعرفها على أنها الانتقال من تحقيق وتجسيد أنشطة اقتصادية جديدة ومبتكرة تهدف إلى خلق القيمة ونمو المؤسسة عبر الحدود الوطنية، إلى توليفة من السلوكيات يظهرها أفراد مبتكرون، </a:t>
            </a:r>
            <a:r>
              <a:rPr lang="ar-DZ" sz="24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إستباقيون</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مبادرون وقادرون على تحمل المخاطر عبر حدودهم الجغرافية قصد إنشاء قيمة. </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6" name="ZoneTexte 15">
            <a:extLst>
              <a:ext uri="{FF2B5EF4-FFF2-40B4-BE49-F238E27FC236}">
                <a16:creationId xmlns:a16="http://schemas.microsoft.com/office/drawing/2014/main" xmlns="" id="{C2C3AD8E-F9B5-401C-1A11-71CAFBC42DB3}"/>
              </a:ext>
            </a:extLst>
          </p:cNvPr>
          <p:cNvSpPr txBox="1"/>
          <p:nvPr/>
        </p:nvSpPr>
        <p:spPr>
          <a:xfrm>
            <a:off x="109507" y="2302531"/>
            <a:ext cx="4071704" cy="1754326"/>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وأخيرا تم اعتبارها القدرة على اكتشاف وصناعة واستغلال الفرص الموجودة في الأسواق الدولية من أجل إنشاء منتجات وخدمات. </a:t>
            </a:r>
          </a:p>
        </p:txBody>
      </p:sp>
      <p:pic>
        <p:nvPicPr>
          <p:cNvPr id="7" name="ElevenLabs_2024-07-10T00_03_26_Sarah_pre_s50_sb75_se0_b_m2">
            <a:hlinkClick r:id="" action="ppaction://media"/>
            <a:extLst>
              <a:ext uri="{FF2B5EF4-FFF2-40B4-BE49-F238E27FC236}">
                <a16:creationId xmlns:a16="http://schemas.microsoft.com/office/drawing/2014/main" xmlns="" id="{6FA392A9-651C-3FBC-BBC0-64FDCEF460D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136699" y="2914791"/>
            <a:ext cx="365522" cy="487363"/>
          </a:xfrm>
          <a:prstGeom prst="rect">
            <a:avLst/>
          </a:prstGeom>
        </p:spPr>
      </p:pic>
      <p:pic>
        <p:nvPicPr>
          <p:cNvPr id="9" name="ElevenLabs_2024-07-10T00_04_01_Sarah_pre_s50_sb75_se0_b_m2">
            <a:hlinkClick r:id="" action="ppaction://media"/>
            <a:extLst>
              <a:ext uri="{FF2B5EF4-FFF2-40B4-BE49-F238E27FC236}">
                <a16:creationId xmlns:a16="http://schemas.microsoft.com/office/drawing/2014/main" xmlns="" id="{6B129625-D14D-F1D4-7434-0AE33EC1FB24}"/>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958296" y="1750296"/>
            <a:ext cx="365522" cy="487363"/>
          </a:xfrm>
          <a:prstGeom prst="rect">
            <a:avLst/>
          </a:prstGeom>
        </p:spPr>
      </p:pic>
      <p:pic>
        <p:nvPicPr>
          <p:cNvPr id="10" name="ElevenLabs_2024-07-10T00_04_28_Sarah_pre_s50_sb75_se0_b_m2">
            <a:hlinkClick r:id="" action="ppaction://media"/>
            <a:extLst>
              <a:ext uri="{FF2B5EF4-FFF2-40B4-BE49-F238E27FC236}">
                <a16:creationId xmlns:a16="http://schemas.microsoft.com/office/drawing/2014/main" xmlns="" id="{3111668A-520D-462D-A3D5-33578EAFBDBB}"/>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592774" y="3788521"/>
            <a:ext cx="365522" cy="487363"/>
          </a:xfrm>
          <a:prstGeom prst="rect">
            <a:avLst/>
          </a:prstGeom>
        </p:spPr>
      </p:pic>
    </p:spTree>
    <p:extLst>
      <p:ext uri="{BB962C8B-B14F-4D97-AF65-F5344CB8AC3E}">
        <p14:creationId xmlns:p14="http://schemas.microsoft.com/office/powerpoint/2010/main" xmlns="" val="14608665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220" fill="hold"/>
                                        <p:tgtEl>
                                          <p:spTgt spid="7"/>
                                        </p:tgtEl>
                                      </p:cBhvr>
                                    </p:cmd>
                                  </p:childTnLst>
                                </p:cTn>
                              </p:par>
                            </p:childTnLst>
                          </p:cTn>
                        </p:par>
                        <p:par>
                          <p:cTn id="16" fill="hold">
                            <p:stCondLst>
                              <p:cond delay="272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 calcmode="lin" valueType="num">
                                      <p:cBhvr>
                                        <p:cTn id="2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11"/>
                                        </p:tgtEl>
                                      </p:cBhvr>
                                    </p:animEffect>
                                  </p:childTnLst>
                                </p:cTn>
                              </p:par>
                              <p:par>
                                <p:cTn id="24" presetID="1" presetClass="mediacall" presetSubtype="0" fill="hold" nodeType="withEffect">
                                  <p:stCondLst>
                                    <p:cond delay="0"/>
                                  </p:stCondLst>
                                  <p:childTnLst>
                                    <p:cmd type="call" cmd="playFrom(0.0)">
                                      <p:cBhvr>
                                        <p:cTn id="25" dur="41795" fill="hold"/>
                                        <p:tgtEl>
                                          <p:spTgt spid="9"/>
                                        </p:tgtEl>
                                      </p:cBhvr>
                                    </p:cmd>
                                  </p:childTnLst>
                                </p:cTn>
                              </p:par>
                            </p:childTnLst>
                          </p:cTn>
                        </p:par>
                        <p:par>
                          <p:cTn id="26" fill="hold">
                            <p:stCondLst>
                              <p:cond delay="44515"/>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
                                        </p:tgtEl>
                                      </p:cBhvr>
                                    </p:animEffect>
                                  </p:childTnLst>
                                </p:cTn>
                              </p:par>
                              <p:par>
                                <p:cTn id="34" presetID="1" presetClass="mediacall" presetSubtype="0" fill="hold" nodeType="withEffect">
                                  <p:stCondLst>
                                    <p:cond delay="0"/>
                                  </p:stCondLst>
                                  <p:childTnLst>
                                    <p:cmd type="call" cmd="playFrom(0.0)">
                                      <p:cBhvr>
                                        <p:cTn id="35" dur="1010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endCondLst>
                    <p:cond evt="onStopAudio" delay="0">
                      <p:tgtEl>
                        <p:sldTgt/>
                      </p:tgtEl>
                    </p:cond>
                  </p:endCondLst>
                </p:cTn>
                <p:tgtEl>
                  <p:spTgt spid="7"/>
                </p:tgtEl>
              </p:cMediaNode>
            </p:video>
            <p:video>
              <p:cMediaNode vol="80000">
                <p:cTn id="37" fill="hold" display="0">
                  <p:stCondLst>
                    <p:cond delay="indefinite"/>
                  </p:stCondLst>
                  <p:endCondLst>
                    <p:cond evt="onStopAudio" delay="0">
                      <p:tgtEl>
                        <p:sldTgt/>
                      </p:tgtEl>
                    </p:cond>
                  </p:endCondLst>
                </p:cTn>
                <p:tgtEl>
                  <p:spTgt spid="9"/>
                </p:tgtEl>
              </p:cMediaNode>
            </p:video>
            <p:video>
              <p:cMediaNode vol="80000">
                <p:cTn id="38" fill="hold" display="0">
                  <p:stCondLst>
                    <p:cond delay="indefinite"/>
                  </p:stCondLst>
                  <p:endCondLst>
                    <p:cond evt="onStopAudio" delay="0">
                      <p:tgtEl>
                        <p:sldTgt/>
                      </p:tgtEl>
                    </p:cond>
                  </p:endCondLst>
                </p:cTn>
                <p:tgtEl>
                  <p:spTgt spid="10"/>
                </p:tgtEl>
              </p:cMediaNode>
            </p:video>
          </p:childTnLst>
        </p:cTn>
      </p:par>
    </p:tnLst>
    <p:bldLst>
      <p:bldP spid="5" grpId="0" animBg="1"/>
      <p:bldP spid="11" grpId="0"/>
      <p:bldP spid="13"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xmlns="" id="{13F5905C-40E6-6FB2-AA8D-F3B78003FD8E}"/>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3397" y="-5640383"/>
            <a:ext cx="4273397"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xmlns="" id="{775CEFD9-3979-9262-46C8-00C83A57161B}"/>
              </a:ext>
            </a:extLst>
          </p:cNvPr>
          <p:cNvSpPr txBox="1"/>
          <p:nvPr/>
        </p:nvSpPr>
        <p:spPr>
          <a:xfrm>
            <a:off x="11658601" y="-4543351"/>
            <a:ext cx="2387447" cy="1304203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xmlns="" id="{D3827904-82F0-2606-4338-B05C9A72A5DC}"/>
              </a:ext>
            </a:extLst>
          </p:cNvPr>
          <p:cNvSpPr txBox="1"/>
          <p:nvPr/>
        </p:nvSpPr>
        <p:spPr>
          <a:xfrm>
            <a:off x="2121634" y="2917962"/>
            <a:ext cx="4900731"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العوامل التي تدفع المقاولات لكي تنشط خارج حدودها الوطنية. ولعل من بين أهم هذه العوامل نجد: </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4670385" y="1693271"/>
            <a:ext cx="3981930"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توجه المقاولاتية نحو التدويل</a:t>
            </a:r>
            <a:endParaRPr lang="fr-FR" sz="3200" dirty="0">
              <a:solidFill>
                <a:srgbClr val="00B050"/>
              </a:solidFill>
              <a:latin typeface="Aljazeera" panose="02000000000000000000" pitchFamily="2" charset="-78"/>
              <a:cs typeface="Aljazeera" panose="02000000000000000000" pitchFamily="2" charset="-78"/>
            </a:endParaRPr>
          </a:p>
        </p:txBody>
      </p:sp>
      <p:pic>
        <p:nvPicPr>
          <p:cNvPr id="7" name="ElevenLabs_2024-07-10T00_06_02_Sarah_pre_s50_sb75_se0_b_m2">
            <a:hlinkClick r:id="" action="ppaction://media"/>
            <a:extLst>
              <a:ext uri="{FF2B5EF4-FFF2-40B4-BE49-F238E27FC236}">
                <a16:creationId xmlns:a16="http://schemas.microsoft.com/office/drawing/2014/main" xmlns="" id="{BEEB273F-A14A-2BF1-9C25-81BE6C4CC63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714127" y="-1695840"/>
            <a:ext cx="365522" cy="487363"/>
          </a:xfrm>
          <a:prstGeom prst="rect">
            <a:avLst/>
          </a:prstGeom>
        </p:spPr>
      </p:pic>
      <p:pic>
        <p:nvPicPr>
          <p:cNvPr id="9" name="ElevenLabs_2024-07-10T00_06_14_Sarah_pre_s50_sb75_se0_b_m2">
            <a:hlinkClick r:id="" action="ppaction://media"/>
            <a:extLst>
              <a:ext uri="{FF2B5EF4-FFF2-40B4-BE49-F238E27FC236}">
                <a16:creationId xmlns:a16="http://schemas.microsoft.com/office/drawing/2014/main" xmlns="" id="{3E13DA95-1071-958E-F14A-943AB3F62DE7}"/>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6691155" y="-1224298"/>
            <a:ext cx="365522" cy="487363"/>
          </a:xfrm>
          <a:prstGeom prst="rect">
            <a:avLst/>
          </a:prstGeom>
        </p:spPr>
      </p:pic>
    </p:spTree>
    <p:extLst>
      <p:ext uri="{BB962C8B-B14F-4D97-AF65-F5344CB8AC3E}">
        <p14:creationId xmlns:p14="http://schemas.microsoft.com/office/powerpoint/2010/main" xmlns="" val="1103204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873" fill="hold"/>
                                        <p:tgtEl>
                                          <p:spTgt spid="7"/>
                                        </p:tgtEl>
                                      </p:cBhvr>
                                    </p:cmd>
                                  </p:childTnLst>
                                </p:cTn>
                              </p:par>
                            </p:childTnLst>
                          </p:cTn>
                        </p:par>
                        <p:par>
                          <p:cTn id="16" fill="hold">
                            <p:stCondLst>
                              <p:cond delay="3373"/>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1010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7"/>
                </p:tgtEl>
              </p:cMediaNode>
            </p:video>
            <p:video>
              <p:cMediaNode vol="80000">
                <p:cTn id="27" fill="hold" display="0">
                  <p:stCondLst>
                    <p:cond delay="indefinite"/>
                  </p:stCondLst>
                  <p:endCondLst>
                    <p:cond evt="onStopAudio" delay="0">
                      <p:tgtEl>
                        <p:sldTgt/>
                      </p:tgtEl>
                    </p:cond>
                  </p:endCondLst>
                </p:cTn>
                <p:tgtEl>
                  <p:spTgt spid="9"/>
                </p:tgtEl>
              </p:cMediaNode>
            </p:video>
          </p:childTnLst>
        </p:cTn>
      </p:par>
    </p:tnLst>
    <p:bldLst>
      <p:bldP spid="5" grpId="0" animBg="1"/>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xmlns="" id="{13F5905C-40E6-6FB2-AA8D-F3B78003FD8E}"/>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3397" y="-5640383"/>
            <a:ext cx="4273397"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xmlns="" id="{775CEFD9-3979-9262-46C8-00C83A57161B}"/>
              </a:ext>
            </a:extLst>
          </p:cNvPr>
          <p:cNvSpPr txBox="1"/>
          <p:nvPr/>
        </p:nvSpPr>
        <p:spPr>
          <a:xfrm>
            <a:off x="11658601" y="-4543351"/>
            <a:ext cx="2387447" cy="1304203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11" name="ZoneTexte 10">
            <a:extLst>
              <a:ext uri="{FF2B5EF4-FFF2-40B4-BE49-F238E27FC236}">
                <a16:creationId xmlns:a16="http://schemas.microsoft.com/office/drawing/2014/main" xmlns="" id="{D3827904-82F0-2606-4338-B05C9A72A5DC}"/>
              </a:ext>
            </a:extLst>
          </p:cNvPr>
          <p:cNvSpPr txBox="1"/>
          <p:nvPr/>
        </p:nvSpPr>
        <p:spPr>
          <a:xfrm>
            <a:off x="-105045" y="1752256"/>
            <a:ext cx="4900731" cy="646331"/>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العوامل التي تدفع المقاولات لكي تنشط خارج حدودها الوطنية. ولعل من بين أهم هذه العوامل نجد: </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4670385" y="1693271"/>
            <a:ext cx="3981930"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توجه المقاولاتية نحو التدويل</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xmlns="" id="{FC93872A-5635-2F4D-9772-F068E98798C4}"/>
              </a:ext>
            </a:extLst>
          </p:cNvPr>
          <p:cNvSpPr txBox="1"/>
          <p:nvPr/>
        </p:nvSpPr>
        <p:spPr>
          <a:xfrm>
            <a:off x="4795687" y="2393904"/>
            <a:ext cx="4238807" cy="6001643"/>
          </a:xfrm>
          <a:prstGeom prst="rect">
            <a:avLst/>
          </a:prstGeom>
          <a:noFill/>
        </p:spPr>
        <p:txBody>
          <a:bodyPr wrap="square">
            <a:spAutoFit/>
          </a:bodyPr>
          <a:lstStyle/>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عامل الخبرة: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توجه المقاولة نحو التدويل يجعلها تحتك بالعديد من المقاولات التي تنشط في السوق الدولي، ما يمكنها من كسب مهارات وتقنيات جديدة تساعدها على تطوير نشاطها والرقي نحو العالمية. وبالتالي احتلال مكانة في السوق العالمي.</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عوامل تجارية: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وقد تكون عوامل داخلية تتمثل في حالة السوق بين الركود وموسمية السوق مما يضطر بالمقاول للتوجه نحو الأسواق الدولية. أو تمديد فترة حياة المنتج دوليا عبر البحث عن الأسواق التي لم تشهد بعد منتوجه. أو بحكم التخصص الإنتاجي الذي قد ينتج عنه محدودية في السوق المحلي مما</a:t>
            </a:r>
            <a:r>
              <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 </a:t>
            </a:r>
            <a:endPar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p:txBody>
      </p:sp>
      <p:sp>
        <p:nvSpPr>
          <p:cNvPr id="9" name="ZoneTexte 8">
            <a:extLst>
              <a:ext uri="{FF2B5EF4-FFF2-40B4-BE49-F238E27FC236}">
                <a16:creationId xmlns:a16="http://schemas.microsoft.com/office/drawing/2014/main" xmlns="" id="{DC81B543-700B-CAD0-1B18-41DB3668FA3A}"/>
              </a:ext>
            </a:extLst>
          </p:cNvPr>
          <p:cNvSpPr txBox="1"/>
          <p:nvPr/>
        </p:nvSpPr>
        <p:spPr>
          <a:xfrm>
            <a:off x="109508" y="2398587"/>
            <a:ext cx="4238807" cy="6001643"/>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يضطرها إلى التوجه نحو السوق الدولي الذي يتماشى مع مجال تخصصها</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العوامل المالية: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وهذا لتخفيض تكاليف الإنتاج والذي يكون من خلال نحو تبني إستراتيجية غلة الحجم التي تقوم على مبدأ زيادة الإنتاج ما يؤدي إلى تخفيض تكلفة الوحدة الواحدة وبالتالي تحقيق أسعار تنافسية يمكن من خلالها اقتحام الأسواق الدولية. </a:t>
            </a: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العوامل البيئية: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وهي تشمل العلاقات والاتفاقيات الدولية الناتجة عن التطور الذي تعرفه بيئة الأعمال الدولية والتي تمخض عنها إزالة الحواجز والقيود التي تحول دون دخول الأسواق العالمية. </a:t>
            </a:r>
          </a:p>
        </p:txBody>
      </p:sp>
      <p:pic>
        <p:nvPicPr>
          <p:cNvPr id="10" name="ElevenLabs_2024-07-10T00_08_21_Sarah_pre_s50_sb75_se0_b_m2(1)">
            <a:hlinkClick r:id="" action="ppaction://media"/>
            <a:extLst>
              <a:ext uri="{FF2B5EF4-FFF2-40B4-BE49-F238E27FC236}">
                <a16:creationId xmlns:a16="http://schemas.microsoft.com/office/drawing/2014/main" xmlns="" id="{EDBA3B34-3E5B-70E5-7972-E1607C13C65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646539" y="-1888217"/>
            <a:ext cx="365522" cy="487363"/>
          </a:xfrm>
          <a:prstGeom prst="rect">
            <a:avLst/>
          </a:prstGeom>
        </p:spPr>
      </p:pic>
      <p:pic>
        <p:nvPicPr>
          <p:cNvPr id="12" name="ElevenLabs_2024-07-10T00_08_50_Sarah_pre_s50_sb75_se0_b_m2">
            <a:hlinkClick r:id="" action="ppaction://media"/>
            <a:extLst>
              <a:ext uri="{FF2B5EF4-FFF2-40B4-BE49-F238E27FC236}">
                <a16:creationId xmlns:a16="http://schemas.microsoft.com/office/drawing/2014/main" xmlns="" id="{E859CA7B-AD7A-0580-D8C1-EC0392CF3EB4}"/>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3982793" y="-2131899"/>
            <a:ext cx="365522" cy="487363"/>
          </a:xfrm>
          <a:prstGeom prst="rect">
            <a:avLst/>
          </a:prstGeom>
        </p:spPr>
      </p:pic>
      <p:pic>
        <p:nvPicPr>
          <p:cNvPr id="14" name="ElevenLabs_2024-07-10T00_10_03_Sarah_pre_s50_sb75_se0_b_m2">
            <a:hlinkClick r:id="" action="ppaction://media"/>
            <a:extLst>
              <a:ext uri="{FF2B5EF4-FFF2-40B4-BE49-F238E27FC236}">
                <a16:creationId xmlns:a16="http://schemas.microsoft.com/office/drawing/2014/main" xmlns="" id="{AC066C06-A4BD-2652-086C-5648CB4B9209}"/>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3800032" y="-963721"/>
            <a:ext cx="365522" cy="487363"/>
          </a:xfrm>
          <a:prstGeom prst="rect">
            <a:avLst/>
          </a:prstGeom>
        </p:spPr>
      </p:pic>
      <p:pic>
        <p:nvPicPr>
          <p:cNvPr id="16" name="ElevenLabs_2024-07-10T00_11_28_Sarah_pre_s50_sb75_se0_b_m2">
            <a:hlinkClick r:id="" action="ppaction://media"/>
            <a:extLst>
              <a:ext uri="{FF2B5EF4-FFF2-40B4-BE49-F238E27FC236}">
                <a16:creationId xmlns:a16="http://schemas.microsoft.com/office/drawing/2014/main" xmlns="" id="{3E5A2776-809C-1D45-82D3-FCABA31D5E44}"/>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4882651" y="-1637911"/>
            <a:ext cx="365522" cy="487363"/>
          </a:xfrm>
          <a:prstGeom prst="rect">
            <a:avLst/>
          </a:prstGeom>
        </p:spPr>
      </p:pic>
      <p:pic>
        <p:nvPicPr>
          <p:cNvPr id="17" name="ElevenLabs_2024-07-10T00_12_02_Sarah_pre_s50_sb75_se0_b_m2">
            <a:hlinkClick r:id="" action="ppaction://media"/>
            <a:extLst>
              <a:ext uri="{FF2B5EF4-FFF2-40B4-BE49-F238E27FC236}">
                <a16:creationId xmlns:a16="http://schemas.microsoft.com/office/drawing/2014/main" xmlns="" id="{D6AC26E0-9263-1188-0406-D1DD02EAB7EB}"/>
              </a:ext>
            </a:extLst>
          </p:cNvPr>
          <p:cNvPicPr>
            <a:picLocks noChangeAspect="1"/>
          </p:cNvPicPr>
          <p:nvPr>
            <a:videoFile r:link="rId1"/>
            <p:extLst>
              <p:ext uri="{DAA4B4D4-6D71-4841-9C94-3DE7FCFB9230}">
                <p14:media xmlns:p14="http://schemas.microsoft.com/office/powerpoint/2010/main" xmlns="" r:embed="rId9"/>
              </p:ext>
            </p:extLst>
          </p:nvPr>
        </p:nvPicPr>
        <p:blipFill>
          <a:blip r:embed="rId5" cstate="print"/>
          <a:stretch>
            <a:fillRect/>
          </a:stretch>
        </p:blipFill>
        <p:spPr>
          <a:xfrm>
            <a:off x="5463778" y="-1241874"/>
            <a:ext cx="365522" cy="487363"/>
          </a:xfrm>
          <a:prstGeom prst="rect">
            <a:avLst/>
          </a:prstGeom>
        </p:spPr>
      </p:pic>
    </p:spTree>
    <p:extLst>
      <p:ext uri="{BB962C8B-B14F-4D97-AF65-F5344CB8AC3E}">
        <p14:creationId xmlns:p14="http://schemas.microsoft.com/office/powerpoint/2010/main" xmlns="" val="35184473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xEl>
                                              <p:pRg st="0" end="0"/>
                                            </p:txEl>
                                          </p:spTgt>
                                        </p:tgtEl>
                                      </p:cBhvr>
                                    </p:animEffect>
                                  </p:childTnLst>
                                </p:cTn>
                              </p:par>
                              <p:par>
                                <p:cTn id="12" presetID="1" presetClass="mediacall" presetSubtype="0" fill="hold" nodeType="withEffect">
                                  <p:stCondLst>
                                    <p:cond delay="0"/>
                                  </p:stCondLst>
                                  <p:childTnLst>
                                    <p:cmd type="call" cmd="playFrom(0.0)">
                                      <p:cBhvr>
                                        <p:cTn id="13" dur="21681" fill="hold"/>
                                        <p:tgtEl>
                                          <p:spTgt spid="10"/>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25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0" dur="25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7">
                                            <p:txEl>
                                              <p:pRg st="1" end="1"/>
                                            </p:txEl>
                                          </p:spTgt>
                                        </p:tgtEl>
                                      </p:cBhvr>
                                    </p:animEffect>
                                  </p:childTnLst>
                                </p:cTn>
                              </p:par>
                              <p:par>
                                <p:cTn id="23" presetID="1" presetClass="mediacall" presetSubtype="0" fill="hold" nodeType="withEffect">
                                  <p:stCondLst>
                                    <p:cond delay="0"/>
                                  </p:stCondLst>
                                  <p:childTnLst>
                                    <p:cmd type="call" cmd="playFrom(0.0)">
                                      <p:cBhvr>
                                        <p:cTn id="24" dur="23719" fill="hold"/>
                                        <p:tgtEl>
                                          <p:spTgt spid="12"/>
                                        </p:tgtEl>
                                      </p:cBhvr>
                                    </p:cmd>
                                  </p:childTnLst>
                                </p:cTn>
                              </p:par>
                            </p:childTnLst>
                          </p:cTn>
                        </p:par>
                        <p:par>
                          <p:cTn id="25" fill="hold">
                            <p:stCondLst>
                              <p:cond delay="23719"/>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9">
                                            <p:txEl>
                                              <p:pRg st="0" end="0"/>
                                            </p:txEl>
                                          </p:spTgt>
                                        </p:tgtEl>
                                      </p:cBhvr>
                                    </p:animEffect>
                                  </p:childTnLst>
                                </p:cTn>
                              </p:par>
                              <p:par>
                                <p:cTn id="33" presetID="1" presetClass="mediacall" presetSubtype="0" fill="hold" nodeType="withEffect">
                                  <p:stCondLst>
                                    <p:cond delay="0"/>
                                  </p:stCondLst>
                                  <p:childTnLst>
                                    <p:cmd type="call" cmd="playFrom(0.0)">
                                      <p:cBhvr>
                                        <p:cTn id="34" dur="5459"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1"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9">
                                            <p:txEl>
                                              <p:pRg st="1" end="1"/>
                                            </p:txEl>
                                          </p:spTgt>
                                        </p:tgtEl>
                                      </p:cBhvr>
                                    </p:animEffect>
                                  </p:childTnLst>
                                </p:cTn>
                              </p:par>
                              <p:par>
                                <p:cTn id="44" presetID="1" presetClass="mediacall" presetSubtype="0" fill="hold" nodeType="withEffect">
                                  <p:stCondLst>
                                    <p:cond delay="0"/>
                                  </p:stCondLst>
                                  <p:childTnLst>
                                    <p:cmd type="call" cmd="playFrom(0.0)">
                                      <p:cBhvr>
                                        <p:cTn id="45" dur="21916" fill="hold"/>
                                        <p:tgtEl>
                                          <p:spTgt spid="16"/>
                                        </p:tgtEl>
                                      </p:cBhvr>
                                    </p:cmd>
                                  </p:childTnLst>
                                </p:cTn>
                              </p:par>
                            </p:childTnLst>
                          </p:cTn>
                        </p:par>
                      </p:childTnLst>
                    </p:cTn>
                  </p:par>
                  <p:par>
                    <p:cTn id="46" fill="hold">
                      <p:stCondLst>
                        <p:cond delay="indefinite"/>
                      </p:stCondLst>
                      <p:childTnLst>
                        <p:par>
                          <p:cTn id="47" fill="hold">
                            <p:stCondLst>
                              <p:cond delay="0"/>
                            </p:stCondLst>
                            <p:childTnLst>
                              <p:par>
                                <p:cTn id="48" presetID="41" presetClass="entr" presetSubtype="0" fill="hold" nodeType="clickEffect">
                                  <p:stCondLst>
                                    <p:cond delay="0"/>
                                  </p:stCondLst>
                                  <p:iterate type="lt">
                                    <p:tmPct val="10000"/>
                                  </p:iterate>
                                  <p:childTnLst>
                                    <p:set>
                                      <p:cBhvr>
                                        <p:cTn id="49" dur="1" fill="hold">
                                          <p:stCondLst>
                                            <p:cond delay="0"/>
                                          </p:stCondLst>
                                        </p:cTn>
                                        <p:tgtEl>
                                          <p:spTgt spid="9">
                                            <p:txEl>
                                              <p:pRg st="2" end="2"/>
                                            </p:txEl>
                                          </p:spTgt>
                                        </p:tgtEl>
                                        <p:attrNameLst>
                                          <p:attrName>style.visibility</p:attrName>
                                        </p:attrNameLst>
                                      </p:cBhvr>
                                      <p:to>
                                        <p:strVal val="visible"/>
                                      </p:to>
                                    </p:set>
                                    <p:anim calcmode="lin" valueType="num">
                                      <p:cBhvr>
                                        <p:cTn id="50" dur="25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25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52" dur="25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25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250" tmFilter="0,0; .5, 1; 1, 1"/>
                                        <p:tgtEl>
                                          <p:spTgt spid="9">
                                            <p:txEl>
                                              <p:pRg st="2" end="2"/>
                                            </p:txEl>
                                          </p:spTgt>
                                        </p:tgtEl>
                                      </p:cBhvr>
                                    </p:animEffect>
                                  </p:childTnLst>
                                </p:cTn>
                              </p:par>
                              <p:par>
                                <p:cTn id="55" presetID="1" presetClass="mediacall" presetSubtype="0" fill="hold" nodeType="withEffect">
                                  <p:stCondLst>
                                    <p:cond delay="0"/>
                                  </p:stCondLst>
                                  <p:childTnLst>
                                    <p:cmd type="call" cmd="playFrom(0.0)">
                                      <p:cBhvr>
                                        <p:cTn id="56" dur="1695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endCondLst>
                    <p:cond evt="onStopAudio" delay="0">
                      <p:tgtEl>
                        <p:sldTgt/>
                      </p:tgtEl>
                    </p:cond>
                  </p:endCondLst>
                </p:cTn>
                <p:tgtEl>
                  <p:spTgt spid="10"/>
                </p:tgtEl>
              </p:cMediaNode>
            </p:video>
            <p:video>
              <p:cMediaNode vol="80000">
                <p:cTn id="58" fill="hold" display="0">
                  <p:stCondLst>
                    <p:cond delay="indefinite"/>
                  </p:stCondLst>
                  <p:endCondLst>
                    <p:cond evt="onStopAudio" delay="0">
                      <p:tgtEl>
                        <p:sldTgt/>
                      </p:tgtEl>
                    </p:cond>
                  </p:endCondLst>
                </p:cTn>
                <p:tgtEl>
                  <p:spTgt spid="12"/>
                </p:tgtEl>
              </p:cMediaNode>
            </p:video>
            <p:video>
              <p:cMediaNode vol="80000">
                <p:cTn id="59" fill="hold" display="0">
                  <p:stCondLst>
                    <p:cond delay="indefinite"/>
                  </p:stCondLst>
                  <p:endCondLst>
                    <p:cond evt="onStopAudio" delay="0">
                      <p:tgtEl>
                        <p:sldTgt/>
                      </p:tgtEl>
                    </p:cond>
                  </p:endCondLst>
                </p:cTn>
                <p:tgtEl>
                  <p:spTgt spid="14"/>
                </p:tgtEl>
              </p:cMediaNode>
            </p:video>
            <p:video>
              <p:cMediaNode vol="80000">
                <p:cTn id="60" fill="hold" display="0">
                  <p:stCondLst>
                    <p:cond delay="indefinite"/>
                  </p:stCondLst>
                  <p:endCondLst>
                    <p:cond evt="onStopAudio" delay="0">
                      <p:tgtEl>
                        <p:sldTgt/>
                      </p:tgtEl>
                    </p:cond>
                  </p:endCondLst>
                </p:cTn>
                <p:tgtEl>
                  <p:spTgt spid="16"/>
                </p:tgtEl>
              </p:cMediaNode>
            </p:video>
            <p:video>
              <p:cMediaNode vol="80000">
                <p:cTn id="61" fill="hold" display="0">
                  <p:stCondLst>
                    <p:cond delay="indefinite"/>
                  </p:stCondLst>
                  <p:endCondLst>
                    <p:cond evt="onStopAudio" delay="0">
                      <p:tgtEl>
                        <p:sldTgt/>
                      </p:tgtEl>
                    </p:cond>
                  </p:endCondLst>
                </p:cTn>
                <p:tgtEl>
                  <p:spTgt spid="1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xmlns="" id="{13F5905C-40E6-6FB2-AA8D-F3B78003FD8E}"/>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3397" y="-5640383"/>
            <a:ext cx="4273397"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xmlns="" id="{775CEFD9-3979-9262-46C8-00C83A57161B}"/>
              </a:ext>
            </a:extLst>
          </p:cNvPr>
          <p:cNvSpPr txBox="1"/>
          <p:nvPr/>
        </p:nvSpPr>
        <p:spPr>
          <a:xfrm>
            <a:off x="11658601" y="-4543351"/>
            <a:ext cx="2387447" cy="1304203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4670385" y="1693271"/>
            <a:ext cx="398193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0" name="ZoneTexte 9">
            <a:extLst>
              <a:ext uri="{FF2B5EF4-FFF2-40B4-BE49-F238E27FC236}">
                <a16:creationId xmlns:a16="http://schemas.microsoft.com/office/drawing/2014/main" xmlns="" id="{E894B649-C4B7-D424-702C-C24E8F3D1700}"/>
              </a:ext>
            </a:extLst>
          </p:cNvPr>
          <p:cNvSpPr txBox="1"/>
          <p:nvPr/>
        </p:nvSpPr>
        <p:spPr>
          <a:xfrm>
            <a:off x="1504995" y="3091582"/>
            <a:ext cx="6134009"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بالرغم من توسع الفكر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واحتلاله لمكانه مهمة لدى معظم دول العالم، إلا أن هناك الحديد من التحديات التي تقف في وجه تدويل المقاولاتية.  ومن بينها نجد: </a:t>
            </a:r>
          </a:p>
        </p:txBody>
      </p:sp>
      <p:pic>
        <p:nvPicPr>
          <p:cNvPr id="7" name="ElevenLabs_2024-07-10T00_12_53_Sarah_pre_s50_sb75_se0_b_m2">
            <a:hlinkClick r:id="" action="ppaction://media"/>
            <a:extLst>
              <a:ext uri="{FF2B5EF4-FFF2-40B4-BE49-F238E27FC236}">
                <a16:creationId xmlns:a16="http://schemas.microsoft.com/office/drawing/2014/main" xmlns="" id="{4C366968-C29E-9D8F-6BEB-E74B5054C7F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646539" y="-1063749"/>
            <a:ext cx="365522" cy="487363"/>
          </a:xfrm>
          <a:prstGeom prst="rect">
            <a:avLst/>
          </a:prstGeom>
        </p:spPr>
      </p:pic>
      <p:pic>
        <p:nvPicPr>
          <p:cNvPr id="9" name="ElevenLabs_2024-07-10T00_13_22_Sarah_pre_s50_sb75_se0_b_m2">
            <a:hlinkClick r:id="" action="ppaction://media"/>
            <a:extLst>
              <a:ext uri="{FF2B5EF4-FFF2-40B4-BE49-F238E27FC236}">
                <a16:creationId xmlns:a16="http://schemas.microsoft.com/office/drawing/2014/main" xmlns="" id="{35E9CA1E-EC71-6368-AAA5-7198DA904806}"/>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4160163" y="-1318460"/>
            <a:ext cx="365522" cy="487363"/>
          </a:xfrm>
          <a:prstGeom prst="rect">
            <a:avLst/>
          </a:prstGeom>
        </p:spPr>
      </p:pic>
    </p:spTree>
    <p:extLst>
      <p:ext uri="{BB962C8B-B14F-4D97-AF65-F5344CB8AC3E}">
        <p14:creationId xmlns:p14="http://schemas.microsoft.com/office/powerpoint/2010/main" xmlns="" val="1132081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right)">
                                      <p:cBhvr>
                                        <p:cTn id="13" dur="500"/>
                                        <p:tgtEl>
                                          <p:spTgt spid="13"/>
                                        </p:tgtEl>
                                      </p:cBhvr>
                                    </p:animEffect>
                                  </p:childTnLst>
                                </p:cTn>
                              </p:par>
                              <p:par>
                                <p:cTn id="14" presetID="1" presetClass="mediacall" presetSubtype="0" fill="hold" nodeType="withEffect">
                                  <p:stCondLst>
                                    <p:cond delay="0"/>
                                  </p:stCondLst>
                                  <p:childTnLst>
                                    <p:cmd type="call" cmd="playFrom(0.0)">
                                      <p:cBhvr>
                                        <p:cTn id="15" dur="2168" fill="hold"/>
                                        <p:tgtEl>
                                          <p:spTgt spid="7"/>
                                        </p:tgtEl>
                                      </p:cBhvr>
                                    </p:cmd>
                                  </p:childTnLst>
                                </p:cTn>
                              </p:par>
                            </p:childTnLst>
                          </p:cTn>
                        </p:par>
                        <p:par>
                          <p:cTn id="16" fill="hold">
                            <p:stCondLst>
                              <p:cond delay="2668"/>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0"/>
                                        </p:tgtEl>
                                        <p:attrNameLst>
                                          <p:attrName>ppt_y</p:attrName>
                                        </p:attrNameLst>
                                      </p:cBhvr>
                                      <p:tavLst>
                                        <p:tav tm="0">
                                          <p:val>
                                            <p:strVal val="#ppt_y"/>
                                          </p:val>
                                        </p:tav>
                                        <p:tav tm="100000">
                                          <p:val>
                                            <p:strVal val="#ppt_y"/>
                                          </p:val>
                                        </p:tav>
                                      </p:tavLst>
                                    </p:anim>
                                    <p:anim calcmode="lin" valueType="num">
                                      <p:cBhvr>
                                        <p:cTn id="21" dur="2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0"/>
                                        </p:tgtEl>
                                      </p:cBhvr>
                                    </p:animEffect>
                                  </p:childTnLst>
                                </p:cTn>
                              </p:par>
                              <p:par>
                                <p:cTn id="24" presetID="1" presetClass="mediacall" presetSubtype="0" fill="hold" nodeType="withEffect">
                                  <p:stCondLst>
                                    <p:cond delay="0"/>
                                  </p:stCondLst>
                                  <p:childTnLst>
                                    <p:cmd type="call" cmd="playFrom(0.0)">
                                      <p:cBhvr>
                                        <p:cTn id="25" dur="142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7"/>
                </p:tgtEl>
              </p:cMediaNode>
            </p:video>
            <p:video>
              <p:cMediaNode vol="80000">
                <p:cTn id="27" fill="hold" display="0">
                  <p:stCondLst>
                    <p:cond delay="indefinite"/>
                  </p:stCondLst>
                  <p:endCondLst>
                    <p:cond evt="onStopAudio" delay="0">
                      <p:tgtEl>
                        <p:sldTgt/>
                      </p:tgtEl>
                    </p:cond>
                  </p:endCondLst>
                </p:cTn>
                <p:tgtEl>
                  <p:spTgt spid="9"/>
                </p:tgtEl>
              </p:cMediaNode>
            </p:video>
          </p:childTnLst>
        </p:cTn>
      </p:par>
    </p:tnLst>
    <p:bldLst>
      <p:bldP spid="5" grpId="0" animBg="1"/>
      <p:bldP spid="13"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pic>
        <p:nvPicPr>
          <p:cNvPr id="3" name="Image 2">
            <a:extLst>
              <a:ext uri="{FF2B5EF4-FFF2-40B4-BE49-F238E27FC236}">
                <a16:creationId xmlns:a16="http://schemas.microsoft.com/office/drawing/2014/main" xmlns="" id="{13F5905C-40E6-6FB2-AA8D-F3B78003FD8E}"/>
              </a:ext>
            </a:extLst>
          </p:cNvPr>
          <p:cNvPicPr>
            <a:picLocks noChangeAspect="1"/>
          </p:cNvPicPr>
          <p:nvPr/>
        </p:nvPicPr>
        <p:blipFill>
          <a:blip r:embed="rId3" cstate="print">
            <a:extLst>
              <a:ext uri="{28A0092B-C50C-407E-A947-70E740481C1C}">
                <a14:useLocalDpi xmlns:a14="http://schemas.microsoft.com/office/drawing/2010/main" xmlns="" val="0"/>
              </a:ext>
            </a:extLst>
          </a:blip>
          <a:srcRect t="5562" b="5562"/>
          <a:stretch/>
        </p:blipFill>
        <p:spPr>
          <a:xfrm>
            <a:off x="-4273397" y="-5640383"/>
            <a:ext cx="4273397" cy="5063997"/>
          </a:xfrm>
          <a:prstGeom prst="rect">
            <a:avLst/>
          </a:prstGeom>
          <a:effectLst>
            <a:outerShdw blurRad="88900" dist="38100" dir="5400000" sx="102000" sy="102000" algn="t" rotWithShape="0">
              <a:prstClr val="black">
                <a:alpha val="26000"/>
              </a:prstClr>
            </a:outerShdw>
          </a:effectLst>
        </p:spPr>
      </p:pic>
      <p:sp>
        <p:nvSpPr>
          <p:cNvPr id="4" name="ZoneTexte 3">
            <a:extLst>
              <a:ext uri="{FF2B5EF4-FFF2-40B4-BE49-F238E27FC236}">
                <a16:creationId xmlns:a16="http://schemas.microsoft.com/office/drawing/2014/main" xmlns="" id="{775CEFD9-3979-9262-46C8-00C83A57161B}"/>
              </a:ext>
            </a:extLst>
          </p:cNvPr>
          <p:cNvSpPr txBox="1"/>
          <p:nvPr/>
        </p:nvSpPr>
        <p:spPr>
          <a:xfrm>
            <a:off x="11658601" y="-4543351"/>
            <a:ext cx="2387447" cy="13042032"/>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1" name="ZoneTexte 10">
            <a:extLst>
              <a:ext uri="{FF2B5EF4-FFF2-40B4-BE49-F238E27FC236}">
                <a16:creationId xmlns:a16="http://schemas.microsoft.com/office/drawing/2014/main" xmlns="" id="{D3827904-82F0-2606-4338-B05C9A72A5DC}"/>
              </a:ext>
            </a:extLst>
          </p:cNvPr>
          <p:cNvSpPr txBox="1"/>
          <p:nvPr/>
        </p:nvSpPr>
        <p:spPr>
          <a:xfrm>
            <a:off x="-96365" y="1734943"/>
            <a:ext cx="5322334" cy="923330"/>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بالرغم من توسع الفكر </a:t>
            </a:r>
            <a:r>
              <a:rPr lang="ar-DZ"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 واحتلاله لمكانه مهمة لدى معظم دول العالم، إلا أن هناك الحديد من التحديات التي تقف في وجه تدويل المقاولاتية.  ومن بينها نجد: </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4670385" y="1693271"/>
            <a:ext cx="398193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xmlns="" id="{FC93872A-5635-2F4D-9772-F068E98798C4}"/>
              </a:ext>
            </a:extLst>
          </p:cNvPr>
          <p:cNvSpPr txBox="1"/>
          <p:nvPr/>
        </p:nvSpPr>
        <p:spPr>
          <a:xfrm>
            <a:off x="4795687" y="2393904"/>
            <a:ext cx="4238807" cy="6417141"/>
          </a:xfrm>
          <a:prstGeom prst="rect">
            <a:avLst/>
          </a:prstGeom>
          <a:noFill/>
        </p:spPr>
        <p:txBody>
          <a:bodyPr wrap="square">
            <a:spAutoFit/>
          </a:bodyPr>
          <a:lstStyle/>
          <a:p>
            <a:pPr marL="342900" indent="-342900" algn="just" rtl="1">
              <a:buFont typeface="Wingdings" panose="05000000000000000000" pitchFamily="2" charset="2"/>
              <a:buChar char="v"/>
            </a:pPr>
            <a:r>
              <a:rPr lang="ar-DZ" sz="23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البيئة القانونية والتشريعية: </a:t>
            </a: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مختلف القوانين والتشريعات دولة منشأ المقاول، من حيث التسهيلات التي توفرها للمقاول قصد تصدير منتجاته نحو الخارج، ومن جهة أخرى القوانين والتشريعات التي تفرضها الدولة المستوردة ومدى وقوفها في وجه المنتجات والخدمات التي يعرضها المقاول. ومن هنا نقف على مدى احترام الدول للاتفاقيات المبرمة فيما بينها ودور منظمة التجارة العالمية المتمثل في مرافقة العمليات التجارية التي تقوم بين الدول.</a:t>
            </a:r>
            <a:endParaRPr lang="fr-FR"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Font typeface="Wingdings" panose="05000000000000000000" pitchFamily="2" charset="2"/>
              <a:buChar char="v"/>
            </a:pPr>
            <a:r>
              <a:rPr lang="ar-DZ" sz="2300" dirty="0">
                <a:solidFill>
                  <a:srgbClr val="C00000"/>
                </a:solidFill>
                <a:latin typeface="Aljazeera" panose="02000000000000000000" pitchFamily="2" charset="-78"/>
                <a:ea typeface="Calibri" panose="020F0502020204030204" pitchFamily="34" charset="0"/>
                <a:cs typeface="Aljazeera" panose="02000000000000000000" pitchFamily="2" charset="-78"/>
              </a:rPr>
              <a:t>المنافسة الدولية: </a:t>
            </a:r>
            <a:r>
              <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الحجم الصغير الذي تتصف به معظم المقاولات يضعها في موقف صعب أمام المنافسة الدولية، </a:t>
            </a:r>
            <a:r>
              <a:rPr lang="ar-DZ" sz="2000" dirty="0">
                <a:solidFill>
                  <a:srgbClr val="002060"/>
                </a:solidFill>
                <a:latin typeface="Aljazeera" panose="02000000000000000000" pitchFamily="2" charset="-78"/>
                <a:ea typeface="Calibri" panose="020F0502020204030204" pitchFamily="34" charset="0"/>
                <a:cs typeface="Aljazeera" panose="02000000000000000000" pitchFamily="2" charset="-78"/>
              </a:rPr>
              <a:t>التي تتطلب توفر عدة شروط لمقاومتها</a:t>
            </a:r>
            <a:endParaRPr lang="ar-DZ" sz="23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p:txBody>
      </p:sp>
      <p:sp>
        <p:nvSpPr>
          <p:cNvPr id="9" name="ZoneTexte 8">
            <a:extLst>
              <a:ext uri="{FF2B5EF4-FFF2-40B4-BE49-F238E27FC236}">
                <a16:creationId xmlns:a16="http://schemas.microsoft.com/office/drawing/2014/main" xmlns="" id="{DC81B543-700B-CAD0-1B18-41DB3668FA3A}"/>
              </a:ext>
            </a:extLst>
          </p:cNvPr>
          <p:cNvSpPr txBox="1"/>
          <p:nvPr/>
        </p:nvSpPr>
        <p:spPr>
          <a:xfrm>
            <a:off x="109508" y="2398586"/>
            <a:ext cx="4238807" cy="5262979"/>
          </a:xfrm>
          <a:prstGeom prst="rect">
            <a:avLst/>
          </a:prstGeom>
          <a:noFill/>
        </p:spPr>
        <p:txBody>
          <a:bodyPr wrap="square">
            <a:spAutoFit/>
          </a:bodyPr>
          <a:lstStyle/>
          <a:p>
            <a:pPr algn="just"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كقوة العلامة التجارية، توفر الدعاية والإشهار، التسويق الالكتروني وغيرها من العوامل التي تضع المقاول في موقف جيد للمنافسة. إلا أن قلة الموارد المالية التي يحوز عليها المقاول بفعل صغر حجم مؤسسته تحول بينه وبين المنافسة على الصعيد الدولي.</a:t>
            </a:r>
            <a:endParaRPr lang="fr-FR" sz="24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marL="342900" indent="-342900" algn="just" rtl="1">
              <a:buFont typeface="Wingdings" panose="05000000000000000000" pitchFamily="2" charset="2"/>
              <a:buChar char="v"/>
            </a:pPr>
            <a:r>
              <a:rPr lang="ar-DZ" sz="2400" dirty="0">
                <a:solidFill>
                  <a:srgbClr val="C00000"/>
                </a:solidFill>
                <a:latin typeface="Aljazeera" panose="02000000000000000000" pitchFamily="2" charset="-78"/>
                <a:ea typeface="Calibri" panose="020F0502020204030204" pitchFamily="34" charset="0"/>
                <a:cs typeface="Aljazeera" panose="02000000000000000000" pitchFamily="2" charset="-78"/>
              </a:rPr>
              <a:t>البيئة الثقافية: </a:t>
            </a:r>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تباين اللغة والعادات والتقاليد والأذواق والتي تؤثر على درجة إقبال مستهلكي الدول المستقبلة لمنتجات المقاولين الأجانب، والتوجه نحو تفضيل منتجات وخدمات الدول المتقاربة معهم جغرافيا وثقافيا. </a:t>
            </a:r>
          </a:p>
        </p:txBody>
      </p:sp>
      <p:pic>
        <p:nvPicPr>
          <p:cNvPr id="10" name="ElevenLabs_2024-07-10T00_13_55_Sarah_pre_s50_sb75_se0_b_m2">
            <a:hlinkClick r:id="" action="ppaction://media"/>
            <a:extLst>
              <a:ext uri="{FF2B5EF4-FFF2-40B4-BE49-F238E27FC236}">
                <a16:creationId xmlns:a16="http://schemas.microsoft.com/office/drawing/2014/main" xmlns="" id="{8C40D78A-0326-8A30-5C7F-2242D78ADB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632142" y="-707047"/>
            <a:ext cx="365522" cy="487363"/>
          </a:xfrm>
          <a:prstGeom prst="rect">
            <a:avLst/>
          </a:prstGeom>
        </p:spPr>
      </p:pic>
      <p:pic>
        <p:nvPicPr>
          <p:cNvPr id="12" name="ElevenLabs_2024-07-10T00_14_34_Sarah_pre_s50_sb75_se0_b_m2">
            <a:hlinkClick r:id="" action="ppaction://media"/>
            <a:extLst>
              <a:ext uri="{FF2B5EF4-FFF2-40B4-BE49-F238E27FC236}">
                <a16:creationId xmlns:a16="http://schemas.microsoft.com/office/drawing/2014/main" xmlns="" id="{294A5C32-19FD-0F87-9C6C-AF1FF8D4D05C}"/>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3678921" y="-635873"/>
            <a:ext cx="365522" cy="487363"/>
          </a:xfrm>
          <a:prstGeom prst="rect">
            <a:avLst/>
          </a:prstGeom>
        </p:spPr>
      </p:pic>
      <p:pic>
        <p:nvPicPr>
          <p:cNvPr id="14" name="ElevenLabs_2024-07-10T00_15_13_Sarah_pre_s50_sb75_se0_b_m2">
            <a:hlinkClick r:id="" action="ppaction://media"/>
            <a:extLst>
              <a:ext uri="{FF2B5EF4-FFF2-40B4-BE49-F238E27FC236}">
                <a16:creationId xmlns:a16="http://schemas.microsoft.com/office/drawing/2014/main" xmlns="" id="{7226D51F-3929-E711-777A-3ED8D4CE5EB1}"/>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5463778" y="-2271395"/>
            <a:ext cx="365522" cy="487363"/>
          </a:xfrm>
          <a:prstGeom prst="rect">
            <a:avLst/>
          </a:prstGeom>
        </p:spPr>
      </p:pic>
      <p:pic>
        <p:nvPicPr>
          <p:cNvPr id="16" name="ElevenLabs_2024-07-10T00_15_51_Sarah_pre_s50_sb75_se0_b_m2">
            <a:hlinkClick r:id="" action="ppaction://media"/>
            <a:extLst>
              <a:ext uri="{FF2B5EF4-FFF2-40B4-BE49-F238E27FC236}">
                <a16:creationId xmlns:a16="http://schemas.microsoft.com/office/drawing/2014/main" xmlns="" id="{FB817821-8E75-53B7-60D3-376059515EB1}"/>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4259143" y="-1208835"/>
            <a:ext cx="365522" cy="487363"/>
          </a:xfrm>
          <a:prstGeom prst="rect">
            <a:avLst/>
          </a:prstGeom>
        </p:spPr>
      </p:pic>
    </p:spTree>
    <p:extLst>
      <p:ext uri="{BB962C8B-B14F-4D97-AF65-F5344CB8AC3E}">
        <p14:creationId xmlns:p14="http://schemas.microsoft.com/office/powerpoint/2010/main" xmlns="" val="37747304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5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7">
                                            <p:txEl>
                                              <p:pRg st="0" end="0"/>
                                            </p:txEl>
                                          </p:spTgt>
                                        </p:tgtEl>
                                      </p:cBhvr>
                                    </p:animEffect>
                                  </p:childTnLst>
                                </p:cTn>
                              </p:par>
                              <p:par>
                                <p:cTn id="12" presetID="1" presetClass="mediacall" presetSubtype="0" fill="hold" nodeType="withEffect">
                                  <p:stCondLst>
                                    <p:cond delay="0"/>
                                  </p:stCondLst>
                                  <p:childTnLst>
                                    <p:cmd type="call" cmd="playFrom(0.0)">
                                      <p:cBhvr>
                                        <p:cTn id="13" dur="34925" fill="hold"/>
                                        <p:tgtEl>
                                          <p:spTgt spid="10"/>
                                        </p:tgtEl>
                                      </p:cBhvr>
                                    </p:cmd>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nodeType="clickEffect">
                                  <p:stCondLst>
                                    <p:cond delay="0"/>
                                  </p:stCondLst>
                                  <p:iterate type="lt">
                                    <p:tmPct val="10000"/>
                                  </p:iterate>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250" fill="hold"/>
                                        <p:tgtEl>
                                          <p:spTgt spid="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25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0" dur="250" fill="hold"/>
                                        <p:tgtEl>
                                          <p:spTgt spid="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250" fill="hold"/>
                                        <p:tgtEl>
                                          <p:spTgt spid="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250" tmFilter="0,0; .5, 1; 1, 1"/>
                                        <p:tgtEl>
                                          <p:spTgt spid="7">
                                            <p:txEl>
                                              <p:pRg st="1" end="1"/>
                                            </p:txEl>
                                          </p:spTgt>
                                        </p:tgtEl>
                                      </p:cBhvr>
                                    </p:animEffect>
                                  </p:childTnLst>
                                </p:cTn>
                              </p:par>
                              <p:par>
                                <p:cTn id="23" presetID="1" presetClass="mediacall" presetSubtype="0" fill="hold" nodeType="withEffect">
                                  <p:stCondLst>
                                    <p:cond delay="0"/>
                                  </p:stCondLst>
                                  <p:childTnLst>
                                    <p:cmd type="call" cmd="playFrom(0.0)">
                                      <p:cBhvr>
                                        <p:cTn id="24" dur="14628" fill="hold"/>
                                        <p:tgtEl>
                                          <p:spTgt spid="12"/>
                                        </p:tgtEl>
                                      </p:cBhvr>
                                    </p:cmd>
                                  </p:childTnLst>
                                </p:cTn>
                              </p:par>
                            </p:childTnLst>
                          </p:cTn>
                        </p:par>
                        <p:par>
                          <p:cTn id="25" fill="hold">
                            <p:stCondLst>
                              <p:cond delay="14628"/>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p:cTn id="28"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0"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250" tmFilter="0,0; .5, 1; 1, 1"/>
                                        <p:tgtEl>
                                          <p:spTgt spid="9">
                                            <p:txEl>
                                              <p:pRg st="0" end="0"/>
                                            </p:txEl>
                                          </p:spTgt>
                                        </p:tgtEl>
                                      </p:cBhvr>
                                    </p:animEffect>
                                  </p:childTnLst>
                                </p:cTn>
                              </p:par>
                              <p:par>
                                <p:cTn id="33" presetID="1" presetClass="mediacall" presetSubtype="0" fill="hold" nodeType="withEffect">
                                  <p:stCondLst>
                                    <p:cond delay="0"/>
                                  </p:stCondLst>
                                  <p:childTnLst>
                                    <p:cmd type="call" cmd="playFrom(0.0)">
                                      <p:cBhvr>
                                        <p:cTn id="34" dur="22517" fill="hold"/>
                                        <p:tgtEl>
                                          <p:spTgt spid="14"/>
                                        </p:tgtEl>
                                      </p:cBhvr>
                                    </p:cmd>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nodeType="clickEffect">
                                  <p:stCondLst>
                                    <p:cond delay="0"/>
                                  </p:stCondLst>
                                  <p:iterate type="lt">
                                    <p:tmPct val="10000"/>
                                  </p:iterate>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p:cTn id="39" dur="25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25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1" dur="25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25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250" tmFilter="0,0; .5, 1; 1, 1"/>
                                        <p:tgtEl>
                                          <p:spTgt spid="9">
                                            <p:txEl>
                                              <p:pRg st="1" end="1"/>
                                            </p:txEl>
                                          </p:spTgt>
                                        </p:tgtEl>
                                      </p:cBhvr>
                                    </p:animEffect>
                                  </p:childTnLst>
                                </p:cTn>
                              </p:par>
                              <p:par>
                                <p:cTn id="44" presetID="1" presetClass="mediacall" presetSubtype="0" fill="hold" nodeType="withEffect">
                                  <p:stCondLst>
                                    <p:cond delay="0"/>
                                  </p:stCondLst>
                                  <p:childTnLst>
                                    <p:cmd type="call" cmd="playFrom(0.0)">
                                      <p:cBhvr>
                                        <p:cTn id="45" dur="203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endCondLst>
                    <p:cond evt="onStopAudio" delay="0">
                      <p:tgtEl>
                        <p:sldTgt/>
                      </p:tgtEl>
                    </p:cond>
                  </p:endCondLst>
                </p:cTn>
                <p:tgtEl>
                  <p:spTgt spid="10"/>
                </p:tgtEl>
              </p:cMediaNode>
            </p:video>
            <p:video>
              <p:cMediaNode vol="80000">
                <p:cTn id="47" fill="hold" display="0">
                  <p:stCondLst>
                    <p:cond delay="indefinite"/>
                  </p:stCondLst>
                  <p:endCondLst>
                    <p:cond evt="onStopAudio" delay="0">
                      <p:tgtEl>
                        <p:sldTgt/>
                      </p:tgtEl>
                    </p:cond>
                  </p:endCondLst>
                </p:cTn>
                <p:tgtEl>
                  <p:spTgt spid="12"/>
                </p:tgtEl>
              </p:cMediaNode>
            </p:video>
            <p:video>
              <p:cMediaNode vol="80000">
                <p:cTn id="48" fill="hold" display="0">
                  <p:stCondLst>
                    <p:cond delay="indefinite"/>
                  </p:stCondLst>
                  <p:endCondLst>
                    <p:cond evt="onStopAudio" delay="0">
                      <p:tgtEl>
                        <p:sldTgt/>
                      </p:tgtEl>
                    </p:cond>
                  </p:endCondLst>
                </p:cTn>
                <p:tgtEl>
                  <p:spTgt spid="14"/>
                </p:tgtEl>
              </p:cMediaNode>
            </p:video>
            <p:video>
              <p:cMediaNode vol="80000">
                <p:cTn id="49" fill="hold" display="0">
                  <p:stCondLst>
                    <p:cond delay="indefinite"/>
                  </p:stCondLst>
                  <p:endCondLst>
                    <p:cond evt="onStopAudio" delay="0">
                      <p:tgtEl>
                        <p:sldTgt/>
                      </p:tgtEl>
                    </p:cond>
                  </p:endCondLst>
                </p:cTn>
                <p:tgtEl>
                  <p:spTgt spid="1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ثانيا: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الدولية</a:t>
            </a:r>
          </a:p>
        </p:txBody>
      </p:sp>
      <p:sp>
        <p:nvSpPr>
          <p:cNvPr id="5" name="Rectangle 4">
            <a:extLst>
              <a:ext uri="{FF2B5EF4-FFF2-40B4-BE49-F238E27FC236}">
                <a16:creationId xmlns:a16="http://schemas.microsoft.com/office/drawing/2014/main" xmlns="" id="{0FD375AB-D259-4443-7FAE-CF5E63E9E8DF}"/>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11" name="ZoneTexte 10">
            <a:extLst>
              <a:ext uri="{FF2B5EF4-FFF2-40B4-BE49-F238E27FC236}">
                <a16:creationId xmlns:a16="http://schemas.microsoft.com/office/drawing/2014/main" xmlns="" id="{D3827904-82F0-2606-4338-B05C9A72A5DC}"/>
              </a:ext>
            </a:extLst>
          </p:cNvPr>
          <p:cNvSpPr txBox="1"/>
          <p:nvPr/>
        </p:nvSpPr>
        <p:spPr>
          <a:xfrm>
            <a:off x="1211708" y="2664214"/>
            <a:ext cx="6720583" cy="526297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التوجه نحو المقاولاتية الدولية أصبح ضروريا على المقاول، وذلك من اجل تنمية قدرات مؤسسته والرقي بها نحو العالمية، وهذا حتى في ظل الصعاب والتحديات التي قد توجهه إلا انه مطالب بالتكيف والوقوف في هذه العراقيل. وهذا بحكم طبيعة العمل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الذي يتضمن المغامرة والمخاطرة. </a:t>
            </a:r>
          </a:p>
        </p:txBody>
      </p:sp>
      <p:sp>
        <p:nvSpPr>
          <p:cNvPr id="13" name="ZoneTexte 12">
            <a:extLst>
              <a:ext uri="{FF2B5EF4-FFF2-40B4-BE49-F238E27FC236}">
                <a16:creationId xmlns:a16="http://schemas.microsoft.com/office/drawing/2014/main" xmlns="" id="{168CDC93-6843-3D13-7231-662FAC5E08E7}"/>
              </a:ext>
            </a:extLst>
          </p:cNvPr>
          <p:cNvSpPr txBox="1"/>
          <p:nvPr/>
        </p:nvSpPr>
        <p:spPr>
          <a:xfrm>
            <a:off x="4670385" y="1693271"/>
            <a:ext cx="3981930"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تحديات المقاولاتية الدولية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7" name="ZoneTexte 6">
            <a:extLst>
              <a:ext uri="{FF2B5EF4-FFF2-40B4-BE49-F238E27FC236}">
                <a16:creationId xmlns:a16="http://schemas.microsoft.com/office/drawing/2014/main" xmlns="" id="{AF5685DF-8BBF-1C17-3AEF-1649AD01359F}"/>
              </a:ext>
            </a:extLst>
          </p:cNvPr>
          <p:cNvSpPr txBox="1"/>
          <p:nvPr/>
        </p:nvSpPr>
        <p:spPr>
          <a:xfrm>
            <a:off x="7080211" y="-4480603"/>
            <a:ext cx="13813829" cy="1569660"/>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ثالثا: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pic>
        <p:nvPicPr>
          <p:cNvPr id="9" name="Image 8">
            <a:extLst>
              <a:ext uri="{FF2B5EF4-FFF2-40B4-BE49-F238E27FC236}">
                <a16:creationId xmlns:a16="http://schemas.microsoft.com/office/drawing/2014/main" xmlns="" id="{6ED15D6E-FE26-3ECB-0CE8-7636EF3C4F80}"/>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4776317" y="-6533662"/>
            <a:ext cx="4273397" cy="5063997"/>
          </a:xfrm>
          <a:prstGeom prst="rect">
            <a:avLst/>
          </a:prstGeom>
          <a:effectLst>
            <a:outerShdw blurRad="88900" dist="38100" dir="5400000" sx="102000" sy="102000" algn="t" rotWithShape="0">
              <a:prstClr val="black">
                <a:alpha val="26000"/>
              </a:prstClr>
            </a:outerShdw>
          </a:effectLst>
        </p:spPr>
      </p:pic>
      <p:pic>
        <p:nvPicPr>
          <p:cNvPr id="3" name="ElevenLabs_2024-07-10T00_16_44_Sarah_pre_s50_sb75_se0_b_m2">
            <a:hlinkClick r:id="" action="ppaction://media"/>
            <a:extLst>
              <a:ext uri="{FF2B5EF4-FFF2-40B4-BE49-F238E27FC236}">
                <a16:creationId xmlns:a16="http://schemas.microsoft.com/office/drawing/2014/main" xmlns="" id="{45C6BD42-0BBA-F7AE-B743-1FB63A1F4A6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011454" y="-1996743"/>
            <a:ext cx="365522" cy="487363"/>
          </a:xfrm>
          <a:prstGeom prst="rect">
            <a:avLst/>
          </a:prstGeom>
        </p:spPr>
      </p:pic>
    </p:spTree>
    <p:extLst>
      <p:ext uri="{BB962C8B-B14F-4D97-AF65-F5344CB8AC3E}">
        <p14:creationId xmlns:p14="http://schemas.microsoft.com/office/powerpoint/2010/main" xmlns="" val="8368154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par>
                                <p:cTn id="12" presetID="1" presetClass="mediacall" presetSubtype="0" fill="hold" nodeType="withEffect">
                                  <p:stCondLst>
                                    <p:cond delay="0"/>
                                  </p:stCondLst>
                                  <p:childTnLst>
                                    <p:cmd type="call" cmd="playFrom(0.0)">
                                      <p:cBhvr>
                                        <p:cTn id="13" dur="237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3"/>
                </p:tgtEl>
              </p:cMediaNode>
            </p:vide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4C123938-1471-08BC-D979-537B6F1C38FE}"/>
              </a:ext>
            </a:extLst>
          </p:cNvPr>
          <p:cNvSpPr txBox="1"/>
          <p:nvPr/>
        </p:nvSpPr>
        <p:spPr>
          <a:xfrm>
            <a:off x="3622812" y="1309081"/>
            <a:ext cx="5390491" cy="6863417"/>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xmlns="" id="{54901527-90B0-4CAF-151E-BCBF4142FA5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27412" b="25252"/>
          <a:stretch/>
        </p:blipFill>
        <p:spPr>
          <a:xfrm>
            <a:off x="-1" y="2465408"/>
            <a:ext cx="3760116" cy="4218972"/>
          </a:xfrm>
          <a:prstGeom prst="rect">
            <a:avLst/>
          </a:prstGeom>
          <a:effectLst>
            <a:outerShdw blurRad="50800" dist="38100" algn="l" rotWithShape="0">
              <a:prstClr val="black">
                <a:alpha val="40000"/>
              </a:prstClr>
            </a:outerShdw>
          </a:effectLst>
        </p:spPr>
      </p:pic>
      <p:sp>
        <p:nvSpPr>
          <p:cNvPr id="5" name="ZoneTexte 4">
            <a:extLst>
              <a:ext uri="{FF2B5EF4-FFF2-40B4-BE49-F238E27FC236}">
                <a16:creationId xmlns:a16="http://schemas.microsoft.com/office/drawing/2014/main" xmlns="" id="{6FFDE165-C782-7FDD-6E31-441C07424F85}"/>
              </a:ext>
            </a:extLst>
          </p:cNvPr>
          <p:cNvSpPr txBox="1"/>
          <p:nvPr/>
        </p:nvSpPr>
        <p:spPr>
          <a:xfrm>
            <a:off x="95932" y="-6070818"/>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الخامسة: المقاولاتية والتوجهات الحديثة</a:t>
            </a:r>
            <a:endParaRPr lang="fr-FR" sz="4800" dirty="0">
              <a:ln w="19050">
                <a:solidFill>
                  <a:schemeClr val="tx1"/>
                </a:solidFill>
              </a:ln>
              <a:solidFill>
                <a:srgbClr val="FFFF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pic>
        <p:nvPicPr>
          <p:cNvPr id="7" name="Image 6">
            <a:extLst>
              <a:ext uri="{FF2B5EF4-FFF2-40B4-BE49-F238E27FC236}">
                <a16:creationId xmlns:a16="http://schemas.microsoft.com/office/drawing/2014/main" xmlns="" id="{235243AD-192C-BE90-04CA-8AEE04E81AF6}"/>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4177" b="6948"/>
          <a:stretch/>
        </p:blipFill>
        <p:spPr>
          <a:xfrm>
            <a:off x="-4947037" y="-5353557"/>
            <a:ext cx="4273397"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xmlns="" id="{AD4AE2C2-9FB7-1D33-2592-ACBD7FE746A6}"/>
              </a:ext>
            </a:extLst>
          </p:cNvPr>
          <p:cNvSpPr txBox="1"/>
          <p:nvPr/>
        </p:nvSpPr>
        <p:spPr>
          <a:xfrm>
            <a:off x="10492740" y="-3046988"/>
            <a:ext cx="4739832"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أولا: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3" name="ElevenLabs_2024-07-09T23_16_57_Sarah_pre_s50_sb75_se0_b_m2">
            <a:hlinkClick r:id="" action="ppaction://media"/>
            <a:extLst>
              <a:ext uri="{FF2B5EF4-FFF2-40B4-BE49-F238E27FC236}">
                <a16:creationId xmlns:a16="http://schemas.microsoft.com/office/drawing/2014/main" xmlns="" id="{AF6E9741-94DA-D366-425D-249EE0B8D42B}"/>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492741" y="3429001"/>
            <a:ext cx="365522" cy="487363"/>
          </a:xfrm>
          <a:prstGeom prst="rect">
            <a:avLst/>
          </a:prstGeom>
        </p:spPr>
      </p:pic>
    </p:spTree>
    <p:extLst>
      <p:ext uri="{BB962C8B-B14F-4D97-AF65-F5344CB8AC3E}">
        <p14:creationId xmlns:p14="http://schemas.microsoft.com/office/powerpoint/2010/main" xmlns="" val="15409020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B091AD60-6B63-524C-F424-B818C67432E1}"/>
              </a:ext>
            </a:extLst>
          </p:cNvPr>
          <p:cNvSpPr txBox="1"/>
          <p:nvPr/>
        </p:nvSpPr>
        <p:spPr>
          <a:xfrm>
            <a:off x="130771" y="1868513"/>
            <a:ext cx="5063635"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ثالثا: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pic>
        <p:nvPicPr>
          <p:cNvPr id="7" name="Image 6">
            <a:extLst>
              <a:ext uri="{FF2B5EF4-FFF2-40B4-BE49-F238E27FC236}">
                <a16:creationId xmlns:a16="http://schemas.microsoft.com/office/drawing/2014/main" xmlns="" id="{61BB70BE-88DD-7063-05EA-D57398CBF3FC}"/>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4870603" y="1787379"/>
            <a:ext cx="4273397" cy="5063997"/>
          </a:xfrm>
          <a:prstGeom prst="rect">
            <a:avLst/>
          </a:prstGeom>
          <a:effectLst>
            <a:outerShdw blurRad="88900" dist="38100" dir="5400000" sx="102000" sy="102000" algn="t" rotWithShape="0">
              <a:prstClr val="black">
                <a:alpha val="26000"/>
              </a:prstClr>
            </a:outerShdw>
          </a:effectLst>
        </p:spPr>
      </p:pic>
      <p:sp>
        <p:nvSpPr>
          <p:cNvPr id="9" name="ZoneTexte 8">
            <a:extLst>
              <a:ext uri="{FF2B5EF4-FFF2-40B4-BE49-F238E27FC236}">
                <a16:creationId xmlns:a16="http://schemas.microsoft.com/office/drawing/2014/main" xmlns="" id="{DCCF5FAA-C841-9582-CC5E-7846E847393F}"/>
              </a:ext>
            </a:extLst>
          </p:cNvPr>
          <p:cNvSpPr txBox="1"/>
          <p:nvPr/>
        </p:nvSpPr>
        <p:spPr>
          <a:xfrm>
            <a:off x="-2022231" y="7131676"/>
            <a:ext cx="1058051" cy="31323960"/>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تعد من بين التوجهات الحديثة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للمقاولاتية</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 حيث من خلالها تتجاوز المقاولة الحدود في عرض أعمالها واندماجها مع مختلف الثقافات والبيئات الخارجية التي تختلف عن موطن نشأة مؤسسة المقاول. </a:t>
            </a:r>
          </a:p>
        </p:txBody>
      </p:sp>
      <p:sp>
        <p:nvSpPr>
          <p:cNvPr id="4" name="ZoneTexte 3">
            <a:extLst>
              <a:ext uri="{FF2B5EF4-FFF2-40B4-BE49-F238E27FC236}">
                <a16:creationId xmlns:a16="http://schemas.microsoft.com/office/drawing/2014/main" xmlns="" id="{1CC095BE-E523-BC11-672A-3EDCD6854E83}"/>
              </a:ext>
            </a:extLst>
          </p:cNvPr>
          <p:cNvSpPr txBox="1"/>
          <p:nvPr/>
        </p:nvSpPr>
        <p:spPr>
          <a:xfrm>
            <a:off x="7246620" y="8516670"/>
            <a:ext cx="2501748" cy="16089020"/>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5" name="ZoneTexte 4">
            <a:extLst>
              <a:ext uri="{FF2B5EF4-FFF2-40B4-BE49-F238E27FC236}">
                <a16:creationId xmlns:a16="http://schemas.microsoft.com/office/drawing/2014/main" xmlns="" id="{376D91F3-7B31-C70A-E1F7-A5C5248E4B76}"/>
              </a:ext>
            </a:extLst>
          </p:cNvPr>
          <p:cNvSpPr txBox="1"/>
          <p:nvPr/>
        </p:nvSpPr>
        <p:spPr>
          <a:xfrm>
            <a:off x="1211708" y="-4523750"/>
            <a:ext cx="6720583" cy="526297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إن التوجه نحو المقاولاتية الدولية أصبح ضروريا على المقاول، وذلك من اجل تنمية قدرات مؤسسته والرقي بها نحو العالمية، وهذا حتى في ظل الصعاب والتحديات التي قد توجهه إلا انه مطالب بالتكيف والوقوف في هذه العراقيل. وهذا بحكم طبيعة العمل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المقاولاتي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الذي يتضمن المغامرة والمخاطرة. </a:t>
            </a:r>
          </a:p>
        </p:txBody>
      </p:sp>
      <p:pic>
        <p:nvPicPr>
          <p:cNvPr id="3" name="ElevenLabs_2024-07-10T00_18_21_Sarah_pre_s50_sb75_se0_b_m2">
            <a:hlinkClick r:id="" action="ppaction://media"/>
            <a:extLst>
              <a:ext uri="{FF2B5EF4-FFF2-40B4-BE49-F238E27FC236}">
                <a16:creationId xmlns:a16="http://schemas.microsoft.com/office/drawing/2014/main" xmlns="" id="{8FA6EB9F-9B26-4751-524A-98BD7B9862D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30771" y="-1441620"/>
            <a:ext cx="365522" cy="487363"/>
          </a:xfrm>
          <a:prstGeom prst="rect">
            <a:avLst/>
          </a:prstGeom>
        </p:spPr>
      </p:pic>
    </p:spTree>
    <p:extLst>
      <p:ext uri="{BB962C8B-B14F-4D97-AF65-F5344CB8AC3E}">
        <p14:creationId xmlns:p14="http://schemas.microsoft.com/office/powerpoint/2010/main" xmlns="" val="11928125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xmlns="" id="{6C8CCC11-954E-67BE-6C91-30A304046E99}"/>
              </a:ext>
            </a:extLst>
          </p:cNvPr>
          <p:cNvSpPr txBox="1"/>
          <p:nvPr/>
        </p:nvSpPr>
        <p:spPr>
          <a:xfrm>
            <a:off x="114301" y="1506271"/>
            <a:ext cx="4902047" cy="6948056"/>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pic>
        <p:nvPicPr>
          <p:cNvPr id="7" name="Image 6">
            <a:extLst>
              <a:ext uri="{FF2B5EF4-FFF2-40B4-BE49-F238E27FC236}">
                <a16:creationId xmlns:a16="http://schemas.microsoft.com/office/drawing/2014/main" xmlns="" id="{424255FC-5225-B015-F1BF-2A459DD4B79C}"/>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4870603" y="1787379"/>
            <a:ext cx="4273397" cy="5063997"/>
          </a:xfrm>
          <a:prstGeom prst="rect">
            <a:avLst/>
          </a:prstGeom>
          <a:effectLst>
            <a:outerShdw blurRad="88900" dist="38100" dir="5400000" sx="102000" sy="102000" algn="t" rotWithShape="0">
              <a:prstClr val="black">
                <a:alpha val="26000"/>
              </a:prstClr>
            </a:outerShdw>
          </a:effectLst>
        </p:spPr>
      </p:pic>
      <p:pic>
        <p:nvPicPr>
          <p:cNvPr id="3" name="ElevenLabs_2024-07-10T00_18_45_Sarah_pre_s50_sb75_se0_b_m2">
            <a:hlinkClick r:id="" action="ppaction://media"/>
            <a:extLst>
              <a:ext uri="{FF2B5EF4-FFF2-40B4-BE49-F238E27FC236}">
                <a16:creationId xmlns:a16="http://schemas.microsoft.com/office/drawing/2014/main" xmlns="" id="{5E78A6B6-2CA2-840E-4327-4A1764DA3F1B}"/>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389238" y="-1577781"/>
            <a:ext cx="365522" cy="487363"/>
          </a:xfrm>
          <a:prstGeom prst="rect">
            <a:avLst/>
          </a:prstGeom>
        </p:spPr>
      </p:pic>
    </p:spTree>
    <p:extLst>
      <p:ext uri="{BB962C8B-B14F-4D97-AF65-F5344CB8AC3E}">
        <p14:creationId xmlns:p14="http://schemas.microsoft.com/office/powerpoint/2010/main" xmlns="" val="14587132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xmlns="" id="{6C8CCC11-954E-67BE-6C91-30A304046E99}"/>
              </a:ext>
            </a:extLst>
          </p:cNvPr>
          <p:cNvSpPr txBox="1"/>
          <p:nvPr/>
        </p:nvSpPr>
        <p:spPr>
          <a:xfrm>
            <a:off x="9144001" y="-5354458"/>
            <a:ext cx="4902047" cy="6948056"/>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العولمة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10" name="Image 9">
            <a:extLst>
              <a:ext uri="{FF2B5EF4-FFF2-40B4-BE49-F238E27FC236}">
                <a16:creationId xmlns:a16="http://schemas.microsoft.com/office/drawing/2014/main" xmlns="" id="{69FAC960-2E8D-7136-C40B-A77043FD55AB}"/>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5004917" y="-5354458"/>
            <a:ext cx="4273397" cy="5063997"/>
          </a:xfrm>
          <a:prstGeom prst="rect">
            <a:avLst/>
          </a:prstGeom>
          <a:effectLst>
            <a:outerShdw blurRad="88900" dist="38100" dir="5400000" sx="102000" sy="102000" algn="t" rotWithShape="0">
              <a:prstClr val="black">
                <a:alpha val="26000"/>
              </a:prstClr>
            </a:outerShdw>
          </a:effectLst>
        </p:spPr>
      </p:pic>
      <p:sp>
        <p:nvSpPr>
          <p:cNvPr id="11" name="ZoneTexte 10">
            <a:extLst>
              <a:ext uri="{FF2B5EF4-FFF2-40B4-BE49-F238E27FC236}">
                <a16:creationId xmlns:a16="http://schemas.microsoft.com/office/drawing/2014/main" xmlns="" id="{F7C7A411-4B64-A799-4615-06783129EB61}"/>
              </a:ext>
            </a:extLst>
          </p:cNvPr>
          <p:cNvSpPr txBox="1"/>
          <p:nvPr/>
        </p:nvSpPr>
        <p:spPr>
          <a:xfrm>
            <a:off x="4795687" y="2393905"/>
            <a:ext cx="4238807" cy="5909310"/>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يختلف مفهوم العولمة باختلاف مؤيديها ومناهضيها، حيث يرى مؤيدوها بأنها خطوة حيوية نحو عالم أكثر استقرارا ونحو حياة أفضل للشعوب، فيما يرى مناهضوها على أنها تكريس لاستغلال الدول المتقدمة للدول النامية. </a:t>
            </a:r>
            <a:endParaRPr lang="fr-FR" sz="2700" dirty="0">
              <a:solidFill>
                <a:srgbClr val="002060"/>
              </a:solidFill>
              <a:latin typeface="Aljazeera" panose="02000000000000000000" pitchFamily="2" charset="-78"/>
              <a:ea typeface="Calibri" panose="020F0502020204030204" pitchFamily="34" charset="0"/>
              <a:cs typeface="Aljazeera" panose="02000000000000000000" pitchFamily="2" charset="-78"/>
            </a:endParaRPr>
          </a:p>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وعلى العموم تعرف بأنها مرحلة جديدة من مراحل الحداثة وتطورها، تتكاثف فيها العلاقات الاجتماعية على الصعيد العالمي، وحدوث تلاحم بين الداخل والخارج، وربط المحلي والعالمي بروابط اقتصادية وسياسية وثقافية وإنسانية. </a:t>
            </a:r>
          </a:p>
        </p:txBody>
      </p:sp>
      <p:sp>
        <p:nvSpPr>
          <p:cNvPr id="12" name="ZoneTexte 11">
            <a:extLst>
              <a:ext uri="{FF2B5EF4-FFF2-40B4-BE49-F238E27FC236}">
                <a16:creationId xmlns:a16="http://schemas.microsoft.com/office/drawing/2014/main" xmlns="" id="{519DFB7C-6144-3633-AACA-EF54B2C396B4}"/>
              </a:ext>
            </a:extLst>
          </p:cNvPr>
          <p:cNvSpPr txBox="1"/>
          <p:nvPr/>
        </p:nvSpPr>
        <p:spPr>
          <a:xfrm>
            <a:off x="109508" y="2398586"/>
            <a:ext cx="4238807" cy="5078313"/>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وتعرف أيضا على أنها: اندماج أسواق العالم في حقول التجارة والاستثمارات المباشرة وانتقال الأموال والقوى العاملة والثقافات والتقانة ضمن إطار رأسمالية حرية الأسواق. </a:t>
            </a:r>
          </a:p>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ومن التعريفين السابقين نستنتج أن العولمة عبارة عن مجموعة من الأفكار ذات أبعاد اقتصادية وسياسية وثقافية واجتماعية وغيرها، تحاول تجميعها تحت مظلة واحدة تنشأ تحتها علاقات جديدة. </a:t>
            </a:r>
          </a:p>
        </p:txBody>
      </p:sp>
      <p:pic>
        <p:nvPicPr>
          <p:cNvPr id="3" name="ElevenLabs_2024-07-10T09_46_58_Sarah_pre_s50_sb75_se0_b_m2">
            <a:hlinkClick r:id="" action="ppaction://media"/>
            <a:extLst>
              <a:ext uri="{FF2B5EF4-FFF2-40B4-BE49-F238E27FC236}">
                <a16:creationId xmlns:a16="http://schemas.microsoft.com/office/drawing/2014/main" xmlns="" id="{B7FD98AD-0297-984C-DB8D-69110851A0F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348315" y="-811614"/>
            <a:ext cx="365522" cy="487363"/>
          </a:xfrm>
          <a:prstGeom prst="rect">
            <a:avLst/>
          </a:prstGeom>
        </p:spPr>
      </p:pic>
      <p:pic>
        <p:nvPicPr>
          <p:cNvPr id="8" name="ElevenLabs_2024-07-10T09_47_40_Sarah_pre_s50_sb75_se0_b_m2">
            <a:hlinkClick r:id="" action="ppaction://media"/>
            <a:extLst>
              <a:ext uri="{FF2B5EF4-FFF2-40B4-BE49-F238E27FC236}">
                <a16:creationId xmlns:a16="http://schemas.microsoft.com/office/drawing/2014/main" xmlns="" id="{F8307257-6708-41FC-FECF-1ED1A761B9A5}"/>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5423009" y="-751827"/>
            <a:ext cx="365522" cy="487363"/>
          </a:xfrm>
          <a:prstGeom prst="rect">
            <a:avLst/>
          </a:prstGeom>
        </p:spPr>
      </p:pic>
      <p:pic>
        <p:nvPicPr>
          <p:cNvPr id="13" name="ElevenLabs_2024-07-10T09_48_35_Sarah_pre_s50_sb75_se0_b_m2">
            <a:hlinkClick r:id="" action="ppaction://media"/>
            <a:extLst>
              <a:ext uri="{FF2B5EF4-FFF2-40B4-BE49-F238E27FC236}">
                <a16:creationId xmlns:a16="http://schemas.microsoft.com/office/drawing/2014/main" xmlns="" id="{3DA6358D-F95A-0F8A-C653-CB850204F919}"/>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3541249" y="-857960"/>
            <a:ext cx="365522" cy="487363"/>
          </a:xfrm>
          <a:prstGeom prst="rect">
            <a:avLst/>
          </a:prstGeom>
        </p:spPr>
      </p:pic>
      <p:pic>
        <p:nvPicPr>
          <p:cNvPr id="14" name="ElevenLabs_2024-07-10T09_49_42_Sarah_pre_s50_sb75_se0_b_m2">
            <a:hlinkClick r:id="" action="ppaction://media"/>
            <a:extLst>
              <a:ext uri="{FF2B5EF4-FFF2-40B4-BE49-F238E27FC236}">
                <a16:creationId xmlns:a16="http://schemas.microsoft.com/office/drawing/2014/main" xmlns="" id="{8352C2CF-536A-26DE-D7CD-C3B3A70BFF0B}"/>
              </a:ext>
            </a:extLst>
          </p:cNvPr>
          <p:cNvPicPr>
            <a:picLocks noChangeAspect="1"/>
          </p:cNvPicPr>
          <p:nvPr>
            <a:videoFile r:link="rId1"/>
            <p:extLst>
              <p:ext uri="{DAA4B4D4-6D71-4841-9C94-3DE7FCFB9230}">
                <p14:media xmlns:p14="http://schemas.microsoft.com/office/powerpoint/2010/main" xmlns="" r:embed="rId8"/>
              </p:ext>
            </p:extLst>
          </p:nvPr>
        </p:nvPicPr>
        <p:blipFill>
          <a:blip r:embed="rId5" cstate="print"/>
          <a:stretch>
            <a:fillRect/>
          </a:stretch>
        </p:blipFill>
        <p:spPr>
          <a:xfrm>
            <a:off x="-520624" y="2588179"/>
            <a:ext cx="365522" cy="487363"/>
          </a:xfrm>
          <a:prstGeom prst="rect">
            <a:avLst/>
          </a:prstGeom>
        </p:spPr>
      </p:pic>
    </p:spTree>
    <p:extLst>
      <p:ext uri="{BB962C8B-B14F-4D97-AF65-F5344CB8AC3E}">
        <p14:creationId xmlns:p14="http://schemas.microsoft.com/office/powerpoint/2010/main" xmlns="" val="1923588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 presetClass="mediacall" presetSubtype="0" fill="hold" nodeType="withEffect">
                                  <p:stCondLst>
                                    <p:cond delay="0"/>
                                  </p:stCondLst>
                                  <p:childTnLst>
                                    <p:cmd type="call" cmd="playFrom(0.0)">
                                      <p:cBhvr>
                                        <p:cTn id="15" dur="1515" fill="hold"/>
                                        <p:tgtEl>
                                          <p:spTgt spid="3"/>
                                        </p:tgtEl>
                                      </p:cBhvr>
                                    </p:cmd>
                                  </p:childTnLst>
                                </p:cTn>
                              </p:par>
                            </p:childTnLst>
                          </p:cTn>
                        </p:par>
                        <p:par>
                          <p:cTn id="16" fill="hold">
                            <p:stCondLst>
                              <p:cond delay="2015"/>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34507" fill="hold"/>
                                        <p:tgtEl>
                                          <p:spTgt spid="8"/>
                                        </p:tgtEl>
                                      </p:cBhvr>
                                    </p:cmd>
                                  </p:childTnLst>
                                </p:cTn>
                              </p:par>
                            </p:childTnLst>
                          </p:cTn>
                        </p:par>
                        <p:par>
                          <p:cTn id="26" fill="hold">
                            <p:stCondLst>
                              <p:cond delay="36522"/>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0" dur="250" fill="hold"/>
                                        <p:tgtEl>
                                          <p:spTgt spid="12"/>
                                        </p:tgtEl>
                                        <p:attrNameLst>
                                          <p:attrName>ppt_y</p:attrName>
                                        </p:attrNameLst>
                                      </p:cBhvr>
                                      <p:tavLst>
                                        <p:tav tm="0">
                                          <p:val>
                                            <p:strVal val="#ppt_y"/>
                                          </p:val>
                                        </p:tav>
                                        <p:tav tm="100000">
                                          <p:val>
                                            <p:strVal val="#ppt_y"/>
                                          </p:val>
                                        </p:tav>
                                      </p:tavLst>
                                    </p:anim>
                                    <p:anim calcmode="lin" valueType="num">
                                      <p:cBhvr>
                                        <p:cTn id="31"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2"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250" tmFilter="0,0; .5, 1; 1, 1"/>
                                        <p:tgtEl>
                                          <p:spTgt spid="12"/>
                                        </p:tgtEl>
                                      </p:cBhvr>
                                    </p:animEffect>
                                  </p:childTnLst>
                                </p:cTn>
                              </p:par>
                              <p:par>
                                <p:cTn id="34" presetID="1" presetClass="mediacall" presetSubtype="0" fill="hold" nodeType="withEffect">
                                  <p:stCondLst>
                                    <p:cond delay="0"/>
                                  </p:stCondLst>
                                  <p:childTnLst>
                                    <p:cmd type="call" cmd="playFrom(0.0)">
                                      <p:cBhvr>
                                        <p:cTn id="35" dur="2716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endCondLst>
                    <p:cond evt="onStopAudio" delay="0">
                      <p:tgtEl>
                        <p:sldTgt/>
                      </p:tgtEl>
                    </p:cond>
                  </p:endCondLst>
                </p:cTn>
                <p:tgtEl>
                  <p:spTgt spid="3"/>
                </p:tgtEl>
              </p:cMediaNode>
            </p:video>
            <p:video>
              <p:cMediaNode vol="80000">
                <p:cTn id="37" fill="hold" display="0">
                  <p:stCondLst>
                    <p:cond delay="indefinite"/>
                  </p:stCondLst>
                  <p:endCondLst>
                    <p:cond evt="onStopAudio" delay="0">
                      <p:tgtEl>
                        <p:sldTgt/>
                      </p:tgtEl>
                    </p:cond>
                  </p:endCondLst>
                </p:cTn>
                <p:tgtEl>
                  <p:spTgt spid="8"/>
                </p:tgtEl>
              </p:cMediaNode>
            </p:video>
            <p:video>
              <p:cMediaNode vol="80000">
                <p:cTn id="38" fill="hold" display="0">
                  <p:stCondLst>
                    <p:cond delay="indefinite"/>
                  </p:stCondLst>
                  <p:endCondLst>
                    <p:cond evt="onStopAudio" delay="0">
                      <p:tgtEl>
                        <p:sldTgt/>
                      </p:tgtEl>
                    </p:cond>
                  </p:endCondLst>
                </p:cTn>
                <p:tgtEl>
                  <p:spTgt spid="13"/>
                </p:tgtEl>
              </p:cMediaNode>
            </p:video>
            <p:video>
              <p:cMediaNode vol="80000">
                <p:cTn id="39" fill="hold" display="0">
                  <p:stCondLst>
                    <p:cond delay="indefinite"/>
                  </p:stCondLst>
                  <p:endCondLst>
                    <p:cond evt="onStopAudio" delay="0">
                      <p:tgtEl>
                        <p:sldTgt/>
                      </p:tgtEl>
                    </p:cond>
                  </p:endCondLst>
                </p:cTn>
                <p:tgtEl>
                  <p:spTgt spid="14"/>
                </p:tgtEl>
              </p:cMediaNode>
            </p:video>
          </p:childTnLst>
        </p:cTn>
      </p:par>
    </p:tnLst>
    <p:bldLst>
      <p:bldP spid="7" grpId="0" animBg="1"/>
      <p:bldP spid="9"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5" name="ZoneTexte 4">
            <a:extLst>
              <a:ext uri="{FF2B5EF4-FFF2-40B4-BE49-F238E27FC236}">
                <a16:creationId xmlns:a16="http://schemas.microsoft.com/office/drawing/2014/main" xmlns="" id="{6C8CCC11-954E-67BE-6C91-30A304046E99}"/>
              </a:ext>
            </a:extLst>
          </p:cNvPr>
          <p:cNvSpPr txBox="1"/>
          <p:nvPr/>
        </p:nvSpPr>
        <p:spPr>
          <a:xfrm>
            <a:off x="9144001" y="-5354458"/>
            <a:ext cx="4902047" cy="6948056"/>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pic>
        <p:nvPicPr>
          <p:cNvPr id="10" name="Image 9">
            <a:extLst>
              <a:ext uri="{FF2B5EF4-FFF2-40B4-BE49-F238E27FC236}">
                <a16:creationId xmlns:a16="http://schemas.microsoft.com/office/drawing/2014/main" xmlns="" id="{69FAC960-2E8D-7136-C40B-A77043FD55AB}"/>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5004917" y="-5354458"/>
            <a:ext cx="4273397" cy="5063997"/>
          </a:xfrm>
          <a:prstGeom prst="rect">
            <a:avLst/>
          </a:prstGeom>
          <a:effectLst>
            <a:outerShdw blurRad="88900" dist="38100" dir="5400000" sx="102000" sy="102000" algn="t" rotWithShape="0">
              <a:prstClr val="black">
                <a:alpha val="26000"/>
              </a:prstClr>
            </a:outerShdw>
          </a:effectLst>
        </p:spPr>
      </p:pic>
      <p:sp>
        <p:nvSpPr>
          <p:cNvPr id="11" name="ZoneTexte 10">
            <a:extLst>
              <a:ext uri="{FF2B5EF4-FFF2-40B4-BE49-F238E27FC236}">
                <a16:creationId xmlns:a16="http://schemas.microsoft.com/office/drawing/2014/main" xmlns="" id="{F7C7A411-4B64-A799-4615-06783129EB61}"/>
              </a:ext>
            </a:extLst>
          </p:cNvPr>
          <p:cNvSpPr txBox="1"/>
          <p:nvPr/>
        </p:nvSpPr>
        <p:spPr>
          <a:xfrm>
            <a:off x="1031367" y="2625397"/>
            <a:ext cx="7081265" cy="4708981"/>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3" name="ZoneTexte 2">
            <a:extLst>
              <a:ext uri="{FF2B5EF4-FFF2-40B4-BE49-F238E27FC236}">
                <a16:creationId xmlns:a16="http://schemas.microsoft.com/office/drawing/2014/main" xmlns="" id="{7866783D-7D95-ADF8-9659-1475AB5BA55E}"/>
              </a:ext>
            </a:extLst>
          </p:cNvPr>
          <p:cNvSpPr txBox="1"/>
          <p:nvPr/>
        </p:nvSpPr>
        <p:spPr>
          <a:xfrm>
            <a:off x="-4366260" y="7600839"/>
            <a:ext cx="2398404" cy="15604272"/>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لا يخلو الحديث عن الأسس التي بنيت عليها ظاهرة العولمة من الكلام عن العولمة التجارية، هذه الأخيرة تشتمل على عولمة كل المبادلات السلعية والخدماتية، لذلك اعتبرت التجارة الدولية من بين ابرز سمات موجة العولمة ذلك أن التجارة هي محرك حيوي للنمو الاقتصادية</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8" name="Rectangle 7">
            <a:extLst>
              <a:ext uri="{FF2B5EF4-FFF2-40B4-BE49-F238E27FC236}">
                <a16:creationId xmlns:a16="http://schemas.microsoft.com/office/drawing/2014/main" xmlns="" id="{6DDC1FD4-F3EB-5B2A-4D62-15CC3419AB8E}"/>
              </a:ext>
            </a:extLst>
          </p:cNvPr>
          <p:cNvSpPr/>
          <p:nvPr/>
        </p:nvSpPr>
        <p:spPr>
          <a:xfrm flipH="1">
            <a:off x="12296413" y="341132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D7129BD5-569F-DE63-1B64-63BF065B3185}"/>
              </a:ext>
            </a:extLst>
          </p:cNvPr>
          <p:cNvSpPr/>
          <p:nvPr/>
        </p:nvSpPr>
        <p:spPr>
          <a:xfrm flipH="1">
            <a:off x="9436226" y="2675981"/>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CAE09447-CE79-7FDD-D1CB-464AC9E7ACBA}"/>
              </a:ext>
            </a:extLst>
          </p:cNvPr>
          <p:cNvSpPr/>
          <p:nvPr/>
        </p:nvSpPr>
        <p:spPr>
          <a:xfrm flipH="1">
            <a:off x="15139624" y="4310177"/>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ZoneTexte 14">
            <a:extLst>
              <a:ext uri="{FF2B5EF4-FFF2-40B4-BE49-F238E27FC236}">
                <a16:creationId xmlns:a16="http://schemas.microsoft.com/office/drawing/2014/main" xmlns="" id="{1EBD5369-FAD1-B6FB-3485-D762042E41C5}"/>
              </a:ext>
            </a:extLst>
          </p:cNvPr>
          <p:cNvSpPr txBox="1"/>
          <p:nvPr/>
        </p:nvSpPr>
        <p:spPr>
          <a:xfrm>
            <a:off x="9381761" y="2750353"/>
            <a:ext cx="27051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16" name="ZoneTexte 15">
            <a:extLst>
              <a:ext uri="{FF2B5EF4-FFF2-40B4-BE49-F238E27FC236}">
                <a16:creationId xmlns:a16="http://schemas.microsoft.com/office/drawing/2014/main" xmlns="" id="{31E3B7D0-F2E4-247F-DFDC-386834CA6973}"/>
              </a:ext>
            </a:extLst>
          </p:cNvPr>
          <p:cNvSpPr txBox="1"/>
          <p:nvPr/>
        </p:nvSpPr>
        <p:spPr>
          <a:xfrm>
            <a:off x="12296410" y="3481095"/>
            <a:ext cx="2662911"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17" name="ZoneTexte 16">
            <a:extLst>
              <a:ext uri="{FF2B5EF4-FFF2-40B4-BE49-F238E27FC236}">
                <a16:creationId xmlns:a16="http://schemas.microsoft.com/office/drawing/2014/main" xmlns="" id="{9A529584-5522-FAC2-1144-CEF6DC1A4670}"/>
              </a:ext>
            </a:extLst>
          </p:cNvPr>
          <p:cNvSpPr txBox="1"/>
          <p:nvPr/>
        </p:nvSpPr>
        <p:spPr>
          <a:xfrm>
            <a:off x="15194087" y="4391157"/>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18" name="Rectangle 17">
            <a:extLst>
              <a:ext uri="{FF2B5EF4-FFF2-40B4-BE49-F238E27FC236}">
                <a16:creationId xmlns:a16="http://schemas.microsoft.com/office/drawing/2014/main" xmlns="" id="{D44943BD-8199-A932-83D3-EF9F607DB952}"/>
              </a:ext>
            </a:extLst>
          </p:cNvPr>
          <p:cNvSpPr/>
          <p:nvPr/>
        </p:nvSpPr>
        <p:spPr>
          <a:xfrm flipH="1">
            <a:off x="18182860" y="525116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ZoneTexte 18">
            <a:extLst>
              <a:ext uri="{FF2B5EF4-FFF2-40B4-BE49-F238E27FC236}">
                <a16:creationId xmlns:a16="http://schemas.microsoft.com/office/drawing/2014/main" xmlns="" id="{8709FBEA-73A9-D215-8281-DEEA228FF555}"/>
              </a:ext>
            </a:extLst>
          </p:cNvPr>
          <p:cNvSpPr txBox="1"/>
          <p:nvPr/>
        </p:nvSpPr>
        <p:spPr>
          <a:xfrm>
            <a:off x="18182860" y="5326537"/>
            <a:ext cx="2705103"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12" name="ElevenLabs_2024-07-10T09_50_12_Sarah_pre_s50_sb75_se0_b_m2">
            <a:hlinkClick r:id="" action="ppaction://media"/>
            <a:extLst>
              <a:ext uri="{FF2B5EF4-FFF2-40B4-BE49-F238E27FC236}">
                <a16:creationId xmlns:a16="http://schemas.microsoft.com/office/drawing/2014/main" xmlns="" id="{D7538132-8816-B40B-83C4-5D81E72573B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603285" y="2876667"/>
            <a:ext cx="365522" cy="487363"/>
          </a:xfrm>
          <a:prstGeom prst="rect">
            <a:avLst/>
          </a:prstGeom>
        </p:spPr>
      </p:pic>
      <p:pic>
        <p:nvPicPr>
          <p:cNvPr id="20" name="ElevenLabs_2024-07-10T09_50_23_Sarah_pre_s50_sb75_se0_b_m2">
            <a:hlinkClick r:id="" action="ppaction://media"/>
            <a:extLst>
              <a:ext uri="{FF2B5EF4-FFF2-40B4-BE49-F238E27FC236}">
                <a16:creationId xmlns:a16="http://schemas.microsoft.com/office/drawing/2014/main" xmlns="" id="{96EFD7EA-63AC-EEC0-8F83-53D40238CF05}"/>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4359405" y="-707046"/>
            <a:ext cx="365522" cy="487363"/>
          </a:xfrm>
          <a:prstGeom prst="rect">
            <a:avLst/>
          </a:prstGeom>
        </p:spPr>
      </p:pic>
    </p:spTree>
    <p:extLst>
      <p:ext uri="{BB962C8B-B14F-4D97-AF65-F5344CB8AC3E}">
        <p14:creationId xmlns:p14="http://schemas.microsoft.com/office/powerpoint/2010/main" xmlns="" val="13293110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right)">
                                      <p:cBhvr>
                                        <p:cTn id="13" dur="500"/>
                                        <p:tgtEl>
                                          <p:spTgt spid="9"/>
                                        </p:tgtEl>
                                      </p:cBhvr>
                                    </p:animEffect>
                                  </p:childTnLst>
                                </p:cTn>
                              </p:par>
                              <p:par>
                                <p:cTn id="14" presetID="1" presetClass="mediacall" presetSubtype="0" fill="hold" nodeType="withEffect">
                                  <p:stCondLst>
                                    <p:cond delay="0"/>
                                  </p:stCondLst>
                                  <p:childTnLst>
                                    <p:cmd type="call" cmd="playFrom(0.0)">
                                      <p:cBhvr>
                                        <p:cTn id="15" dur="1933" fill="hold"/>
                                        <p:tgtEl>
                                          <p:spTgt spid="12"/>
                                        </p:tgtEl>
                                      </p:cBhvr>
                                    </p:cmd>
                                  </p:childTnLst>
                                </p:cTn>
                              </p:par>
                            </p:childTnLst>
                          </p:cTn>
                        </p:par>
                        <p:par>
                          <p:cTn id="16" fill="hold">
                            <p:stCondLst>
                              <p:cond delay="2433"/>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11"/>
                                        </p:tgtEl>
                                        <p:attrNameLst>
                                          <p:attrName>ppt_y</p:attrName>
                                        </p:attrNameLst>
                                      </p:cBhvr>
                                      <p:tavLst>
                                        <p:tav tm="0">
                                          <p:val>
                                            <p:strVal val="#ppt_y"/>
                                          </p:val>
                                        </p:tav>
                                        <p:tav tm="100000">
                                          <p:val>
                                            <p:strVal val="#ppt_y"/>
                                          </p:val>
                                        </p:tav>
                                      </p:tavLst>
                                    </p:anim>
                                    <p:anim calcmode="lin" valueType="num">
                                      <p:cBhvr>
                                        <p:cTn id="21"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11"/>
                                        </p:tgtEl>
                                      </p:cBhvr>
                                    </p:animEffect>
                                  </p:childTnLst>
                                </p:cTn>
                              </p:par>
                              <p:par>
                                <p:cTn id="24" presetID="1" presetClass="mediacall" presetSubtype="0" fill="hold" nodeType="withEffect">
                                  <p:stCondLst>
                                    <p:cond delay="0"/>
                                  </p:stCondLst>
                                  <p:childTnLst>
                                    <p:cmd type="call" cmd="playFrom(0.0)">
                                      <p:cBhvr>
                                        <p:cTn id="25" dur="1379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12"/>
                </p:tgtEl>
              </p:cMediaNode>
            </p:video>
            <p:video>
              <p:cMediaNode vol="80000">
                <p:cTn id="27" fill="hold" display="0">
                  <p:stCondLst>
                    <p:cond delay="indefinite"/>
                  </p:stCondLst>
                  <p:endCondLst>
                    <p:cond evt="onStopAudio" delay="0">
                      <p:tgtEl>
                        <p:sldTgt/>
                      </p:tgtEl>
                    </p:cond>
                  </p:endCondLst>
                </p:cTn>
                <p:tgtEl>
                  <p:spTgt spid="20"/>
                </p:tgtEl>
              </p:cMediaNode>
            </p:video>
          </p:childTnLst>
        </p:cTn>
      </p:par>
    </p:tnLst>
    <p:bldLst>
      <p:bldP spid="7" grpId="0" animBg="1"/>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F7C7A411-4B64-A799-4615-06783129EB61}"/>
              </a:ext>
            </a:extLst>
          </p:cNvPr>
          <p:cNvSpPr txBox="1"/>
          <p:nvPr/>
        </p:nvSpPr>
        <p:spPr>
          <a:xfrm>
            <a:off x="109507" y="1608694"/>
            <a:ext cx="6074123" cy="1107996"/>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xmlns="" id="{2935A166-68F0-D620-19F3-A69829229F04}"/>
              </a:ext>
            </a:extLst>
          </p:cNvPr>
          <p:cNvSpPr txBox="1"/>
          <p:nvPr/>
        </p:nvSpPr>
        <p:spPr>
          <a:xfrm>
            <a:off x="109507" y="2541159"/>
            <a:ext cx="6074123" cy="5262979"/>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لا يخلو الحديث عن الأسس التي بنيت عليها ظاهرة العولمة من الكلام عن العولمة التجارية، هذه الأخيرة تشتمل على عولمة كل المبادلات السلعية والخدماتية، لذلك اعتبرت التجارة الدولية من بين ابرز سمات موجة العولمة ذلك أن التجارة هي محرك حيوي للنمو الاقتصادية</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xmlns="" id="{48E232BA-90ED-64B8-6405-8F87C14871DE}"/>
              </a:ext>
            </a:extLst>
          </p:cNvPr>
          <p:cNvSpPr/>
          <p:nvPr/>
        </p:nvSpPr>
        <p:spPr>
          <a:xfrm flipH="1">
            <a:off x="6438900" y="341410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35C7F2A-51C1-7166-C51F-67B3600A70DD}"/>
              </a:ext>
            </a:extLst>
          </p:cNvPr>
          <p:cNvSpPr/>
          <p:nvPr/>
        </p:nvSpPr>
        <p:spPr>
          <a:xfrm flipH="1">
            <a:off x="6493363" y="2606533"/>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DBF3C88-377B-92D9-53C5-FFB010731663}"/>
              </a:ext>
            </a:extLst>
          </p:cNvPr>
          <p:cNvSpPr/>
          <p:nvPr/>
        </p:nvSpPr>
        <p:spPr>
          <a:xfrm flipH="1">
            <a:off x="6438898" y="4221679"/>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0EE821BE-A6EE-E9BF-0B06-33A29425BFE9}"/>
              </a:ext>
            </a:extLst>
          </p:cNvPr>
          <p:cNvSpPr txBox="1"/>
          <p:nvPr/>
        </p:nvSpPr>
        <p:spPr>
          <a:xfrm>
            <a:off x="6438898" y="2641867"/>
            <a:ext cx="2705102"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750" dirty="0">
              <a:solidFill>
                <a:srgbClr val="C0000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33D43692-6764-E698-F20C-3DE90E2B3402}"/>
              </a:ext>
            </a:extLst>
          </p:cNvPr>
          <p:cNvSpPr txBox="1"/>
          <p:nvPr/>
        </p:nvSpPr>
        <p:spPr>
          <a:xfrm>
            <a:off x="6493362" y="3485804"/>
            <a:ext cx="2608447"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339EB775-9350-90B8-CED1-4D407B81B4D2}"/>
              </a:ext>
            </a:extLst>
          </p:cNvPr>
          <p:cNvSpPr txBox="1"/>
          <p:nvPr/>
        </p:nvSpPr>
        <p:spPr>
          <a:xfrm>
            <a:off x="6493362" y="4297053"/>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xmlns="" id="{84B69747-92FD-1B6C-8057-4F08BB8F06FE}"/>
              </a:ext>
            </a:extLst>
          </p:cNvPr>
          <p:cNvSpPr/>
          <p:nvPr/>
        </p:nvSpPr>
        <p:spPr>
          <a:xfrm flipH="1">
            <a:off x="6438897" y="5029252"/>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xmlns="" id="{4EA685D2-A3B0-4DD3-3465-F3A141DD190B}"/>
              </a:ext>
            </a:extLst>
          </p:cNvPr>
          <p:cNvSpPr txBox="1"/>
          <p:nvPr/>
        </p:nvSpPr>
        <p:spPr>
          <a:xfrm>
            <a:off x="6493361" y="5102400"/>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sp>
        <p:nvSpPr>
          <p:cNvPr id="26" name="ZoneTexte 25">
            <a:extLst>
              <a:ext uri="{FF2B5EF4-FFF2-40B4-BE49-F238E27FC236}">
                <a16:creationId xmlns:a16="http://schemas.microsoft.com/office/drawing/2014/main" xmlns="" id="{6A1D7DAA-24AC-6351-57EC-EF7B067525C3}"/>
              </a:ext>
            </a:extLst>
          </p:cNvPr>
          <p:cNvSpPr txBox="1"/>
          <p:nvPr/>
        </p:nvSpPr>
        <p:spPr>
          <a:xfrm>
            <a:off x="9144001" y="-5354458"/>
            <a:ext cx="4902047" cy="6948056"/>
          </a:xfrm>
          <a:prstGeom prst="rect">
            <a:avLst/>
          </a:prstGeom>
          <a:noFill/>
        </p:spPr>
        <p:txBody>
          <a:bodyPr wrap="square">
            <a:spAutoFit/>
          </a:bodyPr>
          <a:lstStyle/>
          <a:p>
            <a:pPr algn="just" rtl="1">
              <a:lnSpc>
                <a:spcPct val="150000"/>
              </a:lnSpc>
            </a:pP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العولمة من الأساليب الحديثة التي تعمل على تجميع العالم في قرية واحدة، وتهدف إلى تحقيق الحرية الاقتصادية والوصول إلى التكامل بين الدول. والمقاولة ليست بمنأى عن هذه الأحداث بل هي مطالبة بالتوجه والاندماج في هذا العالم الجديد قصد الاستفادة من </a:t>
            </a:r>
            <a:r>
              <a:rPr lang="ar-DZ" sz="33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إيجابياته</a:t>
            </a:r>
            <a:r>
              <a:rPr lang="ar-DZ" sz="3300" dirty="0">
                <a:solidFill>
                  <a:srgbClr val="002060"/>
                </a:solidFill>
                <a:latin typeface="Aljazeera" panose="02000000000000000000" pitchFamily="2" charset="-78"/>
                <a:ea typeface="Calibri" panose="020F0502020204030204" pitchFamily="34" charset="0"/>
                <a:cs typeface="Aljazeera" panose="02000000000000000000" pitchFamily="2" charset="-78"/>
              </a:rPr>
              <a:t>.</a:t>
            </a:r>
          </a:p>
        </p:txBody>
      </p:sp>
      <p:pic>
        <p:nvPicPr>
          <p:cNvPr id="27" name="Image 26">
            <a:extLst>
              <a:ext uri="{FF2B5EF4-FFF2-40B4-BE49-F238E27FC236}">
                <a16:creationId xmlns:a16="http://schemas.microsoft.com/office/drawing/2014/main" xmlns="" id="{A0333326-0FB2-0DC1-8B4E-1F48D34BE9EA}"/>
              </a:ext>
            </a:extLst>
          </p:cNvPr>
          <p:cNvPicPr>
            <a:picLocks noChangeAspect="1"/>
          </p:cNvPicPr>
          <p:nvPr/>
        </p:nvPicPr>
        <p:blipFill>
          <a:blip r:embed="rId3">
            <a:extLst>
              <a:ext uri="{28A0092B-C50C-407E-A947-70E740481C1C}">
                <a14:useLocalDpi xmlns:a14="http://schemas.microsoft.com/office/drawing/2010/main" xmlns="" val="0"/>
              </a:ext>
            </a:extLst>
          </a:blip>
          <a:srcRect t="25004" b="25004"/>
          <a:stretch/>
        </p:blipFill>
        <p:spPr>
          <a:xfrm>
            <a:off x="-5004917" y="-5354458"/>
            <a:ext cx="4273397" cy="5063997"/>
          </a:xfrm>
          <a:prstGeom prst="rect">
            <a:avLst/>
          </a:prstGeom>
          <a:effectLst>
            <a:outerShdw blurRad="88900" dist="38100" dir="5400000" sx="102000" sy="102000" algn="t" rotWithShape="0">
              <a:prstClr val="black">
                <a:alpha val="26000"/>
              </a:prstClr>
            </a:outerShdw>
          </a:effectLst>
        </p:spPr>
      </p:pic>
      <p:pic>
        <p:nvPicPr>
          <p:cNvPr id="5" name="ElevenLabs_2024-07-10T09_51_21_Sarah_pre_s50_sb75_se0_b_m2">
            <a:hlinkClick r:id="" action="ppaction://media"/>
            <a:extLst>
              <a:ext uri="{FF2B5EF4-FFF2-40B4-BE49-F238E27FC236}">
                <a16:creationId xmlns:a16="http://schemas.microsoft.com/office/drawing/2014/main" xmlns="" id="{F682648B-2A84-63C7-BDE3-BBEA78028A5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085617" y="-817871"/>
            <a:ext cx="365522" cy="487363"/>
          </a:xfrm>
          <a:prstGeom prst="rect">
            <a:avLst/>
          </a:prstGeom>
        </p:spPr>
      </p:pic>
    </p:spTree>
    <p:extLst>
      <p:ext uri="{BB962C8B-B14F-4D97-AF65-F5344CB8AC3E}">
        <p14:creationId xmlns:p14="http://schemas.microsoft.com/office/powerpoint/2010/main" xmlns="" val="40432542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F7C7A411-4B64-A799-4615-06783129EB61}"/>
              </a:ext>
            </a:extLst>
          </p:cNvPr>
          <p:cNvSpPr txBox="1"/>
          <p:nvPr/>
        </p:nvSpPr>
        <p:spPr>
          <a:xfrm>
            <a:off x="109507" y="1608694"/>
            <a:ext cx="6074123" cy="1107996"/>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xmlns="" id="{2935A166-68F0-D620-19F3-A69829229F04}"/>
              </a:ext>
            </a:extLst>
          </p:cNvPr>
          <p:cNvSpPr txBox="1"/>
          <p:nvPr/>
        </p:nvSpPr>
        <p:spPr>
          <a:xfrm>
            <a:off x="109507" y="2541159"/>
            <a:ext cx="6074123" cy="4524315"/>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تعتبر ظاهرة الاستثمار الأجنبي المباشر قديمة وتتعلق أساسا </a:t>
            </a:r>
            <a:r>
              <a:rPr lang="ar-DZ" sz="3200" dirty="0" err="1">
                <a:solidFill>
                  <a:srgbClr val="002060"/>
                </a:solidFill>
                <a:latin typeface="Aljazeera" panose="02000000000000000000" pitchFamily="2" charset="-78"/>
                <a:ea typeface="Calibri" panose="020F0502020204030204" pitchFamily="34" charset="0"/>
                <a:cs typeface="Aljazeera" panose="02000000000000000000" pitchFamily="2" charset="-78"/>
              </a:rPr>
              <a:t>بتنامي</a:t>
            </a: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 قدرات الإنتاج خارج الحدود الإقليمية للدولة، وهذا عن طريق الشركات المتعددة الجنسيات والتي تعمل على نقل قدرات التسيير وكذا تحويل التكنولوجيا والابتكار والدخول القوي للأسواق</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xmlns="" id="{48E232BA-90ED-64B8-6405-8F87C14871DE}"/>
              </a:ext>
            </a:extLst>
          </p:cNvPr>
          <p:cNvSpPr/>
          <p:nvPr/>
        </p:nvSpPr>
        <p:spPr>
          <a:xfrm flipH="1">
            <a:off x="6438900" y="341410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35C7F2A-51C1-7166-C51F-67B3600A70DD}"/>
              </a:ext>
            </a:extLst>
          </p:cNvPr>
          <p:cNvSpPr/>
          <p:nvPr/>
        </p:nvSpPr>
        <p:spPr>
          <a:xfrm flipH="1">
            <a:off x="6493363" y="2606533"/>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DBF3C88-377B-92D9-53C5-FFB010731663}"/>
              </a:ext>
            </a:extLst>
          </p:cNvPr>
          <p:cNvSpPr/>
          <p:nvPr/>
        </p:nvSpPr>
        <p:spPr>
          <a:xfrm flipH="1">
            <a:off x="6438898" y="4221679"/>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0EE821BE-A6EE-E9BF-0B06-33A29425BFE9}"/>
              </a:ext>
            </a:extLst>
          </p:cNvPr>
          <p:cNvSpPr txBox="1"/>
          <p:nvPr/>
        </p:nvSpPr>
        <p:spPr>
          <a:xfrm>
            <a:off x="6438898" y="2680905"/>
            <a:ext cx="27051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33D43692-6764-E698-F20C-3DE90E2B3402}"/>
              </a:ext>
            </a:extLst>
          </p:cNvPr>
          <p:cNvSpPr txBox="1"/>
          <p:nvPr/>
        </p:nvSpPr>
        <p:spPr>
          <a:xfrm>
            <a:off x="6438897" y="3433247"/>
            <a:ext cx="2662911"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عولمة</a:t>
            </a:r>
            <a:r>
              <a:rPr lang="ar-DZ" sz="2000" b="1" dirty="0">
                <a:solidFill>
                  <a:srgbClr val="C00000"/>
                </a:solidFill>
                <a:latin typeface="AlGhadTV" panose="01000500000000020004" pitchFamily="2" charset="-78"/>
                <a:ea typeface="Calibri" panose="020F0502020204030204" pitchFamily="34" charset="0"/>
                <a:cs typeface="AlGhadTV" panose="01000500000000020004" pitchFamily="2" charset="-78"/>
              </a:rPr>
              <a:t> </a:t>
            </a:r>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الاستثمار</a:t>
            </a:r>
            <a:endParaRPr lang="fr-FR" sz="2750" dirty="0">
              <a:solidFill>
                <a:srgbClr val="C0000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339EB775-9350-90B8-CED1-4D407B81B4D2}"/>
              </a:ext>
            </a:extLst>
          </p:cNvPr>
          <p:cNvSpPr txBox="1"/>
          <p:nvPr/>
        </p:nvSpPr>
        <p:spPr>
          <a:xfrm>
            <a:off x="6493362" y="4297053"/>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xmlns="" id="{84B69747-92FD-1B6C-8057-4F08BB8F06FE}"/>
              </a:ext>
            </a:extLst>
          </p:cNvPr>
          <p:cNvSpPr/>
          <p:nvPr/>
        </p:nvSpPr>
        <p:spPr>
          <a:xfrm flipH="1">
            <a:off x="6438897" y="5029252"/>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xmlns="" id="{4EA685D2-A3B0-4DD3-3465-F3A141DD190B}"/>
              </a:ext>
            </a:extLst>
          </p:cNvPr>
          <p:cNvSpPr txBox="1"/>
          <p:nvPr/>
        </p:nvSpPr>
        <p:spPr>
          <a:xfrm>
            <a:off x="6493361" y="5102400"/>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10T09_51_44_Sarah_pre_s50_sb75_se0_b_m2">
            <a:hlinkClick r:id="" action="ppaction://media"/>
            <a:extLst>
              <a:ext uri="{FF2B5EF4-FFF2-40B4-BE49-F238E27FC236}">
                <a16:creationId xmlns:a16="http://schemas.microsoft.com/office/drawing/2014/main" xmlns="" id="{5D285F09-4D09-0E68-2842-E0797EBE02E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511284" y="2541160"/>
            <a:ext cx="365522" cy="487363"/>
          </a:xfrm>
          <a:prstGeom prst="rect">
            <a:avLst/>
          </a:prstGeom>
        </p:spPr>
      </p:pic>
    </p:spTree>
    <p:extLst>
      <p:ext uri="{BB962C8B-B14F-4D97-AF65-F5344CB8AC3E}">
        <p14:creationId xmlns:p14="http://schemas.microsoft.com/office/powerpoint/2010/main" xmlns="" val="2814451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F7C7A411-4B64-A799-4615-06783129EB61}"/>
              </a:ext>
            </a:extLst>
          </p:cNvPr>
          <p:cNvSpPr txBox="1"/>
          <p:nvPr/>
        </p:nvSpPr>
        <p:spPr>
          <a:xfrm>
            <a:off x="109507" y="1608694"/>
            <a:ext cx="6074123" cy="1107996"/>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xmlns="" id="{2935A166-68F0-D620-19F3-A69829229F04}"/>
              </a:ext>
            </a:extLst>
          </p:cNvPr>
          <p:cNvSpPr txBox="1"/>
          <p:nvPr/>
        </p:nvSpPr>
        <p:spPr>
          <a:xfrm>
            <a:off x="109507" y="2541160"/>
            <a:ext cx="6074123" cy="5701561"/>
          </a:xfrm>
          <a:prstGeom prst="rect">
            <a:avLst/>
          </a:prstGeom>
          <a:noFill/>
        </p:spPr>
        <p:txBody>
          <a:bodyPr wrap="square">
            <a:spAutoFit/>
          </a:bodyPr>
          <a:lstStyle/>
          <a:p>
            <a:pPr algn="just" rtl="1">
              <a:lnSpc>
                <a:spcPct val="150000"/>
              </a:lnSpc>
            </a:pPr>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وتتمثل في حرية تنقل رؤوس الأموال عبر الأسواق المالية الدولية، وهكذا أصبحت هذه الأخيرة أكثر ترابطا وتكاملا وحدوث قفزة هائلة في حجم التدفقات المالية فيما بينها. ويكفي للدلالة على المدى الذي وصلت إليه عولمة الأسواق المالية حاليا وهنا نشير إلى وجود مؤشرين، الأول هو تطور حجم المعاملات المالية عبر الحدود والثاني يتمثل في التطور الهائل في تداول النقد الأجنبي على الصعيد العالمي. </a:t>
            </a:r>
            <a:endParaRPr lang="ar-DZ" sz="27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xmlns="" id="{48E232BA-90ED-64B8-6405-8F87C14871DE}"/>
              </a:ext>
            </a:extLst>
          </p:cNvPr>
          <p:cNvSpPr/>
          <p:nvPr/>
        </p:nvSpPr>
        <p:spPr>
          <a:xfrm flipH="1">
            <a:off x="6438900" y="341410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35C7F2A-51C1-7166-C51F-67B3600A70DD}"/>
              </a:ext>
            </a:extLst>
          </p:cNvPr>
          <p:cNvSpPr/>
          <p:nvPr/>
        </p:nvSpPr>
        <p:spPr>
          <a:xfrm flipH="1">
            <a:off x="6493363" y="2606533"/>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DBF3C88-377B-92D9-53C5-FFB010731663}"/>
              </a:ext>
            </a:extLst>
          </p:cNvPr>
          <p:cNvSpPr/>
          <p:nvPr/>
        </p:nvSpPr>
        <p:spPr>
          <a:xfrm flipH="1">
            <a:off x="6438898" y="4221679"/>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0EE821BE-A6EE-E9BF-0B06-33A29425BFE9}"/>
              </a:ext>
            </a:extLst>
          </p:cNvPr>
          <p:cNvSpPr txBox="1"/>
          <p:nvPr/>
        </p:nvSpPr>
        <p:spPr>
          <a:xfrm>
            <a:off x="6438898" y="2680905"/>
            <a:ext cx="27051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33D43692-6764-E698-F20C-3DE90E2B3402}"/>
              </a:ext>
            </a:extLst>
          </p:cNvPr>
          <p:cNvSpPr txBox="1"/>
          <p:nvPr/>
        </p:nvSpPr>
        <p:spPr>
          <a:xfrm>
            <a:off x="6438897" y="3483875"/>
            <a:ext cx="2662911"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339EB775-9350-90B8-CED1-4D407B81B4D2}"/>
              </a:ext>
            </a:extLst>
          </p:cNvPr>
          <p:cNvSpPr txBox="1"/>
          <p:nvPr/>
        </p:nvSpPr>
        <p:spPr>
          <a:xfrm>
            <a:off x="6493362" y="4239345"/>
            <a:ext cx="2650638" cy="515526"/>
          </a:xfrm>
          <a:prstGeom prst="rect">
            <a:avLst/>
          </a:prstGeom>
          <a:noFill/>
        </p:spPr>
        <p:txBody>
          <a:bodyPr wrap="square">
            <a:spAutoFit/>
          </a:bodyPr>
          <a:lstStyle/>
          <a:p>
            <a:pPr rtl="1"/>
            <a:r>
              <a:rPr lang="ar-DZ" sz="2750" b="1" dirty="0">
                <a:solidFill>
                  <a:srgbClr val="C0000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750" dirty="0">
              <a:solidFill>
                <a:srgbClr val="C0000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xmlns="" id="{84B69747-92FD-1B6C-8057-4F08BB8F06FE}"/>
              </a:ext>
            </a:extLst>
          </p:cNvPr>
          <p:cNvSpPr/>
          <p:nvPr/>
        </p:nvSpPr>
        <p:spPr>
          <a:xfrm flipH="1">
            <a:off x="6438897" y="5029252"/>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xmlns="" id="{4EA685D2-A3B0-4DD3-3465-F3A141DD190B}"/>
              </a:ext>
            </a:extLst>
          </p:cNvPr>
          <p:cNvSpPr txBox="1"/>
          <p:nvPr/>
        </p:nvSpPr>
        <p:spPr>
          <a:xfrm>
            <a:off x="6493361" y="5102400"/>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pic>
        <p:nvPicPr>
          <p:cNvPr id="3" name="ElevenLabs_2024-07-10T09_52_45_Sarah_pre_s50_sb75_se0_b_m2(1)">
            <a:hlinkClick r:id="" action="ppaction://media"/>
            <a:extLst>
              <a:ext uri="{FF2B5EF4-FFF2-40B4-BE49-F238E27FC236}">
                <a16:creationId xmlns:a16="http://schemas.microsoft.com/office/drawing/2014/main" xmlns="" id="{149BB2C0-E265-78CB-C5D8-98300B29EB2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389238" y="-560222"/>
            <a:ext cx="365522" cy="487363"/>
          </a:xfrm>
          <a:prstGeom prst="rect">
            <a:avLst/>
          </a:prstGeom>
        </p:spPr>
      </p:pic>
    </p:spTree>
    <p:extLst>
      <p:ext uri="{BB962C8B-B14F-4D97-AF65-F5344CB8AC3E}">
        <p14:creationId xmlns:p14="http://schemas.microsoft.com/office/powerpoint/2010/main" xmlns="" val="21572827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F7C7A411-4B64-A799-4615-06783129EB61}"/>
              </a:ext>
            </a:extLst>
          </p:cNvPr>
          <p:cNvSpPr txBox="1"/>
          <p:nvPr/>
        </p:nvSpPr>
        <p:spPr>
          <a:xfrm>
            <a:off x="109507" y="1608694"/>
            <a:ext cx="6074123" cy="1107996"/>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xmlns="" id="{2935A166-68F0-D620-19F3-A69829229F04}"/>
              </a:ext>
            </a:extLst>
          </p:cNvPr>
          <p:cNvSpPr txBox="1"/>
          <p:nvPr/>
        </p:nvSpPr>
        <p:spPr>
          <a:xfrm>
            <a:off x="109507" y="2541160"/>
            <a:ext cx="6074123" cy="4524315"/>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أصبحت العولمة اليوم تشكل السمة الغالبة على جل النشاطات الاقتصادية، ما يدفع بالمؤسسات الاقتصادية إلى ضرورة تبني هذا النهج لدعم حظوظها وتنافسيتها ولضمان استمرارها وهذا بضمان حصتها في السوق العالمية. </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xmlns="" id="{48E232BA-90ED-64B8-6405-8F87C14871DE}"/>
              </a:ext>
            </a:extLst>
          </p:cNvPr>
          <p:cNvSpPr/>
          <p:nvPr/>
        </p:nvSpPr>
        <p:spPr>
          <a:xfrm flipH="1">
            <a:off x="6438900" y="341410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35C7F2A-51C1-7166-C51F-67B3600A70DD}"/>
              </a:ext>
            </a:extLst>
          </p:cNvPr>
          <p:cNvSpPr/>
          <p:nvPr/>
        </p:nvSpPr>
        <p:spPr>
          <a:xfrm flipH="1">
            <a:off x="6493363" y="2606533"/>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DBF3C88-377B-92D9-53C5-FFB010731663}"/>
              </a:ext>
            </a:extLst>
          </p:cNvPr>
          <p:cNvSpPr/>
          <p:nvPr/>
        </p:nvSpPr>
        <p:spPr>
          <a:xfrm flipH="1">
            <a:off x="6438898" y="4221679"/>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0EE821BE-A6EE-E9BF-0B06-33A29425BFE9}"/>
              </a:ext>
            </a:extLst>
          </p:cNvPr>
          <p:cNvSpPr txBox="1"/>
          <p:nvPr/>
        </p:nvSpPr>
        <p:spPr>
          <a:xfrm>
            <a:off x="6438898" y="2680905"/>
            <a:ext cx="27051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33D43692-6764-E698-F20C-3DE90E2B3402}"/>
              </a:ext>
            </a:extLst>
          </p:cNvPr>
          <p:cNvSpPr txBox="1"/>
          <p:nvPr/>
        </p:nvSpPr>
        <p:spPr>
          <a:xfrm>
            <a:off x="6438897" y="3483875"/>
            <a:ext cx="2662911"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339EB775-9350-90B8-CED1-4D407B81B4D2}"/>
              </a:ext>
            </a:extLst>
          </p:cNvPr>
          <p:cNvSpPr txBox="1"/>
          <p:nvPr/>
        </p:nvSpPr>
        <p:spPr>
          <a:xfrm>
            <a:off x="6493362" y="4302659"/>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xmlns="" id="{84B69747-92FD-1B6C-8057-4F08BB8F06FE}"/>
              </a:ext>
            </a:extLst>
          </p:cNvPr>
          <p:cNvSpPr/>
          <p:nvPr/>
        </p:nvSpPr>
        <p:spPr>
          <a:xfrm flipH="1">
            <a:off x="6438897" y="5029252"/>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xmlns="" id="{4EA685D2-A3B0-4DD3-3465-F3A141DD190B}"/>
              </a:ext>
            </a:extLst>
          </p:cNvPr>
          <p:cNvSpPr txBox="1"/>
          <p:nvPr/>
        </p:nvSpPr>
        <p:spPr>
          <a:xfrm>
            <a:off x="6183631" y="5064929"/>
            <a:ext cx="2960369" cy="492443"/>
          </a:xfrm>
          <a:prstGeom prst="rect">
            <a:avLst/>
          </a:prstGeom>
          <a:noFill/>
        </p:spPr>
        <p:txBody>
          <a:bodyPr wrap="square">
            <a:spAutoFit/>
          </a:bodyPr>
          <a:lstStyle/>
          <a:p>
            <a:pPr rtl="1"/>
            <a:r>
              <a:rPr lang="ar-DZ" sz="2600" b="1" dirty="0">
                <a:solidFill>
                  <a:srgbClr val="C0000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600" dirty="0">
              <a:solidFill>
                <a:srgbClr val="C00000"/>
              </a:solidFill>
              <a:latin typeface="AlGhadTV" panose="01000500000000020004" pitchFamily="2" charset="-78"/>
              <a:cs typeface="AlGhadTV" panose="01000500000000020004" pitchFamily="2" charset="-78"/>
            </a:endParaRPr>
          </a:p>
        </p:txBody>
      </p:sp>
      <p:pic>
        <p:nvPicPr>
          <p:cNvPr id="3" name="ElevenLabs_2024-07-10T09_53_21_Sarah_pre_s50_sb75_se0_b_m2">
            <a:hlinkClick r:id="" action="ppaction://media"/>
            <a:extLst>
              <a:ext uri="{FF2B5EF4-FFF2-40B4-BE49-F238E27FC236}">
                <a16:creationId xmlns:a16="http://schemas.microsoft.com/office/drawing/2014/main" xmlns="" id="{08B284DE-CA7E-9BD3-5BDE-D20B4497969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9270972" y="2837334"/>
            <a:ext cx="365522" cy="487363"/>
          </a:xfrm>
          <a:prstGeom prst="rect">
            <a:avLst/>
          </a:prstGeom>
        </p:spPr>
      </p:pic>
    </p:spTree>
    <p:extLst>
      <p:ext uri="{BB962C8B-B14F-4D97-AF65-F5344CB8AC3E}">
        <p14:creationId xmlns:p14="http://schemas.microsoft.com/office/powerpoint/2010/main" xmlns="" val="2496872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5404402" y="1693271"/>
            <a:ext cx="3247913" cy="584775"/>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F7C7A411-4B64-A799-4615-06783129EB61}"/>
              </a:ext>
            </a:extLst>
          </p:cNvPr>
          <p:cNvSpPr txBox="1"/>
          <p:nvPr/>
        </p:nvSpPr>
        <p:spPr>
          <a:xfrm>
            <a:off x="-6074123" y="-3847226"/>
            <a:ext cx="6074123" cy="1107996"/>
          </a:xfrm>
          <a:prstGeom prst="rect">
            <a:avLst/>
          </a:prstGeom>
          <a:noFill/>
        </p:spPr>
        <p:txBody>
          <a:bodyPr wrap="square">
            <a:spAutoFit/>
          </a:bodyPr>
          <a:lstStyle/>
          <a:p>
            <a:pPr algn="r" rtl="1"/>
            <a:r>
              <a:rPr lang="ar-DZ" sz="2200" dirty="0">
                <a:solidFill>
                  <a:srgbClr val="002060"/>
                </a:solidFill>
                <a:latin typeface="Aljazeera" panose="02000000000000000000" pitchFamily="2" charset="-78"/>
                <a:ea typeface="Calibri" panose="020F0502020204030204" pitchFamily="34" charset="0"/>
                <a:cs typeface="Aljazeera" panose="02000000000000000000" pitchFamily="2" charset="-78"/>
              </a:rPr>
              <a:t>تتجلى ظاهرة العولمة في مجموعة من السلوكيات الاقتصادية التي تصدر من المؤسسة، والتي تتجاوز الحدود الوطنية لتكتسي طابع العالمية، ومن بين مظاهر العولمة نجد: </a:t>
            </a:r>
          </a:p>
        </p:txBody>
      </p:sp>
      <p:sp>
        <p:nvSpPr>
          <p:cNvPr id="16" name="ZoneTexte 15">
            <a:extLst>
              <a:ext uri="{FF2B5EF4-FFF2-40B4-BE49-F238E27FC236}">
                <a16:creationId xmlns:a16="http://schemas.microsoft.com/office/drawing/2014/main" xmlns="" id="{2935A166-68F0-D620-19F3-A69829229F04}"/>
              </a:ext>
            </a:extLst>
          </p:cNvPr>
          <p:cNvSpPr txBox="1"/>
          <p:nvPr/>
        </p:nvSpPr>
        <p:spPr>
          <a:xfrm>
            <a:off x="-7297133" y="3226148"/>
            <a:ext cx="6074123" cy="4524315"/>
          </a:xfrm>
          <a:prstGeom prst="rect">
            <a:avLst/>
          </a:prstGeom>
          <a:noFill/>
        </p:spPr>
        <p:txBody>
          <a:bodyPr wrap="square">
            <a:spAutoFit/>
          </a:bodyPr>
          <a:lstStyle/>
          <a:p>
            <a:pPr algn="just"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أصبحت العولمة اليوم تشكل السمة الغالبة على جل النشاطات الاقتصادية، ما يدفع بالمؤسسات الاقتصادية إلى ضرورة تبني هذا النهج لدعم حظوظها وتنافسيتها ولضمان استمرارها وهذا بضمان حصتها في السوق العالمية. </a:t>
            </a:r>
            <a:endParaRPr lang="ar-DZ" sz="3200" dirty="0">
              <a:solidFill>
                <a:srgbClr val="002060"/>
              </a:solidFill>
              <a:effectLst/>
              <a:latin typeface="Aljazeera" panose="02000000000000000000" pitchFamily="2" charset="-78"/>
              <a:ea typeface="Calibri" panose="020F0502020204030204" pitchFamily="34" charset="0"/>
              <a:cs typeface="Aljazeera" panose="02000000000000000000" pitchFamily="2" charset="-78"/>
            </a:endParaRPr>
          </a:p>
        </p:txBody>
      </p:sp>
      <p:sp>
        <p:nvSpPr>
          <p:cNvPr id="17" name="Rectangle 16">
            <a:extLst>
              <a:ext uri="{FF2B5EF4-FFF2-40B4-BE49-F238E27FC236}">
                <a16:creationId xmlns:a16="http://schemas.microsoft.com/office/drawing/2014/main" xmlns="" id="{48E232BA-90ED-64B8-6405-8F87C14871DE}"/>
              </a:ext>
            </a:extLst>
          </p:cNvPr>
          <p:cNvSpPr/>
          <p:nvPr/>
        </p:nvSpPr>
        <p:spPr>
          <a:xfrm flipH="1">
            <a:off x="12296413" y="3411326"/>
            <a:ext cx="2705100" cy="550861"/>
          </a:xfrm>
          <a:prstGeom prst="rect">
            <a:avLst/>
          </a:prstGeom>
          <a:gradFill>
            <a:gsLst>
              <a:gs pos="0">
                <a:schemeClr val="accent2"/>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35C7F2A-51C1-7166-C51F-67B3600A70DD}"/>
              </a:ext>
            </a:extLst>
          </p:cNvPr>
          <p:cNvSpPr/>
          <p:nvPr/>
        </p:nvSpPr>
        <p:spPr>
          <a:xfrm flipH="1">
            <a:off x="9436226" y="2675981"/>
            <a:ext cx="2650637" cy="550861"/>
          </a:xfrm>
          <a:prstGeom prst="rect">
            <a:avLst/>
          </a:prstGeom>
          <a:gradFill>
            <a:gsLst>
              <a:gs pos="0">
                <a:schemeClr val="accent1"/>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xmlns="" id="{5DBF3C88-377B-92D9-53C5-FFB010731663}"/>
              </a:ext>
            </a:extLst>
          </p:cNvPr>
          <p:cNvSpPr/>
          <p:nvPr/>
        </p:nvSpPr>
        <p:spPr>
          <a:xfrm flipH="1">
            <a:off x="15139624" y="4310177"/>
            <a:ext cx="2705102" cy="550861"/>
          </a:xfrm>
          <a:prstGeom prst="rect">
            <a:avLst/>
          </a:prstGeom>
          <a:gradFill>
            <a:gsLst>
              <a:gs pos="0">
                <a:schemeClr val="accent3"/>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ZoneTexte 19">
            <a:extLst>
              <a:ext uri="{FF2B5EF4-FFF2-40B4-BE49-F238E27FC236}">
                <a16:creationId xmlns:a16="http://schemas.microsoft.com/office/drawing/2014/main" xmlns="" id="{0EE821BE-A6EE-E9BF-0B06-33A29425BFE9}"/>
              </a:ext>
            </a:extLst>
          </p:cNvPr>
          <p:cNvSpPr txBox="1"/>
          <p:nvPr/>
        </p:nvSpPr>
        <p:spPr>
          <a:xfrm>
            <a:off x="9381761" y="2750353"/>
            <a:ext cx="2705102"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التجارة</a:t>
            </a:r>
            <a:endParaRPr lang="fr-FR" sz="2000" dirty="0">
              <a:solidFill>
                <a:srgbClr val="002060"/>
              </a:solidFill>
              <a:latin typeface="AlGhadTV" panose="01000500000000020004" pitchFamily="2" charset="-78"/>
              <a:cs typeface="AlGhadTV" panose="01000500000000020004" pitchFamily="2" charset="-78"/>
            </a:endParaRPr>
          </a:p>
        </p:txBody>
      </p:sp>
      <p:sp>
        <p:nvSpPr>
          <p:cNvPr id="21" name="ZoneTexte 20">
            <a:extLst>
              <a:ext uri="{FF2B5EF4-FFF2-40B4-BE49-F238E27FC236}">
                <a16:creationId xmlns:a16="http://schemas.microsoft.com/office/drawing/2014/main" xmlns="" id="{33D43692-6764-E698-F20C-3DE90E2B3402}"/>
              </a:ext>
            </a:extLst>
          </p:cNvPr>
          <p:cNvSpPr txBox="1"/>
          <p:nvPr/>
        </p:nvSpPr>
        <p:spPr>
          <a:xfrm>
            <a:off x="12296410" y="3481095"/>
            <a:ext cx="2662911"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عولمة الاستثمار</a:t>
            </a:r>
            <a:endParaRPr lang="fr-FR" sz="2000" dirty="0">
              <a:solidFill>
                <a:srgbClr val="002060"/>
              </a:solidFill>
              <a:latin typeface="AlGhadTV" panose="01000500000000020004" pitchFamily="2" charset="-78"/>
              <a:cs typeface="AlGhadTV" panose="01000500000000020004" pitchFamily="2" charset="-78"/>
            </a:endParaRPr>
          </a:p>
        </p:txBody>
      </p:sp>
      <p:sp>
        <p:nvSpPr>
          <p:cNvPr id="22" name="ZoneTexte 21">
            <a:extLst>
              <a:ext uri="{FF2B5EF4-FFF2-40B4-BE49-F238E27FC236}">
                <a16:creationId xmlns:a16="http://schemas.microsoft.com/office/drawing/2014/main" xmlns="" id="{339EB775-9350-90B8-CED1-4D407B81B4D2}"/>
              </a:ext>
            </a:extLst>
          </p:cNvPr>
          <p:cNvSpPr txBox="1"/>
          <p:nvPr/>
        </p:nvSpPr>
        <p:spPr>
          <a:xfrm>
            <a:off x="15194087" y="4391157"/>
            <a:ext cx="2650638"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العولمة المالية</a:t>
            </a:r>
            <a:endParaRPr lang="fr-FR" sz="2000" dirty="0">
              <a:solidFill>
                <a:srgbClr val="002060"/>
              </a:solidFill>
              <a:latin typeface="AlGhadTV" panose="01000500000000020004" pitchFamily="2" charset="-78"/>
              <a:cs typeface="AlGhadTV" panose="01000500000000020004" pitchFamily="2" charset="-78"/>
            </a:endParaRPr>
          </a:p>
        </p:txBody>
      </p:sp>
      <p:sp>
        <p:nvSpPr>
          <p:cNvPr id="24" name="Rectangle 23">
            <a:extLst>
              <a:ext uri="{FF2B5EF4-FFF2-40B4-BE49-F238E27FC236}">
                <a16:creationId xmlns:a16="http://schemas.microsoft.com/office/drawing/2014/main" xmlns="" id="{84B69747-92FD-1B6C-8057-4F08BB8F06FE}"/>
              </a:ext>
            </a:extLst>
          </p:cNvPr>
          <p:cNvSpPr/>
          <p:nvPr/>
        </p:nvSpPr>
        <p:spPr>
          <a:xfrm flipH="1">
            <a:off x="18182860" y="5251163"/>
            <a:ext cx="2705103" cy="550861"/>
          </a:xfrm>
          <a:prstGeom prst="rect">
            <a:avLst/>
          </a:prstGeom>
          <a:gradFill>
            <a:gsLst>
              <a:gs pos="0">
                <a:schemeClr val="accent4"/>
              </a:gs>
              <a:gs pos="100000">
                <a:schemeClr val="bg2">
                  <a:alpha val="0"/>
                </a:schemeClr>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ZoneTexte 24">
            <a:extLst>
              <a:ext uri="{FF2B5EF4-FFF2-40B4-BE49-F238E27FC236}">
                <a16:creationId xmlns:a16="http://schemas.microsoft.com/office/drawing/2014/main" xmlns="" id="{4EA685D2-A3B0-4DD3-3465-F3A141DD190B}"/>
              </a:ext>
            </a:extLst>
          </p:cNvPr>
          <p:cNvSpPr txBox="1"/>
          <p:nvPr/>
        </p:nvSpPr>
        <p:spPr>
          <a:xfrm>
            <a:off x="18182860" y="5326537"/>
            <a:ext cx="2705103" cy="400110"/>
          </a:xfrm>
          <a:prstGeom prst="rect">
            <a:avLst/>
          </a:prstGeom>
          <a:noFill/>
        </p:spPr>
        <p:txBody>
          <a:bodyPr wrap="square">
            <a:spAutoFit/>
          </a:bodyPr>
          <a:lstStyle/>
          <a:p>
            <a:pPr rtl="1"/>
            <a:r>
              <a:rPr lang="ar-DZ" sz="2000" b="1" dirty="0">
                <a:solidFill>
                  <a:srgbClr val="002060"/>
                </a:solidFill>
                <a:latin typeface="AlGhadTV" panose="01000500000000020004" pitchFamily="2" charset="-78"/>
                <a:ea typeface="Calibri" panose="020F0502020204030204" pitchFamily="34" charset="0"/>
                <a:cs typeface="AlGhadTV" panose="01000500000000020004" pitchFamily="2" charset="-78"/>
              </a:rPr>
              <a:t>توجه المقاولة نحو العولمة</a:t>
            </a:r>
            <a:endParaRPr lang="fr-FR" sz="2000" dirty="0">
              <a:solidFill>
                <a:srgbClr val="002060"/>
              </a:solidFill>
              <a:latin typeface="AlGhadTV" panose="01000500000000020004" pitchFamily="2" charset="-78"/>
              <a:cs typeface="AlGhadTV" panose="01000500000000020004" pitchFamily="2" charset="-78"/>
            </a:endParaRPr>
          </a:p>
        </p:txBody>
      </p:sp>
      <p:sp>
        <p:nvSpPr>
          <p:cNvPr id="3" name="ZoneTexte 2">
            <a:extLst>
              <a:ext uri="{FF2B5EF4-FFF2-40B4-BE49-F238E27FC236}">
                <a16:creationId xmlns:a16="http://schemas.microsoft.com/office/drawing/2014/main" xmlns="" id="{3B55AB36-2096-7A1D-392C-0C393B1D6CF0}"/>
              </a:ext>
            </a:extLst>
          </p:cNvPr>
          <p:cNvSpPr txBox="1"/>
          <p:nvPr/>
        </p:nvSpPr>
        <p:spPr>
          <a:xfrm>
            <a:off x="1031367" y="2075139"/>
            <a:ext cx="7081265" cy="6555641"/>
          </a:xfrm>
          <a:prstGeom prst="rect">
            <a:avLst/>
          </a:prstGeom>
          <a:noFill/>
        </p:spPr>
        <p:txBody>
          <a:bodyPr wrap="square">
            <a:spAutoFit/>
          </a:bodyPr>
          <a:lstStyle/>
          <a:p>
            <a:pPr algn="ctr" rtl="1">
              <a:lnSpc>
                <a:spcPct val="150000"/>
              </a:lnSpc>
            </a:pPr>
            <a:r>
              <a:rPr lang="ar-DZ" sz="4000" dirty="0">
                <a:solidFill>
                  <a:srgbClr val="002060"/>
                </a:solidFill>
                <a:latin typeface="Aljazeera" panose="02000000000000000000" pitchFamily="2" charset="-78"/>
                <a:ea typeface="Calibri" panose="020F0502020204030204" pitchFamily="34" charset="0"/>
                <a:cs typeface="Aljazeera" panose="02000000000000000000" pitchFamily="2" charset="-78"/>
              </a:rPr>
              <a:t>ولا يمكن للمقاولة أن تبقى بمعزل عن هذه التطورات الحاصلة، بل وجب عليها الاندماج والتكيف مع مسايرة التوجهات الحديثة للاقتصاد العالمي وأن تكون لها نظرة ذات بعد عالمي. ومن العناصر التي ينبغي أن تركز عليها المقاولة لتحقيق ذلك ما يلي: </a:t>
            </a:r>
          </a:p>
        </p:txBody>
      </p:sp>
      <p:pic>
        <p:nvPicPr>
          <p:cNvPr id="5" name="ElevenLabs_2024-07-10T09_53_21_Sarah_pre_s50_sb75_se0_b_m2">
            <a:hlinkClick r:id="" action="ppaction://media"/>
            <a:extLst>
              <a:ext uri="{FF2B5EF4-FFF2-40B4-BE49-F238E27FC236}">
                <a16:creationId xmlns:a16="http://schemas.microsoft.com/office/drawing/2014/main" xmlns="" id="{73EC55DB-61A4-F7D8-4473-126B16BBB52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571999" y="-727731"/>
            <a:ext cx="365522" cy="487363"/>
          </a:xfrm>
          <a:prstGeom prst="rect">
            <a:avLst/>
          </a:prstGeom>
        </p:spPr>
      </p:pic>
      <p:pic>
        <p:nvPicPr>
          <p:cNvPr id="8" name="ElevenLabs_2024-07-10T09_54_02_Sarah_pre_s50_sb75_se0_b_m2">
            <a:hlinkClick r:id="" action="ppaction://media"/>
            <a:extLst>
              <a:ext uri="{FF2B5EF4-FFF2-40B4-BE49-F238E27FC236}">
                <a16:creationId xmlns:a16="http://schemas.microsoft.com/office/drawing/2014/main" xmlns="" id="{62B4D397-83A2-724C-3A16-9A7B15E19F9F}"/>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3758665" y="-769502"/>
            <a:ext cx="365522" cy="487363"/>
          </a:xfrm>
          <a:prstGeom prst="rect">
            <a:avLst/>
          </a:prstGeom>
        </p:spPr>
      </p:pic>
    </p:spTree>
    <p:extLst>
      <p:ext uri="{BB962C8B-B14F-4D97-AF65-F5344CB8AC3E}">
        <p14:creationId xmlns:p14="http://schemas.microsoft.com/office/powerpoint/2010/main" xmlns="" val="4259701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par>
                                <p:cTn id="12" presetID="1" presetClass="mediacall" presetSubtype="0" fill="hold" nodeType="withEffect">
                                  <p:stCondLst>
                                    <p:cond delay="0"/>
                                  </p:stCondLst>
                                  <p:childTnLst>
                                    <p:cmd type="call" cmd="playFrom(0.0)">
                                      <p:cBhvr>
                                        <p:cTn id="13" dur="216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endCondLst>
                    <p:cond evt="onStopAudio" delay="0">
                      <p:tgtEl>
                        <p:sldTgt/>
                      </p:tgtEl>
                    </p:cond>
                  </p:endCondLst>
                </p:cTn>
                <p:tgtEl>
                  <p:spTgt spid="5"/>
                </p:tgtEl>
              </p:cMediaNode>
            </p:video>
            <p:video>
              <p:cMediaNode vol="80000">
                <p:cTn id="15" fill="hold" display="0">
                  <p:stCondLst>
                    <p:cond delay="indefinite"/>
                  </p:stCondLst>
                  <p:endCondLst>
                    <p:cond evt="onStopAudio" delay="0">
                      <p:tgtEl>
                        <p:sldTgt/>
                      </p:tgtEl>
                    </p:cond>
                  </p:endCondLst>
                </p:cTn>
                <p:tgtEl>
                  <p:spTgt spid="8"/>
                </p:tgtEl>
              </p:cMediaNode>
            </p:video>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4" name="ZoneTexte 3">
            <a:extLst>
              <a:ext uri="{FF2B5EF4-FFF2-40B4-BE49-F238E27FC236}">
                <a16:creationId xmlns:a16="http://schemas.microsoft.com/office/drawing/2014/main" xmlns="" id="{5958C9DB-2A06-6FC7-FF83-FE61C1FE0168}"/>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ثالثا: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والعولمة</a:t>
            </a:r>
          </a:p>
        </p:txBody>
      </p:sp>
      <p:sp>
        <p:nvSpPr>
          <p:cNvPr id="7" name="Rectangle 6">
            <a:extLst>
              <a:ext uri="{FF2B5EF4-FFF2-40B4-BE49-F238E27FC236}">
                <a16:creationId xmlns:a16="http://schemas.microsoft.com/office/drawing/2014/main" xmlns="" id="{00D5FC4E-4DE8-1AB4-1C47-98BFD6971630}"/>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02</a:t>
            </a:r>
          </a:p>
        </p:txBody>
      </p:sp>
      <p:sp>
        <p:nvSpPr>
          <p:cNvPr id="9" name="ZoneTexte 8">
            <a:extLst>
              <a:ext uri="{FF2B5EF4-FFF2-40B4-BE49-F238E27FC236}">
                <a16:creationId xmlns:a16="http://schemas.microsoft.com/office/drawing/2014/main" xmlns="" id="{CD5EFD20-32A5-8FE4-746A-42CC5E925A96}"/>
              </a:ext>
            </a:extLst>
          </p:cNvPr>
          <p:cNvSpPr txBox="1"/>
          <p:nvPr/>
        </p:nvSpPr>
        <p:spPr>
          <a:xfrm>
            <a:off x="6198243" y="1693271"/>
            <a:ext cx="2454072"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مظاهر وأبعاد العولمة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3B55AB36-2096-7A1D-392C-0C393B1D6CF0}"/>
              </a:ext>
            </a:extLst>
          </p:cNvPr>
          <p:cNvSpPr txBox="1"/>
          <p:nvPr/>
        </p:nvSpPr>
        <p:spPr>
          <a:xfrm>
            <a:off x="6293735" y="2434291"/>
            <a:ext cx="2740758" cy="5632311"/>
          </a:xfrm>
          <a:prstGeom prst="rect">
            <a:avLst/>
          </a:prstGeom>
          <a:noFill/>
        </p:spPr>
        <p:txBody>
          <a:bodyPr wrap="square">
            <a:spAutoFit/>
          </a:bodyPr>
          <a:lstStyle/>
          <a:p>
            <a:pPr algn="just" rtl="1">
              <a:lnSpc>
                <a:spcPct val="250000"/>
              </a:lnSpc>
            </a:pPr>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ولا يمكن للمقاولة أن تبقى بمعزل عن هذه التطورات الحاصلة، بل وجب عليها الاندماج والتكيف مع مسايرة التوجهات الحديثة للاقتصاد العالمي وأن تكون لها نظرة ذات بعد عالمي. ومن العناصر التي ينبغي أن تركز عليها المقاولة لتحقيق ذلك ما يلي: </a:t>
            </a:r>
          </a:p>
        </p:txBody>
      </p:sp>
      <p:sp>
        <p:nvSpPr>
          <p:cNvPr id="34" name="ZoneTexte 33">
            <a:extLst>
              <a:ext uri="{FF2B5EF4-FFF2-40B4-BE49-F238E27FC236}">
                <a16:creationId xmlns:a16="http://schemas.microsoft.com/office/drawing/2014/main" xmlns="" id="{9EDE71F4-D72F-C371-3C83-7540A8037B3E}"/>
              </a:ext>
            </a:extLst>
          </p:cNvPr>
          <p:cNvSpPr txBox="1"/>
          <p:nvPr/>
        </p:nvSpPr>
        <p:spPr>
          <a:xfrm>
            <a:off x="243068" y="2170758"/>
            <a:ext cx="5772874" cy="5170646"/>
          </a:xfrm>
          <a:prstGeom prst="rect">
            <a:avLst/>
          </a:prstGeom>
          <a:noFill/>
        </p:spPr>
        <p:txBody>
          <a:bodyPr wrap="square">
            <a:spAutoFit/>
          </a:bodyPr>
          <a:lstStyle/>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2">
                    <a:lumMod val="50000"/>
                  </a:schemeClr>
                </a:solidFill>
                <a:latin typeface="Aljazeera" panose="02000000000000000000" pitchFamily="2" charset="-78"/>
                <a:ea typeface="Calibri" panose="020F0502020204030204" pitchFamily="34" charset="0"/>
                <a:cs typeface="Aljazeera" panose="02000000000000000000" pitchFamily="2" charset="-78"/>
              </a:rPr>
              <a:t> التوجه نحو استخدام التكنولوجيا الحديثة والبحث والتطوير وهذا لتحسين نوعية المنتجات والخدمات وجودتها.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3">
                    <a:lumMod val="50000"/>
                  </a:schemeClr>
                </a:solidFill>
                <a:latin typeface="Aljazeera" panose="02000000000000000000" pitchFamily="2" charset="-78"/>
                <a:ea typeface="Calibri" panose="020F0502020204030204" pitchFamily="34" charset="0"/>
                <a:cs typeface="Aljazeera" panose="02000000000000000000" pitchFamily="2" charset="-78"/>
              </a:rPr>
              <a:t> السعي لتحقيق رغبات المستهلكين المتعددة والمتغيرة لكسب ثقتهم وضمان ولائهم على المدى القصير والطويل.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4">
                    <a:lumMod val="50000"/>
                  </a:schemeClr>
                </a:solidFill>
                <a:latin typeface="Aljazeera" panose="02000000000000000000" pitchFamily="2" charset="-78"/>
                <a:ea typeface="Calibri" panose="020F0502020204030204" pitchFamily="34" charset="0"/>
                <a:cs typeface="Aljazeera" panose="02000000000000000000" pitchFamily="2" charset="-78"/>
              </a:rPr>
              <a:t> الالتزام بالشرعية العالمية والتي تتمثل في مختلف المعايير والمقاييس الدولية التي تدعم شرعية الأنشطة الاقتصادية.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5">
                    <a:lumMod val="50000"/>
                  </a:schemeClr>
                </a:solidFill>
                <a:latin typeface="Aljazeera" panose="02000000000000000000" pitchFamily="2" charset="-78"/>
                <a:ea typeface="Calibri" panose="020F0502020204030204" pitchFamily="34" charset="0"/>
                <a:cs typeface="Aljazeera" panose="02000000000000000000" pitchFamily="2" charset="-78"/>
              </a:rPr>
              <a:t> السعي نحو الانضمام إلى مختلف المنضمات العالمية الخاصة بمنح الامتيازات التي تسهل تجاوز مختلف الحدود والاستفادة منها. </a:t>
            </a:r>
          </a:p>
          <a:p>
            <a:pPr marL="285750" indent="-285750" algn="just" rtl="1">
              <a:lnSpc>
                <a:spcPct val="150000"/>
              </a:lnSpc>
              <a:buClr>
                <a:srgbClr val="C00000"/>
              </a:buClr>
              <a:buSzPct val="120000"/>
              <a:buFont typeface="Wingdings" panose="05000000000000000000" pitchFamily="2" charset="2"/>
              <a:buChar char=""/>
            </a:pPr>
            <a:r>
              <a:rPr lang="ar-DZ" sz="2000" dirty="0">
                <a:solidFill>
                  <a:schemeClr val="accent6">
                    <a:lumMod val="50000"/>
                  </a:schemeClr>
                </a:solidFill>
                <a:latin typeface="Aljazeera" panose="02000000000000000000" pitchFamily="2" charset="-78"/>
                <a:ea typeface="Calibri" panose="020F0502020204030204" pitchFamily="34" charset="0"/>
                <a:cs typeface="Aljazeera" panose="02000000000000000000" pitchFamily="2" charset="-78"/>
              </a:rPr>
              <a:t> النجاح على المستوى المحلي الذي يعني قدرتها وتمكنها من المنافسة على المستوى الدولي. </a:t>
            </a:r>
          </a:p>
        </p:txBody>
      </p:sp>
      <p:pic>
        <p:nvPicPr>
          <p:cNvPr id="5" name="ElevenLabs_2024-07-10T09_57_10_Sarah_pre_s50_sb75_se0_b_m2(2)">
            <a:hlinkClick r:id="" action="ppaction://media"/>
            <a:extLst>
              <a:ext uri="{FF2B5EF4-FFF2-40B4-BE49-F238E27FC236}">
                <a16:creationId xmlns:a16="http://schemas.microsoft.com/office/drawing/2014/main" xmlns="" id="{8F131659-BBD4-04F6-CBB1-88A52813148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389238" y="-734355"/>
            <a:ext cx="365522" cy="487363"/>
          </a:xfrm>
          <a:prstGeom prst="rect">
            <a:avLst/>
          </a:prstGeom>
        </p:spPr>
      </p:pic>
      <p:sp>
        <p:nvSpPr>
          <p:cNvPr id="8" name="ZoneTexte 7">
            <a:extLst>
              <a:ext uri="{FF2B5EF4-FFF2-40B4-BE49-F238E27FC236}">
                <a16:creationId xmlns:a16="http://schemas.microsoft.com/office/drawing/2014/main" xmlns="" id="{13E1E0A4-5C2E-E0F3-C153-0DA08DDC879F}"/>
              </a:ext>
            </a:extLst>
          </p:cNvPr>
          <p:cNvSpPr txBox="1"/>
          <p:nvPr/>
        </p:nvSpPr>
        <p:spPr>
          <a:xfrm>
            <a:off x="51000" y="7666864"/>
            <a:ext cx="8983493" cy="3490186"/>
          </a:xfrm>
          <a:prstGeom prst="rect">
            <a:avLst/>
          </a:prstGeom>
          <a:noFill/>
        </p:spPr>
        <p:txBody>
          <a:bodyPr wrap="square">
            <a:spAutoFit/>
          </a:bodyPr>
          <a:lstStyle/>
          <a:p>
            <a:pPr algn="ctr" rtl="1">
              <a:lnSpc>
                <a:spcPct val="115000"/>
              </a:lnSpc>
              <a:spcAft>
                <a:spcPts val="1000"/>
              </a:spcAft>
            </a:pP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المحاضرة السادسة: الابتكار والإبداع </a:t>
            </a:r>
            <a:r>
              <a:rPr lang="ar-DZ" sz="9600" dirty="0" err="1">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المقاولاتي</a:t>
            </a:r>
            <a:r>
              <a:rPr lang="ar-DZ" sz="96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ea typeface="Calibri" panose="020F0502020204030204" pitchFamily="34" charset="0"/>
                <a:cs typeface="Changa ExtraBold" pitchFamily="2" charset="-78"/>
              </a:rPr>
              <a:t> </a:t>
            </a:r>
            <a:endParaRPr lang="fr-FR" sz="4800" dirty="0">
              <a:ln w="19050">
                <a:solidFill>
                  <a:schemeClr val="tx1"/>
                </a:solidFill>
              </a:ln>
              <a:solidFill>
                <a:srgbClr val="FFC000"/>
              </a:solidFill>
              <a:effectLst>
                <a:outerShdw blurRad="266700" dist="38100" dir="2700000" algn="tl" rotWithShape="0">
                  <a:prstClr val="black">
                    <a:alpha val="68000"/>
                  </a:prstClr>
                </a:outerShdw>
              </a:effectLst>
              <a:latin typeface="Changa ExtraBold" pitchFamily="2" charset="-78"/>
              <a:cs typeface="Changa ExtraBold" pitchFamily="2" charset="-78"/>
            </a:endParaRPr>
          </a:p>
        </p:txBody>
      </p:sp>
    </p:spTree>
    <p:extLst>
      <p:ext uri="{BB962C8B-B14F-4D97-AF65-F5344CB8AC3E}">
        <p14:creationId xmlns:p14="http://schemas.microsoft.com/office/powerpoint/2010/main" xmlns="" val="39570019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4">
                                            <p:txEl>
                                              <p:pRg st="0" end="0"/>
                                            </p:txEl>
                                          </p:spTgt>
                                        </p:tgtEl>
                                        <p:attrNameLst>
                                          <p:attrName>style.visibility</p:attrName>
                                        </p:attrNameLst>
                                      </p:cBhvr>
                                      <p:to>
                                        <p:strVal val="visible"/>
                                      </p:to>
                                    </p:set>
                                    <p:animEffect transition="in" filter="fade">
                                      <p:cBhvr>
                                        <p:cTn id="10" dur="1000"/>
                                        <p:tgtEl>
                                          <p:spTgt spid="34">
                                            <p:txEl>
                                              <p:pRg st="0" end="0"/>
                                            </p:txEl>
                                          </p:spTgt>
                                        </p:tgtEl>
                                      </p:cBhvr>
                                    </p:animEffect>
                                    <p:anim calcmode="lin" valueType="num">
                                      <p:cBhvr>
                                        <p:cTn id="1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7600"/>
                                  </p:stCondLst>
                                  <p:childTnLst>
                                    <p:set>
                                      <p:cBhvr>
                                        <p:cTn id="15" dur="1" fill="hold">
                                          <p:stCondLst>
                                            <p:cond delay="0"/>
                                          </p:stCondLst>
                                        </p:cTn>
                                        <p:tgtEl>
                                          <p:spTgt spid="34">
                                            <p:txEl>
                                              <p:pRg st="1" end="1"/>
                                            </p:txEl>
                                          </p:spTgt>
                                        </p:tgtEl>
                                        <p:attrNameLst>
                                          <p:attrName>style.visibility</p:attrName>
                                        </p:attrNameLst>
                                      </p:cBhvr>
                                      <p:to>
                                        <p:strVal val="visible"/>
                                      </p:to>
                                    </p:set>
                                    <p:animEffect transition="in" filter="fade">
                                      <p:cBhvr>
                                        <p:cTn id="16" dur="1000"/>
                                        <p:tgtEl>
                                          <p:spTgt spid="34">
                                            <p:txEl>
                                              <p:pRg st="1" end="1"/>
                                            </p:txEl>
                                          </p:spTgt>
                                        </p:tgtEl>
                                      </p:cBhvr>
                                    </p:animEffect>
                                    <p:anim calcmode="lin" valueType="num">
                                      <p:cBhvr>
                                        <p:cTn id="17"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9600"/>
                            </p:stCondLst>
                            <p:childTnLst>
                              <p:par>
                                <p:cTn id="20" presetID="42" presetClass="entr" presetSubtype="0" fill="hold" nodeType="afterEffect">
                                  <p:stCondLst>
                                    <p:cond delay="7300"/>
                                  </p:stCondLst>
                                  <p:childTnLst>
                                    <p:set>
                                      <p:cBhvr>
                                        <p:cTn id="21" dur="1" fill="hold">
                                          <p:stCondLst>
                                            <p:cond delay="0"/>
                                          </p:stCondLst>
                                        </p:cTn>
                                        <p:tgtEl>
                                          <p:spTgt spid="34">
                                            <p:txEl>
                                              <p:pRg st="2" end="2"/>
                                            </p:txEl>
                                          </p:spTgt>
                                        </p:tgtEl>
                                        <p:attrNameLst>
                                          <p:attrName>style.visibility</p:attrName>
                                        </p:attrNameLst>
                                      </p:cBhvr>
                                      <p:to>
                                        <p:strVal val="visible"/>
                                      </p:to>
                                    </p:set>
                                    <p:animEffect transition="in" filter="fade">
                                      <p:cBhvr>
                                        <p:cTn id="22" dur="1000"/>
                                        <p:tgtEl>
                                          <p:spTgt spid="34">
                                            <p:txEl>
                                              <p:pRg st="2" end="2"/>
                                            </p:txEl>
                                          </p:spTgt>
                                        </p:tgtEl>
                                      </p:cBhvr>
                                    </p:animEffect>
                                    <p:anim calcmode="lin" valueType="num">
                                      <p:cBhvr>
                                        <p:cTn id="23"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par>
                          <p:cTn id="25" fill="hold">
                            <p:stCondLst>
                              <p:cond delay="17900"/>
                            </p:stCondLst>
                            <p:childTnLst>
                              <p:par>
                                <p:cTn id="26" presetID="42" presetClass="entr" presetSubtype="0" fill="hold" nodeType="afterEffect">
                                  <p:stCondLst>
                                    <p:cond delay="7400"/>
                                  </p:stCondLst>
                                  <p:childTnLst>
                                    <p:set>
                                      <p:cBhvr>
                                        <p:cTn id="27" dur="1" fill="hold">
                                          <p:stCondLst>
                                            <p:cond delay="0"/>
                                          </p:stCondLst>
                                        </p:cTn>
                                        <p:tgtEl>
                                          <p:spTgt spid="34">
                                            <p:txEl>
                                              <p:pRg st="3" end="3"/>
                                            </p:txEl>
                                          </p:spTgt>
                                        </p:tgtEl>
                                        <p:attrNameLst>
                                          <p:attrName>style.visibility</p:attrName>
                                        </p:attrNameLst>
                                      </p:cBhvr>
                                      <p:to>
                                        <p:strVal val="visible"/>
                                      </p:to>
                                    </p:set>
                                    <p:animEffect transition="in" filter="fade">
                                      <p:cBhvr>
                                        <p:cTn id="28" dur="1000"/>
                                        <p:tgtEl>
                                          <p:spTgt spid="34">
                                            <p:txEl>
                                              <p:pRg st="3" end="3"/>
                                            </p:txEl>
                                          </p:spTgt>
                                        </p:tgtEl>
                                      </p:cBhvr>
                                    </p:animEffect>
                                    <p:anim calcmode="lin" valueType="num">
                                      <p:cBhvr>
                                        <p:cTn id="29" dur="1000" fill="hold"/>
                                        <p:tgtEl>
                                          <p:spTgt spid="3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4">
                                            <p:txEl>
                                              <p:pRg st="3" end="3"/>
                                            </p:txEl>
                                          </p:spTgt>
                                        </p:tgtEl>
                                        <p:attrNameLst>
                                          <p:attrName>ppt_y</p:attrName>
                                        </p:attrNameLst>
                                      </p:cBhvr>
                                      <p:tavLst>
                                        <p:tav tm="0">
                                          <p:val>
                                            <p:strVal val="#ppt_y+.1"/>
                                          </p:val>
                                        </p:tav>
                                        <p:tav tm="100000">
                                          <p:val>
                                            <p:strVal val="#ppt_y"/>
                                          </p:val>
                                        </p:tav>
                                      </p:tavLst>
                                    </p:anim>
                                  </p:childTnLst>
                                </p:cTn>
                              </p:par>
                            </p:childTnLst>
                          </p:cTn>
                        </p:par>
                        <p:par>
                          <p:cTn id="31" fill="hold">
                            <p:stCondLst>
                              <p:cond delay="26300"/>
                            </p:stCondLst>
                            <p:childTnLst>
                              <p:par>
                                <p:cTn id="32" presetID="42" presetClass="entr" presetSubtype="0" fill="hold" nodeType="afterEffect">
                                  <p:stCondLst>
                                    <p:cond delay="8700"/>
                                  </p:stCondLst>
                                  <p:childTnLst>
                                    <p:set>
                                      <p:cBhvr>
                                        <p:cTn id="33" dur="1" fill="hold">
                                          <p:stCondLst>
                                            <p:cond delay="0"/>
                                          </p:stCondLst>
                                        </p:cTn>
                                        <p:tgtEl>
                                          <p:spTgt spid="34">
                                            <p:txEl>
                                              <p:pRg st="4" end="4"/>
                                            </p:txEl>
                                          </p:spTgt>
                                        </p:tgtEl>
                                        <p:attrNameLst>
                                          <p:attrName>style.visibility</p:attrName>
                                        </p:attrNameLst>
                                      </p:cBhvr>
                                      <p:to>
                                        <p:strVal val="visible"/>
                                      </p:to>
                                    </p:set>
                                    <p:animEffect transition="in" filter="fade">
                                      <p:cBhvr>
                                        <p:cTn id="34" dur="1000"/>
                                        <p:tgtEl>
                                          <p:spTgt spid="34">
                                            <p:txEl>
                                              <p:pRg st="4" end="4"/>
                                            </p:txEl>
                                          </p:spTgt>
                                        </p:tgtEl>
                                      </p:cBhvr>
                                    </p:animEffect>
                                    <p:anim calcmode="lin" valueType="num">
                                      <p:cBhvr>
                                        <p:cTn id="35" dur="1000" fill="hold"/>
                                        <p:tgtEl>
                                          <p:spTgt spid="3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37" repeatCount="indefinite" fill="hold" display="0">
                  <p:stCondLst>
                    <p:cond delay="indefinite"/>
                  </p:stCondLst>
                  <p:endCondLst>
                    <p:cond evt="onStopAudio"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1" name="ZoneTexte 10">
            <a:extLst>
              <a:ext uri="{FF2B5EF4-FFF2-40B4-BE49-F238E27FC236}">
                <a16:creationId xmlns:a16="http://schemas.microsoft.com/office/drawing/2014/main" xmlns="" id="{4C123938-1471-08BC-D979-537B6F1C38FE}"/>
              </a:ext>
            </a:extLst>
          </p:cNvPr>
          <p:cNvSpPr txBox="1"/>
          <p:nvPr/>
        </p:nvSpPr>
        <p:spPr>
          <a:xfrm>
            <a:off x="9764446" y="7100281"/>
            <a:ext cx="5390491" cy="6863417"/>
          </a:xfrm>
          <a:prstGeom prst="rect">
            <a:avLst/>
          </a:prstGeom>
          <a:noFill/>
        </p:spPr>
        <p:txBody>
          <a:bodyPr wrap="square">
            <a:spAutoFit/>
          </a:bodyPr>
          <a:lstStyle/>
          <a:p>
            <a:pPr algn="just" rtl="1"/>
            <a:r>
              <a:rPr lang="ar-DZ" sz="4400" dirty="0">
                <a:solidFill>
                  <a:srgbClr val="002060"/>
                </a:solidFill>
                <a:effectLst/>
                <a:latin typeface="Aljazeera" panose="02000000000000000000" pitchFamily="2" charset="-78"/>
                <a:ea typeface="Alameen" panose="02000503020000020004" pitchFamily="2" charset="-78"/>
                <a:cs typeface="Aljazeera" panose="02000000000000000000" pitchFamily="2" charset="-78"/>
              </a:rPr>
              <a:t>عرف العالم على المستوى الاقتصادي تغيرات عديدة، وهذا بفعل ظهور متغيرات حديثة ذات أثر كبيرة على مختلف مسارات  النشاطات الاقتصادية. وهذا التطور يوجب على المقاولات ركوب هذه الموجة ومواكبته، وذلك حتى تضمن استمرارها في بيئة اقتصادية معقدة</a:t>
            </a:r>
            <a:endParaRPr lang="fr-FR" sz="4400" dirty="0">
              <a:solidFill>
                <a:srgbClr val="002060"/>
              </a:solidFill>
              <a:latin typeface="Aljazeera" panose="02000000000000000000" pitchFamily="2" charset="-78"/>
              <a:ea typeface="Alameen" panose="02000503020000020004" pitchFamily="2" charset="-78"/>
              <a:cs typeface="Aljazeera" panose="02000000000000000000" pitchFamily="2" charset="-78"/>
            </a:endParaRPr>
          </a:p>
        </p:txBody>
      </p:sp>
      <p:pic>
        <p:nvPicPr>
          <p:cNvPr id="1036" name="Image 1035">
            <a:extLst>
              <a:ext uri="{FF2B5EF4-FFF2-40B4-BE49-F238E27FC236}">
                <a16:creationId xmlns:a16="http://schemas.microsoft.com/office/drawing/2014/main" xmlns="" id="{54901527-90B0-4CAF-151E-BCBF4142FA5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27412" b="25252"/>
          <a:stretch/>
        </p:blipFill>
        <p:spPr>
          <a:xfrm>
            <a:off x="8803085" y="-8443643"/>
            <a:ext cx="7313215" cy="8205664"/>
          </a:xfrm>
          <a:prstGeom prst="rect">
            <a:avLst/>
          </a:prstGeom>
          <a:effectLst>
            <a:outerShdw blurRad="50800" dist="38100" algn="l" rotWithShape="0">
              <a:prstClr val="black">
                <a:alpha val="40000"/>
              </a:prstClr>
            </a:outerShdw>
          </a:effectLst>
        </p:spPr>
      </p:pic>
      <p:sp>
        <p:nvSpPr>
          <p:cNvPr id="1037" name="ZoneTexte 1036">
            <a:extLst>
              <a:ext uri="{FF2B5EF4-FFF2-40B4-BE49-F238E27FC236}">
                <a16:creationId xmlns:a16="http://schemas.microsoft.com/office/drawing/2014/main" xmlns="" id="{B091AD60-6B63-524C-F424-B818C67432E1}"/>
              </a:ext>
            </a:extLst>
          </p:cNvPr>
          <p:cNvSpPr txBox="1"/>
          <p:nvPr/>
        </p:nvSpPr>
        <p:spPr>
          <a:xfrm>
            <a:off x="205740" y="2733289"/>
            <a:ext cx="4739832" cy="4524315"/>
          </a:xfrm>
          <a:prstGeom prst="rect">
            <a:avLst/>
          </a:prstGeom>
          <a:noFill/>
        </p:spPr>
        <p:txBody>
          <a:bodyPr wrap="square">
            <a:spAutoFit/>
          </a:bodyPr>
          <a:lstStyle/>
          <a:p>
            <a:pPr algn="ctr" rtl="1"/>
            <a:r>
              <a:rPr lang="ar-DZ" sz="9600" b="1" dirty="0">
                <a:solidFill>
                  <a:srgbClr val="FF000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أولا: </a:t>
            </a:r>
            <a:r>
              <a:rPr lang="ar-DZ" sz="9600" b="1" dirty="0">
                <a:solidFill>
                  <a:srgbClr val="002060"/>
                </a:solidFill>
                <a:effectLst>
                  <a:reflection blurRad="6350" stA="55000" endA="300" endPos="45500" dir="5400000" sy="-100000" algn="bl" rotWithShape="0"/>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3" name="Image 12">
            <a:extLst>
              <a:ext uri="{FF2B5EF4-FFF2-40B4-BE49-F238E27FC236}">
                <a16:creationId xmlns:a16="http://schemas.microsoft.com/office/drawing/2014/main" xmlns="" id="{A1BE120B-A08D-25C7-5E9F-1062F5A2FBD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4177" b="6948"/>
          <a:stretch/>
        </p:blipFill>
        <p:spPr>
          <a:xfrm>
            <a:off x="4739833" y="1077724"/>
            <a:ext cx="4273397" cy="5063997"/>
          </a:xfrm>
          <a:prstGeom prst="rect">
            <a:avLst/>
          </a:prstGeom>
          <a:effectLst>
            <a:outerShdw blurRad="88900" dist="38100" dir="5400000" sx="102000" sy="102000" algn="t" rotWithShape="0">
              <a:prstClr val="black">
                <a:alpha val="26000"/>
              </a:prstClr>
            </a:outerShdw>
          </a:effectLst>
        </p:spPr>
      </p:pic>
      <p:pic>
        <p:nvPicPr>
          <p:cNvPr id="3" name="ElevenLabs_2024-07-09T23_17_57_Sarah_pre_s50_sb75_se0_b_m2">
            <a:hlinkClick r:id="" action="ppaction://media"/>
            <a:extLst>
              <a:ext uri="{FF2B5EF4-FFF2-40B4-BE49-F238E27FC236}">
                <a16:creationId xmlns:a16="http://schemas.microsoft.com/office/drawing/2014/main" xmlns="" id="{1687BEFC-F104-90F0-856A-A213F70C294D}"/>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0195084" y="3366040"/>
            <a:ext cx="365522" cy="487363"/>
          </a:xfrm>
          <a:prstGeom prst="rect">
            <a:avLst/>
          </a:prstGeom>
        </p:spPr>
      </p:pic>
    </p:spTree>
    <p:extLst>
      <p:ext uri="{BB962C8B-B14F-4D97-AF65-F5344CB8AC3E}">
        <p14:creationId xmlns:p14="http://schemas.microsoft.com/office/powerpoint/2010/main" xmlns="" val="1505859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2000" dirty="0">
                <a:latin typeface="Changa ExtraBold" pitchFamily="2" charset="-78"/>
                <a:cs typeface="Changa ExtraBold" pitchFamily="2" charset="-78"/>
              </a:rPr>
              <a:t>01</a:t>
            </a:r>
            <a:endParaRPr lang="fr-FR"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4962789" y="2302532"/>
            <a:ext cx="4071704" cy="5909310"/>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يرتبط مفهوم المقاولاتية الالكترونية بالأعمال التي يقوم بها المقاول عبر الشبكة الالكترونية في إدارة مؤسسته. وقد تم تعريفها على أنها قدرة الإدارات والقطاعات المختلفة على توفير وتقديم الخدمات والمعاملات والإجراءات بوسائل الكترونية للأفراد أو مؤسسات الأعمال أو للجهات والإدارات الحكومية ذاتها في إطار من الشفافية والوضوح. وبعبارة أخرى تقديم الخدمات وإدارتها عبر شبكات المعلومات الدولية (الانترنيت). </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مفهوم المقاولاتية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2" name="ZoneTexte 11">
            <a:extLst>
              <a:ext uri="{FF2B5EF4-FFF2-40B4-BE49-F238E27FC236}">
                <a16:creationId xmlns:a16="http://schemas.microsoft.com/office/drawing/2014/main" xmlns="" id="{6A502B51-495A-E0E9-3220-7FEF37B9BBCC}"/>
              </a:ext>
            </a:extLst>
          </p:cNvPr>
          <p:cNvSpPr txBox="1"/>
          <p:nvPr/>
        </p:nvSpPr>
        <p:spPr>
          <a:xfrm>
            <a:off x="109507" y="2302531"/>
            <a:ext cx="4071704" cy="3416320"/>
          </a:xfrm>
          <a:prstGeom prst="rect">
            <a:avLst/>
          </a:prstGeom>
          <a:noFill/>
        </p:spPr>
        <p:txBody>
          <a:bodyPr wrap="square">
            <a:spAutoFit/>
          </a:bodyPr>
          <a:lstStyle/>
          <a:p>
            <a:pPr algn="just" rtl="1"/>
            <a:r>
              <a:rPr lang="ar-DZ" sz="2700" dirty="0">
                <a:solidFill>
                  <a:srgbClr val="002060"/>
                </a:solidFill>
                <a:latin typeface="Aljazeera" panose="02000000000000000000" pitchFamily="2" charset="-78"/>
                <a:ea typeface="Calibri" panose="020F0502020204030204" pitchFamily="34" charset="0"/>
                <a:cs typeface="Aljazeera" panose="02000000000000000000" pitchFamily="2" charset="-78"/>
              </a:rPr>
              <a:t>وكما تصف الأعمال الالكترونية الأسلوب الذي تستخدمه المؤسسة في مواكبة ومزاولة أعمالها باستخدام الاتصالات الالكترونية المعتمدة على الانترنيت مع المستفيدين أصحاب المصالح الأساسيين من اجل تحقيق الأغراض والأهداف بكفاءة وفاعلية</a:t>
            </a:r>
          </a:p>
        </p:txBody>
      </p:sp>
      <p:sp>
        <p:nvSpPr>
          <p:cNvPr id="14" name="ZoneTexte 13">
            <a:extLst>
              <a:ext uri="{FF2B5EF4-FFF2-40B4-BE49-F238E27FC236}">
                <a16:creationId xmlns:a16="http://schemas.microsoft.com/office/drawing/2014/main" xmlns="" id="{D690EC77-D4D6-6427-4CBB-DD14191A17F7}"/>
              </a:ext>
            </a:extLst>
          </p:cNvPr>
          <p:cNvSpPr txBox="1"/>
          <p:nvPr/>
        </p:nvSpPr>
        <p:spPr>
          <a:xfrm>
            <a:off x="2289109" y="7443722"/>
            <a:ext cx="4850035"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5" name="ZoneTexte 14">
            <a:extLst>
              <a:ext uri="{FF2B5EF4-FFF2-40B4-BE49-F238E27FC236}">
                <a16:creationId xmlns:a16="http://schemas.microsoft.com/office/drawing/2014/main" xmlns="" id="{7776C4FA-5C32-A5BC-6EA5-2FE2DCB77F80}"/>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6" name="Image 15">
            <a:extLst>
              <a:ext uri="{FF2B5EF4-FFF2-40B4-BE49-F238E27FC236}">
                <a16:creationId xmlns:a16="http://schemas.microsoft.com/office/drawing/2014/main" xmlns="" id="{EDC8E80B-CAB9-6476-6F0B-3DBADA81549E}"/>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177" b="6948"/>
          <a:stretch/>
        </p:blipFill>
        <p:spPr>
          <a:xfrm>
            <a:off x="-4163889" y="-6112293"/>
            <a:ext cx="4273397" cy="5063997"/>
          </a:xfrm>
          <a:prstGeom prst="rect">
            <a:avLst/>
          </a:prstGeom>
          <a:effectLst>
            <a:outerShdw blurRad="88900" dist="38100" dir="5400000" sx="102000" sy="102000" algn="t" rotWithShape="0">
              <a:prstClr val="black">
                <a:alpha val="26000"/>
              </a:prstClr>
            </a:outerShdw>
          </a:effectLst>
        </p:spPr>
      </p:pic>
      <p:pic>
        <p:nvPicPr>
          <p:cNvPr id="3" name="ElevenLabs_2024-07-09T23_18_24_Sarah_pre_s50_sb75_se0_b_m2">
            <a:hlinkClick r:id="" action="ppaction://media"/>
            <a:extLst>
              <a:ext uri="{FF2B5EF4-FFF2-40B4-BE49-F238E27FC236}">
                <a16:creationId xmlns:a16="http://schemas.microsoft.com/office/drawing/2014/main" xmlns="" id="{D3DD72EC-E5AE-3B21-1089-C29A55BEBF8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227971" y="2490045"/>
            <a:ext cx="365522" cy="487363"/>
          </a:xfrm>
          <a:prstGeom prst="rect">
            <a:avLst/>
          </a:prstGeom>
        </p:spPr>
      </p:pic>
      <p:pic>
        <p:nvPicPr>
          <p:cNvPr id="4" name="ElevenLabs_2024-07-09T23_18_59_Sarah_pre_s50_sb75_se0_b_m2">
            <a:hlinkClick r:id="" action="ppaction://media"/>
            <a:extLst>
              <a:ext uri="{FF2B5EF4-FFF2-40B4-BE49-F238E27FC236}">
                <a16:creationId xmlns:a16="http://schemas.microsoft.com/office/drawing/2014/main" xmlns="" id="{33A3CC5F-9884-4C64-D238-1FBB3F2D8CE1}"/>
              </a:ext>
            </a:extLst>
          </p:cNvPr>
          <p:cNvPicPr>
            <a:picLocks noChangeAspect="1"/>
          </p:cNvPicPr>
          <p:nvPr>
            <a:videoFile r:link="rId1"/>
            <p:extLst>
              <p:ext uri="{DAA4B4D4-6D71-4841-9C94-3DE7FCFB9230}">
                <p14:media xmlns:p14="http://schemas.microsoft.com/office/powerpoint/2010/main" xmlns="" r:embed="rId6"/>
              </p:ext>
            </p:extLst>
          </p:nvPr>
        </p:nvPicPr>
        <p:blipFill>
          <a:blip r:embed="rId5" cstate="print"/>
          <a:stretch>
            <a:fillRect/>
          </a:stretch>
        </p:blipFill>
        <p:spPr>
          <a:xfrm>
            <a:off x="-1479720" y="3913940"/>
            <a:ext cx="365522" cy="487363"/>
          </a:xfrm>
          <a:prstGeom prst="rect">
            <a:avLst/>
          </a:prstGeom>
        </p:spPr>
      </p:pic>
      <p:pic>
        <p:nvPicPr>
          <p:cNvPr id="5" name="ElevenLabs_2024-07-09T23_19_41_Sarah_pre_s50_sb75_se0_b_m2">
            <a:hlinkClick r:id="" action="ppaction://media"/>
            <a:extLst>
              <a:ext uri="{FF2B5EF4-FFF2-40B4-BE49-F238E27FC236}">
                <a16:creationId xmlns:a16="http://schemas.microsoft.com/office/drawing/2014/main" xmlns="" id="{A68E6407-A20B-1BB9-A2A9-F9BB48CC7FF1}"/>
              </a:ext>
            </a:extLst>
          </p:cNvPr>
          <p:cNvPicPr>
            <a:picLocks noChangeAspect="1"/>
          </p:cNvPicPr>
          <p:nvPr>
            <a:videoFile r:link="rId1"/>
            <p:extLst>
              <p:ext uri="{DAA4B4D4-6D71-4841-9C94-3DE7FCFB9230}">
                <p14:media xmlns:p14="http://schemas.microsoft.com/office/powerpoint/2010/main" xmlns="" r:embed="rId7"/>
              </p:ext>
            </p:extLst>
          </p:nvPr>
        </p:nvPicPr>
        <p:blipFill>
          <a:blip r:embed="rId5" cstate="print"/>
          <a:stretch>
            <a:fillRect/>
          </a:stretch>
        </p:blipFill>
        <p:spPr>
          <a:xfrm>
            <a:off x="-1157633" y="5779813"/>
            <a:ext cx="365522" cy="487363"/>
          </a:xfrm>
          <a:prstGeom prst="rect">
            <a:avLst/>
          </a:prstGeom>
        </p:spPr>
      </p:pic>
    </p:spTree>
    <p:extLst>
      <p:ext uri="{BB962C8B-B14F-4D97-AF65-F5344CB8AC3E}">
        <p14:creationId xmlns:p14="http://schemas.microsoft.com/office/powerpoint/2010/main" xmlns="" val="7230152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690" fill="hold"/>
                                        <p:tgtEl>
                                          <p:spTgt spid="3"/>
                                        </p:tgtEl>
                                      </p:cBhvr>
                                    </p:cmd>
                                  </p:childTnLst>
                                </p:cTn>
                              </p:par>
                            </p:childTnLst>
                          </p:cTn>
                        </p:par>
                        <p:par>
                          <p:cTn id="16" fill="hold">
                            <p:stCondLst>
                              <p:cond delay="319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32261" fill="hold"/>
                                        <p:tgtEl>
                                          <p:spTgt spid="4"/>
                                        </p:tgtEl>
                                      </p:cBhvr>
                                    </p:cmd>
                                  </p:childTnLst>
                                </p:cTn>
                              </p:par>
                            </p:childTnLst>
                          </p:cTn>
                        </p:par>
                        <p:par>
                          <p:cTn id="26" fill="hold">
                            <p:stCondLst>
                              <p:cond delay="35451"/>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2"/>
                                        </p:tgtEl>
                                        <p:attrNameLst>
                                          <p:attrName>ppt_y</p:attrName>
                                        </p:attrNameLst>
                                      </p:cBhvr>
                                      <p:tavLst>
                                        <p:tav tm="0">
                                          <p:val>
                                            <p:strVal val="#ppt_y"/>
                                          </p:val>
                                        </p:tav>
                                        <p:tav tm="100000">
                                          <p:val>
                                            <p:strVal val="#ppt_y"/>
                                          </p:val>
                                        </p:tav>
                                      </p:tavLst>
                                    </p:anim>
                                    <p:anim calcmode="lin" valueType="num">
                                      <p:cBhvr>
                                        <p:cTn id="31"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2"/>
                                        </p:tgtEl>
                                      </p:cBhvr>
                                    </p:animEffect>
                                  </p:childTnLst>
                                </p:cTn>
                              </p:par>
                              <p:par>
                                <p:cTn id="34" presetID="1" presetClass="mediacall" presetSubtype="0" fill="hold" nodeType="withEffect">
                                  <p:stCondLst>
                                    <p:cond delay="0"/>
                                  </p:stCondLst>
                                  <p:childTnLst>
                                    <p:cmd type="call" cmd="playFrom(0.0)">
                                      <p:cBhvr>
                                        <p:cTn id="35" dur="20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endCondLst>
                    <p:cond evt="onStopAudio" delay="0">
                      <p:tgtEl>
                        <p:sldTgt/>
                      </p:tgtEl>
                    </p:cond>
                  </p:endCondLst>
                </p:cTn>
                <p:tgtEl>
                  <p:spTgt spid="3"/>
                </p:tgtEl>
              </p:cMediaNode>
            </p:video>
            <p:video>
              <p:cMediaNode vol="80000">
                <p:cTn id="37" fill="hold" display="0">
                  <p:stCondLst>
                    <p:cond delay="indefinite"/>
                  </p:stCondLst>
                  <p:endCondLst>
                    <p:cond evt="onStopAudio" delay="0">
                      <p:tgtEl>
                        <p:sldTgt/>
                      </p:tgtEl>
                    </p:cond>
                  </p:endCondLst>
                </p:cTn>
                <p:tgtEl>
                  <p:spTgt spid="4"/>
                </p:tgtEl>
              </p:cMediaNode>
            </p:video>
            <p:video>
              <p:cMediaNode vol="80000">
                <p:cTn id="38" fill="hold" display="0">
                  <p:stCondLst>
                    <p:cond delay="indefinite"/>
                  </p:stCondLst>
                  <p:endCondLst>
                    <p:cond evt="onStopAudio" delay="0">
                      <p:tgtEl>
                        <p:sldTgt/>
                      </p:tgtEl>
                    </p:cond>
                  </p:endCondLst>
                </p:cTn>
                <p:tgtEl>
                  <p:spTgt spid="5"/>
                </p:tgtEl>
              </p:cMediaNode>
            </p:video>
          </p:childTnLst>
        </p:cTn>
      </p:par>
    </p:tnLst>
    <p:bldLst>
      <p:bldP spid="7" grpId="0" animBg="1"/>
      <p:bldP spid="9" grpId="0"/>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2289109" y="2948845"/>
            <a:ext cx="4850035"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ZoneTexte 2">
            <a:extLst>
              <a:ext uri="{FF2B5EF4-FFF2-40B4-BE49-F238E27FC236}">
                <a16:creationId xmlns:a16="http://schemas.microsoft.com/office/drawing/2014/main" xmlns="" id="{0EB4C52A-B2B2-8834-A710-1F4CFE6FCA2A}"/>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4" name="ElevenLabs_2024-07-09T23_21_53_Sarah_pre_s50_sb75_se0_b_m2">
            <a:hlinkClick r:id="" action="ppaction://media"/>
            <a:extLst>
              <a:ext uri="{FF2B5EF4-FFF2-40B4-BE49-F238E27FC236}">
                <a16:creationId xmlns:a16="http://schemas.microsoft.com/office/drawing/2014/main" xmlns="" id="{C6B66612-1A35-B098-83F2-4BD4A9C4A0D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77716" y="3828547"/>
            <a:ext cx="365522" cy="487363"/>
          </a:xfrm>
          <a:prstGeom prst="rect">
            <a:avLst/>
          </a:prstGeom>
        </p:spPr>
      </p:pic>
      <p:pic>
        <p:nvPicPr>
          <p:cNvPr id="5" name="ElevenLabs_2024-07-09T23_21_21_Sarah_pre_s50_sb75_se0_b_m2(1)">
            <a:hlinkClick r:id="" action="ppaction://media"/>
            <a:extLst>
              <a:ext uri="{FF2B5EF4-FFF2-40B4-BE49-F238E27FC236}">
                <a16:creationId xmlns:a16="http://schemas.microsoft.com/office/drawing/2014/main" xmlns="" id="{00FAA89F-FBED-187B-8494-80DBCE209158}"/>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533876" y="3184526"/>
            <a:ext cx="365522" cy="487363"/>
          </a:xfrm>
          <a:prstGeom prst="rect">
            <a:avLst/>
          </a:prstGeom>
        </p:spPr>
      </p:pic>
    </p:spTree>
    <p:extLst>
      <p:ext uri="{BB962C8B-B14F-4D97-AF65-F5344CB8AC3E}">
        <p14:creationId xmlns:p14="http://schemas.microsoft.com/office/powerpoint/2010/main" xmlns="" val="2674295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168" fill="hold"/>
                                        <p:tgtEl>
                                          <p:spTgt spid="4"/>
                                        </p:tgtEl>
                                      </p:cBhvr>
                                    </p:cmd>
                                  </p:childTnLst>
                                </p:cTn>
                              </p:par>
                            </p:childTnLst>
                          </p:cTn>
                        </p:par>
                        <p:par>
                          <p:cTn id="16" fill="hold">
                            <p:stCondLst>
                              <p:cond delay="2668"/>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8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4"/>
                </p:tgtEl>
              </p:cMediaNode>
            </p:video>
            <p:video>
              <p:cMediaNode vol="80000">
                <p:cTn id="27" fill="hold" display="0">
                  <p:stCondLst>
                    <p:cond delay="indefinite"/>
                  </p:stCondLst>
                  <p:endCondLst>
                    <p:cond evt="onStopAudio" delay="0">
                      <p:tgtEl>
                        <p:sldTgt/>
                      </p:tgtEl>
                    </p:cond>
                  </p:endCondLst>
                </p:cTn>
                <p:tgtEl>
                  <p:spTgt spid="5"/>
                </p:tgtEl>
              </p:cMediaNode>
            </p:video>
          </p:childTnLst>
        </p:cTn>
      </p:par>
    </p:tnLst>
    <p:bldLst>
      <p:bldP spid="7" grpId="0" animBg="1"/>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1037" name="ZoneTexte 1036">
            <a:extLst>
              <a:ext uri="{FF2B5EF4-FFF2-40B4-BE49-F238E27FC236}">
                <a16:creationId xmlns:a16="http://schemas.microsoft.com/office/drawing/2014/main" xmlns="" id="{B091AD60-6B63-524C-F424-B818C67432E1}"/>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ar-DZ" sz="1950" dirty="0">
                <a:latin typeface="Changa ExtraBold" pitchFamily="2" charset="-78"/>
                <a:cs typeface="Changa ExtraBold" pitchFamily="2" charset="-78"/>
              </a:rPr>
              <a:t>02</a:t>
            </a:r>
            <a:endParaRPr lang="fr-FR" sz="1950" dirty="0">
              <a:latin typeface="Changa ExtraBold" pitchFamily="2" charset="-78"/>
              <a:cs typeface="Changa ExtraBold" pitchFamily="2" charset="-78"/>
            </a:endParaRP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654619" y="1585801"/>
            <a:ext cx="4850035" cy="1200329"/>
          </a:xfrm>
          <a:prstGeom prst="rect">
            <a:avLst/>
          </a:prstGeom>
          <a:noFill/>
        </p:spPr>
        <p:txBody>
          <a:bodyPr wrap="square">
            <a:spAutoFit/>
          </a:bodyPr>
          <a:lstStyle/>
          <a:p>
            <a:pPr algn="r" rtl="1"/>
            <a:r>
              <a:rPr lang="ar-DZ" sz="24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الخصائص التي تكتسبها الأعمال الالكترونية والتي تميزها عن الأعمال التقليدية. نجد منها:</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خصائص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OUND RECT 02">
            <a:extLst>
              <a:ext uri="{FF2B5EF4-FFF2-40B4-BE49-F238E27FC236}">
                <a16:creationId xmlns:a16="http://schemas.microsoft.com/office/drawing/2014/main" xmlns="" id="{73621075-6072-C7FB-383F-B81CD132D8F7}"/>
              </a:ext>
            </a:extLst>
          </p:cNvPr>
          <p:cNvSpPr/>
          <p:nvPr/>
        </p:nvSpPr>
        <p:spPr>
          <a:xfrm>
            <a:off x="7322130" y="2434291"/>
            <a:ext cx="1518590" cy="4103669"/>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latin typeface="Aljazeera" panose="02000000000000000000" pitchFamily="2" charset="-78"/>
                <a:cs typeface="Aljazeera" panose="02000000000000000000" pitchFamily="2" charset="-78"/>
              </a:rPr>
              <a:t>الاعتماد على ركائز الكترونية في تنفيذ المعاملات، حيث أن كافة المعاملات تتم بين طرفي المعاملة الكترونيا، أي دون أي أوراق متداولة</a:t>
            </a:r>
            <a:endParaRPr lang="en-US" sz="2400" b="0" i="0" dirty="0">
              <a:solidFill>
                <a:schemeClr val="tx1"/>
              </a:solidFill>
              <a:latin typeface="Aljazeera" panose="02000000000000000000" pitchFamily="2" charset="-78"/>
              <a:cs typeface="Aljazeera" panose="02000000000000000000" pitchFamily="2" charset="-78"/>
            </a:endParaRPr>
          </a:p>
        </p:txBody>
      </p:sp>
      <p:sp>
        <p:nvSpPr>
          <p:cNvPr id="4" name="ROUND RECT 02">
            <a:extLst>
              <a:ext uri="{FF2B5EF4-FFF2-40B4-BE49-F238E27FC236}">
                <a16:creationId xmlns:a16="http://schemas.microsoft.com/office/drawing/2014/main" xmlns="" id="{800D753A-576E-BB9D-537B-E3C104F6B5D7}"/>
              </a:ext>
            </a:extLst>
          </p:cNvPr>
          <p:cNvSpPr/>
          <p:nvPr/>
        </p:nvSpPr>
        <p:spPr>
          <a:xfrm>
            <a:off x="5556582" y="2478468"/>
            <a:ext cx="1518590" cy="4103669"/>
          </a:xfrm>
          <a:prstGeom prst="roundRect">
            <a:avLst/>
          </a:prstGeom>
          <a:solidFill>
            <a:srgbClr val="FF00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50" dirty="0">
                <a:solidFill>
                  <a:schemeClr val="bg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450" b="0" i="0" dirty="0">
              <a:solidFill>
                <a:schemeClr val="bg1"/>
              </a:solidFill>
              <a:latin typeface="Aljazeera" panose="02000000000000000000" pitchFamily="2" charset="-78"/>
              <a:cs typeface="Aljazeera" panose="02000000000000000000" pitchFamily="2" charset="-78"/>
            </a:endParaRPr>
          </a:p>
        </p:txBody>
      </p:sp>
      <p:sp>
        <p:nvSpPr>
          <p:cNvPr id="5" name="ROUND RECT 02">
            <a:extLst>
              <a:ext uri="{FF2B5EF4-FFF2-40B4-BE49-F238E27FC236}">
                <a16:creationId xmlns:a16="http://schemas.microsoft.com/office/drawing/2014/main" xmlns="" id="{2E2F5D8C-10D2-B5F4-6F90-30D9F04A53E1}"/>
              </a:ext>
            </a:extLst>
          </p:cNvPr>
          <p:cNvSpPr/>
          <p:nvPr/>
        </p:nvSpPr>
        <p:spPr>
          <a:xfrm>
            <a:off x="3791034" y="2434291"/>
            <a:ext cx="1518590" cy="4103669"/>
          </a:xfrm>
          <a:prstGeom prst="roundRect">
            <a:avLst/>
          </a:prstGeom>
          <a:solidFill>
            <a:srgbClr val="92D05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ar-DZ" sz="2200" dirty="0">
                <a:solidFill>
                  <a:schemeClr val="tx1"/>
                </a:solidFill>
                <a:latin typeface="Aljazeera" panose="02000000000000000000" pitchFamily="2" charset="-78"/>
                <a:cs typeface="Aljazeera" panose="02000000000000000000" pitchFamily="2" charset="-78"/>
              </a:rPr>
              <a:t>تم الاتفاقيات التجارية عن بعد، وبالتالي انعدام التلاقي المباشرة بين الطرفين لأنه يتم على مستوى شبكة الاتصالات.</a:t>
            </a:r>
            <a:endParaRPr lang="en-US" sz="2200" b="0" i="0" dirty="0">
              <a:solidFill>
                <a:schemeClr val="tx1"/>
              </a:solidFill>
              <a:latin typeface="Aljazeera" panose="02000000000000000000" pitchFamily="2" charset="-78"/>
              <a:cs typeface="Aljazeera" panose="02000000000000000000" pitchFamily="2" charset="-78"/>
            </a:endParaRPr>
          </a:p>
        </p:txBody>
      </p:sp>
      <p:sp>
        <p:nvSpPr>
          <p:cNvPr id="11" name="ROUND RECT 02">
            <a:extLst>
              <a:ext uri="{FF2B5EF4-FFF2-40B4-BE49-F238E27FC236}">
                <a16:creationId xmlns:a16="http://schemas.microsoft.com/office/drawing/2014/main" xmlns="" id="{6AB457E4-445A-93EF-6237-DD1640E4B30A}"/>
              </a:ext>
            </a:extLst>
          </p:cNvPr>
          <p:cNvSpPr/>
          <p:nvPr/>
        </p:nvSpPr>
        <p:spPr>
          <a:xfrm>
            <a:off x="2025486" y="2478468"/>
            <a:ext cx="1518590" cy="4103669"/>
          </a:xfrm>
          <a:prstGeom prst="roundRect">
            <a:avLst/>
          </a:prstGeom>
          <a:solidFill>
            <a:srgbClr val="00B0F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200" dirty="0">
                <a:solidFill>
                  <a:schemeClr val="tx1"/>
                </a:solidFill>
                <a:latin typeface="Aljazeera" panose="02000000000000000000" pitchFamily="2" charset="-78"/>
                <a:cs typeface="Aljazeera" panose="02000000000000000000" pitchFamily="2" charset="-78"/>
              </a:rPr>
              <a:t>إمكانية التأثير المباشر على أنظمة الحاسبات بالشركة من خلال ما يسمى التبادل الالكتروني للبيانات والوثائق، مما يحقق انسياب البيانات والمعلومات بين الجهات المشتركة في أي عملية.</a:t>
            </a:r>
            <a:endParaRPr lang="en-US" sz="2200" dirty="0">
              <a:solidFill>
                <a:schemeClr val="tx1"/>
              </a:solidFill>
              <a:latin typeface="Aljazeera" panose="02000000000000000000" pitchFamily="2" charset="-78"/>
              <a:cs typeface="Aljazeera" panose="02000000000000000000" pitchFamily="2" charset="-78"/>
            </a:endParaRPr>
          </a:p>
        </p:txBody>
      </p:sp>
      <p:sp>
        <p:nvSpPr>
          <p:cNvPr id="12" name="ROUND RECT 02">
            <a:extLst>
              <a:ext uri="{FF2B5EF4-FFF2-40B4-BE49-F238E27FC236}">
                <a16:creationId xmlns:a16="http://schemas.microsoft.com/office/drawing/2014/main" xmlns="" id="{22A1381B-CAE7-0655-A9FB-673378A93AD3}"/>
              </a:ext>
            </a:extLst>
          </p:cNvPr>
          <p:cNvSpPr/>
          <p:nvPr/>
        </p:nvSpPr>
        <p:spPr>
          <a:xfrm>
            <a:off x="259938" y="2478468"/>
            <a:ext cx="1518590" cy="4103669"/>
          </a:xfrm>
          <a:prstGeom prst="roundRect">
            <a:avLst/>
          </a:prstGeom>
          <a:solidFill>
            <a:srgbClr val="7030A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300" dirty="0">
                <a:solidFill>
                  <a:schemeClr val="bg1"/>
                </a:solidFill>
                <a:latin typeface="Aljazeera" panose="02000000000000000000" pitchFamily="2" charset="-78"/>
                <a:cs typeface="Aljazeera" panose="02000000000000000000" pitchFamily="2" charset="-78"/>
              </a:rPr>
              <a:t>إمكانية تنفيذ كل مكونات العملية التجارية، بما فيها تسليم السلع غير المادية على الشبكة عكس وسائل الاتصال الأخرى التي تعجز عن القيام بالتسليم</a:t>
            </a:r>
            <a:endParaRPr lang="en-US" sz="2300" dirty="0">
              <a:solidFill>
                <a:schemeClr val="bg1"/>
              </a:solidFill>
              <a:latin typeface="Aljazeera" panose="02000000000000000000" pitchFamily="2" charset="-78"/>
              <a:cs typeface="Aljazeera" panose="02000000000000000000" pitchFamily="2" charset="-78"/>
            </a:endParaRPr>
          </a:p>
        </p:txBody>
      </p:sp>
      <p:sp>
        <p:nvSpPr>
          <p:cNvPr id="28" name="ZoneTexte 27">
            <a:extLst>
              <a:ext uri="{FF2B5EF4-FFF2-40B4-BE49-F238E27FC236}">
                <a16:creationId xmlns:a16="http://schemas.microsoft.com/office/drawing/2014/main" xmlns="" id="{8B26921C-A605-A20D-9C50-CE001E54F59F}"/>
              </a:ext>
            </a:extLst>
          </p:cNvPr>
          <p:cNvSpPr txBox="1"/>
          <p:nvPr/>
        </p:nvSpPr>
        <p:spPr>
          <a:xfrm>
            <a:off x="2289109" y="7143482"/>
            <a:ext cx="4850035" cy="526297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pic>
        <p:nvPicPr>
          <p:cNvPr id="13" name="ElevenLabs_2024-07-09T23_24_26_Sarah_pre_s50_sb75_se0_b_m2">
            <a:hlinkClick r:id="" action="ppaction://media"/>
            <a:extLst>
              <a:ext uri="{FF2B5EF4-FFF2-40B4-BE49-F238E27FC236}">
                <a16:creationId xmlns:a16="http://schemas.microsoft.com/office/drawing/2014/main" xmlns="" id="{85CD49A1-75B5-912E-06D8-5A3160E4B7D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59914" y="3936349"/>
            <a:ext cx="365522" cy="487363"/>
          </a:xfrm>
          <a:prstGeom prst="rect">
            <a:avLst/>
          </a:prstGeom>
        </p:spPr>
      </p:pic>
      <p:pic>
        <p:nvPicPr>
          <p:cNvPr id="14" name="ElevenLabs_2024-07-09T23_24_50_Sarah_pre_s50_sb75_se0_b_m2">
            <a:hlinkClick r:id="" action="ppaction://media"/>
            <a:extLst>
              <a:ext uri="{FF2B5EF4-FFF2-40B4-BE49-F238E27FC236}">
                <a16:creationId xmlns:a16="http://schemas.microsoft.com/office/drawing/2014/main" xmlns="" id="{62CEF3F0-1002-D670-04CF-FED2016BDA95}"/>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753483" y="2190609"/>
            <a:ext cx="365522" cy="487363"/>
          </a:xfrm>
          <a:prstGeom prst="rect">
            <a:avLst/>
          </a:prstGeom>
        </p:spPr>
      </p:pic>
      <p:pic>
        <p:nvPicPr>
          <p:cNvPr id="15" name="ElevenLabs_2024-07-09T23_27_00_Sarah_pre_s50_sb75_se0_b_m2">
            <a:hlinkClick r:id="" action="ppaction://media"/>
            <a:extLst>
              <a:ext uri="{FF2B5EF4-FFF2-40B4-BE49-F238E27FC236}">
                <a16:creationId xmlns:a16="http://schemas.microsoft.com/office/drawing/2014/main" xmlns="" id="{98019F85-ADD6-8B45-AF05-743C2553D74B}"/>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558414" y="3063479"/>
            <a:ext cx="365522" cy="487363"/>
          </a:xfrm>
          <a:prstGeom prst="rect">
            <a:avLst/>
          </a:prstGeom>
        </p:spPr>
      </p:pic>
      <p:pic>
        <p:nvPicPr>
          <p:cNvPr id="16" name="ElevenLabs_2024-07-09T23_28_44_Sarah_pre_s50_sb75_se0_b_m2">
            <a:hlinkClick r:id="" action="ppaction://media"/>
            <a:extLst>
              <a:ext uri="{FF2B5EF4-FFF2-40B4-BE49-F238E27FC236}">
                <a16:creationId xmlns:a16="http://schemas.microsoft.com/office/drawing/2014/main" xmlns="" id="{F374A11B-6F65-C47C-4703-0E27E2F70D5A}"/>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806229" y="1260937"/>
            <a:ext cx="365522" cy="487363"/>
          </a:xfrm>
          <a:prstGeom prst="rect">
            <a:avLst/>
          </a:prstGeom>
        </p:spPr>
      </p:pic>
      <p:pic>
        <p:nvPicPr>
          <p:cNvPr id="17" name="ElevenLabs_2024-07-09T23_28_59_Sarah_pre_s50_sb75_se0_b_m2">
            <a:hlinkClick r:id="" action="ppaction://media"/>
            <a:extLst>
              <a:ext uri="{FF2B5EF4-FFF2-40B4-BE49-F238E27FC236}">
                <a16:creationId xmlns:a16="http://schemas.microsoft.com/office/drawing/2014/main" xmlns="" id="{2DF74314-0A09-0447-4C8D-284012C426E2}"/>
              </a:ext>
            </a:extLst>
          </p:cNvPr>
          <p:cNvPicPr>
            <a:picLocks noChangeAspect="1"/>
          </p:cNvPicPr>
          <p:nvPr>
            <a:videoFile r:link="rId1"/>
            <p:extLst>
              <p:ext uri="{DAA4B4D4-6D71-4841-9C94-3DE7FCFB9230}">
                <p14:media xmlns:p14="http://schemas.microsoft.com/office/powerpoint/2010/main" xmlns="" r:embed="rId9"/>
              </p:ext>
            </p:extLst>
          </p:nvPr>
        </p:nvPicPr>
        <p:blipFill>
          <a:blip r:embed="rId4" cstate="print"/>
          <a:stretch>
            <a:fillRect/>
          </a:stretch>
        </p:blipFill>
        <p:spPr>
          <a:xfrm>
            <a:off x="-803177" y="4716519"/>
            <a:ext cx="365522" cy="487363"/>
          </a:xfrm>
          <a:prstGeom prst="rect">
            <a:avLst/>
          </a:prstGeom>
        </p:spPr>
      </p:pic>
    </p:spTree>
    <p:extLst>
      <p:ext uri="{BB962C8B-B14F-4D97-AF65-F5344CB8AC3E}">
        <p14:creationId xmlns:p14="http://schemas.microsoft.com/office/powerpoint/2010/main" xmlns="" val="1257970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1964"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 presetClass="mediacall" presetSubtype="0" fill="hold" nodeType="afterEffect">
                                  <p:stCondLst>
                                    <p:cond delay="0"/>
                                  </p:stCondLst>
                                  <p:childTnLst>
                                    <p:cmd type="call" cmd="playFrom(0.0)">
                                      <p:cBhvr>
                                        <p:cTn id="22" dur="10396"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8855" fill="hold"/>
                                        <p:tgtEl>
                                          <p:spTgt spid="15"/>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15882" fill="hold"/>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 presetClass="mediacall" presetSubtype="0" fill="hold" nodeType="afterEffect">
                                  <p:stCondLst>
                                    <p:cond delay="0"/>
                                  </p:stCondLst>
                                  <p:childTnLst>
                                    <p:cmd type="call" cmd="playFrom(0.0)">
                                      <p:cBhvr>
                                        <p:cTn id="52" dur="136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endCondLst>
                    <p:cond evt="onStopAudio" delay="0">
                      <p:tgtEl>
                        <p:sldTgt/>
                      </p:tgtEl>
                    </p:cond>
                  </p:endCondLst>
                </p:cTn>
                <p:tgtEl>
                  <p:spTgt spid="13"/>
                </p:tgtEl>
              </p:cMediaNode>
            </p:video>
            <p:video>
              <p:cMediaNode vol="80000">
                <p:cTn id="54" fill="hold" display="0">
                  <p:stCondLst>
                    <p:cond delay="indefinite"/>
                  </p:stCondLst>
                  <p:endCondLst>
                    <p:cond evt="onStopAudio" delay="0">
                      <p:tgtEl>
                        <p:sldTgt/>
                      </p:tgtEl>
                    </p:cond>
                  </p:endCondLst>
                </p:cTn>
                <p:tgtEl>
                  <p:spTgt spid="14"/>
                </p:tgtEl>
              </p:cMediaNode>
            </p:video>
            <p:video>
              <p:cMediaNode vol="80000">
                <p:cTn id="55" fill="hold" display="0">
                  <p:stCondLst>
                    <p:cond delay="indefinite"/>
                  </p:stCondLst>
                  <p:endCondLst>
                    <p:cond evt="onStopAudio" delay="0">
                      <p:tgtEl>
                        <p:sldTgt/>
                      </p:tgtEl>
                    </p:cond>
                  </p:endCondLst>
                </p:cTn>
                <p:tgtEl>
                  <p:spTgt spid="15"/>
                </p:tgtEl>
              </p:cMediaNode>
            </p:video>
            <p:video>
              <p:cMediaNode vol="80000">
                <p:cTn id="56" fill="hold" display="0">
                  <p:stCondLst>
                    <p:cond delay="indefinite"/>
                  </p:stCondLst>
                  <p:endCondLst>
                    <p:cond evt="onStopAudio" delay="0">
                      <p:tgtEl>
                        <p:sldTgt/>
                      </p:tgtEl>
                    </p:cond>
                  </p:endCondLst>
                </p:cTn>
                <p:tgtEl>
                  <p:spTgt spid="16"/>
                </p:tgtEl>
              </p:cMediaNode>
            </p:video>
            <p:video>
              <p:cMediaNode vol="80000">
                <p:cTn id="57" fill="hold" display="0">
                  <p:stCondLst>
                    <p:cond delay="indefinite"/>
                  </p:stCondLst>
                  <p:endCondLst>
                    <p:cond evt="onStopAudio" delay="0">
                      <p:tgtEl>
                        <p:sldTgt/>
                      </p:tgtEl>
                    </p:cond>
                  </p:endCondLst>
                </p:cTn>
                <p:tgtEl>
                  <p:spTgt spid="17"/>
                </p:tgtEl>
              </p:cMediaNode>
            </p:video>
          </p:childTnLst>
        </p:cTn>
      </p:par>
    </p:tnLst>
    <p:bldLst>
      <p:bldP spid="3" grpId="0" animBg="1"/>
      <p:bldP spid="4" grpId="0" animBg="1"/>
      <p:bldP spid="5"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2289109" y="2299398"/>
            <a:ext cx="4850035" cy="5262979"/>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3" name="ROUND RECT 02">
            <a:extLst>
              <a:ext uri="{FF2B5EF4-FFF2-40B4-BE49-F238E27FC236}">
                <a16:creationId xmlns:a16="http://schemas.microsoft.com/office/drawing/2014/main" xmlns="" id="{C942DD69-70E0-FE96-010D-15394FEDC556}"/>
              </a:ext>
            </a:extLst>
          </p:cNvPr>
          <p:cNvSpPr/>
          <p:nvPr/>
        </p:nvSpPr>
        <p:spPr>
          <a:xfrm>
            <a:off x="12281123" y="-4458834"/>
            <a:ext cx="1518590" cy="4103669"/>
          </a:xfrm>
          <a:prstGeom prst="roundRect">
            <a:avLst/>
          </a:prstGeom>
          <a:solidFill>
            <a:srgbClr val="FFFF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00" dirty="0">
                <a:solidFill>
                  <a:schemeClr val="tx1"/>
                </a:solidFill>
                <a:latin typeface="Aljazeera" panose="02000000000000000000" pitchFamily="2" charset="-78"/>
                <a:cs typeface="Aljazeera" panose="02000000000000000000" pitchFamily="2" charset="-78"/>
              </a:rPr>
              <a:t>الاعتماد على ركائز الكترونية في تنفيذ المعاملات، حيث أن كافة المعاملات تتم بين طرفي المعاملة الكترونيا، أي دون أي أوراق متداولة</a:t>
            </a:r>
            <a:endParaRPr lang="en-US" sz="2400" b="0" i="0" dirty="0">
              <a:solidFill>
                <a:schemeClr val="tx1"/>
              </a:solidFill>
              <a:latin typeface="Aljazeera" panose="02000000000000000000" pitchFamily="2" charset="-78"/>
              <a:cs typeface="Aljazeera" panose="02000000000000000000" pitchFamily="2" charset="-78"/>
            </a:endParaRPr>
          </a:p>
        </p:txBody>
      </p:sp>
      <p:sp>
        <p:nvSpPr>
          <p:cNvPr id="4" name="ROUND RECT 02">
            <a:extLst>
              <a:ext uri="{FF2B5EF4-FFF2-40B4-BE49-F238E27FC236}">
                <a16:creationId xmlns:a16="http://schemas.microsoft.com/office/drawing/2014/main" xmlns="" id="{A83BC272-73EA-F249-5F0E-5C80E2A3446B}"/>
              </a:ext>
            </a:extLst>
          </p:cNvPr>
          <p:cNvSpPr/>
          <p:nvPr/>
        </p:nvSpPr>
        <p:spPr>
          <a:xfrm>
            <a:off x="12281123" y="10379868"/>
            <a:ext cx="1518590" cy="4103669"/>
          </a:xfrm>
          <a:prstGeom prst="roundRect">
            <a:avLst/>
          </a:prstGeom>
          <a:solidFill>
            <a:srgbClr val="FF000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450" dirty="0">
                <a:solidFill>
                  <a:schemeClr val="bg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450" b="0" i="0" dirty="0">
              <a:solidFill>
                <a:schemeClr val="bg1"/>
              </a:solidFill>
              <a:latin typeface="Aljazeera" panose="02000000000000000000" pitchFamily="2" charset="-78"/>
              <a:cs typeface="Aljazeera" panose="02000000000000000000" pitchFamily="2" charset="-78"/>
            </a:endParaRPr>
          </a:p>
        </p:txBody>
      </p:sp>
      <p:sp>
        <p:nvSpPr>
          <p:cNvPr id="5" name="ROUND RECT 02">
            <a:extLst>
              <a:ext uri="{FF2B5EF4-FFF2-40B4-BE49-F238E27FC236}">
                <a16:creationId xmlns:a16="http://schemas.microsoft.com/office/drawing/2014/main" xmlns="" id="{38590EFB-889D-A649-E8A5-A63A80DA9534}"/>
              </a:ext>
            </a:extLst>
          </p:cNvPr>
          <p:cNvSpPr/>
          <p:nvPr/>
        </p:nvSpPr>
        <p:spPr>
          <a:xfrm>
            <a:off x="3954831" y="11883136"/>
            <a:ext cx="1518590" cy="4103669"/>
          </a:xfrm>
          <a:prstGeom prst="roundRect">
            <a:avLst/>
          </a:prstGeom>
          <a:solidFill>
            <a:srgbClr val="92D05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lnSpc>
                <a:spcPct val="150000"/>
              </a:lnSpc>
            </a:pPr>
            <a:r>
              <a:rPr lang="fr-FR" sz="2200" dirty="0">
                <a:solidFill>
                  <a:schemeClr val="tx1"/>
                </a:solidFill>
                <a:latin typeface="Aljazeera" panose="02000000000000000000" pitchFamily="2" charset="-78"/>
                <a:cs typeface="Aljazeera" panose="02000000000000000000" pitchFamily="2" charset="-78"/>
              </a:rPr>
              <a:t> </a:t>
            </a:r>
            <a:r>
              <a:rPr lang="ar-DZ" sz="2200" dirty="0">
                <a:solidFill>
                  <a:schemeClr val="tx1"/>
                </a:solidFill>
                <a:latin typeface="Aljazeera" panose="02000000000000000000" pitchFamily="2" charset="-78"/>
                <a:cs typeface="Aljazeera" panose="02000000000000000000" pitchFamily="2" charset="-78"/>
              </a:rPr>
              <a:t>التفاعل المتوازي في آن واحد بين أطراف المعاملات، حيث يمكن أن يجتمع عدد كبير من المشتركين في آن واحد أي موقع واحد</a:t>
            </a:r>
            <a:endParaRPr lang="en-US" sz="2200" b="0" i="0" dirty="0">
              <a:solidFill>
                <a:schemeClr val="tx1"/>
              </a:solidFill>
              <a:latin typeface="Aljazeera" panose="02000000000000000000" pitchFamily="2" charset="-78"/>
              <a:cs typeface="Aljazeera" panose="02000000000000000000" pitchFamily="2" charset="-78"/>
            </a:endParaRPr>
          </a:p>
        </p:txBody>
      </p:sp>
      <p:sp>
        <p:nvSpPr>
          <p:cNvPr id="11" name="ROUND RECT 02">
            <a:extLst>
              <a:ext uri="{FF2B5EF4-FFF2-40B4-BE49-F238E27FC236}">
                <a16:creationId xmlns:a16="http://schemas.microsoft.com/office/drawing/2014/main" xmlns="" id="{22F67F6D-D156-B7BD-8B13-94CE1864F68E}"/>
              </a:ext>
            </a:extLst>
          </p:cNvPr>
          <p:cNvSpPr/>
          <p:nvPr/>
        </p:nvSpPr>
        <p:spPr>
          <a:xfrm>
            <a:off x="-4610869" y="10379867"/>
            <a:ext cx="1518590" cy="4103669"/>
          </a:xfrm>
          <a:prstGeom prst="roundRect">
            <a:avLst/>
          </a:prstGeom>
          <a:solidFill>
            <a:srgbClr val="00B0F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200" dirty="0">
                <a:solidFill>
                  <a:schemeClr val="tx1"/>
                </a:solidFill>
                <a:latin typeface="Aljazeera" panose="02000000000000000000" pitchFamily="2" charset="-78"/>
                <a:cs typeface="Aljazeera" panose="02000000000000000000" pitchFamily="2" charset="-78"/>
              </a:rPr>
              <a:t>إمكانية التأثير المباشر على أنظمة الحاسبات بالشركة من خلال ما يسمى التبادل الالكتروني للبيانات والوثائق، مما يحقق انسياب البيانات والمعلومات بين الجهات المشتركة في أي عملية.</a:t>
            </a:r>
            <a:endParaRPr lang="en-US" sz="2200" dirty="0">
              <a:solidFill>
                <a:schemeClr val="tx1"/>
              </a:solidFill>
              <a:latin typeface="Aljazeera" panose="02000000000000000000" pitchFamily="2" charset="-78"/>
              <a:cs typeface="Aljazeera" panose="02000000000000000000" pitchFamily="2" charset="-78"/>
            </a:endParaRPr>
          </a:p>
        </p:txBody>
      </p:sp>
      <p:sp>
        <p:nvSpPr>
          <p:cNvPr id="12" name="ROUND RECT 02">
            <a:extLst>
              <a:ext uri="{FF2B5EF4-FFF2-40B4-BE49-F238E27FC236}">
                <a16:creationId xmlns:a16="http://schemas.microsoft.com/office/drawing/2014/main" xmlns="" id="{11304203-D2FB-C95E-DCA0-26F7131F9ED8}"/>
              </a:ext>
            </a:extLst>
          </p:cNvPr>
          <p:cNvSpPr/>
          <p:nvPr/>
        </p:nvSpPr>
        <p:spPr>
          <a:xfrm>
            <a:off x="-4610869" y="-4458835"/>
            <a:ext cx="1518590" cy="4103669"/>
          </a:xfrm>
          <a:prstGeom prst="roundRect">
            <a:avLst/>
          </a:prstGeom>
          <a:solidFill>
            <a:srgbClr val="7030A0">
              <a:alpha val="61961"/>
            </a:srgbClr>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300" dirty="0">
                <a:solidFill>
                  <a:schemeClr val="bg1"/>
                </a:solidFill>
                <a:latin typeface="Aljazeera" panose="02000000000000000000" pitchFamily="2" charset="-78"/>
                <a:cs typeface="Aljazeera" panose="02000000000000000000" pitchFamily="2" charset="-78"/>
              </a:rPr>
              <a:t>إمكانية تنفيذ كل مكونات العملية التجارية، بما فيها تسليم السلع غير المادية على الشبكة عكس وسائل الاتصال الأخرى التي تعجز عن القيام بالتسليم</a:t>
            </a:r>
            <a:endParaRPr lang="en-US" sz="2300" dirty="0">
              <a:solidFill>
                <a:schemeClr val="bg1"/>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xmlns="" id="{D659F00C-4173-A266-66EA-BA0D0486D5B4}"/>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pic>
        <p:nvPicPr>
          <p:cNvPr id="14" name="ElevenLabs_2024-07-09T23_30_20_Sarah_pre_s50_sb75_se0_b_m2">
            <a:hlinkClick r:id="" action="ppaction://media"/>
            <a:extLst>
              <a:ext uri="{FF2B5EF4-FFF2-40B4-BE49-F238E27FC236}">
                <a16:creationId xmlns:a16="http://schemas.microsoft.com/office/drawing/2014/main" xmlns="" id="{A7188DC0-D2FB-65C1-A0DA-67D4D53DB0D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648176" y="3403600"/>
            <a:ext cx="365522" cy="487363"/>
          </a:xfrm>
          <a:prstGeom prst="rect">
            <a:avLst/>
          </a:prstGeom>
        </p:spPr>
      </p:pic>
      <p:pic>
        <p:nvPicPr>
          <p:cNvPr id="15" name="ElevenLabs_2024-07-09T23_30_28_Sarah_pre_s50_sb75_se0_b_m2">
            <a:hlinkClick r:id="" action="ppaction://media"/>
            <a:extLst>
              <a:ext uri="{FF2B5EF4-FFF2-40B4-BE49-F238E27FC236}">
                <a16:creationId xmlns:a16="http://schemas.microsoft.com/office/drawing/2014/main" xmlns="" id="{41CE8643-2A61-EDEF-BEAA-F9BFC20D7D84}"/>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724376" y="4703171"/>
            <a:ext cx="365522" cy="487363"/>
          </a:xfrm>
          <a:prstGeom prst="rect">
            <a:avLst/>
          </a:prstGeom>
        </p:spPr>
      </p:pic>
    </p:spTree>
    <p:extLst>
      <p:ext uri="{BB962C8B-B14F-4D97-AF65-F5344CB8AC3E}">
        <p14:creationId xmlns:p14="http://schemas.microsoft.com/office/powerpoint/2010/main" xmlns="" val="2475186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115" fill="hold"/>
                                        <p:tgtEl>
                                          <p:spTgt spid="14"/>
                                        </p:tgtEl>
                                      </p:cBhvr>
                                    </p:cmd>
                                  </p:childTnLst>
                                </p:cTn>
                              </p:par>
                            </p:childTnLst>
                          </p:cTn>
                        </p:par>
                        <p:par>
                          <p:cTn id="16" fill="hold">
                            <p:stCondLst>
                              <p:cond delay="2615"/>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172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14"/>
                </p:tgtEl>
              </p:cMediaNode>
            </p:video>
            <p:video>
              <p:cMediaNode vol="80000">
                <p:cTn id="27" fill="hold" display="0">
                  <p:stCondLst>
                    <p:cond delay="indefinite"/>
                  </p:stCondLst>
                  <p:endCondLst>
                    <p:cond evt="onStopAudio" delay="0">
                      <p:tgtEl>
                        <p:sldTgt/>
                      </p:tgtEl>
                    </p:cond>
                  </p:endCondLst>
                </p:cTn>
                <p:tgtEl>
                  <p:spTgt spid="15"/>
                </p:tgtEl>
              </p:cMediaNode>
            </p:video>
          </p:childTnLst>
        </p:cTn>
      </p:par>
    </p:tnLst>
    <p:bldLst>
      <p:bldP spid="7"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 avec coins arrondis en haut 17">
            <a:extLst>
              <a:ext uri="{FF2B5EF4-FFF2-40B4-BE49-F238E27FC236}">
                <a16:creationId xmlns:a16="http://schemas.microsoft.com/office/drawing/2014/main" xmlns="" id="{82639F7E-029F-FF98-04ED-2454A93AF4C3}"/>
              </a:ext>
            </a:extLst>
          </p:cNvPr>
          <p:cNvSpPr/>
          <p:nvPr/>
        </p:nvSpPr>
        <p:spPr>
          <a:xfrm>
            <a:off x="3218735" y="2393903"/>
            <a:ext cx="2716764" cy="1457706"/>
          </a:xfrm>
          <a:prstGeom prst="round2SameRect">
            <a:avLst/>
          </a:prstGeom>
          <a:solidFill>
            <a:schemeClr val="accent5">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xmlns="" id="{30E97687-0B7B-57EA-562F-3C2C62445514}"/>
              </a:ext>
            </a:extLst>
          </p:cNvPr>
          <p:cNvSpPr txBox="1"/>
          <p:nvPr/>
        </p:nvSpPr>
        <p:spPr>
          <a:xfrm>
            <a:off x="3206196" y="2420240"/>
            <a:ext cx="2706529"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الممكنة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4" name="Rectangle : avec coins arrondis en haut 13">
            <a:extLst>
              <a:ext uri="{FF2B5EF4-FFF2-40B4-BE49-F238E27FC236}">
                <a16:creationId xmlns:a16="http://schemas.microsoft.com/office/drawing/2014/main" xmlns="" id="{8E17CA1E-E219-A7BD-34E3-636A007DE302}"/>
              </a:ext>
            </a:extLst>
          </p:cNvPr>
          <p:cNvSpPr/>
          <p:nvPr/>
        </p:nvSpPr>
        <p:spPr>
          <a:xfrm>
            <a:off x="6139852" y="2393904"/>
            <a:ext cx="2716764" cy="1498687"/>
          </a:xfrm>
          <a:prstGeom prst="round2Same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ZoneTexte 15">
            <a:extLst>
              <a:ext uri="{FF2B5EF4-FFF2-40B4-BE49-F238E27FC236}">
                <a16:creationId xmlns:a16="http://schemas.microsoft.com/office/drawing/2014/main" xmlns="" id="{E047F77E-E1E5-3525-AFB1-A4FE0F5CEF7A}"/>
              </a:ext>
            </a:extLst>
          </p:cNvPr>
          <p:cNvSpPr txBox="1"/>
          <p:nvPr/>
        </p:nvSpPr>
        <p:spPr>
          <a:xfrm>
            <a:off x="6139851" y="2447667"/>
            <a:ext cx="2716766"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المدعومة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50" dirty="0">
                <a:latin typeface="Changa ExtraBold" pitchFamily="2" charset="-78"/>
                <a:cs typeface="Changa ExtraBold" pitchFamily="2" charset="-78"/>
              </a:rPr>
              <a:t>03</a:t>
            </a: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213361" y="1679862"/>
            <a:ext cx="5858984" cy="923330"/>
          </a:xfrm>
          <a:prstGeom prst="rect">
            <a:avLst/>
          </a:prstGeom>
          <a:noFill/>
        </p:spPr>
        <p:txBody>
          <a:bodyPr wrap="square">
            <a:spAutoFit/>
          </a:bodyPr>
          <a:lstStyle/>
          <a:p>
            <a:pPr algn="r" rtl="1"/>
            <a:r>
              <a:rPr lang="ar-DZ"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النشاطات التي تتم داخل المؤسسة والتي يمكن من أن نظفي عليها الطابع الالكتروني. ولكن يبقى تجسيد العمل الالكتروني حسب كل مؤسسة، ما يفرز لنا تصنيفات عديدة. من بينها نجد: </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أنواع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xmlns="" id="{D659F00C-4173-A266-66EA-BA0D0486D5B4}"/>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15" name="Forme libre : forme 14">
            <a:extLst>
              <a:ext uri="{FF2B5EF4-FFF2-40B4-BE49-F238E27FC236}">
                <a16:creationId xmlns:a16="http://schemas.microsoft.com/office/drawing/2014/main" xmlns="" id="{8FFE7B71-FD7E-CD3A-BD72-676B32E355E1}"/>
              </a:ext>
            </a:extLst>
          </p:cNvPr>
          <p:cNvSpPr/>
          <p:nvPr/>
        </p:nvSpPr>
        <p:spPr>
          <a:xfrm rot="10800000">
            <a:off x="6139853" y="2952698"/>
            <a:ext cx="2716763" cy="3576953"/>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7" name="ZoneTexte 16">
            <a:extLst>
              <a:ext uri="{FF2B5EF4-FFF2-40B4-BE49-F238E27FC236}">
                <a16:creationId xmlns:a16="http://schemas.microsoft.com/office/drawing/2014/main" xmlns="" id="{E2E2F040-ECE1-C178-D219-06BD6043AAFC}"/>
              </a:ext>
            </a:extLst>
          </p:cNvPr>
          <p:cNvSpPr txBox="1"/>
          <p:nvPr/>
        </p:nvSpPr>
        <p:spPr>
          <a:xfrm>
            <a:off x="6128729" y="3581067"/>
            <a:ext cx="2716764" cy="3323987"/>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وهي وحدات أعمال الكترونية ضمن مؤسسات تقليدية، أي أنها لا تقوم بتحديث النسخ الالكترونية وتعتمد فقط على التقليدية</a:t>
            </a:r>
            <a:endParaRPr lang="fr-FR" sz="3000" dirty="0">
              <a:latin typeface="Aljazeera" panose="02000000000000000000" pitchFamily="2" charset="-78"/>
              <a:cs typeface="Aljazeera" panose="02000000000000000000" pitchFamily="2" charset="-78"/>
            </a:endParaRPr>
          </a:p>
        </p:txBody>
      </p:sp>
      <p:sp>
        <p:nvSpPr>
          <p:cNvPr id="19" name="Forme libre : forme 18">
            <a:extLst>
              <a:ext uri="{FF2B5EF4-FFF2-40B4-BE49-F238E27FC236}">
                <a16:creationId xmlns:a16="http://schemas.microsoft.com/office/drawing/2014/main" xmlns="" id="{4F782473-8DCA-4D63-E7FB-023966604E3E}"/>
              </a:ext>
            </a:extLst>
          </p:cNvPr>
          <p:cNvSpPr/>
          <p:nvPr/>
        </p:nvSpPr>
        <p:spPr>
          <a:xfrm rot="10800000">
            <a:off x="3218737" y="2952696"/>
            <a:ext cx="2716763" cy="3535972"/>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1" name="ZoneTexte 20">
            <a:extLst>
              <a:ext uri="{FF2B5EF4-FFF2-40B4-BE49-F238E27FC236}">
                <a16:creationId xmlns:a16="http://schemas.microsoft.com/office/drawing/2014/main" xmlns="" id="{4993FCC4-610E-9029-8B8E-C21B0B2FE5B4}"/>
              </a:ext>
            </a:extLst>
          </p:cNvPr>
          <p:cNvSpPr txBox="1"/>
          <p:nvPr/>
        </p:nvSpPr>
        <p:spPr>
          <a:xfrm>
            <a:off x="3201079" y="3429000"/>
            <a:ext cx="2716764" cy="4524315"/>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تعتمد هذه المؤسسات على تحسين أداء الأفراد بالاعتماد على شبكات اتصال داخلية، حيث تتيح لهم التواصل والحصول على كل المعلومات الخاصة بالمؤسسة. أو قد تستخدم للتواصل مع الزبائن وتزويدهم بالمعلومات عن منتجاتها دون بيعها الكترونيا</a:t>
            </a:r>
            <a:endParaRPr lang="fr-FR" sz="24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xmlns="" id="{111C3A62-0CBC-DE31-8EC0-5912C7C13F3B}"/>
              </a:ext>
            </a:extLst>
          </p:cNvPr>
          <p:cNvSpPr/>
          <p:nvPr/>
        </p:nvSpPr>
        <p:spPr>
          <a:xfrm>
            <a:off x="310159" y="2393903"/>
            <a:ext cx="2716764" cy="1457706"/>
          </a:xfrm>
          <a:prstGeom prst="round2Same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xmlns="" id="{C86EC42E-C7B2-7DE9-A20C-CBBE0E2BFBBA}"/>
              </a:ext>
            </a:extLst>
          </p:cNvPr>
          <p:cNvSpPr/>
          <p:nvPr/>
        </p:nvSpPr>
        <p:spPr>
          <a:xfrm rot="10800000">
            <a:off x="310160" y="2952694"/>
            <a:ext cx="2716763" cy="353597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xmlns="" id="{019AD9B6-0F3E-AA2C-C4E8-0551C058A11A}"/>
              </a:ext>
            </a:extLst>
          </p:cNvPr>
          <p:cNvSpPr txBox="1"/>
          <p:nvPr/>
        </p:nvSpPr>
        <p:spPr>
          <a:xfrm>
            <a:off x="306438" y="2451945"/>
            <a:ext cx="2706529"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مؤسسات الأعمال الالكترونية الشاملة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xmlns="" id="{07D8ED22-488A-75B3-6855-D3D232DF46FA}"/>
              </a:ext>
            </a:extLst>
          </p:cNvPr>
          <p:cNvSpPr txBox="1"/>
          <p:nvPr/>
        </p:nvSpPr>
        <p:spPr>
          <a:xfrm>
            <a:off x="297620" y="3506778"/>
            <a:ext cx="2716764" cy="4093428"/>
          </a:xfrm>
          <a:prstGeom prst="rect">
            <a:avLst/>
          </a:prstGeom>
          <a:noFill/>
        </p:spPr>
        <p:txBody>
          <a:bodyPr wrap="square" rtlCol="0">
            <a:spAutoFit/>
          </a:bodyPr>
          <a:lstStyle/>
          <a:p>
            <a:pPr algn="ctr" rtl="1"/>
            <a:r>
              <a:rPr lang="ar-DZ" sz="2600" dirty="0">
                <a:latin typeface="Aljazeera" panose="02000000000000000000" pitchFamily="2" charset="-78"/>
                <a:ea typeface="Calibri" panose="020F0502020204030204" pitchFamily="34" charset="0"/>
                <a:cs typeface="Aljazeera" panose="02000000000000000000" pitchFamily="2" charset="-78"/>
              </a:rPr>
              <a:t>وهنا نجد إن الشبكة موزعة على كل مفاصل المؤسسة، ما يمكنها من اكتساب دور رئيسي في جميع الأنشطة التي تقوم المؤسسة بها. بالإضافة إلى تمكنها من تحسين أداءها على المستوى الداخلي والخارجي</a:t>
            </a:r>
            <a:endParaRPr lang="fr-FR" sz="2600" dirty="0">
              <a:latin typeface="Aljazeera" panose="02000000000000000000" pitchFamily="2" charset="-78"/>
              <a:cs typeface="Aljazeera" panose="02000000000000000000" pitchFamily="2" charset="-78"/>
            </a:endParaRPr>
          </a:p>
        </p:txBody>
      </p:sp>
      <p:sp>
        <p:nvSpPr>
          <p:cNvPr id="26" name="ZoneTexte 25">
            <a:extLst>
              <a:ext uri="{FF2B5EF4-FFF2-40B4-BE49-F238E27FC236}">
                <a16:creationId xmlns:a16="http://schemas.microsoft.com/office/drawing/2014/main" xmlns="" id="{99A6B7B4-4824-5F41-8033-F4A03F95E7E8}"/>
              </a:ext>
            </a:extLst>
          </p:cNvPr>
          <p:cNvSpPr txBox="1"/>
          <p:nvPr/>
        </p:nvSpPr>
        <p:spPr>
          <a:xfrm>
            <a:off x="2289108" y="7066042"/>
            <a:ext cx="4850035"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pic>
        <p:nvPicPr>
          <p:cNvPr id="3" name="ElevenLabs_2024-07-09T23_34_48_Sarah_pre_s50_sb75_se0_b_m2">
            <a:hlinkClick r:id="" action="ppaction://media"/>
            <a:extLst>
              <a:ext uri="{FF2B5EF4-FFF2-40B4-BE49-F238E27FC236}">
                <a16:creationId xmlns:a16="http://schemas.microsoft.com/office/drawing/2014/main" xmlns="" id="{267C4891-7194-DD4F-B90C-95693BE826B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725608" y="5338446"/>
            <a:ext cx="365522" cy="487363"/>
          </a:xfrm>
          <a:prstGeom prst="rect">
            <a:avLst/>
          </a:prstGeom>
        </p:spPr>
      </p:pic>
      <p:pic>
        <p:nvPicPr>
          <p:cNvPr id="4" name="ElevenLabs_2024-07-09T23_35_17_Sarah_pre_s50_sb75_se0_b_m2">
            <a:hlinkClick r:id="" action="ppaction://media"/>
            <a:extLst>
              <a:ext uri="{FF2B5EF4-FFF2-40B4-BE49-F238E27FC236}">
                <a16:creationId xmlns:a16="http://schemas.microsoft.com/office/drawing/2014/main" xmlns="" id="{A5C6C1E3-DEF9-3FE3-0710-F627F9ED462F}"/>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807958" y="2860344"/>
            <a:ext cx="365522" cy="487363"/>
          </a:xfrm>
          <a:prstGeom prst="rect">
            <a:avLst/>
          </a:prstGeom>
        </p:spPr>
      </p:pic>
      <p:pic>
        <p:nvPicPr>
          <p:cNvPr id="5" name="ElevenLabs_2024-07-09T23_35_17_Sarah_pre_s50_sb75_se0_b_m2">
            <a:hlinkClick r:id="" action="ppaction://media"/>
            <a:extLst>
              <a:ext uri="{FF2B5EF4-FFF2-40B4-BE49-F238E27FC236}">
                <a16:creationId xmlns:a16="http://schemas.microsoft.com/office/drawing/2014/main" xmlns="" id="{8392664E-ADDC-585A-CA51-C4BF39BDEBEF}"/>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442436" y="3851609"/>
            <a:ext cx="365522" cy="487363"/>
          </a:xfrm>
          <a:prstGeom prst="rect">
            <a:avLst/>
          </a:prstGeom>
        </p:spPr>
      </p:pic>
      <p:pic>
        <p:nvPicPr>
          <p:cNvPr id="11" name="ElevenLabs_2024-07-09T23_38_37_Sarah_pre_s50_sb75_se0_b_m2">
            <a:hlinkClick r:id="" action="ppaction://media"/>
            <a:extLst>
              <a:ext uri="{FF2B5EF4-FFF2-40B4-BE49-F238E27FC236}">
                <a16:creationId xmlns:a16="http://schemas.microsoft.com/office/drawing/2014/main" xmlns="" id="{6622B8A7-CD67-9E70-C635-039418C62358}"/>
              </a:ext>
            </a:extLst>
          </p:cNvPr>
          <p:cNvPicPr>
            <a:picLocks noChangeAspect="1"/>
          </p:cNvPicPr>
          <p:nvPr>
            <a:videoFile r:link="rId1"/>
            <p:extLst>
              <p:ext uri="{DAA4B4D4-6D71-4841-9C94-3DE7FCFB9230}">
                <p14:media xmlns:p14="http://schemas.microsoft.com/office/powerpoint/2010/main" xmlns="" r:embed="rId6"/>
              </p:ext>
            </p:extLst>
          </p:nvPr>
        </p:nvPicPr>
        <p:blipFill>
          <a:blip r:embed="rId4" cstate="print"/>
          <a:stretch>
            <a:fillRect/>
          </a:stretch>
        </p:blipFill>
        <p:spPr>
          <a:xfrm>
            <a:off x="-711219" y="1838829"/>
            <a:ext cx="365522" cy="487363"/>
          </a:xfrm>
          <a:prstGeom prst="rect">
            <a:avLst/>
          </a:prstGeom>
        </p:spPr>
      </p:pic>
      <p:pic>
        <p:nvPicPr>
          <p:cNvPr id="12" name="ElevenLabs_2024-07-09T23_41_09_Sarah_pre_s50_sb75_se0_b_m2">
            <a:hlinkClick r:id="" action="ppaction://media"/>
            <a:extLst>
              <a:ext uri="{FF2B5EF4-FFF2-40B4-BE49-F238E27FC236}">
                <a16:creationId xmlns:a16="http://schemas.microsoft.com/office/drawing/2014/main" xmlns="" id="{355D7497-7B0F-BF33-5242-979619F64E7A}"/>
              </a:ext>
            </a:extLst>
          </p:cNvPr>
          <p:cNvPicPr>
            <a:picLocks noChangeAspect="1"/>
          </p:cNvPicPr>
          <p:nvPr>
            <a:videoFile r:link="rId1"/>
            <p:extLst>
              <p:ext uri="{DAA4B4D4-6D71-4841-9C94-3DE7FCFB9230}">
                <p14:media xmlns:p14="http://schemas.microsoft.com/office/powerpoint/2010/main" xmlns="" r:embed="rId7"/>
              </p:ext>
            </p:extLst>
          </p:nvPr>
        </p:nvPicPr>
        <p:blipFill>
          <a:blip r:embed="rId4" cstate="print"/>
          <a:stretch>
            <a:fillRect/>
          </a:stretch>
        </p:blipFill>
        <p:spPr>
          <a:xfrm>
            <a:off x="-1615549" y="3263097"/>
            <a:ext cx="365522" cy="487363"/>
          </a:xfrm>
          <a:prstGeom prst="rect">
            <a:avLst/>
          </a:prstGeom>
        </p:spPr>
      </p:pic>
    </p:spTree>
    <p:extLst>
      <p:ext uri="{BB962C8B-B14F-4D97-AF65-F5344CB8AC3E}">
        <p14:creationId xmlns:p14="http://schemas.microsoft.com/office/powerpoint/2010/main" xmlns="" val="21750484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3975"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22831" fill="hold"/>
                                        <p:tgtEl>
                                          <p:spTgt spid="12"/>
                                        </p:tgtEl>
                                      </p:cBhvr>
                                    </p:cmd>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1000" fill="hold"/>
                                        <p:tgtEl>
                                          <p:spTgt spid="25"/>
                                        </p:tgtEl>
                                        <p:attrNameLst>
                                          <p:attrName>ppt_y</p:attrName>
                                        </p:attrNameLst>
                                      </p:cBhvr>
                                      <p:tavLst>
                                        <p:tav tm="0">
                                          <p:val>
                                            <p:strVal val="#ppt_y-.1"/>
                                          </p:val>
                                        </p:tav>
                                        <p:tav tm="100000">
                                          <p:val>
                                            <p:strVal val="#ppt_y"/>
                                          </p:val>
                                        </p:tav>
                                      </p:tavLst>
                                    </p:anim>
                                  </p:childTnLst>
                                </p:cTn>
                              </p:par>
                              <p:par>
                                <p:cTn id="58" presetID="1" presetClass="mediacall" presetSubtype="0" fill="hold" nodeType="withEffect">
                                  <p:stCondLst>
                                    <p:cond delay="0"/>
                                  </p:stCondLst>
                                  <p:childTnLst>
                                    <p:cmd type="call" cmd="playFrom(0.0)">
                                      <p:cBhvr>
                                        <p:cTn id="59" dur="1917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0" fill="hold" display="0">
                  <p:stCondLst>
                    <p:cond delay="indefinite"/>
                  </p:stCondLst>
                  <p:endCondLst>
                    <p:cond evt="onStopAudio" delay="0">
                      <p:tgtEl>
                        <p:sldTgt/>
                      </p:tgtEl>
                    </p:cond>
                  </p:endCondLst>
                </p:cTn>
                <p:tgtEl>
                  <p:spTgt spid="3"/>
                </p:tgtEl>
              </p:cMediaNode>
            </p:video>
            <p:video>
              <p:cMediaNode vol="80000">
                <p:cTn id="61" fill="hold" display="0">
                  <p:stCondLst>
                    <p:cond delay="indefinite"/>
                  </p:stCondLst>
                  <p:endCondLst>
                    <p:cond evt="onStopAudio" delay="0">
                      <p:tgtEl>
                        <p:sldTgt/>
                      </p:tgtEl>
                    </p:cond>
                  </p:endCondLst>
                </p:cTn>
                <p:tgtEl>
                  <p:spTgt spid="4"/>
                </p:tgtEl>
              </p:cMediaNode>
            </p:video>
            <p:video>
              <p:cMediaNode vol="80000">
                <p:cTn id="62" fill="hold" display="0">
                  <p:stCondLst>
                    <p:cond delay="indefinite"/>
                  </p:stCondLst>
                  <p:endCondLst>
                    <p:cond evt="onStopAudio" delay="0">
                      <p:tgtEl>
                        <p:sldTgt/>
                      </p:tgtEl>
                    </p:cond>
                  </p:endCondLst>
                </p:cTn>
                <p:tgtEl>
                  <p:spTgt spid="5"/>
                </p:tgtEl>
              </p:cMediaNode>
            </p:video>
            <p:video>
              <p:cMediaNode vol="80000">
                <p:cTn id="63" fill="hold" display="0">
                  <p:stCondLst>
                    <p:cond delay="indefinite"/>
                  </p:stCondLst>
                  <p:endCondLst>
                    <p:cond evt="onStopAudio" delay="0">
                      <p:tgtEl>
                        <p:sldTgt/>
                      </p:tgtEl>
                    </p:cond>
                  </p:endCondLst>
                </p:cTn>
                <p:tgtEl>
                  <p:spTgt spid="11"/>
                </p:tgtEl>
              </p:cMediaNode>
            </p:video>
            <p:video>
              <p:cMediaNode vol="80000">
                <p:cTn id="64" fill="hold" display="0">
                  <p:stCondLst>
                    <p:cond delay="indefinite"/>
                  </p:stCondLst>
                  <p:endCondLst>
                    <p:cond evt="onStopAudio" delay="0">
                      <p:tgtEl>
                        <p:sldTgt/>
                      </p:tgtEl>
                    </p:cond>
                  </p:endCondLst>
                </p:cTn>
                <p:tgtEl>
                  <p:spTgt spid="12"/>
                </p:tgtEl>
              </p:cMediaNode>
            </p:video>
          </p:childTnLst>
        </p:cTn>
      </p:par>
    </p:tnLst>
    <p:bldLst>
      <p:bldP spid="18" grpId="0" animBg="1"/>
      <p:bldP spid="20" grpId="0"/>
      <p:bldP spid="14" grpId="0" animBg="1"/>
      <p:bldP spid="16" grpId="0"/>
      <p:bldP spid="17" grpId="0"/>
      <p:bldP spid="21" grpId="0"/>
      <p:bldP spid="22" grpId="0" animBg="1"/>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9">
            <a:extLst>
              <a:ext uri="{FF2B5EF4-FFF2-40B4-BE49-F238E27FC236}">
                <a16:creationId xmlns:a16="http://schemas.microsoft.com/office/drawing/2014/main" xmlns="" id="{05139028-B11B-4EAF-B7EA-81430AF85676}"/>
              </a:ext>
            </a:extLst>
          </p:cNvPr>
          <p:cNvSpPr txBox="1">
            <a:spLocks/>
          </p:cNvSpPr>
          <p:nvPr/>
        </p:nvSpPr>
        <p:spPr>
          <a:xfrm>
            <a:off x="1285127" y="5195613"/>
            <a:ext cx="6858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tx1"/>
              </a:solidFill>
            </a:endParaRPr>
          </a:p>
        </p:txBody>
      </p:sp>
      <p:sp>
        <p:nvSpPr>
          <p:cNvPr id="2" name="Rectangle 1">
            <a:extLst>
              <a:ext uri="{FF2B5EF4-FFF2-40B4-BE49-F238E27FC236}">
                <a16:creationId xmlns:a16="http://schemas.microsoft.com/office/drawing/2014/main" xmlns="" id="{ACF87704-99FA-B8B6-3EA5-7AFE92BF6317}"/>
              </a:ext>
            </a:extLst>
          </p:cNvPr>
          <p:cNvSpPr/>
          <p:nvPr/>
        </p:nvSpPr>
        <p:spPr>
          <a:xfrm>
            <a:off x="-1" y="2"/>
            <a:ext cx="9144001" cy="833119"/>
          </a:xfrm>
          <a:prstGeom prst="rect">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xmlns="" id="{6C2F7598-912A-2D90-BD0F-93050E2C9A40}"/>
              </a:ext>
            </a:extLst>
          </p:cNvPr>
          <p:cNvSpPr txBox="1"/>
          <p:nvPr/>
        </p:nvSpPr>
        <p:spPr>
          <a:xfrm>
            <a:off x="-1" y="6625"/>
            <a:ext cx="9144002" cy="1366528"/>
          </a:xfrm>
          <a:prstGeom prst="rect">
            <a:avLst/>
          </a:prstGeom>
          <a:noFill/>
        </p:spPr>
        <p:txBody>
          <a:bodyPr wrap="square">
            <a:spAutoFit/>
          </a:bodyPr>
          <a:lstStyle/>
          <a:p>
            <a:pPr algn="r" rtl="1">
              <a:lnSpc>
                <a:spcPct val="115000"/>
              </a:lnSpc>
              <a:spcAft>
                <a:spcPts val="1000"/>
              </a:spcAft>
            </a:pP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المحاضرة الخامسة</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fr-FR"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 </a:t>
            </a:r>
            <a:r>
              <a:rPr lang="ar-DZ" sz="3600" dirty="0">
                <a:solidFill>
                  <a:schemeClr val="bg1"/>
                </a:solidFill>
                <a:effectLst/>
                <a:latin typeface="Aljazeera" panose="02000000000000000000" pitchFamily="2" charset="-78"/>
                <a:ea typeface="Calibri" panose="020F0502020204030204" pitchFamily="34" charset="0"/>
                <a:cs typeface="Aljazeera" panose="02000000000000000000" pitchFamily="2" charset="-78"/>
              </a:rPr>
              <a:t>المقاولاتية والتوجهات الحديثة</a:t>
            </a:r>
            <a:endParaRPr lang="fr-FR" sz="3600" dirty="0">
              <a:solidFill>
                <a:schemeClr val="bg1"/>
              </a:solidFill>
              <a:latin typeface="Aljazeera" panose="02000000000000000000" pitchFamily="2" charset="-78"/>
              <a:cs typeface="Aljazeera" panose="02000000000000000000" pitchFamily="2" charset="-78"/>
            </a:endParaRPr>
          </a:p>
        </p:txBody>
      </p:sp>
      <p:sp>
        <p:nvSpPr>
          <p:cNvPr id="7" name="Rectangle 6">
            <a:extLst>
              <a:ext uri="{FF2B5EF4-FFF2-40B4-BE49-F238E27FC236}">
                <a16:creationId xmlns:a16="http://schemas.microsoft.com/office/drawing/2014/main" xmlns="" id="{9DEBA13C-A1B6-7089-DF8E-A1D78D892F6C}"/>
              </a:ext>
            </a:extLst>
          </p:cNvPr>
          <p:cNvSpPr/>
          <p:nvPr/>
        </p:nvSpPr>
        <p:spPr>
          <a:xfrm>
            <a:off x="8656493" y="1764940"/>
            <a:ext cx="378000" cy="472718"/>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r>
              <a:rPr lang="fr-FR" sz="1900" dirty="0">
                <a:latin typeface="Changa ExtraBold" pitchFamily="2" charset="-78"/>
                <a:cs typeface="Changa ExtraBold" pitchFamily="2" charset="-78"/>
              </a:rPr>
              <a:t>04</a:t>
            </a:r>
          </a:p>
        </p:txBody>
      </p:sp>
      <p:sp>
        <p:nvSpPr>
          <p:cNvPr id="9" name="ZoneTexte 8">
            <a:extLst>
              <a:ext uri="{FF2B5EF4-FFF2-40B4-BE49-F238E27FC236}">
                <a16:creationId xmlns:a16="http://schemas.microsoft.com/office/drawing/2014/main" xmlns="" id="{FD09B1E6-DBE8-167E-95B7-F742C8DC5ECD}"/>
              </a:ext>
            </a:extLst>
          </p:cNvPr>
          <p:cNvSpPr txBox="1"/>
          <p:nvPr/>
        </p:nvSpPr>
        <p:spPr>
          <a:xfrm>
            <a:off x="2289109" y="2974563"/>
            <a:ext cx="4850035" cy="3046988"/>
          </a:xfrm>
          <a:prstGeom prst="rect">
            <a:avLst/>
          </a:prstGeom>
          <a:noFill/>
        </p:spPr>
        <p:txBody>
          <a:bodyPr wrap="square">
            <a:spAutoFit/>
          </a:bodyPr>
          <a:lstStyle/>
          <a:p>
            <a:pPr algn="ctr" rtl="1">
              <a:lnSpc>
                <a:spcPct val="150000"/>
              </a:lnSpc>
            </a:pPr>
            <a:r>
              <a:rPr lang="ar-DZ" sz="3200" dirty="0">
                <a:solidFill>
                  <a:srgbClr val="002060"/>
                </a:solidFill>
                <a:latin typeface="Aljazeera" panose="02000000000000000000" pitchFamily="2" charset="-78"/>
                <a:ea typeface="Calibri" panose="020F0502020204030204" pitchFamily="34" charset="0"/>
                <a:cs typeface="Aljazeera" panose="02000000000000000000" pitchFamily="2" charset="-78"/>
              </a:rPr>
              <a:t>هناك العديد من الدوافع التي تلزم المقاولات لتبني العمل الالكتروني، كوسيلة لتحسين أداء المؤسسة. ولعل من أهم هذه الدوافع نجد:</a:t>
            </a:r>
          </a:p>
        </p:txBody>
      </p:sp>
      <p:sp>
        <p:nvSpPr>
          <p:cNvPr id="10" name="ZoneTexte 9">
            <a:extLst>
              <a:ext uri="{FF2B5EF4-FFF2-40B4-BE49-F238E27FC236}">
                <a16:creationId xmlns:a16="http://schemas.microsoft.com/office/drawing/2014/main" xmlns="" id="{0158F8D2-B143-1682-4661-935EEA86A557}"/>
              </a:ext>
            </a:extLst>
          </p:cNvPr>
          <p:cNvSpPr txBox="1"/>
          <p:nvPr/>
        </p:nvSpPr>
        <p:spPr>
          <a:xfrm>
            <a:off x="5404402" y="1693271"/>
            <a:ext cx="3247913" cy="1077218"/>
          </a:xfrm>
          <a:prstGeom prst="rect">
            <a:avLst/>
          </a:prstGeom>
          <a:noFill/>
        </p:spPr>
        <p:txBody>
          <a:bodyPr wrap="square">
            <a:spAutoFit/>
          </a:bodyPr>
          <a:lstStyle/>
          <a:p>
            <a:pPr algn="r" rtl="1"/>
            <a:r>
              <a:rPr lang="ar-DZ" sz="3200" dirty="0">
                <a:solidFill>
                  <a:srgbClr val="00B050"/>
                </a:solidFill>
                <a:latin typeface="Aljazeera" panose="02000000000000000000" pitchFamily="2" charset="-78"/>
                <a:ea typeface="Calibri" panose="020F0502020204030204" pitchFamily="34" charset="0"/>
                <a:cs typeface="Aljazeera" panose="02000000000000000000" pitchFamily="2" charset="-78"/>
              </a:rPr>
              <a:t>دوافع الأعمال الالكترونية</a:t>
            </a:r>
            <a:endParaRPr lang="fr-FR" sz="3200" dirty="0">
              <a:solidFill>
                <a:srgbClr val="00B050"/>
              </a:solidFill>
              <a:latin typeface="Aljazeera" panose="02000000000000000000" pitchFamily="2" charset="-78"/>
              <a:cs typeface="Aljazeera" panose="02000000000000000000" pitchFamily="2" charset="-78"/>
            </a:endParaRPr>
          </a:p>
        </p:txBody>
      </p:sp>
      <p:sp>
        <p:nvSpPr>
          <p:cNvPr id="13" name="ZoneTexte 12">
            <a:extLst>
              <a:ext uri="{FF2B5EF4-FFF2-40B4-BE49-F238E27FC236}">
                <a16:creationId xmlns:a16="http://schemas.microsoft.com/office/drawing/2014/main" xmlns="" id="{D659F00C-4173-A266-66EA-BA0D0486D5B4}"/>
              </a:ext>
            </a:extLst>
          </p:cNvPr>
          <p:cNvSpPr txBox="1"/>
          <p:nvPr/>
        </p:nvSpPr>
        <p:spPr>
          <a:xfrm>
            <a:off x="0" y="962364"/>
            <a:ext cx="9144000" cy="646331"/>
          </a:xfrm>
          <a:prstGeom prst="rect">
            <a:avLst/>
          </a:prstGeom>
          <a:noFill/>
        </p:spPr>
        <p:txBody>
          <a:bodyPr wrap="square">
            <a:spAutoFit/>
          </a:bodyPr>
          <a:lstStyle/>
          <a:p>
            <a:pPr algn="ctr" rtl="1"/>
            <a:r>
              <a:rPr lang="ar-DZ" sz="3600" b="1" dirty="0">
                <a:solidFill>
                  <a:srgbClr val="FF0000"/>
                </a:solidFill>
                <a:effectLst/>
                <a:latin typeface="Aljazeera" panose="02000000000000000000" pitchFamily="2" charset="-78"/>
                <a:ea typeface="Calibri" panose="020F0502020204030204" pitchFamily="34" charset="0"/>
                <a:cs typeface="Aljazeera" panose="02000000000000000000" pitchFamily="2" charset="-78"/>
              </a:rPr>
              <a:t>أولا: </a:t>
            </a:r>
            <a:r>
              <a:rPr lang="ar-DZ" sz="3600" b="1" dirty="0">
                <a:solidFill>
                  <a:srgbClr val="002060"/>
                </a:solidFill>
                <a:effectLst/>
                <a:latin typeface="Aljazeera" panose="02000000000000000000" pitchFamily="2" charset="-78"/>
                <a:ea typeface="Calibri" panose="020F0502020204030204" pitchFamily="34" charset="0"/>
                <a:cs typeface="Aljazeera" panose="02000000000000000000" pitchFamily="2" charset="-78"/>
              </a:rPr>
              <a:t>المقاولاتية الالكترونية</a:t>
            </a:r>
          </a:p>
        </p:txBody>
      </p:sp>
      <p:sp>
        <p:nvSpPr>
          <p:cNvPr id="14" name="Rectangle : avec coins arrondis en haut 13">
            <a:extLst>
              <a:ext uri="{FF2B5EF4-FFF2-40B4-BE49-F238E27FC236}">
                <a16:creationId xmlns:a16="http://schemas.microsoft.com/office/drawing/2014/main" xmlns="" id="{5FCC95DE-60CE-5D7A-2BDD-24E59EC6B9D0}"/>
              </a:ext>
            </a:extLst>
          </p:cNvPr>
          <p:cNvSpPr/>
          <p:nvPr/>
        </p:nvSpPr>
        <p:spPr>
          <a:xfrm>
            <a:off x="3231275" y="7620971"/>
            <a:ext cx="2716764" cy="1457706"/>
          </a:xfrm>
          <a:prstGeom prst="round2SameRect">
            <a:avLst/>
          </a:prstGeom>
          <a:solidFill>
            <a:schemeClr val="accent5">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xmlns="" id="{D61B1FA4-8328-47D4-D84F-DF4595D1AE0D}"/>
              </a:ext>
            </a:extLst>
          </p:cNvPr>
          <p:cNvSpPr txBox="1"/>
          <p:nvPr/>
        </p:nvSpPr>
        <p:spPr>
          <a:xfrm>
            <a:off x="3218736" y="7647307"/>
            <a:ext cx="2706529"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الممكنة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6" name="Rectangle : avec coins arrondis en haut 15">
            <a:extLst>
              <a:ext uri="{FF2B5EF4-FFF2-40B4-BE49-F238E27FC236}">
                <a16:creationId xmlns:a16="http://schemas.microsoft.com/office/drawing/2014/main" xmlns="" id="{60ED9FAA-9907-5906-61D8-1826C36ADC90}"/>
              </a:ext>
            </a:extLst>
          </p:cNvPr>
          <p:cNvSpPr/>
          <p:nvPr/>
        </p:nvSpPr>
        <p:spPr>
          <a:xfrm>
            <a:off x="11467991" y="2278046"/>
            <a:ext cx="2716764" cy="1498687"/>
          </a:xfrm>
          <a:prstGeom prst="round2SameRect">
            <a:avLst/>
          </a:prstGeom>
          <a:solidFill>
            <a:schemeClr val="accent6">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xmlns="" id="{B91EFD25-D346-6DAC-1867-5C7615B188C2}"/>
              </a:ext>
            </a:extLst>
          </p:cNvPr>
          <p:cNvSpPr txBox="1"/>
          <p:nvPr/>
        </p:nvSpPr>
        <p:spPr>
          <a:xfrm>
            <a:off x="11467990" y="2331809"/>
            <a:ext cx="2716766"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المؤسسات المدعومة بالأعمال الالكترونية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18" name="Forme libre : forme 17">
            <a:extLst>
              <a:ext uri="{FF2B5EF4-FFF2-40B4-BE49-F238E27FC236}">
                <a16:creationId xmlns:a16="http://schemas.microsoft.com/office/drawing/2014/main" xmlns="" id="{17EFF501-A706-83D5-29B3-1C117EC96571}"/>
              </a:ext>
            </a:extLst>
          </p:cNvPr>
          <p:cNvSpPr/>
          <p:nvPr/>
        </p:nvSpPr>
        <p:spPr>
          <a:xfrm rot="10800000">
            <a:off x="11467992" y="2836840"/>
            <a:ext cx="2716763" cy="3576953"/>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9" name="ZoneTexte 18">
            <a:extLst>
              <a:ext uri="{FF2B5EF4-FFF2-40B4-BE49-F238E27FC236}">
                <a16:creationId xmlns:a16="http://schemas.microsoft.com/office/drawing/2014/main" xmlns="" id="{23D7019D-11E4-5020-F012-0EFC8756DCC1}"/>
              </a:ext>
            </a:extLst>
          </p:cNvPr>
          <p:cNvSpPr txBox="1"/>
          <p:nvPr/>
        </p:nvSpPr>
        <p:spPr>
          <a:xfrm>
            <a:off x="11456867" y="3465209"/>
            <a:ext cx="2716764" cy="3323987"/>
          </a:xfrm>
          <a:prstGeom prst="rect">
            <a:avLst/>
          </a:prstGeom>
          <a:noFill/>
        </p:spPr>
        <p:txBody>
          <a:bodyPr wrap="square" rtlCol="0">
            <a:spAutoFit/>
          </a:bodyPr>
          <a:lstStyle/>
          <a:p>
            <a:pPr algn="ctr" rtl="1"/>
            <a:r>
              <a:rPr lang="ar-DZ" sz="3000" dirty="0">
                <a:latin typeface="Aljazeera" panose="02000000000000000000" pitchFamily="2" charset="-78"/>
                <a:ea typeface="Calibri" panose="020F0502020204030204" pitchFamily="34" charset="0"/>
                <a:cs typeface="Aljazeera" panose="02000000000000000000" pitchFamily="2" charset="-78"/>
              </a:rPr>
              <a:t>وهي وحدات أعمال الكترونية ضمن مؤسسات تقليدية، أي أنها لا تقوم بتحديث النسخ الالكترونية وتعتمد فقط على التقليدية</a:t>
            </a:r>
            <a:endParaRPr lang="fr-FR" sz="3000" dirty="0">
              <a:latin typeface="Aljazeera" panose="02000000000000000000" pitchFamily="2" charset="-78"/>
              <a:cs typeface="Aljazeera" panose="02000000000000000000" pitchFamily="2" charset="-78"/>
            </a:endParaRPr>
          </a:p>
        </p:txBody>
      </p:sp>
      <p:sp>
        <p:nvSpPr>
          <p:cNvPr id="20" name="Forme libre : forme 19">
            <a:extLst>
              <a:ext uri="{FF2B5EF4-FFF2-40B4-BE49-F238E27FC236}">
                <a16:creationId xmlns:a16="http://schemas.microsoft.com/office/drawing/2014/main" xmlns="" id="{AC68C3B4-17C9-7491-45D9-ED0C49A91F8C}"/>
              </a:ext>
            </a:extLst>
          </p:cNvPr>
          <p:cNvSpPr/>
          <p:nvPr/>
        </p:nvSpPr>
        <p:spPr>
          <a:xfrm rot="10800000">
            <a:off x="3231276" y="8179764"/>
            <a:ext cx="2716763" cy="3535972"/>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1" name="ZoneTexte 20">
            <a:extLst>
              <a:ext uri="{FF2B5EF4-FFF2-40B4-BE49-F238E27FC236}">
                <a16:creationId xmlns:a16="http://schemas.microsoft.com/office/drawing/2014/main" xmlns="" id="{6ED55145-3756-A114-BA82-E93DCF8D4B5D}"/>
              </a:ext>
            </a:extLst>
          </p:cNvPr>
          <p:cNvSpPr txBox="1"/>
          <p:nvPr/>
        </p:nvSpPr>
        <p:spPr>
          <a:xfrm>
            <a:off x="3213618" y="8656068"/>
            <a:ext cx="2716764" cy="4524315"/>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تعتمد هذه المؤسسات على تحسين أداء الأفراد بالاعتماد على شبكات اتصال داخلية، حيث تتيح لهم التواصل والحصول على كل المعلومات الخاصة بالمؤسسة. أو قد تستخدم للتواصل مع الزبائن وتزويدهم بالمعلومات عن منتجاتها دون بيعها الكترونيا</a:t>
            </a:r>
            <a:endParaRPr lang="fr-FR" sz="2400" dirty="0">
              <a:latin typeface="Aljazeera" panose="02000000000000000000" pitchFamily="2" charset="-78"/>
              <a:cs typeface="Aljazeera" panose="02000000000000000000" pitchFamily="2" charset="-78"/>
            </a:endParaRPr>
          </a:p>
        </p:txBody>
      </p:sp>
      <p:sp>
        <p:nvSpPr>
          <p:cNvPr id="22" name="Rectangle : avec coins arrondis en haut 21">
            <a:extLst>
              <a:ext uri="{FF2B5EF4-FFF2-40B4-BE49-F238E27FC236}">
                <a16:creationId xmlns:a16="http://schemas.microsoft.com/office/drawing/2014/main" xmlns="" id="{DB938B3D-0D58-8E0A-98A3-816BADBF9660}"/>
              </a:ext>
            </a:extLst>
          </p:cNvPr>
          <p:cNvSpPr/>
          <p:nvPr/>
        </p:nvSpPr>
        <p:spPr>
          <a:xfrm>
            <a:off x="-5521441" y="2407817"/>
            <a:ext cx="2716764" cy="1457706"/>
          </a:xfrm>
          <a:prstGeom prst="round2SameRect">
            <a:avLst/>
          </a:prstGeom>
          <a:solidFill>
            <a:schemeClr val="accent4">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orme libre : forme 22">
            <a:extLst>
              <a:ext uri="{FF2B5EF4-FFF2-40B4-BE49-F238E27FC236}">
                <a16:creationId xmlns:a16="http://schemas.microsoft.com/office/drawing/2014/main" xmlns="" id="{F4C05E83-A65E-AB75-B29D-BC31225D7F47}"/>
              </a:ext>
            </a:extLst>
          </p:cNvPr>
          <p:cNvSpPr/>
          <p:nvPr/>
        </p:nvSpPr>
        <p:spPr>
          <a:xfrm rot="10800000">
            <a:off x="-5521440" y="2966608"/>
            <a:ext cx="2716763" cy="3535974"/>
          </a:xfrm>
          <a:custGeom>
            <a:avLst/>
            <a:gdLst>
              <a:gd name="connsiteX0" fmla="*/ 4029480 w 4029480"/>
              <a:gd name="connsiteY0" fmla="*/ 4545407 h 4545407"/>
              <a:gd name="connsiteX1" fmla="*/ 2924321 w 4029480"/>
              <a:gd name="connsiteY1" fmla="*/ 4545407 h 4545407"/>
              <a:gd name="connsiteX2" fmla="*/ 2906917 w 4029480"/>
              <a:gd name="connsiteY2" fmla="*/ 4480124 h 4545407"/>
              <a:gd name="connsiteX3" fmla="*/ 2014740 w 4029480"/>
              <a:gd name="connsiteY3" fmla="*/ 3847076 h 4545407"/>
              <a:gd name="connsiteX4" fmla="*/ 1122564 w 4029480"/>
              <a:gd name="connsiteY4" fmla="*/ 4480124 h 4545407"/>
              <a:gd name="connsiteX5" fmla="*/ 1105159 w 4029480"/>
              <a:gd name="connsiteY5" fmla="*/ 4545407 h 4545407"/>
              <a:gd name="connsiteX6" fmla="*/ 0 w 4029480"/>
              <a:gd name="connsiteY6" fmla="*/ 4545407 h 4545407"/>
              <a:gd name="connsiteX7" fmla="*/ 0 w 4029480"/>
              <a:gd name="connsiteY7" fmla="*/ 671593 h 4545407"/>
              <a:gd name="connsiteX8" fmla="*/ 671593 w 4029480"/>
              <a:gd name="connsiteY8" fmla="*/ 0 h 4545407"/>
              <a:gd name="connsiteX9" fmla="*/ 3357887 w 4029480"/>
              <a:gd name="connsiteY9" fmla="*/ 0 h 4545407"/>
              <a:gd name="connsiteX10" fmla="*/ 4029480 w 4029480"/>
              <a:gd name="connsiteY10" fmla="*/ 671593 h 45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29480" h="4545407">
                <a:moveTo>
                  <a:pt x="4029480" y="4545407"/>
                </a:moveTo>
                <a:lnTo>
                  <a:pt x="2924321" y="4545407"/>
                </a:lnTo>
                <a:lnTo>
                  <a:pt x="2906917" y="4480124"/>
                </a:lnTo>
                <a:cubicBezTo>
                  <a:pt x="2788639" y="4113368"/>
                  <a:pt x="2433934" y="3847076"/>
                  <a:pt x="2014740" y="3847076"/>
                </a:cubicBezTo>
                <a:cubicBezTo>
                  <a:pt x="1595546" y="3847076"/>
                  <a:pt x="1240841" y="4113368"/>
                  <a:pt x="1122564" y="4480124"/>
                </a:cubicBezTo>
                <a:lnTo>
                  <a:pt x="1105159" y="4545407"/>
                </a:lnTo>
                <a:lnTo>
                  <a:pt x="0" y="4545407"/>
                </a:lnTo>
                <a:lnTo>
                  <a:pt x="0" y="671593"/>
                </a:lnTo>
                <a:cubicBezTo>
                  <a:pt x="0" y="300682"/>
                  <a:pt x="300682" y="0"/>
                  <a:pt x="671593" y="0"/>
                </a:cubicBezTo>
                <a:lnTo>
                  <a:pt x="3357887" y="0"/>
                </a:lnTo>
                <a:cubicBezTo>
                  <a:pt x="3728798" y="0"/>
                  <a:pt x="4029480" y="300682"/>
                  <a:pt x="4029480" y="671593"/>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4" name="ZoneTexte 23">
            <a:extLst>
              <a:ext uri="{FF2B5EF4-FFF2-40B4-BE49-F238E27FC236}">
                <a16:creationId xmlns:a16="http://schemas.microsoft.com/office/drawing/2014/main" xmlns="" id="{35CBD582-D32D-7E9F-3E61-4BD2A7D27552}"/>
              </a:ext>
            </a:extLst>
          </p:cNvPr>
          <p:cNvSpPr txBox="1"/>
          <p:nvPr/>
        </p:nvSpPr>
        <p:spPr>
          <a:xfrm>
            <a:off x="-5525161" y="2465859"/>
            <a:ext cx="2706529" cy="830997"/>
          </a:xfrm>
          <a:prstGeom prst="rect">
            <a:avLst/>
          </a:prstGeom>
          <a:noFill/>
        </p:spPr>
        <p:txBody>
          <a:bodyPr wrap="square" rtlCol="0">
            <a:spAutoFit/>
          </a:bodyPr>
          <a:lstStyle/>
          <a:p>
            <a:pPr algn="ctr" rtl="1"/>
            <a:r>
              <a:rPr lang="ar-DZ" sz="2400" dirty="0">
                <a:latin typeface="Aljazeera" panose="02000000000000000000" pitchFamily="2" charset="-78"/>
                <a:ea typeface="Calibri" panose="020F0502020204030204" pitchFamily="34" charset="0"/>
                <a:cs typeface="Aljazeera" panose="02000000000000000000" pitchFamily="2" charset="-78"/>
              </a:rPr>
              <a:t>مؤسسات الأعمال الالكترونية الشاملة</a:t>
            </a:r>
            <a:endParaRPr lang="ar-DZ" sz="2400" dirty="0">
              <a:effectLst/>
              <a:latin typeface="Aljazeera" panose="02000000000000000000" pitchFamily="2" charset="-78"/>
              <a:ea typeface="Calibri" panose="020F0502020204030204" pitchFamily="34" charset="0"/>
              <a:cs typeface="Aljazeera" panose="02000000000000000000" pitchFamily="2" charset="-78"/>
            </a:endParaRPr>
          </a:p>
        </p:txBody>
      </p:sp>
      <p:sp>
        <p:nvSpPr>
          <p:cNvPr id="25" name="ZoneTexte 24">
            <a:extLst>
              <a:ext uri="{FF2B5EF4-FFF2-40B4-BE49-F238E27FC236}">
                <a16:creationId xmlns:a16="http://schemas.microsoft.com/office/drawing/2014/main" xmlns="" id="{72A57A22-43DB-AF92-C8C2-6CE93D10CC76}"/>
              </a:ext>
            </a:extLst>
          </p:cNvPr>
          <p:cNvSpPr txBox="1"/>
          <p:nvPr/>
        </p:nvSpPr>
        <p:spPr>
          <a:xfrm>
            <a:off x="-5533979" y="3520692"/>
            <a:ext cx="2716764" cy="4093428"/>
          </a:xfrm>
          <a:prstGeom prst="rect">
            <a:avLst/>
          </a:prstGeom>
          <a:noFill/>
        </p:spPr>
        <p:txBody>
          <a:bodyPr wrap="square" rtlCol="0">
            <a:spAutoFit/>
          </a:bodyPr>
          <a:lstStyle/>
          <a:p>
            <a:pPr algn="ctr" rtl="1"/>
            <a:r>
              <a:rPr lang="ar-DZ" sz="2600" dirty="0">
                <a:latin typeface="Aljazeera" panose="02000000000000000000" pitchFamily="2" charset="-78"/>
                <a:ea typeface="Calibri" panose="020F0502020204030204" pitchFamily="34" charset="0"/>
                <a:cs typeface="Aljazeera" panose="02000000000000000000" pitchFamily="2" charset="-78"/>
              </a:rPr>
              <a:t>وهنا نجد إن الشبكة موزعة على كل مفاصل المؤسسة، ما يمكنها من اكتساب دور رئيسي في جميع الأنشطة التي تقوم المؤسسة بها. بالإضافة إلى تمكنها من تحسين أداءها على المستوى الداخلي والخارجي</a:t>
            </a:r>
            <a:endParaRPr lang="fr-FR" sz="2600" dirty="0">
              <a:latin typeface="Aljazeera" panose="02000000000000000000" pitchFamily="2" charset="-78"/>
              <a:cs typeface="Aljazeera" panose="02000000000000000000" pitchFamily="2" charset="-78"/>
            </a:endParaRPr>
          </a:p>
        </p:txBody>
      </p:sp>
      <p:pic>
        <p:nvPicPr>
          <p:cNvPr id="3" name="ElevenLabs_2024-07-09T23_42_13_Sarah_pre_s50_sb75_se0_b_m2">
            <a:hlinkClick r:id="" action="ppaction://media"/>
            <a:extLst>
              <a:ext uri="{FF2B5EF4-FFF2-40B4-BE49-F238E27FC236}">
                <a16:creationId xmlns:a16="http://schemas.microsoft.com/office/drawing/2014/main" xmlns="" id="{BFF09EF0-D9E1-0810-EF0E-412A4FF4553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320597" y="3671545"/>
            <a:ext cx="365522" cy="487363"/>
          </a:xfrm>
          <a:prstGeom prst="rect">
            <a:avLst/>
          </a:prstGeom>
        </p:spPr>
      </p:pic>
      <p:pic>
        <p:nvPicPr>
          <p:cNvPr id="4" name="ElevenLabs_2024-07-09T23_44_00_Sarah_pre_s50_sb75_se0_b_m2">
            <a:hlinkClick r:id="" action="ppaction://media"/>
            <a:extLst>
              <a:ext uri="{FF2B5EF4-FFF2-40B4-BE49-F238E27FC236}">
                <a16:creationId xmlns:a16="http://schemas.microsoft.com/office/drawing/2014/main" xmlns="" id="{24AFCF9F-43B8-4904-DD50-CBA07AE28713}"/>
              </a:ext>
            </a:extLst>
          </p:cNvPr>
          <p:cNvPicPr>
            <a:picLocks noChangeAspect="1"/>
          </p:cNvPicPr>
          <p:nvPr>
            <a:videoFile r:link="rId1"/>
            <p:extLst>
              <p:ext uri="{DAA4B4D4-6D71-4841-9C94-3DE7FCFB9230}">
                <p14:media xmlns:p14="http://schemas.microsoft.com/office/powerpoint/2010/main" xmlns="" r:embed="rId5"/>
              </p:ext>
            </p:extLst>
          </p:nvPr>
        </p:nvPicPr>
        <p:blipFill>
          <a:blip r:embed="rId4" cstate="print"/>
          <a:stretch>
            <a:fillRect/>
          </a:stretch>
        </p:blipFill>
        <p:spPr>
          <a:xfrm>
            <a:off x="-1320597" y="1978496"/>
            <a:ext cx="365522" cy="487363"/>
          </a:xfrm>
          <a:prstGeom prst="rect">
            <a:avLst/>
          </a:prstGeom>
        </p:spPr>
      </p:pic>
    </p:spTree>
    <p:extLst>
      <p:ext uri="{BB962C8B-B14F-4D97-AF65-F5344CB8AC3E}">
        <p14:creationId xmlns:p14="http://schemas.microsoft.com/office/powerpoint/2010/main" xmlns="" val="30434779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500"/>
                                        <p:tgtEl>
                                          <p:spTgt spid="10"/>
                                        </p:tgtEl>
                                      </p:cBhvr>
                                    </p:animEffect>
                                  </p:childTnLst>
                                </p:cTn>
                              </p:par>
                              <p:par>
                                <p:cTn id="14" presetID="1" presetClass="mediacall" presetSubtype="0" fill="hold" nodeType="withEffect">
                                  <p:stCondLst>
                                    <p:cond delay="0"/>
                                  </p:stCondLst>
                                  <p:childTnLst>
                                    <p:cmd type="call" cmd="playFrom(0.0)">
                                      <p:cBhvr>
                                        <p:cTn id="15" dur="2037" fill="hold"/>
                                        <p:tgtEl>
                                          <p:spTgt spid="3"/>
                                        </p:tgtEl>
                                      </p:cBhvr>
                                    </p:cmd>
                                  </p:childTnLst>
                                </p:cTn>
                              </p:par>
                            </p:childTnLst>
                          </p:cTn>
                        </p:par>
                        <p:par>
                          <p:cTn id="16" fill="hold">
                            <p:stCondLst>
                              <p:cond delay="2537"/>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0" dur="250" fill="hold"/>
                                        <p:tgtEl>
                                          <p:spTgt spid="9"/>
                                        </p:tgtEl>
                                        <p:attrNameLst>
                                          <p:attrName>ppt_y</p:attrName>
                                        </p:attrNameLst>
                                      </p:cBhvr>
                                      <p:tavLst>
                                        <p:tav tm="0">
                                          <p:val>
                                            <p:strVal val="#ppt_y"/>
                                          </p:val>
                                        </p:tav>
                                        <p:tav tm="100000">
                                          <p:val>
                                            <p:strVal val="#ppt_y"/>
                                          </p:val>
                                        </p:tav>
                                      </p:tavLst>
                                    </p:anim>
                                    <p:anim calcmode="lin" valueType="num">
                                      <p:cBhvr>
                                        <p:cTn id="21"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2"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3" dur="250" tmFilter="0,0; .5, 1; 1, 1"/>
                                        <p:tgtEl>
                                          <p:spTgt spid="9"/>
                                        </p:tgtEl>
                                      </p:cBhvr>
                                    </p:animEffect>
                                  </p:childTnLst>
                                </p:cTn>
                              </p:par>
                              <p:par>
                                <p:cTn id="24" presetID="1" presetClass="mediacall" presetSubtype="0" fill="hold" nodeType="withEffect">
                                  <p:stCondLst>
                                    <p:cond delay="0"/>
                                  </p:stCondLst>
                                  <p:childTnLst>
                                    <p:cmd type="call" cmd="playFrom(0.0)">
                                      <p:cBhvr>
                                        <p:cTn id="25" dur="12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endCondLst>
                    <p:cond evt="onStopAudio" delay="0">
                      <p:tgtEl>
                        <p:sldTgt/>
                      </p:tgtEl>
                    </p:cond>
                  </p:endCondLst>
                </p:cTn>
                <p:tgtEl>
                  <p:spTgt spid="3"/>
                </p:tgtEl>
              </p:cMediaNode>
            </p:video>
            <p:video>
              <p:cMediaNode vol="80000">
                <p:cTn id="27" fill="hold" display="0">
                  <p:stCondLst>
                    <p:cond delay="indefinite"/>
                  </p:stCondLst>
                  <p:endCondLst>
                    <p:cond evt="onStopAudio" delay="0">
                      <p:tgtEl>
                        <p:sldTgt/>
                      </p:tgtEl>
                    </p:cond>
                  </p:endCondLst>
                </p:cTn>
                <p:tgtEl>
                  <p:spTgt spid="4"/>
                </p:tgtEl>
              </p:cMediaNode>
            </p:video>
          </p:childTnLst>
        </p:cTn>
      </p:par>
    </p:tnLst>
    <p:bldLst>
      <p:bldP spid="7" grpId="0" animBg="1"/>
      <p:bldP spid="9" grpId="0"/>
      <p:bldP spid="1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3559</Words>
  <Application>Microsoft Office PowerPoint</Application>
  <PresentationFormat>Affichage à l'écran (4:3)</PresentationFormat>
  <Paragraphs>236</Paragraphs>
  <Slides>29</Slides>
  <Notes>0</Notes>
  <HiddenSlides>0</HiddenSlides>
  <MMClips>60</MMClips>
  <ScaleCrop>false</ScaleCrop>
  <HeadingPairs>
    <vt:vector size="4" baseType="variant">
      <vt:variant>
        <vt:lpstr>Thème</vt:lpstr>
      </vt:variant>
      <vt:variant>
        <vt:i4>1</vt:i4>
      </vt:variant>
      <vt:variant>
        <vt:lpstr>Titres des diapositives</vt:lpstr>
      </vt:variant>
      <vt:variant>
        <vt:i4>29</vt:i4>
      </vt:variant>
    </vt:vector>
  </HeadingPairs>
  <TitlesOfParts>
    <vt:vector size="30"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Utilisateur Windows</dc:creator>
  <cp:lastModifiedBy>Utilisateur Windows</cp:lastModifiedBy>
  <cp:revision>1</cp:revision>
  <dcterms:created xsi:type="dcterms:W3CDTF">2025-07-13T11:04:45Z</dcterms:created>
  <dcterms:modified xsi:type="dcterms:W3CDTF">2025-07-13T11:05:16Z</dcterms:modified>
</cp:coreProperties>
</file>