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Outfit Extra Bold"/>
      <p:regular r:id="rId27"/>
    </p:embeddedFont>
    <p:embeddedFont>
      <p:font typeface="Arimo"/>
      <p:regular r:id="rId28"/>
    </p:embeddedFont>
    <p:embeddedFont>
      <p:font typeface="Arimo"/>
      <p:regular r:id="rId29"/>
    </p:embeddedFont>
    <p:embeddedFont>
      <p:font typeface="Arimo"/>
      <p:regular r:id="rId30"/>
    </p:embeddedFont>
    <p:embeddedFont>
      <p:font typeface="Arimo"/>
      <p:regular r:id="rId31"/>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slideLayout" Target="../slideLayouts/slideLayout16.xml"/><Relationship Id="rId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slideLayout" Target="../slideLayouts/slideLayout20.xml"/><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6.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002631"/>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Theories of Organisation: Classical Theories</a:t>
            </a:r>
            <a:endParaRPr lang="en-US" sz="4450" dirty="0"/>
          </a:p>
        </p:txBody>
      </p:sp>
      <p:sp>
        <p:nvSpPr>
          <p:cNvPr id="4" name="Text 1"/>
          <p:cNvSpPr/>
          <p:nvPr/>
        </p:nvSpPr>
        <p:spPr>
          <a:xfrm>
            <a:off x="793790" y="3760351"/>
            <a:ext cx="7556421" cy="1814513"/>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The classical theories of organization emerged in the last half of the 19th century and the very early 20th century during the industrial revolution. These theories shaped the evolutionary path of the field of organization studies and had a massive impact on management practice for over five decades.</a:t>
            </a:r>
            <a:endParaRPr lang="en-US" sz="1750" dirty="0"/>
          </a:p>
        </p:txBody>
      </p:sp>
      <p:sp>
        <p:nvSpPr>
          <p:cNvPr id="5" name="Shape 2"/>
          <p:cNvSpPr/>
          <p:nvPr/>
        </p:nvSpPr>
        <p:spPr>
          <a:xfrm>
            <a:off x="793790" y="5846921"/>
            <a:ext cx="362903" cy="362903"/>
          </a:xfrm>
          <a:prstGeom prst="roundRect">
            <a:avLst>
              <a:gd name="adj" fmla="val 25194296"/>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801410" y="5854541"/>
            <a:ext cx="347663" cy="347663"/>
          </a:xfrm>
          <a:prstGeom prst="rect">
            <a:avLst/>
          </a:prstGeom>
        </p:spPr>
      </p:pic>
      <p:sp>
        <p:nvSpPr>
          <p:cNvPr id="7" name="Text 3"/>
          <p:cNvSpPr/>
          <p:nvPr/>
        </p:nvSpPr>
        <p:spPr>
          <a:xfrm>
            <a:off x="1270040" y="5830014"/>
            <a:ext cx="1999774" cy="396835"/>
          </a:xfrm>
          <a:prstGeom prst="rect">
            <a:avLst/>
          </a:prstGeom>
          <a:noFill/>
          <a:ln/>
        </p:spPr>
        <p:txBody>
          <a:bodyPr wrap="none" lIns="0" tIns="0" rIns="0" bIns="0" rtlCol="0" anchor="t"/>
          <a:lstStyle/>
          <a:p>
            <a:pPr algn="l" indent="0" marL="0">
              <a:lnSpc>
                <a:spcPts val="3100"/>
              </a:lnSpc>
              <a:buNone/>
            </a:pPr>
            <a:r>
              <a:rPr lang="en-US" sz="2200" b="1" dirty="0">
                <a:solidFill>
                  <a:srgbClr val="2A2742"/>
                </a:solidFill>
                <a:latin typeface="Arimo Bold" pitchFamily="34" charset="0"/>
                <a:ea typeface="Arimo Bold" pitchFamily="34" charset="-122"/>
                <a:cs typeface="Arimo Bold" pitchFamily="34" charset="-120"/>
              </a:rPr>
              <a:t>by Djazia CHIB</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2297549"/>
            <a:ext cx="5970865"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Administrative Theory</a:t>
            </a:r>
            <a:endParaRPr lang="en-US" sz="4450" dirty="0"/>
          </a:p>
        </p:txBody>
      </p:sp>
      <p:sp>
        <p:nvSpPr>
          <p:cNvPr id="3" name="Text 1"/>
          <p:cNvSpPr/>
          <p:nvPr/>
        </p:nvSpPr>
        <p:spPr>
          <a:xfrm>
            <a:off x="793790" y="3550563"/>
            <a:ext cx="6244709" cy="1451610"/>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Administrative theory was developed primarily by Henri Fayol. Fayol attempted to create a set of principles of management that would enable the manager to more effectively direct their organizations.</a:t>
            </a:r>
            <a:endParaRPr lang="en-US" sz="1750" dirty="0"/>
          </a:p>
        </p:txBody>
      </p:sp>
      <p:sp>
        <p:nvSpPr>
          <p:cNvPr id="4" name="Text 2"/>
          <p:cNvSpPr/>
          <p:nvPr/>
        </p:nvSpPr>
        <p:spPr>
          <a:xfrm>
            <a:off x="7599521" y="3550563"/>
            <a:ext cx="6244709" cy="217741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Fayol's definition of management is that, generally, all organizations require goals and direction. This is the responsibility of the management team. This includes managing the organization, planning, and monitoring, as well as regulating the middle management's staff activities that work under them.</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767364"/>
            <a:ext cx="10460117"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Henri Fayol's Principles of Management</a:t>
            </a:r>
            <a:endParaRPr lang="en-US" sz="4450" dirty="0"/>
          </a:p>
        </p:txBody>
      </p:sp>
      <p:sp>
        <p:nvSpPr>
          <p:cNvPr id="3" name="Shape 1"/>
          <p:cNvSpPr/>
          <p:nvPr/>
        </p:nvSpPr>
        <p:spPr>
          <a:xfrm>
            <a:off x="793790" y="3184922"/>
            <a:ext cx="510302" cy="510302"/>
          </a:xfrm>
          <a:prstGeom prst="roundRect">
            <a:avLst>
              <a:gd name="adj" fmla="val 18669"/>
            </a:avLst>
          </a:prstGeom>
          <a:solidFill>
            <a:srgbClr val="E9E6FA"/>
          </a:solidFill>
          <a:ln w="7620">
            <a:solidFill>
              <a:srgbClr val="BDB8DF"/>
            </a:solidFill>
            <a:prstDash val="solid"/>
          </a:ln>
        </p:spPr>
      </p:sp>
      <p:sp>
        <p:nvSpPr>
          <p:cNvPr id="4" name="Text 2"/>
          <p:cNvSpPr/>
          <p:nvPr/>
        </p:nvSpPr>
        <p:spPr>
          <a:xfrm>
            <a:off x="878860" y="3227427"/>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1</a:t>
            </a:r>
            <a:endParaRPr lang="en-US" sz="2650" dirty="0"/>
          </a:p>
        </p:txBody>
      </p:sp>
      <p:sp>
        <p:nvSpPr>
          <p:cNvPr id="5" name="Text 3"/>
          <p:cNvSpPr/>
          <p:nvPr/>
        </p:nvSpPr>
        <p:spPr>
          <a:xfrm>
            <a:off x="1530906" y="318492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Division of work</a:t>
            </a:r>
            <a:endParaRPr lang="en-US" sz="2200" dirty="0"/>
          </a:p>
        </p:txBody>
      </p:sp>
      <p:sp>
        <p:nvSpPr>
          <p:cNvPr id="6" name="Text 4"/>
          <p:cNvSpPr/>
          <p:nvPr/>
        </p:nvSpPr>
        <p:spPr>
          <a:xfrm>
            <a:off x="1530906" y="3675340"/>
            <a:ext cx="3459242" cy="362903"/>
          </a:xfrm>
          <a:prstGeom prst="rect">
            <a:avLst/>
          </a:prstGeom>
          <a:noFill/>
          <a:ln/>
        </p:spPr>
        <p:txBody>
          <a:bodyPr wrap="non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Specialization and efficiency</a:t>
            </a:r>
            <a:endParaRPr lang="en-US" sz="1750" dirty="0"/>
          </a:p>
        </p:txBody>
      </p:sp>
      <p:sp>
        <p:nvSpPr>
          <p:cNvPr id="7" name="Shape 5"/>
          <p:cNvSpPr/>
          <p:nvPr/>
        </p:nvSpPr>
        <p:spPr>
          <a:xfrm>
            <a:off x="5216962" y="3184922"/>
            <a:ext cx="510302" cy="510302"/>
          </a:xfrm>
          <a:prstGeom prst="roundRect">
            <a:avLst>
              <a:gd name="adj" fmla="val 18669"/>
            </a:avLst>
          </a:prstGeom>
          <a:solidFill>
            <a:srgbClr val="E9E6FA"/>
          </a:solidFill>
          <a:ln w="7620">
            <a:solidFill>
              <a:srgbClr val="BDB8DF"/>
            </a:solidFill>
            <a:prstDash val="solid"/>
          </a:ln>
        </p:spPr>
      </p:sp>
      <p:sp>
        <p:nvSpPr>
          <p:cNvPr id="8" name="Text 6"/>
          <p:cNvSpPr/>
          <p:nvPr/>
        </p:nvSpPr>
        <p:spPr>
          <a:xfrm>
            <a:off x="5302032" y="3227427"/>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2</a:t>
            </a:r>
            <a:endParaRPr lang="en-US" sz="2650" dirty="0"/>
          </a:p>
        </p:txBody>
      </p:sp>
      <p:sp>
        <p:nvSpPr>
          <p:cNvPr id="9" name="Text 7"/>
          <p:cNvSpPr/>
          <p:nvPr/>
        </p:nvSpPr>
        <p:spPr>
          <a:xfrm>
            <a:off x="5954078" y="318492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Authority</a:t>
            </a:r>
            <a:endParaRPr lang="en-US" sz="2200" dirty="0"/>
          </a:p>
        </p:txBody>
      </p:sp>
      <p:sp>
        <p:nvSpPr>
          <p:cNvPr id="10" name="Text 8"/>
          <p:cNvSpPr/>
          <p:nvPr/>
        </p:nvSpPr>
        <p:spPr>
          <a:xfrm>
            <a:off x="5954078" y="3675340"/>
            <a:ext cx="3459242"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Managers must have, combined with responsibility, the right to give orders</a:t>
            </a:r>
            <a:endParaRPr lang="en-US" sz="1750" dirty="0"/>
          </a:p>
        </p:txBody>
      </p:sp>
      <p:sp>
        <p:nvSpPr>
          <p:cNvPr id="11" name="Shape 9"/>
          <p:cNvSpPr/>
          <p:nvPr/>
        </p:nvSpPr>
        <p:spPr>
          <a:xfrm>
            <a:off x="9640133" y="3184922"/>
            <a:ext cx="510302" cy="510302"/>
          </a:xfrm>
          <a:prstGeom prst="roundRect">
            <a:avLst>
              <a:gd name="adj" fmla="val 18669"/>
            </a:avLst>
          </a:prstGeom>
          <a:solidFill>
            <a:srgbClr val="E9E6FA"/>
          </a:solidFill>
          <a:ln w="7620">
            <a:solidFill>
              <a:srgbClr val="BDB8DF"/>
            </a:solidFill>
            <a:prstDash val="solid"/>
          </a:ln>
        </p:spPr>
      </p:sp>
      <p:sp>
        <p:nvSpPr>
          <p:cNvPr id="12" name="Text 10"/>
          <p:cNvSpPr/>
          <p:nvPr/>
        </p:nvSpPr>
        <p:spPr>
          <a:xfrm>
            <a:off x="9725204" y="3227427"/>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3</a:t>
            </a:r>
            <a:endParaRPr lang="en-US" sz="2650" dirty="0"/>
          </a:p>
        </p:txBody>
      </p:sp>
      <p:sp>
        <p:nvSpPr>
          <p:cNvPr id="13" name="Text 11"/>
          <p:cNvSpPr/>
          <p:nvPr/>
        </p:nvSpPr>
        <p:spPr>
          <a:xfrm>
            <a:off x="10377249" y="318492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Discipline</a:t>
            </a:r>
            <a:endParaRPr lang="en-US" sz="2200" dirty="0"/>
          </a:p>
        </p:txBody>
      </p:sp>
      <p:sp>
        <p:nvSpPr>
          <p:cNvPr id="14" name="Text 12"/>
          <p:cNvSpPr/>
          <p:nvPr/>
        </p:nvSpPr>
        <p:spPr>
          <a:xfrm>
            <a:off x="10377249" y="3675340"/>
            <a:ext cx="3459242"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Employees must respect the rules or contract that govern the organization</a:t>
            </a:r>
            <a:endParaRPr lang="en-US" sz="1750" dirty="0"/>
          </a:p>
        </p:txBody>
      </p:sp>
      <p:sp>
        <p:nvSpPr>
          <p:cNvPr id="15" name="Shape 13"/>
          <p:cNvSpPr/>
          <p:nvPr/>
        </p:nvSpPr>
        <p:spPr>
          <a:xfrm>
            <a:off x="793790" y="5246013"/>
            <a:ext cx="510302" cy="510302"/>
          </a:xfrm>
          <a:prstGeom prst="roundRect">
            <a:avLst>
              <a:gd name="adj" fmla="val 18669"/>
            </a:avLst>
          </a:prstGeom>
          <a:solidFill>
            <a:srgbClr val="E9E6FA"/>
          </a:solidFill>
          <a:ln w="7620">
            <a:solidFill>
              <a:srgbClr val="BDB8DF"/>
            </a:solidFill>
            <a:prstDash val="solid"/>
          </a:ln>
        </p:spPr>
      </p:sp>
      <p:sp>
        <p:nvSpPr>
          <p:cNvPr id="16" name="Text 14"/>
          <p:cNvSpPr/>
          <p:nvPr/>
        </p:nvSpPr>
        <p:spPr>
          <a:xfrm>
            <a:off x="878860" y="5288518"/>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4</a:t>
            </a:r>
            <a:endParaRPr lang="en-US" sz="2650" dirty="0"/>
          </a:p>
        </p:txBody>
      </p:sp>
      <p:sp>
        <p:nvSpPr>
          <p:cNvPr id="17" name="Text 15"/>
          <p:cNvSpPr/>
          <p:nvPr/>
        </p:nvSpPr>
        <p:spPr>
          <a:xfrm>
            <a:off x="1530906" y="524601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Unity of command</a:t>
            </a:r>
            <a:endParaRPr lang="en-US" sz="2200" dirty="0"/>
          </a:p>
        </p:txBody>
      </p:sp>
      <p:sp>
        <p:nvSpPr>
          <p:cNvPr id="18" name="Text 16"/>
          <p:cNvSpPr/>
          <p:nvPr/>
        </p:nvSpPr>
        <p:spPr>
          <a:xfrm>
            <a:off x="1530906" y="5736431"/>
            <a:ext cx="5670947"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An employee should receive orders from only one superior</a:t>
            </a:r>
            <a:endParaRPr lang="en-US" sz="1750" dirty="0"/>
          </a:p>
        </p:txBody>
      </p:sp>
      <p:sp>
        <p:nvSpPr>
          <p:cNvPr id="19" name="Shape 17"/>
          <p:cNvSpPr/>
          <p:nvPr/>
        </p:nvSpPr>
        <p:spPr>
          <a:xfrm>
            <a:off x="7428667" y="5246013"/>
            <a:ext cx="510302" cy="510302"/>
          </a:xfrm>
          <a:prstGeom prst="roundRect">
            <a:avLst>
              <a:gd name="adj" fmla="val 18669"/>
            </a:avLst>
          </a:prstGeom>
          <a:solidFill>
            <a:srgbClr val="E9E6FA"/>
          </a:solidFill>
          <a:ln w="7620">
            <a:solidFill>
              <a:srgbClr val="BDB8DF"/>
            </a:solidFill>
            <a:prstDash val="solid"/>
          </a:ln>
        </p:spPr>
      </p:sp>
      <p:sp>
        <p:nvSpPr>
          <p:cNvPr id="20" name="Text 18"/>
          <p:cNvSpPr/>
          <p:nvPr/>
        </p:nvSpPr>
        <p:spPr>
          <a:xfrm>
            <a:off x="7513737" y="5288518"/>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5</a:t>
            </a:r>
            <a:endParaRPr lang="en-US" sz="2650" dirty="0"/>
          </a:p>
        </p:txBody>
      </p:sp>
      <p:sp>
        <p:nvSpPr>
          <p:cNvPr id="21" name="Text 19"/>
          <p:cNvSpPr/>
          <p:nvPr/>
        </p:nvSpPr>
        <p:spPr>
          <a:xfrm>
            <a:off x="8165783" y="524601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Unity of direction</a:t>
            </a:r>
            <a:endParaRPr lang="en-US" sz="2200" dirty="0"/>
          </a:p>
        </p:txBody>
      </p:sp>
      <p:sp>
        <p:nvSpPr>
          <p:cNvPr id="22" name="Text 20"/>
          <p:cNvSpPr/>
          <p:nvPr/>
        </p:nvSpPr>
        <p:spPr>
          <a:xfrm>
            <a:off x="8165783" y="5736431"/>
            <a:ext cx="5670947"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One cohesive plan and organization that facilitates company-wide policy</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408748"/>
            <a:ext cx="6739176"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More of Fayol's Principles</a:t>
            </a:r>
            <a:endParaRPr lang="en-US" sz="4450" dirty="0"/>
          </a:p>
        </p:txBody>
      </p:sp>
      <p:sp>
        <p:nvSpPr>
          <p:cNvPr id="3" name="Shape 1"/>
          <p:cNvSpPr/>
          <p:nvPr/>
        </p:nvSpPr>
        <p:spPr>
          <a:xfrm>
            <a:off x="793790" y="2826306"/>
            <a:ext cx="510302" cy="510302"/>
          </a:xfrm>
          <a:prstGeom prst="roundRect">
            <a:avLst>
              <a:gd name="adj" fmla="val 18669"/>
            </a:avLst>
          </a:prstGeom>
          <a:solidFill>
            <a:srgbClr val="E9E6FA"/>
          </a:solidFill>
          <a:ln w="7620">
            <a:solidFill>
              <a:srgbClr val="BDB8DF"/>
            </a:solidFill>
            <a:prstDash val="solid"/>
          </a:ln>
        </p:spPr>
      </p:sp>
      <p:sp>
        <p:nvSpPr>
          <p:cNvPr id="4" name="Text 2"/>
          <p:cNvSpPr/>
          <p:nvPr/>
        </p:nvSpPr>
        <p:spPr>
          <a:xfrm>
            <a:off x="878860" y="2868811"/>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1</a:t>
            </a:r>
            <a:endParaRPr lang="en-US" sz="2650" dirty="0"/>
          </a:p>
        </p:txBody>
      </p:sp>
      <p:sp>
        <p:nvSpPr>
          <p:cNvPr id="5" name="Text 3"/>
          <p:cNvSpPr/>
          <p:nvPr/>
        </p:nvSpPr>
        <p:spPr>
          <a:xfrm>
            <a:off x="1530906" y="2826306"/>
            <a:ext cx="3459242" cy="708660"/>
          </a:xfrm>
          <a:prstGeom prst="rect">
            <a:avLst/>
          </a:prstGeom>
          <a:noFill/>
          <a:ln/>
        </p:spPr>
        <p:txBody>
          <a:bodyPr wrap="squar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Subordination of individual interest</a:t>
            </a:r>
            <a:endParaRPr lang="en-US" sz="2200" dirty="0"/>
          </a:p>
        </p:txBody>
      </p:sp>
      <p:sp>
        <p:nvSpPr>
          <p:cNvPr id="6" name="Text 4"/>
          <p:cNvSpPr/>
          <p:nvPr/>
        </p:nvSpPr>
        <p:spPr>
          <a:xfrm>
            <a:off x="1530906" y="3671054"/>
            <a:ext cx="3459242" cy="1451610"/>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The interests of any one employee should not take precedence over those of the organization as a whole</a:t>
            </a:r>
            <a:endParaRPr lang="en-US" sz="1750" dirty="0"/>
          </a:p>
        </p:txBody>
      </p:sp>
      <p:sp>
        <p:nvSpPr>
          <p:cNvPr id="7" name="Shape 5"/>
          <p:cNvSpPr/>
          <p:nvPr/>
        </p:nvSpPr>
        <p:spPr>
          <a:xfrm>
            <a:off x="5216962" y="2826306"/>
            <a:ext cx="510302" cy="510302"/>
          </a:xfrm>
          <a:prstGeom prst="roundRect">
            <a:avLst>
              <a:gd name="adj" fmla="val 18669"/>
            </a:avLst>
          </a:prstGeom>
          <a:solidFill>
            <a:srgbClr val="E9E6FA"/>
          </a:solidFill>
          <a:ln w="7620">
            <a:solidFill>
              <a:srgbClr val="BDB8DF"/>
            </a:solidFill>
            <a:prstDash val="solid"/>
          </a:ln>
        </p:spPr>
      </p:sp>
      <p:sp>
        <p:nvSpPr>
          <p:cNvPr id="8" name="Text 6"/>
          <p:cNvSpPr/>
          <p:nvPr/>
        </p:nvSpPr>
        <p:spPr>
          <a:xfrm>
            <a:off x="5302032" y="2868811"/>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2</a:t>
            </a:r>
            <a:endParaRPr lang="en-US" sz="2650" dirty="0"/>
          </a:p>
        </p:txBody>
      </p:sp>
      <p:sp>
        <p:nvSpPr>
          <p:cNvPr id="9" name="Text 7"/>
          <p:cNvSpPr/>
          <p:nvPr/>
        </p:nvSpPr>
        <p:spPr>
          <a:xfrm>
            <a:off x="5954078" y="2826306"/>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Remuneration</a:t>
            </a:r>
            <a:endParaRPr lang="en-US" sz="2200" dirty="0"/>
          </a:p>
        </p:txBody>
      </p:sp>
      <p:sp>
        <p:nvSpPr>
          <p:cNvPr id="10" name="Shape 8"/>
          <p:cNvSpPr/>
          <p:nvPr/>
        </p:nvSpPr>
        <p:spPr>
          <a:xfrm>
            <a:off x="9640133" y="2826306"/>
            <a:ext cx="510302" cy="510302"/>
          </a:xfrm>
          <a:prstGeom prst="roundRect">
            <a:avLst>
              <a:gd name="adj" fmla="val 18669"/>
            </a:avLst>
          </a:prstGeom>
          <a:solidFill>
            <a:srgbClr val="E9E6FA"/>
          </a:solidFill>
          <a:ln w="7620">
            <a:solidFill>
              <a:srgbClr val="BDB8DF"/>
            </a:solidFill>
            <a:prstDash val="solid"/>
          </a:ln>
        </p:spPr>
      </p:sp>
      <p:sp>
        <p:nvSpPr>
          <p:cNvPr id="11" name="Text 9"/>
          <p:cNvSpPr/>
          <p:nvPr/>
        </p:nvSpPr>
        <p:spPr>
          <a:xfrm>
            <a:off x="9725204" y="2868811"/>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3</a:t>
            </a:r>
            <a:endParaRPr lang="en-US" sz="2650" dirty="0"/>
          </a:p>
        </p:txBody>
      </p:sp>
      <p:sp>
        <p:nvSpPr>
          <p:cNvPr id="12" name="Text 10"/>
          <p:cNvSpPr/>
          <p:nvPr/>
        </p:nvSpPr>
        <p:spPr>
          <a:xfrm>
            <a:off x="10377249" y="2826306"/>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Centralization</a:t>
            </a:r>
            <a:endParaRPr lang="en-US" sz="2200" dirty="0"/>
          </a:p>
        </p:txBody>
      </p:sp>
      <p:sp>
        <p:nvSpPr>
          <p:cNvPr id="13" name="Shape 11"/>
          <p:cNvSpPr/>
          <p:nvPr/>
        </p:nvSpPr>
        <p:spPr>
          <a:xfrm>
            <a:off x="793790" y="5604629"/>
            <a:ext cx="510302" cy="510302"/>
          </a:xfrm>
          <a:prstGeom prst="roundRect">
            <a:avLst>
              <a:gd name="adj" fmla="val 18669"/>
            </a:avLst>
          </a:prstGeom>
          <a:solidFill>
            <a:srgbClr val="E9E6FA"/>
          </a:solidFill>
          <a:ln w="7620">
            <a:solidFill>
              <a:srgbClr val="BDB8DF"/>
            </a:solidFill>
            <a:prstDash val="solid"/>
          </a:ln>
        </p:spPr>
      </p:sp>
      <p:sp>
        <p:nvSpPr>
          <p:cNvPr id="14" name="Text 12"/>
          <p:cNvSpPr/>
          <p:nvPr/>
        </p:nvSpPr>
        <p:spPr>
          <a:xfrm>
            <a:off x="878860" y="5647134"/>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4</a:t>
            </a:r>
            <a:endParaRPr lang="en-US" sz="2650" dirty="0"/>
          </a:p>
        </p:txBody>
      </p:sp>
      <p:sp>
        <p:nvSpPr>
          <p:cNvPr id="15" name="Text 13"/>
          <p:cNvSpPr/>
          <p:nvPr/>
        </p:nvSpPr>
        <p:spPr>
          <a:xfrm>
            <a:off x="1530906" y="560462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Scalar chain</a:t>
            </a:r>
            <a:endParaRPr lang="en-US" sz="2200" dirty="0"/>
          </a:p>
        </p:txBody>
      </p:sp>
      <p:sp>
        <p:nvSpPr>
          <p:cNvPr id="16" name="Text 14"/>
          <p:cNvSpPr/>
          <p:nvPr/>
        </p:nvSpPr>
        <p:spPr>
          <a:xfrm>
            <a:off x="1530906" y="6095048"/>
            <a:ext cx="5670947" cy="362903"/>
          </a:xfrm>
          <a:prstGeom prst="rect">
            <a:avLst/>
          </a:prstGeom>
          <a:noFill/>
          <a:ln/>
        </p:spPr>
        <p:txBody>
          <a:bodyPr wrap="non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Authority and communication operate within channels</a:t>
            </a:r>
            <a:endParaRPr lang="en-US" sz="1750" dirty="0"/>
          </a:p>
        </p:txBody>
      </p:sp>
      <p:sp>
        <p:nvSpPr>
          <p:cNvPr id="17" name="Shape 15"/>
          <p:cNvSpPr/>
          <p:nvPr/>
        </p:nvSpPr>
        <p:spPr>
          <a:xfrm>
            <a:off x="7428667" y="5604629"/>
            <a:ext cx="510302" cy="510302"/>
          </a:xfrm>
          <a:prstGeom prst="roundRect">
            <a:avLst>
              <a:gd name="adj" fmla="val 18669"/>
            </a:avLst>
          </a:prstGeom>
          <a:solidFill>
            <a:srgbClr val="E9E6FA"/>
          </a:solidFill>
          <a:ln w="7620">
            <a:solidFill>
              <a:srgbClr val="BDB8DF"/>
            </a:solidFill>
            <a:prstDash val="solid"/>
          </a:ln>
        </p:spPr>
      </p:sp>
      <p:sp>
        <p:nvSpPr>
          <p:cNvPr id="18" name="Text 16"/>
          <p:cNvSpPr/>
          <p:nvPr/>
        </p:nvSpPr>
        <p:spPr>
          <a:xfrm>
            <a:off x="7513737" y="5647134"/>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5</a:t>
            </a:r>
            <a:endParaRPr lang="en-US" sz="2650" dirty="0"/>
          </a:p>
        </p:txBody>
      </p:sp>
      <p:sp>
        <p:nvSpPr>
          <p:cNvPr id="19" name="Text 17"/>
          <p:cNvSpPr/>
          <p:nvPr/>
        </p:nvSpPr>
        <p:spPr>
          <a:xfrm>
            <a:off x="8165783" y="560462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Order</a:t>
            </a:r>
            <a:endParaRPr lang="en-US" sz="2200" dirty="0"/>
          </a:p>
        </p:txBody>
      </p:sp>
      <p:sp>
        <p:nvSpPr>
          <p:cNvPr id="20" name="Text 18"/>
          <p:cNvSpPr/>
          <p:nvPr/>
        </p:nvSpPr>
        <p:spPr>
          <a:xfrm>
            <a:off x="8165783" y="6095048"/>
            <a:ext cx="5670947"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The right materials and people should be in the right place at the right time</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35235"/>
          </a:xfrm>
          <a:prstGeom prst="rect">
            <a:avLst/>
          </a:prstGeom>
        </p:spPr>
      </p:pic>
      <p:sp>
        <p:nvSpPr>
          <p:cNvPr id="3" name="Text 0"/>
          <p:cNvSpPr/>
          <p:nvPr/>
        </p:nvSpPr>
        <p:spPr>
          <a:xfrm>
            <a:off x="793790" y="3604617"/>
            <a:ext cx="6298525"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Final Principles of Fayol</a:t>
            </a:r>
            <a:endParaRPr lang="en-US" sz="4450" dirty="0"/>
          </a:p>
        </p:txBody>
      </p:sp>
      <p:sp>
        <p:nvSpPr>
          <p:cNvPr id="4" name="Shape 1"/>
          <p:cNvSpPr/>
          <p:nvPr/>
        </p:nvSpPr>
        <p:spPr>
          <a:xfrm>
            <a:off x="793790" y="4908709"/>
            <a:ext cx="510302" cy="510302"/>
          </a:xfrm>
          <a:prstGeom prst="roundRect">
            <a:avLst>
              <a:gd name="adj" fmla="val 18669"/>
            </a:avLst>
          </a:prstGeom>
          <a:solidFill>
            <a:srgbClr val="E9E6FA"/>
          </a:solidFill>
          <a:ln w="7620">
            <a:solidFill>
              <a:srgbClr val="BDB8DF"/>
            </a:solidFill>
            <a:prstDash val="solid"/>
          </a:ln>
        </p:spPr>
      </p:sp>
      <p:sp>
        <p:nvSpPr>
          <p:cNvPr id="5" name="Text 2"/>
          <p:cNvSpPr/>
          <p:nvPr/>
        </p:nvSpPr>
        <p:spPr>
          <a:xfrm>
            <a:off x="878860" y="4951214"/>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1</a:t>
            </a:r>
            <a:endParaRPr lang="en-US" sz="2650" dirty="0"/>
          </a:p>
        </p:txBody>
      </p:sp>
      <p:sp>
        <p:nvSpPr>
          <p:cNvPr id="6" name="Text 3"/>
          <p:cNvSpPr/>
          <p:nvPr/>
        </p:nvSpPr>
        <p:spPr>
          <a:xfrm>
            <a:off x="1530906" y="490870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Equity</a:t>
            </a:r>
            <a:endParaRPr lang="en-US" sz="2200" dirty="0"/>
          </a:p>
        </p:txBody>
      </p:sp>
      <p:sp>
        <p:nvSpPr>
          <p:cNvPr id="7" name="Text 4"/>
          <p:cNvSpPr/>
          <p:nvPr/>
        </p:nvSpPr>
        <p:spPr>
          <a:xfrm>
            <a:off x="1530906" y="5399127"/>
            <a:ext cx="5670947"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Kindness and justice are important, as well as treating employees kindly and justly</a:t>
            </a:r>
            <a:endParaRPr lang="en-US" sz="1750" dirty="0"/>
          </a:p>
        </p:txBody>
      </p:sp>
      <p:sp>
        <p:nvSpPr>
          <p:cNvPr id="8" name="Shape 5"/>
          <p:cNvSpPr/>
          <p:nvPr/>
        </p:nvSpPr>
        <p:spPr>
          <a:xfrm>
            <a:off x="7428667" y="4908709"/>
            <a:ext cx="510302" cy="510302"/>
          </a:xfrm>
          <a:prstGeom prst="roundRect">
            <a:avLst>
              <a:gd name="adj" fmla="val 18669"/>
            </a:avLst>
          </a:prstGeom>
          <a:solidFill>
            <a:srgbClr val="E9E6FA"/>
          </a:solidFill>
          <a:ln w="7620">
            <a:solidFill>
              <a:srgbClr val="BDB8DF"/>
            </a:solidFill>
            <a:prstDash val="solid"/>
          </a:ln>
        </p:spPr>
      </p:sp>
      <p:sp>
        <p:nvSpPr>
          <p:cNvPr id="9" name="Text 6"/>
          <p:cNvSpPr/>
          <p:nvPr/>
        </p:nvSpPr>
        <p:spPr>
          <a:xfrm>
            <a:off x="7513737" y="4951214"/>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2</a:t>
            </a:r>
            <a:endParaRPr lang="en-US" sz="2650" dirty="0"/>
          </a:p>
        </p:txBody>
      </p:sp>
      <p:sp>
        <p:nvSpPr>
          <p:cNvPr id="10" name="Text 7"/>
          <p:cNvSpPr/>
          <p:nvPr/>
        </p:nvSpPr>
        <p:spPr>
          <a:xfrm>
            <a:off x="8165783" y="490870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Stability of tenure</a:t>
            </a:r>
            <a:endParaRPr lang="en-US" sz="2200" dirty="0"/>
          </a:p>
        </p:txBody>
      </p:sp>
      <p:sp>
        <p:nvSpPr>
          <p:cNvPr id="11" name="Text 8"/>
          <p:cNvSpPr/>
          <p:nvPr/>
        </p:nvSpPr>
        <p:spPr>
          <a:xfrm>
            <a:off x="8165783" y="5399127"/>
            <a:ext cx="5670947" cy="362903"/>
          </a:xfrm>
          <a:prstGeom prst="rect">
            <a:avLst/>
          </a:prstGeom>
          <a:noFill/>
          <a:ln/>
        </p:spPr>
        <p:txBody>
          <a:bodyPr wrap="non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Long-term employment is important</a:t>
            </a:r>
            <a:endParaRPr lang="en-US" sz="1750" dirty="0"/>
          </a:p>
        </p:txBody>
      </p:sp>
      <p:sp>
        <p:nvSpPr>
          <p:cNvPr id="12" name="Shape 9"/>
          <p:cNvSpPr/>
          <p:nvPr/>
        </p:nvSpPr>
        <p:spPr>
          <a:xfrm>
            <a:off x="793790" y="6606897"/>
            <a:ext cx="510302" cy="510302"/>
          </a:xfrm>
          <a:prstGeom prst="roundRect">
            <a:avLst>
              <a:gd name="adj" fmla="val 18669"/>
            </a:avLst>
          </a:prstGeom>
          <a:solidFill>
            <a:srgbClr val="E9E6FA"/>
          </a:solidFill>
          <a:ln w="7620">
            <a:solidFill>
              <a:srgbClr val="BDB8DF"/>
            </a:solidFill>
            <a:prstDash val="solid"/>
          </a:ln>
        </p:spPr>
      </p:sp>
      <p:sp>
        <p:nvSpPr>
          <p:cNvPr id="13" name="Text 10"/>
          <p:cNvSpPr/>
          <p:nvPr/>
        </p:nvSpPr>
        <p:spPr>
          <a:xfrm>
            <a:off x="878860" y="6649403"/>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3</a:t>
            </a:r>
            <a:endParaRPr lang="en-US" sz="2650" dirty="0"/>
          </a:p>
        </p:txBody>
      </p:sp>
      <p:sp>
        <p:nvSpPr>
          <p:cNvPr id="14" name="Text 11"/>
          <p:cNvSpPr/>
          <p:nvPr/>
        </p:nvSpPr>
        <p:spPr>
          <a:xfrm>
            <a:off x="1530906" y="6606897"/>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Initiative</a:t>
            </a:r>
            <a:endParaRPr lang="en-US" sz="2200" dirty="0"/>
          </a:p>
        </p:txBody>
      </p:sp>
      <p:sp>
        <p:nvSpPr>
          <p:cNvPr id="15" name="Text 12"/>
          <p:cNvSpPr/>
          <p:nvPr/>
        </p:nvSpPr>
        <p:spPr>
          <a:xfrm>
            <a:off x="1530906" y="7097316"/>
            <a:ext cx="5670947" cy="362903"/>
          </a:xfrm>
          <a:prstGeom prst="rect">
            <a:avLst/>
          </a:prstGeom>
          <a:noFill/>
          <a:ln/>
        </p:spPr>
        <p:txBody>
          <a:bodyPr wrap="non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Taking on work should be encouraged</a:t>
            </a:r>
            <a:endParaRPr lang="en-US" sz="1750" dirty="0"/>
          </a:p>
        </p:txBody>
      </p:sp>
      <p:sp>
        <p:nvSpPr>
          <p:cNvPr id="16" name="Shape 13"/>
          <p:cNvSpPr/>
          <p:nvPr/>
        </p:nvSpPr>
        <p:spPr>
          <a:xfrm>
            <a:off x="7428667" y="6606897"/>
            <a:ext cx="510302" cy="510302"/>
          </a:xfrm>
          <a:prstGeom prst="roundRect">
            <a:avLst>
              <a:gd name="adj" fmla="val 18669"/>
            </a:avLst>
          </a:prstGeom>
          <a:solidFill>
            <a:srgbClr val="E9E6FA"/>
          </a:solidFill>
          <a:ln w="7620">
            <a:solidFill>
              <a:srgbClr val="BDB8DF"/>
            </a:solidFill>
            <a:prstDash val="solid"/>
          </a:ln>
        </p:spPr>
      </p:sp>
      <p:sp>
        <p:nvSpPr>
          <p:cNvPr id="17" name="Text 14"/>
          <p:cNvSpPr/>
          <p:nvPr/>
        </p:nvSpPr>
        <p:spPr>
          <a:xfrm>
            <a:off x="7513737" y="6649403"/>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4</a:t>
            </a:r>
            <a:endParaRPr lang="en-US" sz="2650" dirty="0"/>
          </a:p>
        </p:txBody>
      </p:sp>
      <p:sp>
        <p:nvSpPr>
          <p:cNvPr id="18" name="Text 15"/>
          <p:cNvSpPr/>
          <p:nvPr/>
        </p:nvSpPr>
        <p:spPr>
          <a:xfrm>
            <a:off x="8165783" y="6606897"/>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Esprit de corps</a:t>
            </a:r>
            <a:endParaRPr lang="en-US" sz="2200" dirty="0"/>
          </a:p>
        </p:txBody>
      </p:sp>
      <p:sp>
        <p:nvSpPr>
          <p:cNvPr id="19" name="Text 16"/>
          <p:cNvSpPr/>
          <p:nvPr/>
        </p:nvSpPr>
        <p:spPr>
          <a:xfrm>
            <a:off x="8165783" y="7097316"/>
            <a:ext cx="5670947" cy="362903"/>
          </a:xfrm>
          <a:prstGeom prst="rect">
            <a:avLst/>
          </a:prstGeom>
          <a:noFill/>
          <a:ln/>
        </p:spPr>
        <p:txBody>
          <a:bodyPr wrap="non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A sense of unity</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711637"/>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Classical Organisational Theory</a:t>
            </a:r>
            <a:endParaRPr lang="en-US" sz="4450" dirty="0"/>
          </a:p>
        </p:txBody>
      </p:sp>
      <p:sp>
        <p:nvSpPr>
          <p:cNvPr id="4" name="Shape 1"/>
          <p:cNvSpPr/>
          <p:nvPr/>
        </p:nvSpPr>
        <p:spPr>
          <a:xfrm>
            <a:off x="793790" y="2469356"/>
            <a:ext cx="7556421" cy="2410897"/>
          </a:xfrm>
          <a:prstGeom prst="roundRect">
            <a:avLst>
              <a:gd name="adj" fmla="val 3952"/>
            </a:avLst>
          </a:prstGeom>
          <a:solidFill>
            <a:srgbClr val="E9E6FA"/>
          </a:solidFill>
          <a:ln w="7620">
            <a:solidFill>
              <a:srgbClr val="BDB8DF"/>
            </a:solidFill>
            <a:prstDash val="solid"/>
          </a:ln>
        </p:spPr>
      </p:sp>
      <p:sp>
        <p:nvSpPr>
          <p:cNvPr id="5" name="Text 2"/>
          <p:cNvSpPr/>
          <p:nvPr/>
        </p:nvSpPr>
        <p:spPr>
          <a:xfrm>
            <a:off x="1028224" y="270379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Definition</a:t>
            </a:r>
            <a:endParaRPr lang="en-US" sz="2200" dirty="0"/>
          </a:p>
        </p:txBody>
      </p:sp>
      <p:sp>
        <p:nvSpPr>
          <p:cNvPr id="6" name="Text 3"/>
          <p:cNvSpPr/>
          <p:nvPr/>
        </p:nvSpPr>
        <p:spPr>
          <a:xfrm>
            <a:off x="1028224" y="3194209"/>
            <a:ext cx="7087553" cy="1451610"/>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Classical organizational theory is a set of interrelated ideas and recommendations about building a hierarchical structure, specialization, and formalization of organizations, which would in turn deliver an efficient form of organization.</a:t>
            </a:r>
            <a:endParaRPr lang="en-US" sz="1750" dirty="0"/>
          </a:p>
        </p:txBody>
      </p:sp>
      <p:sp>
        <p:nvSpPr>
          <p:cNvPr id="7" name="Shape 4"/>
          <p:cNvSpPr/>
          <p:nvPr/>
        </p:nvSpPr>
        <p:spPr>
          <a:xfrm>
            <a:off x="793790" y="5107067"/>
            <a:ext cx="7556421" cy="2410897"/>
          </a:xfrm>
          <a:prstGeom prst="roundRect">
            <a:avLst>
              <a:gd name="adj" fmla="val 3952"/>
            </a:avLst>
          </a:prstGeom>
          <a:solidFill>
            <a:srgbClr val="E9E6FA"/>
          </a:solidFill>
          <a:ln w="7620">
            <a:solidFill>
              <a:srgbClr val="BDB8DF"/>
            </a:solidFill>
            <a:prstDash val="solid"/>
          </a:ln>
        </p:spPr>
      </p:sp>
      <p:sp>
        <p:nvSpPr>
          <p:cNvPr id="8" name="Text 5"/>
          <p:cNvSpPr/>
          <p:nvPr/>
        </p:nvSpPr>
        <p:spPr>
          <a:xfrm>
            <a:off x="1028224" y="5341501"/>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Key Features</a:t>
            </a:r>
            <a:endParaRPr lang="en-US" sz="2200" dirty="0"/>
          </a:p>
        </p:txBody>
      </p:sp>
      <p:sp>
        <p:nvSpPr>
          <p:cNvPr id="9" name="Text 6"/>
          <p:cNvSpPr/>
          <p:nvPr/>
        </p:nvSpPr>
        <p:spPr>
          <a:xfrm>
            <a:off x="1028224" y="5831919"/>
            <a:ext cx="7087553" cy="1451610"/>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Hierarchy is essential to any definition of an organization; specialization is required for an optimal allocation of tasks and effort; and formalization makes it possible to specify the way tasks have to be done.</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332190"/>
            <a:ext cx="7556421" cy="2126337"/>
          </a:xfrm>
          <a:prstGeom prst="rect">
            <a:avLst/>
          </a:prstGeom>
          <a:noFill/>
          <a:ln/>
        </p:spPr>
        <p:txBody>
          <a:bodyPr wrap="squar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Key Concepts and Theorists of Classical Organisational Theory</a:t>
            </a:r>
            <a:endParaRPr lang="en-US" sz="4450" dirty="0"/>
          </a:p>
        </p:txBody>
      </p:sp>
      <p:pic>
        <p:nvPicPr>
          <p:cNvPr id="4" name="Image 1" descr="preencoded.png">    </p:cNvPr>
          <p:cNvPicPr>
            <a:picLocks noChangeAspect="1"/>
          </p:cNvPicPr>
          <p:nvPr/>
        </p:nvPicPr>
        <p:blipFill>
          <a:blip r:embed="rId2"/>
          <a:stretch>
            <a:fillRect/>
          </a:stretch>
        </p:blipFill>
        <p:spPr>
          <a:xfrm>
            <a:off x="793790" y="3798689"/>
            <a:ext cx="566976" cy="566976"/>
          </a:xfrm>
          <a:prstGeom prst="rect">
            <a:avLst/>
          </a:prstGeom>
        </p:spPr>
      </p:pic>
      <p:sp>
        <p:nvSpPr>
          <p:cNvPr id="5" name="Text 1"/>
          <p:cNvSpPr/>
          <p:nvPr/>
        </p:nvSpPr>
        <p:spPr>
          <a:xfrm>
            <a:off x="793790" y="459247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Core Themes</a:t>
            </a:r>
            <a:endParaRPr lang="en-US" sz="2200" dirty="0"/>
          </a:p>
        </p:txBody>
      </p:sp>
      <p:sp>
        <p:nvSpPr>
          <p:cNvPr id="6" name="Text 2"/>
          <p:cNvSpPr/>
          <p:nvPr/>
        </p:nvSpPr>
        <p:spPr>
          <a:xfrm>
            <a:off x="793790" y="5082897"/>
            <a:ext cx="3608070" cy="1814513"/>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The core themes of this approach are concerned with: specialization, the division of labor, authority, responsibility, and associated forms of organizational structure.</a:t>
            </a:r>
            <a:endParaRPr lang="en-US" sz="1750" dirty="0"/>
          </a:p>
        </p:txBody>
      </p:sp>
      <p:pic>
        <p:nvPicPr>
          <p:cNvPr id="7" name="Image 2" descr="preencoded.png">    </p:cNvPr>
          <p:cNvPicPr>
            <a:picLocks noChangeAspect="1"/>
          </p:cNvPicPr>
          <p:nvPr/>
        </p:nvPicPr>
        <p:blipFill>
          <a:blip r:embed="rId3"/>
          <a:stretch>
            <a:fillRect/>
          </a:stretch>
        </p:blipFill>
        <p:spPr>
          <a:xfrm>
            <a:off x="4742021" y="3798689"/>
            <a:ext cx="566976" cy="566976"/>
          </a:xfrm>
          <a:prstGeom prst="rect">
            <a:avLst/>
          </a:prstGeom>
        </p:spPr>
      </p:pic>
      <p:sp>
        <p:nvSpPr>
          <p:cNvPr id="8" name="Text 3"/>
          <p:cNvSpPr/>
          <p:nvPr/>
        </p:nvSpPr>
        <p:spPr>
          <a:xfrm>
            <a:off x="4742021" y="459247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Key Theorists</a:t>
            </a:r>
            <a:endParaRPr lang="en-US" sz="2200" dirty="0"/>
          </a:p>
        </p:txBody>
      </p:sp>
      <p:sp>
        <p:nvSpPr>
          <p:cNvPr id="9" name="Text 4"/>
          <p:cNvSpPr/>
          <p:nvPr/>
        </p:nvSpPr>
        <p:spPr>
          <a:xfrm>
            <a:off x="4742021" y="5082897"/>
            <a:ext cx="3608189" cy="1814513"/>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The three classics of scientific management are usually considered the key theorists for the classical approach in the study of organizations.</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838914"/>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Comparative Analysis of Classical Theories</a:t>
            </a:r>
            <a:endParaRPr lang="en-US" sz="4450" dirty="0"/>
          </a:p>
        </p:txBody>
      </p:sp>
      <p:sp>
        <p:nvSpPr>
          <p:cNvPr id="4" name="Shape 1"/>
          <p:cNvSpPr/>
          <p:nvPr/>
        </p:nvSpPr>
        <p:spPr>
          <a:xfrm>
            <a:off x="793790" y="2596634"/>
            <a:ext cx="7556421" cy="4793933"/>
          </a:xfrm>
          <a:prstGeom prst="roundRect">
            <a:avLst>
              <a:gd name="adj" fmla="val 1987"/>
            </a:avLst>
          </a:prstGeom>
          <a:noFill/>
          <a:ln w="7620">
            <a:solidFill>
              <a:srgbClr val="000000">
                <a:alpha val="8000"/>
              </a:srgbClr>
            </a:solidFill>
            <a:prstDash val="solid"/>
          </a:ln>
        </p:spPr>
      </p:sp>
      <p:sp>
        <p:nvSpPr>
          <p:cNvPr id="5" name="Shape 2"/>
          <p:cNvSpPr/>
          <p:nvPr/>
        </p:nvSpPr>
        <p:spPr>
          <a:xfrm>
            <a:off x="801410" y="2604254"/>
            <a:ext cx="7541181" cy="1013222"/>
          </a:xfrm>
          <a:prstGeom prst="rect">
            <a:avLst/>
          </a:prstGeom>
          <a:solidFill>
            <a:srgbClr val="FFFFFF">
              <a:alpha val="4000"/>
            </a:srgbClr>
          </a:solidFill>
          <a:ln/>
        </p:spPr>
      </p:sp>
      <p:sp>
        <p:nvSpPr>
          <p:cNvPr id="6" name="Text 3"/>
          <p:cNvSpPr/>
          <p:nvPr/>
        </p:nvSpPr>
        <p:spPr>
          <a:xfrm>
            <a:off x="1028462" y="2747963"/>
            <a:ext cx="1427798" cy="362903"/>
          </a:xfrm>
          <a:prstGeom prst="rect">
            <a:avLst/>
          </a:prstGeom>
          <a:noFill/>
          <a:ln/>
        </p:spPr>
        <p:txBody>
          <a:bodyPr wrap="non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Theory</a:t>
            </a:r>
            <a:endParaRPr lang="en-US" sz="1750" dirty="0"/>
          </a:p>
        </p:txBody>
      </p:sp>
      <p:sp>
        <p:nvSpPr>
          <p:cNvPr id="7" name="Text 4"/>
          <p:cNvSpPr/>
          <p:nvPr/>
        </p:nvSpPr>
        <p:spPr>
          <a:xfrm>
            <a:off x="2917508" y="2747963"/>
            <a:ext cx="1423987"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Foundational Assumptions</a:t>
            </a:r>
            <a:endParaRPr lang="en-US" sz="1750" dirty="0"/>
          </a:p>
        </p:txBody>
      </p:sp>
      <p:sp>
        <p:nvSpPr>
          <p:cNvPr id="8" name="Text 5"/>
          <p:cNvSpPr/>
          <p:nvPr/>
        </p:nvSpPr>
        <p:spPr>
          <a:xfrm>
            <a:off x="4802743" y="2747963"/>
            <a:ext cx="1423987" cy="362903"/>
          </a:xfrm>
          <a:prstGeom prst="rect">
            <a:avLst/>
          </a:prstGeom>
          <a:noFill/>
          <a:ln/>
        </p:spPr>
        <p:txBody>
          <a:bodyPr wrap="non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Methodology</a:t>
            </a:r>
            <a:endParaRPr lang="en-US" sz="1750" dirty="0"/>
          </a:p>
        </p:txBody>
      </p:sp>
      <p:sp>
        <p:nvSpPr>
          <p:cNvPr id="9" name="Text 6"/>
          <p:cNvSpPr/>
          <p:nvPr/>
        </p:nvSpPr>
        <p:spPr>
          <a:xfrm>
            <a:off x="6687979" y="2747963"/>
            <a:ext cx="1427798"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Organizational Implications</a:t>
            </a:r>
            <a:endParaRPr lang="en-US" sz="1750" dirty="0"/>
          </a:p>
        </p:txBody>
      </p:sp>
      <p:sp>
        <p:nvSpPr>
          <p:cNvPr id="10" name="Shape 7"/>
          <p:cNvSpPr/>
          <p:nvPr/>
        </p:nvSpPr>
        <p:spPr>
          <a:xfrm>
            <a:off x="801410" y="3617476"/>
            <a:ext cx="7541181" cy="1376124"/>
          </a:xfrm>
          <a:prstGeom prst="rect">
            <a:avLst/>
          </a:prstGeom>
          <a:solidFill>
            <a:srgbClr val="000000">
              <a:alpha val="4000"/>
            </a:srgbClr>
          </a:solidFill>
          <a:ln/>
        </p:spPr>
      </p:sp>
      <p:sp>
        <p:nvSpPr>
          <p:cNvPr id="11" name="Text 8"/>
          <p:cNvSpPr/>
          <p:nvPr/>
        </p:nvSpPr>
        <p:spPr>
          <a:xfrm>
            <a:off x="1028462" y="3761184"/>
            <a:ext cx="1427798"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Scientific Management</a:t>
            </a:r>
            <a:endParaRPr lang="en-US" sz="1750" dirty="0"/>
          </a:p>
        </p:txBody>
      </p:sp>
      <p:sp>
        <p:nvSpPr>
          <p:cNvPr id="12" name="Text 9"/>
          <p:cNvSpPr/>
          <p:nvPr/>
        </p:nvSpPr>
        <p:spPr>
          <a:xfrm>
            <a:off x="2917508" y="3761184"/>
            <a:ext cx="1423987"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Efficiency through measurement</a:t>
            </a:r>
            <a:endParaRPr lang="en-US" sz="1750" dirty="0"/>
          </a:p>
        </p:txBody>
      </p:sp>
      <p:sp>
        <p:nvSpPr>
          <p:cNvPr id="13" name="Text 10"/>
          <p:cNvSpPr/>
          <p:nvPr/>
        </p:nvSpPr>
        <p:spPr>
          <a:xfrm>
            <a:off x="4802743" y="3761184"/>
            <a:ext cx="1423987"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Time and motion studies</a:t>
            </a:r>
            <a:endParaRPr lang="en-US" sz="1750" dirty="0"/>
          </a:p>
        </p:txBody>
      </p:sp>
      <p:sp>
        <p:nvSpPr>
          <p:cNvPr id="14" name="Text 11"/>
          <p:cNvSpPr/>
          <p:nvPr/>
        </p:nvSpPr>
        <p:spPr>
          <a:xfrm>
            <a:off x="6687979" y="3761184"/>
            <a:ext cx="1427798"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Standardization of tasks</a:t>
            </a:r>
            <a:endParaRPr lang="en-US" sz="1750" dirty="0"/>
          </a:p>
        </p:txBody>
      </p:sp>
      <p:sp>
        <p:nvSpPr>
          <p:cNvPr id="15" name="Shape 12"/>
          <p:cNvSpPr/>
          <p:nvPr/>
        </p:nvSpPr>
        <p:spPr>
          <a:xfrm>
            <a:off x="801410" y="4993600"/>
            <a:ext cx="7541181" cy="1013222"/>
          </a:xfrm>
          <a:prstGeom prst="rect">
            <a:avLst/>
          </a:prstGeom>
          <a:solidFill>
            <a:srgbClr val="FFFFFF">
              <a:alpha val="4000"/>
            </a:srgbClr>
          </a:solidFill>
          <a:ln/>
        </p:spPr>
      </p:sp>
      <p:sp>
        <p:nvSpPr>
          <p:cNvPr id="16" name="Text 13"/>
          <p:cNvSpPr/>
          <p:nvPr/>
        </p:nvSpPr>
        <p:spPr>
          <a:xfrm>
            <a:off x="1028462" y="5137309"/>
            <a:ext cx="1427798"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Bureaucratic Theory</a:t>
            </a:r>
            <a:endParaRPr lang="en-US" sz="1750" dirty="0"/>
          </a:p>
        </p:txBody>
      </p:sp>
      <p:sp>
        <p:nvSpPr>
          <p:cNvPr id="17" name="Text 14"/>
          <p:cNvSpPr/>
          <p:nvPr/>
        </p:nvSpPr>
        <p:spPr>
          <a:xfrm>
            <a:off x="2917508" y="5137309"/>
            <a:ext cx="1423987"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Rational-legal authority</a:t>
            </a:r>
            <a:endParaRPr lang="en-US" sz="1750" dirty="0"/>
          </a:p>
        </p:txBody>
      </p:sp>
      <p:sp>
        <p:nvSpPr>
          <p:cNvPr id="18" name="Text 15"/>
          <p:cNvSpPr/>
          <p:nvPr/>
        </p:nvSpPr>
        <p:spPr>
          <a:xfrm>
            <a:off x="4802743" y="5137309"/>
            <a:ext cx="1423987"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Ideal type analysis</a:t>
            </a:r>
            <a:endParaRPr lang="en-US" sz="1750" dirty="0"/>
          </a:p>
        </p:txBody>
      </p:sp>
      <p:sp>
        <p:nvSpPr>
          <p:cNvPr id="19" name="Text 16"/>
          <p:cNvSpPr/>
          <p:nvPr/>
        </p:nvSpPr>
        <p:spPr>
          <a:xfrm>
            <a:off x="6687979" y="5137309"/>
            <a:ext cx="1427798"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Hierarchical structure</a:t>
            </a:r>
            <a:endParaRPr lang="en-US" sz="1750" dirty="0"/>
          </a:p>
        </p:txBody>
      </p:sp>
      <p:sp>
        <p:nvSpPr>
          <p:cNvPr id="20" name="Shape 17"/>
          <p:cNvSpPr/>
          <p:nvPr/>
        </p:nvSpPr>
        <p:spPr>
          <a:xfrm>
            <a:off x="801410" y="6006822"/>
            <a:ext cx="7541181" cy="1376124"/>
          </a:xfrm>
          <a:prstGeom prst="rect">
            <a:avLst/>
          </a:prstGeom>
          <a:solidFill>
            <a:srgbClr val="000000">
              <a:alpha val="4000"/>
            </a:srgbClr>
          </a:solidFill>
          <a:ln/>
        </p:spPr>
      </p:sp>
      <p:sp>
        <p:nvSpPr>
          <p:cNvPr id="21" name="Text 18"/>
          <p:cNvSpPr/>
          <p:nvPr/>
        </p:nvSpPr>
        <p:spPr>
          <a:xfrm>
            <a:off x="1028462" y="6150531"/>
            <a:ext cx="1427798"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Administrative Theory</a:t>
            </a:r>
            <a:endParaRPr lang="en-US" sz="1750" dirty="0"/>
          </a:p>
        </p:txBody>
      </p:sp>
      <p:sp>
        <p:nvSpPr>
          <p:cNvPr id="22" name="Text 19"/>
          <p:cNvSpPr/>
          <p:nvPr/>
        </p:nvSpPr>
        <p:spPr>
          <a:xfrm>
            <a:off x="2917508" y="6150531"/>
            <a:ext cx="1423987"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Universal principles of management</a:t>
            </a:r>
            <a:endParaRPr lang="en-US" sz="1750" dirty="0"/>
          </a:p>
        </p:txBody>
      </p:sp>
      <p:sp>
        <p:nvSpPr>
          <p:cNvPr id="23" name="Text 20"/>
          <p:cNvSpPr/>
          <p:nvPr/>
        </p:nvSpPr>
        <p:spPr>
          <a:xfrm>
            <a:off x="4802743" y="6150531"/>
            <a:ext cx="1423987"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Observation and experience</a:t>
            </a:r>
            <a:endParaRPr lang="en-US" sz="1750" dirty="0"/>
          </a:p>
        </p:txBody>
      </p:sp>
      <p:sp>
        <p:nvSpPr>
          <p:cNvPr id="24" name="Text 21"/>
          <p:cNvSpPr/>
          <p:nvPr/>
        </p:nvSpPr>
        <p:spPr>
          <a:xfrm>
            <a:off x="6687979" y="6150531"/>
            <a:ext cx="1427798"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Centralized control</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26996" y="1027390"/>
            <a:ext cx="7690009" cy="1298258"/>
          </a:xfrm>
          <a:prstGeom prst="rect">
            <a:avLst/>
          </a:prstGeom>
          <a:noFill/>
          <a:ln/>
        </p:spPr>
        <p:txBody>
          <a:bodyPr wrap="square" lIns="0" tIns="0" rIns="0" bIns="0" rtlCol="0" anchor="t"/>
          <a:lstStyle/>
          <a:p>
            <a:pPr algn="l" indent="0" marL="0">
              <a:lnSpc>
                <a:spcPts val="5100"/>
              </a:lnSpc>
              <a:buNone/>
            </a:pPr>
            <a:r>
              <a:rPr lang="en-US" sz="4050" b="1" dirty="0">
                <a:solidFill>
                  <a:srgbClr val="231971"/>
                </a:solidFill>
                <a:latin typeface="Outfit Extra Bold" pitchFamily="34" charset="0"/>
                <a:ea typeface="Outfit Extra Bold" pitchFamily="34" charset="-122"/>
                <a:cs typeface="Outfit Extra Bold" pitchFamily="34" charset="-120"/>
              </a:rPr>
              <a:t>Relevance of Classical Theories in Contemporary Organisations</a:t>
            </a:r>
            <a:endParaRPr lang="en-US" sz="4050" dirty="0"/>
          </a:p>
        </p:txBody>
      </p:sp>
      <p:sp>
        <p:nvSpPr>
          <p:cNvPr id="4" name="Shape 1"/>
          <p:cNvSpPr/>
          <p:nvPr/>
        </p:nvSpPr>
        <p:spPr>
          <a:xfrm>
            <a:off x="726996" y="2870835"/>
            <a:ext cx="467320" cy="467320"/>
          </a:xfrm>
          <a:prstGeom prst="roundRect">
            <a:avLst>
              <a:gd name="adj" fmla="val 18671"/>
            </a:avLst>
          </a:prstGeom>
          <a:solidFill>
            <a:srgbClr val="E9E6FA"/>
          </a:solidFill>
          <a:ln w="7620">
            <a:solidFill>
              <a:srgbClr val="BDB8DF"/>
            </a:solidFill>
            <a:prstDash val="solid"/>
          </a:ln>
        </p:spPr>
      </p:sp>
      <p:sp>
        <p:nvSpPr>
          <p:cNvPr id="5" name="Text 2"/>
          <p:cNvSpPr/>
          <p:nvPr/>
        </p:nvSpPr>
        <p:spPr>
          <a:xfrm>
            <a:off x="804803" y="2909709"/>
            <a:ext cx="311587" cy="389453"/>
          </a:xfrm>
          <a:prstGeom prst="rect">
            <a:avLst/>
          </a:prstGeom>
          <a:noFill/>
          <a:ln/>
        </p:spPr>
        <p:txBody>
          <a:bodyPr wrap="none" lIns="0" tIns="0" rIns="0" bIns="0" rtlCol="0" anchor="t"/>
          <a:lstStyle/>
          <a:p>
            <a:pPr algn="ctr" indent="0" marL="0">
              <a:lnSpc>
                <a:spcPts val="2450"/>
              </a:lnSpc>
              <a:buNone/>
            </a:pPr>
            <a:r>
              <a:rPr lang="en-US" sz="2450" b="1" dirty="0">
                <a:solidFill>
                  <a:srgbClr val="2A2742"/>
                </a:solidFill>
                <a:latin typeface="Outfit Extra Bold" pitchFamily="34" charset="0"/>
                <a:ea typeface="Outfit Extra Bold" pitchFamily="34" charset="-122"/>
                <a:cs typeface="Outfit Extra Bold" pitchFamily="34" charset="-120"/>
              </a:rPr>
              <a:t>1</a:t>
            </a:r>
            <a:endParaRPr lang="en-US" sz="2450" dirty="0"/>
          </a:p>
        </p:txBody>
      </p:sp>
      <p:sp>
        <p:nvSpPr>
          <p:cNvPr id="6" name="Text 3"/>
          <p:cNvSpPr/>
          <p:nvPr/>
        </p:nvSpPr>
        <p:spPr>
          <a:xfrm>
            <a:off x="1401961" y="2870835"/>
            <a:ext cx="2813923" cy="324564"/>
          </a:xfrm>
          <a:prstGeom prst="rect">
            <a:avLst/>
          </a:prstGeom>
          <a:noFill/>
          <a:ln/>
        </p:spPr>
        <p:txBody>
          <a:bodyPr wrap="none" lIns="0" tIns="0" rIns="0" bIns="0" rtlCol="0" anchor="t"/>
          <a:lstStyle/>
          <a:p>
            <a:pPr algn="l" indent="0" marL="0">
              <a:lnSpc>
                <a:spcPts val="2550"/>
              </a:lnSpc>
              <a:buNone/>
            </a:pPr>
            <a:r>
              <a:rPr lang="en-US" sz="2000" b="1" dirty="0">
                <a:solidFill>
                  <a:srgbClr val="2A2742"/>
                </a:solidFill>
                <a:latin typeface="Outfit Extra Bold" pitchFamily="34" charset="0"/>
                <a:ea typeface="Outfit Extra Bold" pitchFamily="34" charset="-122"/>
                <a:cs typeface="Outfit Extra Bold" pitchFamily="34" charset="-120"/>
              </a:rPr>
              <a:t>Bureaucratic Principles</a:t>
            </a:r>
            <a:endParaRPr lang="en-US" sz="2000" dirty="0"/>
          </a:p>
        </p:txBody>
      </p:sp>
      <p:sp>
        <p:nvSpPr>
          <p:cNvPr id="7" name="Text 4"/>
          <p:cNvSpPr/>
          <p:nvPr/>
        </p:nvSpPr>
        <p:spPr>
          <a:xfrm>
            <a:off x="1401961" y="3319939"/>
            <a:ext cx="3066217" cy="997268"/>
          </a:xfrm>
          <a:prstGeom prst="rect">
            <a:avLst/>
          </a:prstGeom>
          <a:noFill/>
          <a:ln/>
        </p:spPr>
        <p:txBody>
          <a:bodyPr wrap="squar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Principles of bureaucracy still govern many modern organizations.</a:t>
            </a:r>
            <a:endParaRPr lang="en-US" sz="1600" dirty="0"/>
          </a:p>
        </p:txBody>
      </p:sp>
      <p:sp>
        <p:nvSpPr>
          <p:cNvPr id="8" name="Shape 5"/>
          <p:cNvSpPr/>
          <p:nvPr/>
        </p:nvSpPr>
        <p:spPr>
          <a:xfrm>
            <a:off x="4675823" y="2870835"/>
            <a:ext cx="467320" cy="467320"/>
          </a:xfrm>
          <a:prstGeom prst="roundRect">
            <a:avLst>
              <a:gd name="adj" fmla="val 18671"/>
            </a:avLst>
          </a:prstGeom>
          <a:solidFill>
            <a:srgbClr val="E9E6FA"/>
          </a:solidFill>
          <a:ln w="7620">
            <a:solidFill>
              <a:srgbClr val="BDB8DF"/>
            </a:solidFill>
            <a:prstDash val="solid"/>
          </a:ln>
        </p:spPr>
      </p:sp>
      <p:sp>
        <p:nvSpPr>
          <p:cNvPr id="9" name="Text 6"/>
          <p:cNvSpPr/>
          <p:nvPr/>
        </p:nvSpPr>
        <p:spPr>
          <a:xfrm>
            <a:off x="4753630" y="2909709"/>
            <a:ext cx="311587" cy="389453"/>
          </a:xfrm>
          <a:prstGeom prst="rect">
            <a:avLst/>
          </a:prstGeom>
          <a:noFill/>
          <a:ln/>
        </p:spPr>
        <p:txBody>
          <a:bodyPr wrap="none" lIns="0" tIns="0" rIns="0" bIns="0" rtlCol="0" anchor="t"/>
          <a:lstStyle/>
          <a:p>
            <a:pPr algn="ctr" indent="0" marL="0">
              <a:lnSpc>
                <a:spcPts val="2450"/>
              </a:lnSpc>
              <a:buNone/>
            </a:pPr>
            <a:r>
              <a:rPr lang="en-US" sz="2450" b="1" dirty="0">
                <a:solidFill>
                  <a:srgbClr val="2A2742"/>
                </a:solidFill>
                <a:latin typeface="Outfit Extra Bold" pitchFamily="34" charset="0"/>
                <a:ea typeface="Outfit Extra Bold" pitchFamily="34" charset="-122"/>
                <a:cs typeface="Outfit Extra Bold" pitchFamily="34" charset="-120"/>
              </a:rPr>
              <a:t>2</a:t>
            </a:r>
            <a:endParaRPr lang="en-US" sz="2450" dirty="0"/>
          </a:p>
        </p:txBody>
      </p:sp>
      <p:sp>
        <p:nvSpPr>
          <p:cNvPr id="10" name="Text 7"/>
          <p:cNvSpPr/>
          <p:nvPr/>
        </p:nvSpPr>
        <p:spPr>
          <a:xfrm>
            <a:off x="5350788" y="2870835"/>
            <a:ext cx="2792373" cy="324564"/>
          </a:xfrm>
          <a:prstGeom prst="rect">
            <a:avLst/>
          </a:prstGeom>
          <a:noFill/>
          <a:ln/>
        </p:spPr>
        <p:txBody>
          <a:bodyPr wrap="none" lIns="0" tIns="0" rIns="0" bIns="0" rtlCol="0" anchor="t"/>
          <a:lstStyle/>
          <a:p>
            <a:pPr algn="l" indent="0" marL="0">
              <a:lnSpc>
                <a:spcPts val="2550"/>
              </a:lnSpc>
              <a:buNone/>
            </a:pPr>
            <a:r>
              <a:rPr lang="en-US" sz="2000" b="1" dirty="0">
                <a:solidFill>
                  <a:srgbClr val="2A2742"/>
                </a:solidFill>
                <a:latin typeface="Outfit Extra Bold" pitchFamily="34" charset="0"/>
                <a:ea typeface="Outfit Extra Bold" pitchFamily="34" charset="-122"/>
                <a:cs typeface="Outfit Extra Bold" pitchFamily="34" charset="-120"/>
              </a:rPr>
              <a:t>Management Concepts</a:t>
            </a:r>
            <a:endParaRPr lang="en-US" sz="2000" dirty="0"/>
          </a:p>
        </p:txBody>
      </p:sp>
      <p:sp>
        <p:nvSpPr>
          <p:cNvPr id="11" name="Text 8"/>
          <p:cNvSpPr/>
          <p:nvPr/>
        </p:nvSpPr>
        <p:spPr>
          <a:xfrm>
            <a:off x="5350788" y="3319939"/>
            <a:ext cx="3066217" cy="1994535"/>
          </a:xfrm>
          <a:prstGeom prst="rect">
            <a:avLst/>
          </a:prstGeom>
          <a:noFill/>
          <a:ln/>
        </p:spPr>
        <p:txBody>
          <a:bodyPr wrap="squar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Concepts of planning, coordination, control, organizing, command, and separation of powers on the basis of the hierarchical structure are evident in many organizations' practices.</a:t>
            </a:r>
            <a:endParaRPr lang="en-US" sz="1600" dirty="0"/>
          </a:p>
        </p:txBody>
      </p:sp>
      <p:sp>
        <p:nvSpPr>
          <p:cNvPr id="12" name="Shape 9"/>
          <p:cNvSpPr/>
          <p:nvPr/>
        </p:nvSpPr>
        <p:spPr>
          <a:xfrm>
            <a:off x="726996" y="5755719"/>
            <a:ext cx="467320" cy="467320"/>
          </a:xfrm>
          <a:prstGeom prst="roundRect">
            <a:avLst>
              <a:gd name="adj" fmla="val 18671"/>
            </a:avLst>
          </a:prstGeom>
          <a:solidFill>
            <a:srgbClr val="E9E6FA"/>
          </a:solidFill>
          <a:ln w="7620">
            <a:solidFill>
              <a:srgbClr val="BDB8DF"/>
            </a:solidFill>
            <a:prstDash val="solid"/>
          </a:ln>
        </p:spPr>
      </p:sp>
      <p:sp>
        <p:nvSpPr>
          <p:cNvPr id="13" name="Text 10"/>
          <p:cNvSpPr/>
          <p:nvPr/>
        </p:nvSpPr>
        <p:spPr>
          <a:xfrm>
            <a:off x="804803" y="5794593"/>
            <a:ext cx="311587" cy="389453"/>
          </a:xfrm>
          <a:prstGeom prst="rect">
            <a:avLst/>
          </a:prstGeom>
          <a:noFill/>
          <a:ln/>
        </p:spPr>
        <p:txBody>
          <a:bodyPr wrap="none" lIns="0" tIns="0" rIns="0" bIns="0" rtlCol="0" anchor="t"/>
          <a:lstStyle/>
          <a:p>
            <a:pPr algn="ctr" indent="0" marL="0">
              <a:lnSpc>
                <a:spcPts val="2450"/>
              </a:lnSpc>
              <a:buNone/>
            </a:pPr>
            <a:r>
              <a:rPr lang="en-US" sz="2450" b="1" dirty="0">
                <a:solidFill>
                  <a:srgbClr val="2A2742"/>
                </a:solidFill>
                <a:latin typeface="Outfit Extra Bold" pitchFamily="34" charset="0"/>
                <a:ea typeface="Outfit Extra Bold" pitchFamily="34" charset="-122"/>
                <a:cs typeface="Outfit Extra Bold" pitchFamily="34" charset="-120"/>
              </a:rPr>
              <a:t>3</a:t>
            </a:r>
            <a:endParaRPr lang="en-US" sz="2450" dirty="0"/>
          </a:p>
        </p:txBody>
      </p:sp>
      <p:sp>
        <p:nvSpPr>
          <p:cNvPr id="14" name="Text 11"/>
          <p:cNvSpPr/>
          <p:nvPr/>
        </p:nvSpPr>
        <p:spPr>
          <a:xfrm>
            <a:off x="1401961" y="5755719"/>
            <a:ext cx="3160395" cy="324564"/>
          </a:xfrm>
          <a:prstGeom prst="rect">
            <a:avLst/>
          </a:prstGeom>
          <a:noFill/>
          <a:ln/>
        </p:spPr>
        <p:txBody>
          <a:bodyPr wrap="none" lIns="0" tIns="0" rIns="0" bIns="0" rtlCol="0" anchor="t"/>
          <a:lstStyle/>
          <a:p>
            <a:pPr algn="l" indent="0" marL="0">
              <a:lnSpc>
                <a:spcPts val="2550"/>
              </a:lnSpc>
              <a:buNone/>
            </a:pPr>
            <a:r>
              <a:rPr lang="en-US" sz="2000" b="1" dirty="0">
                <a:solidFill>
                  <a:srgbClr val="2A2742"/>
                </a:solidFill>
                <a:latin typeface="Outfit Extra Bold" pitchFamily="34" charset="0"/>
                <a:ea typeface="Outfit Extra Bold" pitchFamily="34" charset="-122"/>
                <a:cs typeface="Outfit Extra Bold" pitchFamily="34" charset="-120"/>
              </a:rPr>
              <a:t>Organizational Structures</a:t>
            </a:r>
            <a:endParaRPr lang="en-US" sz="2000" dirty="0"/>
          </a:p>
        </p:txBody>
      </p:sp>
      <p:sp>
        <p:nvSpPr>
          <p:cNvPr id="15" name="Text 12"/>
          <p:cNvSpPr/>
          <p:nvPr/>
        </p:nvSpPr>
        <p:spPr>
          <a:xfrm>
            <a:off x="1401961" y="6204823"/>
            <a:ext cx="7015043" cy="997268"/>
          </a:xfrm>
          <a:prstGeom prst="rect">
            <a:avLst/>
          </a:prstGeom>
          <a:noFill/>
          <a:ln/>
        </p:spPr>
        <p:txBody>
          <a:bodyPr wrap="square" lIns="0" tIns="0" rIns="0" bIns="0" rtlCol="0" anchor="t"/>
          <a:lstStyle/>
          <a:p>
            <a:pPr algn="l" indent="0" marL="0">
              <a:lnSpc>
                <a:spcPts val="2600"/>
              </a:lnSpc>
              <a:buNone/>
            </a:pPr>
            <a:r>
              <a:rPr lang="en-US" sz="1600" dirty="0">
                <a:solidFill>
                  <a:srgbClr val="2A2742"/>
                </a:solidFill>
                <a:latin typeface="Arimo" pitchFamily="34" charset="0"/>
                <a:ea typeface="Arimo" pitchFamily="34" charset="-122"/>
                <a:cs typeface="Arimo" pitchFamily="34" charset="-120"/>
              </a:rPr>
              <a:t>Organizational structures frequently reflect the principle of departmentalization given the influence of size, technology, environment, and strategy on organizational design.</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00894" y="1205865"/>
            <a:ext cx="7402949" cy="637937"/>
          </a:xfrm>
          <a:prstGeom prst="rect">
            <a:avLst/>
          </a:prstGeom>
          <a:noFill/>
          <a:ln/>
        </p:spPr>
        <p:txBody>
          <a:bodyPr wrap="none" lIns="0" tIns="0" rIns="0" bIns="0" rtlCol="0" anchor="t"/>
          <a:lstStyle/>
          <a:p>
            <a:pPr algn="l" indent="0" marL="0">
              <a:lnSpc>
                <a:spcPts val="5000"/>
              </a:lnSpc>
              <a:buNone/>
            </a:pPr>
            <a:r>
              <a:rPr lang="en-US" sz="4000" b="1" dirty="0">
                <a:solidFill>
                  <a:srgbClr val="231971"/>
                </a:solidFill>
                <a:latin typeface="Outfit Extra Bold" pitchFamily="34" charset="0"/>
                <a:ea typeface="Outfit Extra Bold" pitchFamily="34" charset="-122"/>
                <a:cs typeface="Outfit Extra Bold" pitchFamily="34" charset="-120"/>
              </a:rPr>
              <a:t>Criticisms of Classical Theories</a:t>
            </a:r>
            <a:endParaRPr lang="en-US" sz="4000" dirty="0"/>
          </a:p>
        </p:txBody>
      </p:sp>
      <p:sp>
        <p:nvSpPr>
          <p:cNvPr id="4" name="Shape 1"/>
          <p:cNvSpPr/>
          <p:nvPr/>
        </p:nvSpPr>
        <p:spPr>
          <a:xfrm>
            <a:off x="6200894" y="2149912"/>
            <a:ext cx="3755469" cy="2824877"/>
          </a:xfrm>
          <a:prstGeom prst="roundRect">
            <a:avLst>
              <a:gd name="adj" fmla="val 3035"/>
            </a:avLst>
          </a:prstGeom>
          <a:solidFill>
            <a:srgbClr val="E9E6FA"/>
          </a:solidFill>
          <a:ln w="7620">
            <a:solidFill>
              <a:srgbClr val="BDB8DF"/>
            </a:solidFill>
            <a:prstDash val="solid"/>
          </a:ln>
        </p:spPr>
      </p:sp>
      <p:sp>
        <p:nvSpPr>
          <p:cNvPr id="5" name="Text 2"/>
          <p:cNvSpPr/>
          <p:nvPr/>
        </p:nvSpPr>
        <p:spPr>
          <a:xfrm>
            <a:off x="6412587" y="2361605"/>
            <a:ext cx="2551748" cy="318849"/>
          </a:xfrm>
          <a:prstGeom prst="rect">
            <a:avLst/>
          </a:prstGeom>
          <a:noFill/>
          <a:ln/>
        </p:spPr>
        <p:txBody>
          <a:bodyPr wrap="none" lIns="0" tIns="0" rIns="0" bIns="0" rtlCol="0" anchor="t"/>
          <a:lstStyle/>
          <a:p>
            <a:pPr algn="l"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Social Environment</a:t>
            </a:r>
            <a:endParaRPr lang="en-US" sz="2000" dirty="0"/>
          </a:p>
        </p:txBody>
      </p:sp>
      <p:sp>
        <p:nvSpPr>
          <p:cNvPr id="6" name="Text 3"/>
          <p:cNvSpPr/>
          <p:nvPr/>
        </p:nvSpPr>
        <p:spPr>
          <a:xfrm>
            <a:off x="6412587" y="2802850"/>
            <a:ext cx="3332083" cy="1960245"/>
          </a:xfrm>
          <a:prstGeom prst="rect">
            <a:avLst/>
          </a:prstGeom>
          <a:noFill/>
          <a:ln/>
        </p:spPr>
        <p:txBody>
          <a:bodyPr wrap="square" lIns="0" tIns="0" rIns="0" bIns="0" rtlCol="0" anchor="t"/>
          <a:lstStyle/>
          <a:p>
            <a:pPr algn="l" indent="0" marL="0">
              <a:lnSpc>
                <a:spcPts val="2550"/>
              </a:lnSpc>
              <a:buNone/>
            </a:pPr>
            <a:r>
              <a:rPr lang="en-US" sz="1600" dirty="0">
                <a:solidFill>
                  <a:srgbClr val="2A2742"/>
                </a:solidFill>
                <a:latin typeface="Arimo" pitchFamily="34" charset="0"/>
                <a:ea typeface="Arimo" pitchFamily="34" charset="-122"/>
                <a:cs typeface="Arimo" pitchFamily="34" charset="-120"/>
              </a:rPr>
              <a:t>Classical theories do not reflect the social environment associated with work, thereby igniting rebellious behavior in the form of non-compliance, not putting in any effort, sabotage, and pilfering.</a:t>
            </a:r>
            <a:endParaRPr lang="en-US" sz="1600" dirty="0"/>
          </a:p>
        </p:txBody>
      </p:sp>
      <p:sp>
        <p:nvSpPr>
          <p:cNvPr id="7" name="Shape 4"/>
          <p:cNvSpPr/>
          <p:nvPr/>
        </p:nvSpPr>
        <p:spPr>
          <a:xfrm>
            <a:off x="10160437" y="2149912"/>
            <a:ext cx="3755469" cy="2824877"/>
          </a:xfrm>
          <a:prstGeom prst="roundRect">
            <a:avLst>
              <a:gd name="adj" fmla="val 3035"/>
            </a:avLst>
          </a:prstGeom>
          <a:solidFill>
            <a:srgbClr val="E9E6FA"/>
          </a:solidFill>
          <a:ln w="7620">
            <a:solidFill>
              <a:srgbClr val="BDB8DF"/>
            </a:solidFill>
            <a:prstDash val="solid"/>
          </a:ln>
        </p:spPr>
      </p:sp>
      <p:sp>
        <p:nvSpPr>
          <p:cNvPr id="8" name="Text 5"/>
          <p:cNvSpPr/>
          <p:nvPr/>
        </p:nvSpPr>
        <p:spPr>
          <a:xfrm>
            <a:off x="10372130" y="2361605"/>
            <a:ext cx="2551748" cy="318849"/>
          </a:xfrm>
          <a:prstGeom prst="rect">
            <a:avLst/>
          </a:prstGeom>
          <a:noFill/>
          <a:ln/>
        </p:spPr>
        <p:txBody>
          <a:bodyPr wrap="none" lIns="0" tIns="0" rIns="0" bIns="0" rtlCol="0" anchor="t"/>
          <a:lstStyle/>
          <a:p>
            <a:pPr algn="l"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Lack of Flexibility</a:t>
            </a:r>
            <a:endParaRPr lang="en-US" sz="2000" dirty="0"/>
          </a:p>
        </p:txBody>
      </p:sp>
      <p:sp>
        <p:nvSpPr>
          <p:cNvPr id="9" name="Text 6"/>
          <p:cNvSpPr/>
          <p:nvPr/>
        </p:nvSpPr>
        <p:spPr>
          <a:xfrm>
            <a:off x="10372130" y="2802850"/>
            <a:ext cx="3332083" cy="1960245"/>
          </a:xfrm>
          <a:prstGeom prst="rect">
            <a:avLst/>
          </a:prstGeom>
          <a:noFill/>
          <a:ln/>
        </p:spPr>
        <p:txBody>
          <a:bodyPr wrap="square" lIns="0" tIns="0" rIns="0" bIns="0" rtlCol="0" anchor="t"/>
          <a:lstStyle/>
          <a:p>
            <a:pPr algn="l" indent="0" marL="0">
              <a:lnSpc>
                <a:spcPts val="2550"/>
              </a:lnSpc>
              <a:buNone/>
            </a:pPr>
            <a:r>
              <a:rPr lang="en-US" sz="1600" dirty="0">
                <a:solidFill>
                  <a:srgbClr val="2A2742"/>
                </a:solidFill>
                <a:latin typeface="Arimo" pitchFamily="34" charset="0"/>
                <a:ea typeface="Arimo" pitchFamily="34" charset="-122"/>
                <a:cs typeface="Arimo" pitchFamily="34" charset="-120"/>
              </a:rPr>
              <a:t>Classical theories advised on applying the same management practice to everybody. This can be problematic when a great deal of flexibility is required as opposed to conforming.</a:t>
            </a:r>
            <a:endParaRPr lang="en-US" sz="1600" dirty="0"/>
          </a:p>
        </p:txBody>
      </p:sp>
      <p:sp>
        <p:nvSpPr>
          <p:cNvPr id="10" name="Shape 7"/>
          <p:cNvSpPr/>
          <p:nvPr/>
        </p:nvSpPr>
        <p:spPr>
          <a:xfrm>
            <a:off x="6200894" y="5178862"/>
            <a:ext cx="7715012" cy="1844754"/>
          </a:xfrm>
          <a:prstGeom prst="roundRect">
            <a:avLst>
              <a:gd name="adj" fmla="val 4648"/>
            </a:avLst>
          </a:prstGeom>
          <a:solidFill>
            <a:srgbClr val="E9E6FA"/>
          </a:solidFill>
          <a:ln w="7620">
            <a:solidFill>
              <a:srgbClr val="BDB8DF"/>
            </a:solidFill>
            <a:prstDash val="solid"/>
          </a:ln>
        </p:spPr>
      </p:sp>
      <p:sp>
        <p:nvSpPr>
          <p:cNvPr id="11" name="Text 8"/>
          <p:cNvSpPr/>
          <p:nvPr/>
        </p:nvSpPr>
        <p:spPr>
          <a:xfrm>
            <a:off x="6412587" y="5390555"/>
            <a:ext cx="2861548" cy="318849"/>
          </a:xfrm>
          <a:prstGeom prst="rect">
            <a:avLst/>
          </a:prstGeom>
          <a:noFill/>
          <a:ln/>
        </p:spPr>
        <p:txBody>
          <a:bodyPr wrap="none" lIns="0" tIns="0" rIns="0" bIns="0" rtlCol="0" anchor="t"/>
          <a:lstStyle/>
          <a:p>
            <a:pPr algn="l" indent="0" marL="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Innovation Assumptions</a:t>
            </a:r>
            <a:endParaRPr lang="en-US" sz="2000" dirty="0"/>
          </a:p>
        </p:txBody>
      </p:sp>
      <p:sp>
        <p:nvSpPr>
          <p:cNvPr id="12" name="Text 9"/>
          <p:cNvSpPr/>
          <p:nvPr/>
        </p:nvSpPr>
        <p:spPr>
          <a:xfrm>
            <a:off x="6412587" y="5831800"/>
            <a:ext cx="7291626" cy="980123"/>
          </a:xfrm>
          <a:prstGeom prst="rect">
            <a:avLst/>
          </a:prstGeom>
          <a:noFill/>
          <a:ln/>
        </p:spPr>
        <p:txBody>
          <a:bodyPr wrap="square" lIns="0" tIns="0" rIns="0" bIns="0" rtlCol="0" anchor="t"/>
          <a:lstStyle/>
          <a:p>
            <a:pPr algn="l" indent="0" marL="0">
              <a:lnSpc>
                <a:spcPts val="2550"/>
              </a:lnSpc>
              <a:buNone/>
            </a:pPr>
            <a:r>
              <a:rPr lang="en-US" sz="1600" dirty="0">
                <a:solidFill>
                  <a:srgbClr val="2A2742"/>
                </a:solidFill>
                <a:latin typeface="Arimo" pitchFamily="34" charset="0"/>
                <a:ea typeface="Arimo" pitchFamily="34" charset="-122"/>
                <a:cs typeface="Arimo" pitchFamily="34" charset="-120"/>
              </a:rPr>
              <a:t>Those in charge tend to act under the assumption that everybody is able to innovate; thus, being innovative becomes a coefficient quality. This is not necessarily the case when risk-taking is difficult as opposed to being neutral.</a:t>
            </a:r>
            <a:endParaRPr lang="en-US" sz="1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1251109"/>
            <a:ext cx="10258306"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Impact on Contemporary Management</a:t>
            </a:r>
            <a:endParaRPr lang="en-US" sz="4450" dirty="0"/>
          </a:p>
        </p:txBody>
      </p:sp>
      <p:sp>
        <p:nvSpPr>
          <p:cNvPr id="3" name="Text 1"/>
          <p:cNvSpPr/>
          <p:nvPr/>
        </p:nvSpPr>
        <p:spPr>
          <a:xfrm>
            <a:off x="1857256" y="2861548"/>
            <a:ext cx="2835235" cy="354330"/>
          </a:xfrm>
          <a:prstGeom prst="rect">
            <a:avLst/>
          </a:prstGeom>
          <a:noFill/>
          <a:ln/>
        </p:spPr>
        <p:txBody>
          <a:bodyPr wrap="none" lIns="0" tIns="0" rIns="0" bIns="0" rtlCol="0" anchor="t"/>
          <a:lstStyle/>
          <a:p>
            <a:pPr algn="r"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Efficiency Focus</a:t>
            </a:r>
            <a:endParaRPr lang="en-US" sz="2200" dirty="0"/>
          </a:p>
        </p:txBody>
      </p:sp>
      <p:sp>
        <p:nvSpPr>
          <p:cNvPr id="4" name="Text 2"/>
          <p:cNvSpPr/>
          <p:nvPr/>
        </p:nvSpPr>
        <p:spPr>
          <a:xfrm>
            <a:off x="793790" y="3351967"/>
            <a:ext cx="3898702" cy="725805"/>
          </a:xfrm>
          <a:prstGeom prst="rect">
            <a:avLst/>
          </a:prstGeom>
          <a:noFill/>
          <a:ln/>
        </p:spPr>
        <p:txBody>
          <a:bodyPr wrap="square" lIns="0" tIns="0" rIns="0" bIns="0" rtlCol="0" anchor="t"/>
          <a:lstStyle/>
          <a:p>
            <a:pPr algn="r" indent="0" marL="0">
              <a:lnSpc>
                <a:spcPts val="2850"/>
              </a:lnSpc>
              <a:buNone/>
            </a:pPr>
            <a:r>
              <a:rPr lang="en-US" sz="1750" dirty="0">
                <a:solidFill>
                  <a:srgbClr val="2A2742"/>
                </a:solidFill>
                <a:latin typeface="Arimo" pitchFamily="34" charset="0"/>
                <a:ea typeface="Arimo" pitchFamily="34" charset="-122"/>
                <a:cs typeface="Arimo" pitchFamily="34" charset="-120"/>
              </a:rPr>
              <a:t>Emphasis on productivity and resource optimization</a:t>
            </a:r>
            <a:endParaRPr lang="en-US" sz="1750" dirty="0"/>
          </a:p>
        </p:txBody>
      </p:sp>
      <p:pic>
        <p:nvPicPr>
          <p:cNvPr id="5" name="Image 0" descr="preencoded.png">    </p:cNvPr>
          <p:cNvPicPr>
            <a:picLocks noChangeAspect="1"/>
          </p:cNvPicPr>
          <p:nvPr/>
        </p:nvPicPr>
        <p:blipFill>
          <a:blip r:embed="rId1"/>
          <a:stretch>
            <a:fillRect/>
          </a:stretch>
        </p:blipFill>
        <p:spPr>
          <a:xfrm>
            <a:off x="5032653" y="2413516"/>
            <a:ext cx="4564975" cy="4564975"/>
          </a:xfrm>
          <a:prstGeom prst="rect">
            <a:avLst/>
          </a:prstGeom>
        </p:spPr>
      </p:pic>
      <p:sp>
        <p:nvSpPr>
          <p:cNvPr id="6" name="Text 3"/>
          <p:cNvSpPr/>
          <p:nvPr/>
        </p:nvSpPr>
        <p:spPr>
          <a:xfrm>
            <a:off x="6226731" y="3176588"/>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A2742"/>
                </a:solidFill>
                <a:latin typeface="Outfit Extra Bold" pitchFamily="34" charset="0"/>
                <a:ea typeface="Outfit Extra Bold" pitchFamily="34" charset="-122"/>
                <a:cs typeface="Outfit Extra Bold" pitchFamily="34" charset="-120"/>
              </a:rPr>
              <a:t>1</a:t>
            </a:r>
            <a:endParaRPr lang="en-US" sz="2650" dirty="0"/>
          </a:p>
        </p:txBody>
      </p:sp>
      <p:sp>
        <p:nvSpPr>
          <p:cNvPr id="7" name="Text 4"/>
          <p:cNvSpPr/>
          <p:nvPr/>
        </p:nvSpPr>
        <p:spPr>
          <a:xfrm>
            <a:off x="9937790" y="286154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Structural Design</a:t>
            </a:r>
            <a:endParaRPr lang="en-US" sz="2200" dirty="0"/>
          </a:p>
        </p:txBody>
      </p:sp>
      <p:sp>
        <p:nvSpPr>
          <p:cNvPr id="8" name="Text 5"/>
          <p:cNvSpPr/>
          <p:nvPr/>
        </p:nvSpPr>
        <p:spPr>
          <a:xfrm>
            <a:off x="9937790" y="3351967"/>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Influence on organizational hierarchies and departmentalization</a:t>
            </a:r>
            <a:endParaRPr lang="en-US" sz="1750" dirty="0"/>
          </a:p>
        </p:txBody>
      </p:sp>
      <p:pic>
        <p:nvPicPr>
          <p:cNvPr id="9" name="Image 1" descr="preencoded.png">    </p:cNvPr>
          <p:cNvPicPr>
            <a:picLocks noChangeAspect="1"/>
          </p:cNvPicPr>
          <p:nvPr/>
        </p:nvPicPr>
        <p:blipFill>
          <a:blip r:embed="rId2"/>
          <a:stretch>
            <a:fillRect/>
          </a:stretch>
        </p:blipFill>
        <p:spPr>
          <a:xfrm>
            <a:off x="5032653" y="2413516"/>
            <a:ext cx="4564975" cy="4564975"/>
          </a:xfrm>
          <a:prstGeom prst="rect">
            <a:avLst/>
          </a:prstGeom>
        </p:spPr>
      </p:pic>
      <p:sp>
        <p:nvSpPr>
          <p:cNvPr id="10" name="Text 6"/>
          <p:cNvSpPr/>
          <p:nvPr/>
        </p:nvSpPr>
        <p:spPr>
          <a:xfrm>
            <a:off x="8452604" y="3565088"/>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A2742"/>
                </a:solidFill>
                <a:latin typeface="Outfit Extra Bold" pitchFamily="34" charset="0"/>
                <a:ea typeface="Outfit Extra Bold" pitchFamily="34" charset="-122"/>
                <a:cs typeface="Outfit Extra Bold" pitchFamily="34" charset="-120"/>
              </a:rPr>
              <a:t>2</a:t>
            </a:r>
            <a:endParaRPr lang="en-US" sz="2650" dirty="0"/>
          </a:p>
        </p:txBody>
      </p:sp>
      <p:sp>
        <p:nvSpPr>
          <p:cNvPr id="11" name="Text 7"/>
          <p:cNvSpPr/>
          <p:nvPr/>
        </p:nvSpPr>
        <p:spPr>
          <a:xfrm>
            <a:off x="9937790" y="5314117"/>
            <a:ext cx="3121343"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Management Principles</a:t>
            </a:r>
            <a:endParaRPr lang="en-US" sz="2200" dirty="0"/>
          </a:p>
        </p:txBody>
      </p:sp>
      <p:sp>
        <p:nvSpPr>
          <p:cNvPr id="12" name="Text 8"/>
          <p:cNvSpPr/>
          <p:nvPr/>
        </p:nvSpPr>
        <p:spPr>
          <a:xfrm>
            <a:off x="9937790" y="5804535"/>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Continued use of planning, coordination, and control concepts</a:t>
            </a:r>
            <a:endParaRPr lang="en-US" sz="1750" dirty="0"/>
          </a:p>
        </p:txBody>
      </p:sp>
      <p:pic>
        <p:nvPicPr>
          <p:cNvPr id="13" name="Image 2" descr="preencoded.png">    </p:cNvPr>
          <p:cNvPicPr>
            <a:picLocks noChangeAspect="1"/>
          </p:cNvPicPr>
          <p:nvPr/>
        </p:nvPicPr>
        <p:blipFill>
          <a:blip r:embed="rId3"/>
          <a:stretch>
            <a:fillRect/>
          </a:stretch>
        </p:blipFill>
        <p:spPr>
          <a:xfrm>
            <a:off x="5032653" y="2413516"/>
            <a:ext cx="4564975" cy="4564975"/>
          </a:xfrm>
          <a:prstGeom prst="rect">
            <a:avLst/>
          </a:prstGeom>
        </p:spPr>
      </p:pic>
      <p:sp>
        <p:nvSpPr>
          <p:cNvPr id="14" name="Text 9"/>
          <p:cNvSpPr/>
          <p:nvPr/>
        </p:nvSpPr>
        <p:spPr>
          <a:xfrm>
            <a:off x="8064103" y="5790962"/>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A2742"/>
                </a:solidFill>
                <a:latin typeface="Outfit Extra Bold" pitchFamily="34" charset="0"/>
                <a:ea typeface="Outfit Extra Bold" pitchFamily="34" charset="-122"/>
                <a:cs typeface="Outfit Extra Bold" pitchFamily="34" charset="-120"/>
              </a:rPr>
              <a:t>3</a:t>
            </a:r>
            <a:endParaRPr lang="en-US" sz="2650" dirty="0"/>
          </a:p>
        </p:txBody>
      </p:sp>
      <p:sp>
        <p:nvSpPr>
          <p:cNvPr id="15" name="Text 10"/>
          <p:cNvSpPr/>
          <p:nvPr/>
        </p:nvSpPr>
        <p:spPr>
          <a:xfrm>
            <a:off x="1065848" y="5314117"/>
            <a:ext cx="3626644" cy="354330"/>
          </a:xfrm>
          <a:prstGeom prst="rect">
            <a:avLst/>
          </a:prstGeom>
          <a:noFill/>
          <a:ln/>
        </p:spPr>
        <p:txBody>
          <a:bodyPr wrap="none" lIns="0" tIns="0" rIns="0" bIns="0" rtlCol="0" anchor="t"/>
          <a:lstStyle/>
          <a:p>
            <a:pPr algn="r"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Performance Measurement</a:t>
            </a:r>
            <a:endParaRPr lang="en-US" sz="2200" dirty="0"/>
          </a:p>
        </p:txBody>
      </p:sp>
      <p:sp>
        <p:nvSpPr>
          <p:cNvPr id="16" name="Text 11"/>
          <p:cNvSpPr/>
          <p:nvPr/>
        </p:nvSpPr>
        <p:spPr>
          <a:xfrm>
            <a:off x="793790" y="5804535"/>
            <a:ext cx="3898702" cy="725805"/>
          </a:xfrm>
          <a:prstGeom prst="rect">
            <a:avLst/>
          </a:prstGeom>
          <a:noFill/>
          <a:ln/>
        </p:spPr>
        <p:txBody>
          <a:bodyPr wrap="square" lIns="0" tIns="0" rIns="0" bIns="0" rtlCol="0" anchor="t"/>
          <a:lstStyle/>
          <a:p>
            <a:pPr algn="r" indent="0" marL="0">
              <a:lnSpc>
                <a:spcPts val="2850"/>
              </a:lnSpc>
              <a:buNone/>
            </a:pPr>
            <a:r>
              <a:rPr lang="en-US" sz="1750" dirty="0">
                <a:solidFill>
                  <a:srgbClr val="2A2742"/>
                </a:solidFill>
                <a:latin typeface="Arimo" pitchFamily="34" charset="0"/>
                <a:ea typeface="Arimo" pitchFamily="34" charset="-122"/>
                <a:cs typeface="Arimo" pitchFamily="34" charset="-120"/>
              </a:rPr>
              <a:t>Scientific approach to evaluating and improving work processes</a:t>
            </a:r>
            <a:endParaRPr lang="en-US" sz="1750" dirty="0"/>
          </a:p>
        </p:txBody>
      </p:sp>
      <p:pic>
        <p:nvPicPr>
          <p:cNvPr id="17" name="Image 3" descr="preencoded.png">    </p:cNvPr>
          <p:cNvPicPr>
            <a:picLocks noChangeAspect="1"/>
          </p:cNvPicPr>
          <p:nvPr/>
        </p:nvPicPr>
        <p:blipFill>
          <a:blip r:embed="rId4"/>
          <a:stretch>
            <a:fillRect/>
          </a:stretch>
        </p:blipFill>
        <p:spPr>
          <a:xfrm>
            <a:off x="5032653" y="2413516"/>
            <a:ext cx="4564975" cy="4564975"/>
          </a:xfrm>
          <a:prstGeom prst="rect">
            <a:avLst/>
          </a:prstGeom>
        </p:spPr>
      </p:pic>
      <p:sp>
        <p:nvSpPr>
          <p:cNvPr id="18" name="Text 12"/>
          <p:cNvSpPr/>
          <p:nvPr/>
        </p:nvSpPr>
        <p:spPr>
          <a:xfrm>
            <a:off x="5838230" y="5402461"/>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A2742"/>
                </a:solidFill>
                <a:latin typeface="Outfit Extra Bold" pitchFamily="34" charset="0"/>
                <a:ea typeface="Outfit Extra Bold" pitchFamily="34" charset="-122"/>
                <a:cs typeface="Outfit Extra Bold" pitchFamily="34" charset="-120"/>
              </a:rPr>
              <a:t>4</a:t>
            </a:r>
            <a:endParaRPr lang="en-US" sz="2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479000"/>
            <a:ext cx="8830151"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Introduction to Classical Theories</a:t>
            </a:r>
            <a:endParaRPr lang="en-US" sz="4450" dirty="0"/>
          </a:p>
        </p:txBody>
      </p:sp>
      <p:sp>
        <p:nvSpPr>
          <p:cNvPr id="3" name="Text 1"/>
          <p:cNvSpPr/>
          <p:nvPr/>
        </p:nvSpPr>
        <p:spPr>
          <a:xfrm>
            <a:off x="793790" y="3732014"/>
            <a:ext cx="6244709" cy="1814513"/>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Classical theories represent the antithesis of contemporary theories, which stress 'people' in organizational thinking. In contrast, classical theories are more concerned with efficiency and productivity from resources, mainly men, money, machines, and materials.</a:t>
            </a:r>
            <a:endParaRPr lang="en-US" sz="1750" dirty="0"/>
          </a:p>
        </p:txBody>
      </p:sp>
      <p:sp>
        <p:nvSpPr>
          <p:cNvPr id="4" name="Text 2"/>
          <p:cNvSpPr/>
          <p:nvPr/>
        </p:nvSpPr>
        <p:spPr>
          <a:xfrm>
            <a:off x="7599521" y="3732014"/>
            <a:ext cx="6244709" cy="1451610"/>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The signature feature of the classical theories of organization is an advocacy for some universal managerial 'paradigm'. In scientific management, the emphasis is on 'structure' or the ways in which an organization is composed or put together.</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2297549"/>
            <a:ext cx="11735872"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Conclusion: The Legacy of Classical Theories</a:t>
            </a:r>
            <a:endParaRPr lang="en-US" sz="4450" dirty="0"/>
          </a:p>
        </p:txBody>
      </p:sp>
      <p:sp>
        <p:nvSpPr>
          <p:cNvPr id="3" name="Text 1"/>
          <p:cNvSpPr/>
          <p:nvPr/>
        </p:nvSpPr>
        <p:spPr>
          <a:xfrm>
            <a:off x="793790" y="3550563"/>
            <a:ext cx="6244709" cy="217741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While classical theories have faced criticism for their mechanistic approach and lack of consideration for human factors, their influence on modern management practices is undeniable. Many organizations still incorporate elements of scientific management, bureaucracy, and administrative principles in their operations.</a:t>
            </a:r>
            <a:endParaRPr lang="en-US" sz="1750" dirty="0"/>
          </a:p>
        </p:txBody>
      </p:sp>
      <p:sp>
        <p:nvSpPr>
          <p:cNvPr id="4" name="Text 2"/>
          <p:cNvSpPr/>
          <p:nvPr/>
        </p:nvSpPr>
        <p:spPr>
          <a:xfrm>
            <a:off x="7599521" y="3550563"/>
            <a:ext cx="6244709" cy="1814513"/>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The challenge for contemporary managers is to balance the efficiency-focused principles of classical theories with more human-centric approaches that consider employee well-being, motivation, and the complex social dynamics of modern workplaces.</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279684"/>
            <a:ext cx="6133028"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Scientific Management</a:t>
            </a:r>
            <a:endParaRPr lang="en-US" sz="4450" dirty="0"/>
          </a:p>
        </p:txBody>
      </p:sp>
      <p:sp>
        <p:nvSpPr>
          <p:cNvPr id="4" name="Shape 1"/>
          <p:cNvSpPr/>
          <p:nvPr/>
        </p:nvSpPr>
        <p:spPr>
          <a:xfrm>
            <a:off x="793790" y="2583775"/>
            <a:ext cx="510302" cy="510302"/>
          </a:xfrm>
          <a:prstGeom prst="roundRect">
            <a:avLst>
              <a:gd name="adj" fmla="val 18669"/>
            </a:avLst>
          </a:prstGeom>
          <a:solidFill>
            <a:srgbClr val="E9E6FA"/>
          </a:solidFill>
          <a:ln w="7620">
            <a:solidFill>
              <a:srgbClr val="BDB8DF"/>
            </a:solidFill>
            <a:prstDash val="solid"/>
          </a:ln>
        </p:spPr>
      </p:sp>
      <p:sp>
        <p:nvSpPr>
          <p:cNvPr id="5" name="Text 2"/>
          <p:cNvSpPr/>
          <p:nvPr/>
        </p:nvSpPr>
        <p:spPr>
          <a:xfrm>
            <a:off x="878860" y="2626281"/>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1</a:t>
            </a:r>
            <a:endParaRPr lang="en-US" sz="2650" dirty="0"/>
          </a:p>
        </p:txBody>
      </p:sp>
      <p:sp>
        <p:nvSpPr>
          <p:cNvPr id="6" name="Text 3"/>
          <p:cNvSpPr/>
          <p:nvPr/>
        </p:nvSpPr>
        <p:spPr>
          <a:xfrm>
            <a:off x="1530906" y="258377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Key Principle</a:t>
            </a:r>
            <a:endParaRPr lang="en-US" sz="2200" dirty="0"/>
          </a:p>
        </p:txBody>
      </p:sp>
      <p:sp>
        <p:nvSpPr>
          <p:cNvPr id="7" name="Text 4"/>
          <p:cNvSpPr/>
          <p:nvPr/>
        </p:nvSpPr>
        <p:spPr>
          <a:xfrm>
            <a:off x="1530906" y="3074194"/>
            <a:ext cx="6819305" cy="1451610"/>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The key principle of scientific management is systematic observation and measurement. The work was designed to achieve the most efficient or effective actions needed to carry out the job based on scientific measurement of performance.</a:t>
            </a:r>
            <a:endParaRPr lang="en-US" sz="1750" dirty="0"/>
          </a:p>
        </p:txBody>
      </p:sp>
      <p:sp>
        <p:nvSpPr>
          <p:cNvPr id="8" name="Shape 5"/>
          <p:cNvSpPr/>
          <p:nvPr/>
        </p:nvSpPr>
        <p:spPr>
          <a:xfrm>
            <a:off x="793790" y="5007769"/>
            <a:ext cx="510302" cy="510302"/>
          </a:xfrm>
          <a:prstGeom prst="roundRect">
            <a:avLst>
              <a:gd name="adj" fmla="val 18669"/>
            </a:avLst>
          </a:prstGeom>
          <a:solidFill>
            <a:srgbClr val="E9E6FA"/>
          </a:solidFill>
          <a:ln w="7620">
            <a:solidFill>
              <a:srgbClr val="BDB8DF"/>
            </a:solidFill>
            <a:prstDash val="solid"/>
          </a:ln>
        </p:spPr>
      </p:sp>
      <p:sp>
        <p:nvSpPr>
          <p:cNvPr id="9" name="Text 6"/>
          <p:cNvSpPr/>
          <p:nvPr/>
        </p:nvSpPr>
        <p:spPr>
          <a:xfrm>
            <a:off x="878860" y="5050274"/>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2</a:t>
            </a:r>
            <a:endParaRPr lang="en-US" sz="2650" dirty="0"/>
          </a:p>
        </p:txBody>
      </p:sp>
      <p:sp>
        <p:nvSpPr>
          <p:cNvPr id="10" name="Text 7"/>
          <p:cNvSpPr/>
          <p:nvPr/>
        </p:nvSpPr>
        <p:spPr>
          <a:xfrm>
            <a:off x="1530906" y="500776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Broad Applications</a:t>
            </a:r>
            <a:endParaRPr lang="en-US" sz="2200" dirty="0"/>
          </a:p>
        </p:txBody>
      </p:sp>
      <p:sp>
        <p:nvSpPr>
          <p:cNvPr id="11" name="Text 8"/>
          <p:cNvSpPr/>
          <p:nvPr/>
        </p:nvSpPr>
        <p:spPr>
          <a:xfrm>
            <a:off x="1530906" y="5498187"/>
            <a:ext cx="6819305" cy="1451610"/>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The principles of scientific management have broad applications to all aspects of human behavior. This helps explain why scientific management has been enjoyed and adapted to the multitude of uses to which it has been applied.</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2338"/>
          </a:xfrm>
          <a:prstGeom prst="rect">
            <a:avLst/>
          </a:prstGeom>
        </p:spPr>
      </p:pic>
      <p:sp>
        <p:nvSpPr>
          <p:cNvPr id="3" name="Text 0"/>
          <p:cNvSpPr/>
          <p:nvPr/>
        </p:nvSpPr>
        <p:spPr>
          <a:xfrm>
            <a:off x="6170295" y="537329"/>
            <a:ext cx="7776210" cy="1221105"/>
          </a:xfrm>
          <a:prstGeom prst="rect">
            <a:avLst/>
          </a:prstGeom>
          <a:noFill/>
          <a:ln/>
        </p:spPr>
        <p:txBody>
          <a:bodyPr wrap="square" lIns="0" tIns="0" rIns="0" bIns="0" rtlCol="0" anchor="t"/>
          <a:lstStyle/>
          <a:p>
            <a:pPr algn="l" indent="0" marL="0">
              <a:lnSpc>
                <a:spcPts val="4800"/>
              </a:lnSpc>
              <a:buNone/>
            </a:pPr>
            <a:r>
              <a:rPr lang="en-US" sz="3800" b="1" dirty="0">
                <a:solidFill>
                  <a:srgbClr val="231971"/>
                </a:solidFill>
                <a:latin typeface="Outfit Extra Bold" pitchFamily="34" charset="0"/>
                <a:ea typeface="Outfit Extra Bold" pitchFamily="34" charset="-122"/>
                <a:cs typeface="Outfit Extra Bold" pitchFamily="34" charset="-120"/>
              </a:rPr>
              <a:t>Concepts and Principles of Scientific Management</a:t>
            </a:r>
            <a:endParaRPr lang="en-US" sz="3800" dirty="0"/>
          </a:p>
        </p:txBody>
      </p:sp>
      <p:sp>
        <p:nvSpPr>
          <p:cNvPr id="4" name="Shape 1"/>
          <p:cNvSpPr/>
          <p:nvPr/>
        </p:nvSpPr>
        <p:spPr>
          <a:xfrm>
            <a:off x="6390084" y="2051447"/>
            <a:ext cx="22860" cy="5643563"/>
          </a:xfrm>
          <a:prstGeom prst="roundRect">
            <a:avLst>
              <a:gd name="adj" fmla="val 359016"/>
            </a:avLst>
          </a:prstGeom>
          <a:solidFill>
            <a:srgbClr val="BDB8DF"/>
          </a:solidFill>
          <a:ln/>
        </p:spPr>
      </p:sp>
      <p:sp>
        <p:nvSpPr>
          <p:cNvPr id="5" name="Shape 2"/>
          <p:cNvSpPr/>
          <p:nvPr/>
        </p:nvSpPr>
        <p:spPr>
          <a:xfrm>
            <a:off x="6587014" y="2479596"/>
            <a:ext cx="586145" cy="22860"/>
          </a:xfrm>
          <a:prstGeom prst="roundRect">
            <a:avLst>
              <a:gd name="adj" fmla="val 359016"/>
            </a:avLst>
          </a:prstGeom>
          <a:solidFill>
            <a:srgbClr val="BDB8DF"/>
          </a:solidFill>
          <a:ln/>
        </p:spPr>
      </p:sp>
      <p:sp>
        <p:nvSpPr>
          <p:cNvPr id="6" name="Shape 3"/>
          <p:cNvSpPr/>
          <p:nvPr/>
        </p:nvSpPr>
        <p:spPr>
          <a:xfrm>
            <a:off x="6170295" y="2271236"/>
            <a:ext cx="439579" cy="439579"/>
          </a:xfrm>
          <a:prstGeom prst="roundRect">
            <a:avLst>
              <a:gd name="adj" fmla="val 18670"/>
            </a:avLst>
          </a:prstGeom>
          <a:solidFill>
            <a:srgbClr val="E9E6FA"/>
          </a:solidFill>
          <a:ln w="7620">
            <a:solidFill>
              <a:srgbClr val="BDB8DF"/>
            </a:solidFill>
            <a:prstDash val="solid"/>
          </a:ln>
        </p:spPr>
      </p:sp>
      <p:sp>
        <p:nvSpPr>
          <p:cNvPr id="7" name="Text 4"/>
          <p:cNvSpPr/>
          <p:nvPr/>
        </p:nvSpPr>
        <p:spPr>
          <a:xfrm>
            <a:off x="6243578" y="2307848"/>
            <a:ext cx="293013" cy="366355"/>
          </a:xfrm>
          <a:prstGeom prst="rect">
            <a:avLst/>
          </a:prstGeom>
          <a:noFill/>
          <a:ln/>
        </p:spPr>
        <p:txBody>
          <a:bodyPr wrap="none" lIns="0" tIns="0" rIns="0" bIns="0" rtlCol="0" anchor="t"/>
          <a:lstStyle/>
          <a:p>
            <a:pPr algn="ctr" indent="0" marL="0">
              <a:lnSpc>
                <a:spcPts val="2300"/>
              </a:lnSpc>
              <a:buNone/>
            </a:pPr>
            <a:r>
              <a:rPr lang="en-US" sz="2300" b="1" dirty="0">
                <a:solidFill>
                  <a:srgbClr val="2A2742"/>
                </a:solidFill>
                <a:latin typeface="Outfit Extra Bold" pitchFamily="34" charset="0"/>
                <a:ea typeface="Outfit Extra Bold" pitchFamily="34" charset="-122"/>
                <a:cs typeface="Outfit Extra Bold" pitchFamily="34" charset="-120"/>
              </a:rPr>
              <a:t>1</a:t>
            </a:r>
            <a:endParaRPr lang="en-US" sz="2300" dirty="0"/>
          </a:p>
        </p:txBody>
      </p:sp>
      <p:sp>
        <p:nvSpPr>
          <p:cNvPr id="8" name="Text 5"/>
          <p:cNvSpPr/>
          <p:nvPr/>
        </p:nvSpPr>
        <p:spPr>
          <a:xfrm>
            <a:off x="7367111" y="2246828"/>
            <a:ext cx="2442567" cy="305395"/>
          </a:xfrm>
          <a:prstGeom prst="rect">
            <a:avLst/>
          </a:prstGeom>
          <a:noFill/>
          <a:ln/>
        </p:spPr>
        <p:txBody>
          <a:bodyPr wrap="none" lIns="0" tIns="0" rIns="0" bIns="0" rtlCol="0" anchor="t"/>
          <a:lstStyle/>
          <a:p>
            <a:pPr algn="l" indent="0" marL="0">
              <a:lnSpc>
                <a:spcPts val="2400"/>
              </a:lnSpc>
              <a:buNone/>
            </a:pPr>
            <a:r>
              <a:rPr lang="en-US" sz="1900" b="1" dirty="0">
                <a:solidFill>
                  <a:srgbClr val="2A2742"/>
                </a:solidFill>
                <a:latin typeface="Outfit Extra Bold" pitchFamily="34" charset="0"/>
                <a:ea typeface="Outfit Extra Bold" pitchFamily="34" charset="-122"/>
                <a:cs typeface="Outfit Extra Bold" pitchFamily="34" charset="-120"/>
              </a:rPr>
              <a:t>Data Gathering</a:t>
            </a:r>
            <a:endParaRPr lang="en-US" sz="1900" dirty="0"/>
          </a:p>
        </p:txBody>
      </p:sp>
      <p:sp>
        <p:nvSpPr>
          <p:cNvPr id="9" name="Text 6"/>
          <p:cNvSpPr/>
          <p:nvPr/>
        </p:nvSpPr>
        <p:spPr>
          <a:xfrm>
            <a:off x="7367111" y="2669381"/>
            <a:ext cx="6579394" cy="625078"/>
          </a:xfrm>
          <a:prstGeom prst="rect">
            <a:avLst/>
          </a:prstGeom>
          <a:noFill/>
          <a:ln/>
        </p:spPr>
        <p:txBody>
          <a:bodyPr wrap="square" lIns="0" tIns="0" rIns="0" bIns="0" rtlCol="0" anchor="t"/>
          <a:lstStyle/>
          <a:p>
            <a:pPr algn="l" indent="0" marL="0">
              <a:lnSpc>
                <a:spcPts val="2450"/>
              </a:lnSpc>
              <a:buNone/>
            </a:pPr>
            <a:r>
              <a:rPr lang="en-US" sz="1500" dirty="0">
                <a:solidFill>
                  <a:srgbClr val="2A2742"/>
                </a:solidFill>
                <a:latin typeface="Arimo" pitchFamily="34" charset="0"/>
                <a:ea typeface="Arimo" pitchFamily="34" charset="-122"/>
                <a:cs typeface="Arimo" pitchFamily="34" charset="-120"/>
              </a:rPr>
              <a:t>One of the first tasks of the Taylorist managers was to gather data at the level of the work activities to which they applied.</a:t>
            </a:r>
            <a:endParaRPr lang="en-US" sz="1500" dirty="0"/>
          </a:p>
        </p:txBody>
      </p:sp>
      <p:sp>
        <p:nvSpPr>
          <p:cNvPr id="10" name="Shape 7"/>
          <p:cNvSpPr/>
          <p:nvPr/>
        </p:nvSpPr>
        <p:spPr>
          <a:xfrm>
            <a:off x="6587014" y="4113371"/>
            <a:ext cx="586145" cy="22860"/>
          </a:xfrm>
          <a:prstGeom prst="roundRect">
            <a:avLst>
              <a:gd name="adj" fmla="val 359016"/>
            </a:avLst>
          </a:prstGeom>
          <a:solidFill>
            <a:srgbClr val="BDB8DF"/>
          </a:solidFill>
          <a:ln/>
        </p:spPr>
      </p:sp>
      <p:sp>
        <p:nvSpPr>
          <p:cNvPr id="11" name="Shape 8"/>
          <p:cNvSpPr/>
          <p:nvPr/>
        </p:nvSpPr>
        <p:spPr>
          <a:xfrm>
            <a:off x="6170295" y="3905012"/>
            <a:ext cx="439579" cy="439579"/>
          </a:xfrm>
          <a:prstGeom prst="roundRect">
            <a:avLst>
              <a:gd name="adj" fmla="val 18670"/>
            </a:avLst>
          </a:prstGeom>
          <a:solidFill>
            <a:srgbClr val="E9E6FA"/>
          </a:solidFill>
          <a:ln w="7620">
            <a:solidFill>
              <a:srgbClr val="BDB8DF"/>
            </a:solidFill>
            <a:prstDash val="solid"/>
          </a:ln>
        </p:spPr>
      </p:sp>
      <p:sp>
        <p:nvSpPr>
          <p:cNvPr id="12" name="Text 9"/>
          <p:cNvSpPr/>
          <p:nvPr/>
        </p:nvSpPr>
        <p:spPr>
          <a:xfrm>
            <a:off x="6243578" y="3941624"/>
            <a:ext cx="293013" cy="366355"/>
          </a:xfrm>
          <a:prstGeom prst="rect">
            <a:avLst/>
          </a:prstGeom>
          <a:noFill/>
          <a:ln/>
        </p:spPr>
        <p:txBody>
          <a:bodyPr wrap="none" lIns="0" tIns="0" rIns="0" bIns="0" rtlCol="0" anchor="t"/>
          <a:lstStyle/>
          <a:p>
            <a:pPr algn="ctr" indent="0" marL="0">
              <a:lnSpc>
                <a:spcPts val="2300"/>
              </a:lnSpc>
              <a:buNone/>
            </a:pPr>
            <a:r>
              <a:rPr lang="en-US" sz="2300" b="1" dirty="0">
                <a:solidFill>
                  <a:srgbClr val="2A2742"/>
                </a:solidFill>
                <a:latin typeface="Outfit Extra Bold" pitchFamily="34" charset="0"/>
                <a:ea typeface="Outfit Extra Bold" pitchFamily="34" charset="-122"/>
                <a:cs typeface="Outfit Extra Bold" pitchFamily="34" charset="-120"/>
              </a:rPr>
              <a:t>2</a:t>
            </a:r>
            <a:endParaRPr lang="en-US" sz="2300" dirty="0"/>
          </a:p>
        </p:txBody>
      </p:sp>
      <p:sp>
        <p:nvSpPr>
          <p:cNvPr id="13" name="Text 10"/>
          <p:cNvSpPr/>
          <p:nvPr/>
        </p:nvSpPr>
        <p:spPr>
          <a:xfrm>
            <a:off x="7367111" y="3880604"/>
            <a:ext cx="2442567" cy="305395"/>
          </a:xfrm>
          <a:prstGeom prst="rect">
            <a:avLst/>
          </a:prstGeom>
          <a:noFill/>
          <a:ln/>
        </p:spPr>
        <p:txBody>
          <a:bodyPr wrap="none" lIns="0" tIns="0" rIns="0" bIns="0" rtlCol="0" anchor="t"/>
          <a:lstStyle/>
          <a:p>
            <a:pPr algn="l" indent="0" marL="0">
              <a:lnSpc>
                <a:spcPts val="2400"/>
              </a:lnSpc>
              <a:buNone/>
            </a:pPr>
            <a:r>
              <a:rPr lang="en-US" sz="1900" b="1" dirty="0">
                <a:solidFill>
                  <a:srgbClr val="2A2742"/>
                </a:solidFill>
                <a:latin typeface="Outfit Extra Bold" pitchFamily="34" charset="0"/>
                <a:ea typeface="Outfit Extra Bold" pitchFamily="34" charset="-122"/>
                <a:cs typeface="Outfit Extra Bold" pitchFamily="34" charset="-120"/>
              </a:rPr>
              <a:t>Information Systems</a:t>
            </a:r>
            <a:endParaRPr lang="en-US" sz="1900" dirty="0"/>
          </a:p>
        </p:txBody>
      </p:sp>
      <p:sp>
        <p:nvSpPr>
          <p:cNvPr id="14" name="Text 11"/>
          <p:cNvSpPr/>
          <p:nvPr/>
        </p:nvSpPr>
        <p:spPr>
          <a:xfrm>
            <a:off x="7367111" y="4303157"/>
            <a:ext cx="6579394" cy="1250156"/>
          </a:xfrm>
          <a:prstGeom prst="rect">
            <a:avLst/>
          </a:prstGeom>
          <a:noFill/>
          <a:ln/>
        </p:spPr>
        <p:txBody>
          <a:bodyPr wrap="square" lIns="0" tIns="0" rIns="0" bIns="0" rtlCol="0" anchor="t"/>
          <a:lstStyle/>
          <a:p>
            <a:pPr algn="l" indent="0" marL="0">
              <a:lnSpc>
                <a:spcPts val="2450"/>
              </a:lnSpc>
              <a:buNone/>
            </a:pPr>
            <a:r>
              <a:rPr lang="en-US" sz="1500" dirty="0">
                <a:solidFill>
                  <a:srgbClr val="2A2742"/>
                </a:solidFill>
                <a:latin typeface="Arimo" pitchFamily="34" charset="0"/>
                <a:ea typeface="Arimo" pitchFamily="34" charset="-122"/>
                <a:cs typeface="Arimo" pitchFamily="34" charset="-120"/>
              </a:rPr>
              <a:t>This was not solely concerned with particular 'efficiency of movement' as time and motion study would suggest, but in information systems which could begin to provide a basis for managers to match people and tasks in an increasingly functionally specialized workforce.</a:t>
            </a:r>
            <a:endParaRPr lang="en-US" sz="1500" dirty="0"/>
          </a:p>
        </p:txBody>
      </p:sp>
      <p:sp>
        <p:nvSpPr>
          <p:cNvPr id="15" name="Shape 12"/>
          <p:cNvSpPr/>
          <p:nvPr/>
        </p:nvSpPr>
        <p:spPr>
          <a:xfrm>
            <a:off x="6587014" y="6372225"/>
            <a:ext cx="586145" cy="22860"/>
          </a:xfrm>
          <a:prstGeom prst="roundRect">
            <a:avLst>
              <a:gd name="adj" fmla="val 359016"/>
            </a:avLst>
          </a:prstGeom>
          <a:solidFill>
            <a:srgbClr val="BDB8DF"/>
          </a:solidFill>
          <a:ln/>
        </p:spPr>
      </p:sp>
      <p:sp>
        <p:nvSpPr>
          <p:cNvPr id="16" name="Shape 13"/>
          <p:cNvSpPr/>
          <p:nvPr/>
        </p:nvSpPr>
        <p:spPr>
          <a:xfrm>
            <a:off x="6170295" y="6163866"/>
            <a:ext cx="439579" cy="439579"/>
          </a:xfrm>
          <a:prstGeom prst="roundRect">
            <a:avLst>
              <a:gd name="adj" fmla="val 18670"/>
            </a:avLst>
          </a:prstGeom>
          <a:solidFill>
            <a:srgbClr val="E9E6FA"/>
          </a:solidFill>
          <a:ln w="7620">
            <a:solidFill>
              <a:srgbClr val="BDB8DF"/>
            </a:solidFill>
            <a:prstDash val="solid"/>
          </a:ln>
        </p:spPr>
      </p:sp>
      <p:sp>
        <p:nvSpPr>
          <p:cNvPr id="17" name="Text 14"/>
          <p:cNvSpPr/>
          <p:nvPr/>
        </p:nvSpPr>
        <p:spPr>
          <a:xfrm>
            <a:off x="6243578" y="6200477"/>
            <a:ext cx="293013" cy="366355"/>
          </a:xfrm>
          <a:prstGeom prst="rect">
            <a:avLst/>
          </a:prstGeom>
          <a:noFill/>
          <a:ln/>
        </p:spPr>
        <p:txBody>
          <a:bodyPr wrap="none" lIns="0" tIns="0" rIns="0" bIns="0" rtlCol="0" anchor="t"/>
          <a:lstStyle/>
          <a:p>
            <a:pPr algn="ctr" indent="0" marL="0">
              <a:lnSpc>
                <a:spcPts val="2300"/>
              </a:lnSpc>
              <a:buNone/>
            </a:pPr>
            <a:r>
              <a:rPr lang="en-US" sz="2300" b="1" dirty="0">
                <a:solidFill>
                  <a:srgbClr val="2A2742"/>
                </a:solidFill>
                <a:latin typeface="Outfit Extra Bold" pitchFamily="34" charset="0"/>
                <a:ea typeface="Outfit Extra Bold" pitchFamily="34" charset="-122"/>
                <a:cs typeface="Outfit Extra Bold" pitchFamily="34" charset="-120"/>
              </a:rPr>
              <a:t>3</a:t>
            </a:r>
            <a:endParaRPr lang="en-US" sz="2300" dirty="0"/>
          </a:p>
        </p:txBody>
      </p:sp>
      <p:sp>
        <p:nvSpPr>
          <p:cNvPr id="18" name="Text 15"/>
          <p:cNvSpPr/>
          <p:nvPr/>
        </p:nvSpPr>
        <p:spPr>
          <a:xfrm>
            <a:off x="7367111" y="6139458"/>
            <a:ext cx="2442567" cy="305395"/>
          </a:xfrm>
          <a:prstGeom prst="rect">
            <a:avLst/>
          </a:prstGeom>
          <a:noFill/>
          <a:ln/>
        </p:spPr>
        <p:txBody>
          <a:bodyPr wrap="none" lIns="0" tIns="0" rIns="0" bIns="0" rtlCol="0" anchor="t"/>
          <a:lstStyle/>
          <a:p>
            <a:pPr algn="l" indent="0" marL="0">
              <a:lnSpc>
                <a:spcPts val="2400"/>
              </a:lnSpc>
              <a:buNone/>
            </a:pPr>
            <a:r>
              <a:rPr lang="en-US" sz="1900" b="1" dirty="0">
                <a:solidFill>
                  <a:srgbClr val="2A2742"/>
                </a:solidFill>
                <a:latin typeface="Outfit Extra Bold" pitchFamily="34" charset="0"/>
                <a:ea typeface="Outfit Extra Bold" pitchFamily="34" charset="-122"/>
                <a:cs typeface="Outfit Extra Bold" pitchFamily="34" charset="-120"/>
              </a:rPr>
              <a:t>Future Planning</a:t>
            </a:r>
            <a:endParaRPr lang="en-US" sz="1900" dirty="0"/>
          </a:p>
        </p:txBody>
      </p:sp>
      <p:sp>
        <p:nvSpPr>
          <p:cNvPr id="19" name="Text 16"/>
          <p:cNvSpPr/>
          <p:nvPr/>
        </p:nvSpPr>
        <p:spPr>
          <a:xfrm>
            <a:off x="7367111" y="6562011"/>
            <a:ext cx="6579394" cy="937617"/>
          </a:xfrm>
          <a:prstGeom prst="rect">
            <a:avLst/>
          </a:prstGeom>
          <a:noFill/>
          <a:ln/>
        </p:spPr>
        <p:txBody>
          <a:bodyPr wrap="square" lIns="0" tIns="0" rIns="0" bIns="0" rtlCol="0" anchor="t"/>
          <a:lstStyle/>
          <a:p>
            <a:pPr algn="l" indent="0" marL="0">
              <a:lnSpc>
                <a:spcPts val="2450"/>
              </a:lnSpc>
              <a:buNone/>
            </a:pPr>
            <a:r>
              <a:rPr lang="en-US" sz="1500" dirty="0">
                <a:solidFill>
                  <a:srgbClr val="2A2742"/>
                </a:solidFill>
                <a:latin typeface="Arimo" pitchFamily="34" charset="0"/>
                <a:ea typeface="Arimo" pitchFamily="34" charset="-122"/>
                <a:cs typeface="Arimo" pitchFamily="34" charset="-120"/>
              </a:rPr>
              <a:t>Gantt's concern with improving the 'cost of future work' was taken up by both Parker and Follett as follows: tasks are generally divided between medium and long-range plans and routine execution.</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984177"/>
            <a:ext cx="11407616"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Key Contributors to Scientific Management</a:t>
            </a:r>
            <a:endParaRPr lang="en-US" sz="4450" dirty="0"/>
          </a:p>
        </p:txBody>
      </p:sp>
      <p:pic>
        <p:nvPicPr>
          <p:cNvPr id="3" name="Image 0" descr="preencoded.png">    </p:cNvPr>
          <p:cNvPicPr>
            <a:picLocks noChangeAspect="1"/>
          </p:cNvPicPr>
          <p:nvPr/>
        </p:nvPicPr>
        <p:blipFill>
          <a:blip r:embed="rId1"/>
          <a:stretch>
            <a:fillRect/>
          </a:stretch>
        </p:blipFill>
        <p:spPr>
          <a:xfrm>
            <a:off x="793790" y="3146584"/>
            <a:ext cx="566976" cy="566976"/>
          </a:xfrm>
          <a:prstGeom prst="rect">
            <a:avLst/>
          </a:prstGeom>
        </p:spPr>
      </p:pic>
      <p:sp>
        <p:nvSpPr>
          <p:cNvPr id="4" name="Text 1"/>
          <p:cNvSpPr/>
          <p:nvPr/>
        </p:nvSpPr>
        <p:spPr>
          <a:xfrm>
            <a:off x="793790" y="3940373"/>
            <a:ext cx="4846558"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Frederick Winslow Taylor (1856-1915)</a:t>
            </a:r>
            <a:endParaRPr lang="en-US" sz="2200" dirty="0"/>
          </a:p>
        </p:txBody>
      </p:sp>
      <p:sp>
        <p:nvSpPr>
          <p:cNvPr id="5" name="Text 2"/>
          <p:cNvSpPr/>
          <p:nvPr/>
        </p:nvSpPr>
        <p:spPr>
          <a:xfrm>
            <a:off x="793790" y="4430792"/>
            <a:ext cx="6351270" cy="1814513"/>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F.W. Taylor's most significant work was his applied analysis of increasing worker efficiency in high-volume, time-sensitive production scenarios. He believed that there was "one best way" to do every job, and it was the role of managers to discover that way.</a:t>
            </a:r>
            <a:endParaRPr lang="en-US" sz="1750" dirty="0"/>
          </a:p>
        </p:txBody>
      </p:sp>
      <p:pic>
        <p:nvPicPr>
          <p:cNvPr id="6" name="Image 1" descr="preencoded.png">    </p:cNvPr>
          <p:cNvPicPr>
            <a:picLocks noChangeAspect="1"/>
          </p:cNvPicPr>
          <p:nvPr/>
        </p:nvPicPr>
        <p:blipFill>
          <a:blip r:embed="rId2"/>
          <a:stretch>
            <a:fillRect/>
          </a:stretch>
        </p:blipFill>
        <p:spPr>
          <a:xfrm>
            <a:off x="7485221" y="3146584"/>
            <a:ext cx="566976" cy="566976"/>
          </a:xfrm>
          <a:prstGeom prst="rect">
            <a:avLst/>
          </a:prstGeom>
        </p:spPr>
      </p:pic>
      <p:sp>
        <p:nvSpPr>
          <p:cNvPr id="7" name="Text 3"/>
          <p:cNvSpPr/>
          <p:nvPr/>
        </p:nvSpPr>
        <p:spPr>
          <a:xfrm>
            <a:off x="7485221" y="3940373"/>
            <a:ext cx="631126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Frank and Lillian Gilbreth (1868-1924/1878-1972)</a:t>
            </a:r>
            <a:endParaRPr lang="en-US" sz="2200" dirty="0"/>
          </a:p>
        </p:txBody>
      </p:sp>
      <p:sp>
        <p:nvSpPr>
          <p:cNvPr id="8" name="Text 4"/>
          <p:cNvSpPr/>
          <p:nvPr/>
        </p:nvSpPr>
        <p:spPr>
          <a:xfrm>
            <a:off x="7485221" y="4430792"/>
            <a:ext cx="6351389" cy="1814513"/>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The Gilbreths are best known for their time-motion studies. They sought to refine Taylor's tools and improve workplace productivity, but they also took the time to try and apply their motion studies at home to family members, which was unique and creative.</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459706"/>
            <a:ext cx="13042821" cy="1417558"/>
          </a:xfrm>
          <a:prstGeom prst="rect">
            <a:avLst/>
          </a:prstGeom>
          <a:noFill/>
          <a:ln/>
        </p:spPr>
        <p:txBody>
          <a:bodyPr wrap="squar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Applications and Criticisms of Scientific Management</a:t>
            </a:r>
            <a:endParaRPr lang="en-US" sz="4450" dirty="0"/>
          </a:p>
        </p:txBody>
      </p:sp>
      <p:sp>
        <p:nvSpPr>
          <p:cNvPr id="3" name="Text 1"/>
          <p:cNvSpPr/>
          <p:nvPr/>
        </p:nvSpPr>
        <p:spPr>
          <a:xfrm>
            <a:off x="793790" y="344424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Applications</a:t>
            </a:r>
            <a:endParaRPr lang="en-US" sz="2200" dirty="0"/>
          </a:p>
        </p:txBody>
      </p:sp>
      <p:sp>
        <p:nvSpPr>
          <p:cNvPr id="4" name="Text 2"/>
          <p:cNvSpPr/>
          <p:nvPr/>
        </p:nvSpPr>
        <p:spPr>
          <a:xfrm>
            <a:off x="793790" y="4025384"/>
            <a:ext cx="6244709" cy="254031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Numerous organizations considered that the scientific management approach offered ideas that could be applied generally across a wide range of organizations and industries to increase output while reducing costs. This wide-ranging recognition caused the widespread application of the principles close to the start of the last century across numerous public and private organizations.</a:t>
            </a:r>
            <a:endParaRPr lang="en-US" sz="1750" dirty="0"/>
          </a:p>
        </p:txBody>
      </p:sp>
      <p:sp>
        <p:nvSpPr>
          <p:cNvPr id="5" name="Text 3"/>
          <p:cNvSpPr/>
          <p:nvPr/>
        </p:nvSpPr>
        <p:spPr>
          <a:xfrm>
            <a:off x="7599521" y="344424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Criticisms</a:t>
            </a:r>
            <a:endParaRPr lang="en-US" sz="2200" dirty="0"/>
          </a:p>
        </p:txBody>
      </p:sp>
      <p:sp>
        <p:nvSpPr>
          <p:cNvPr id="6" name="Text 4"/>
          <p:cNvSpPr/>
          <p:nvPr/>
        </p:nvSpPr>
        <p:spPr>
          <a:xfrm>
            <a:off x="7599521" y="4025384"/>
            <a:ext cx="6244709" cy="1814513"/>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Criticisms include ignoring the human aspect of work, over-reliance on machine pacing to set job rates, and potential negative moral and social impacts. Jobs characterized by high specialization can lead to alienation, boredom, and disillusion with work.</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407200"/>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Bureaucratic Theory</a:t>
            </a:r>
            <a:endParaRPr lang="en-US" sz="4450" dirty="0"/>
          </a:p>
        </p:txBody>
      </p:sp>
      <p:sp>
        <p:nvSpPr>
          <p:cNvPr id="4" name="Shape 1"/>
          <p:cNvSpPr/>
          <p:nvPr/>
        </p:nvSpPr>
        <p:spPr>
          <a:xfrm>
            <a:off x="793790" y="2711291"/>
            <a:ext cx="510302" cy="510302"/>
          </a:xfrm>
          <a:prstGeom prst="roundRect">
            <a:avLst>
              <a:gd name="adj" fmla="val 18669"/>
            </a:avLst>
          </a:prstGeom>
          <a:solidFill>
            <a:srgbClr val="E9E6FA"/>
          </a:solidFill>
          <a:ln w="7620">
            <a:solidFill>
              <a:srgbClr val="BDB8DF"/>
            </a:solidFill>
            <a:prstDash val="solid"/>
          </a:ln>
        </p:spPr>
      </p:sp>
      <p:sp>
        <p:nvSpPr>
          <p:cNvPr id="5" name="Text 2"/>
          <p:cNvSpPr/>
          <p:nvPr/>
        </p:nvSpPr>
        <p:spPr>
          <a:xfrm>
            <a:off x="878860" y="2753797"/>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1</a:t>
            </a:r>
            <a:endParaRPr lang="en-US" sz="2650" dirty="0"/>
          </a:p>
        </p:txBody>
      </p:sp>
      <p:sp>
        <p:nvSpPr>
          <p:cNvPr id="6" name="Text 3"/>
          <p:cNvSpPr/>
          <p:nvPr/>
        </p:nvSpPr>
        <p:spPr>
          <a:xfrm>
            <a:off x="1530906" y="2711291"/>
            <a:ext cx="6819305" cy="1814513"/>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Bureaucratic theory is a model of an organization that is concerned with investigating the formal organizational structure in its own right. Based on the concept of rational legal authority, bureaucratic theory aims to develop an understanding of an organization that facilitates the understanding of organizational behavior.</a:t>
            </a:r>
            <a:endParaRPr lang="en-US" sz="1750" dirty="0"/>
          </a:p>
        </p:txBody>
      </p:sp>
      <p:sp>
        <p:nvSpPr>
          <p:cNvPr id="7" name="Shape 4"/>
          <p:cNvSpPr/>
          <p:nvPr/>
        </p:nvSpPr>
        <p:spPr>
          <a:xfrm>
            <a:off x="793790" y="5007769"/>
            <a:ext cx="510302" cy="510302"/>
          </a:xfrm>
          <a:prstGeom prst="roundRect">
            <a:avLst>
              <a:gd name="adj" fmla="val 18669"/>
            </a:avLst>
          </a:prstGeom>
          <a:solidFill>
            <a:srgbClr val="E9E6FA"/>
          </a:solidFill>
          <a:ln w="7620">
            <a:solidFill>
              <a:srgbClr val="BDB8DF"/>
            </a:solidFill>
            <a:prstDash val="solid"/>
          </a:ln>
        </p:spPr>
      </p:sp>
      <p:sp>
        <p:nvSpPr>
          <p:cNvPr id="8" name="Text 5"/>
          <p:cNvSpPr/>
          <p:nvPr/>
        </p:nvSpPr>
        <p:spPr>
          <a:xfrm>
            <a:off x="878860" y="5050274"/>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2</a:t>
            </a:r>
            <a:endParaRPr lang="en-US" sz="2650" dirty="0"/>
          </a:p>
        </p:txBody>
      </p:sp>
      <p:sp>
        <p:nvSpPr>
          <p:cNvPr id="9" name="Text 6"/>
          <p:cNvSpPr/>
          <p:nvPr/>
        </p:nvSpPr>
        <p:spPr>
          <a:xfrm>
            <a:off x="1530906" y="5007769"/>
            <a:ext cx="6819305" cy="1814513"/>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It identified six key characteristics of an ideal type of organizational structure, which is called bureaucracy. Formal organizations are necessary for productivity and efficiency. A formal organization is the best means of ensuring that an organization achieves its intended goals.</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62345" y="968812"/>
            <a:ext cx="10913507" cy="591383"/>
          </a:xfrm>
          <a:prstGeom prst="rect">
            <a:avLst/>
          </a:prstGeom>
          <a:noFill/>
          <a:ln/>
        </p:spPr>
        <p:txBody>
          <a:bodyPr wrap="none" lIns="0" tIns="0" rIns="0" bIns="0" rtlCol="0" anchor="t"/>
          <a:lstStyle/>
          <a:p>
            <a:pPr algn="l" indent="0" marL="0">
              <a:lnSpc>
                <a:spcPts val="4650"/>
              </a:lnSpc>
              <a:buNone/>
            </a:pPr>
            <a:r>
              <a:rPr lang="en-US" sz="3700" b="1" dirty="0">
                <a:solidFill>
                  <a:srgbClr val="231971"/>
                </a:solidFill>
                <a:latin typeface="Outfit Extra Bold" pitchFamily="34" charset="0"/>
                <a:ea typeface="Outfit Extra Bold" pitchFamily="34" charset="-122"/>
                <a:cs typeface="Outfit Extra Bold" pitchFamily="34" charset="-120"/>
              </a:rPr>
              <a:t>Max Weber's Contribution to Bureaucratic Theory</a:t>
            </a:r>
            <a:endParaRPr lang="en-US" sz="3700" dirty="0"/>
          </a:p>
        </p:txBody>
      </p:sp>
      <p:pic>
        <p:nvPicPr>
          <p:cNvPr id="3" name="Image 0" descr="preencoded.png">    </p:cNvPr>
          <p:cNvPicPr>
            <a:picLocks noChangeAspect="1"/>
          </p:cNvPicPr>
          <p:nvPr/>
        </p:nvPicPr>
        <p:blipFill>
          <a:blip r:embed="rId1"/>
          <a:stretch>
            <a:fillRect/>
          </a:stretch>
        </p:blipFill>
        <p:spPr>
          <a:xfrm>
            <a:off x="3165396" y="1938695"/>
            <a:ext cx="1646515" cy="1090374"/>
          </a:xfrm>
          <a:prstGeom prst="rect">
            <a:avLst/>
          </a:prstGeom>
        </p:spPr>
      </p:pic>
      <p:sp>
        <p:nvSpPr>
          <p:cNvPr id="4" name="Text 1"/>
          <p:cNvSpPr/>
          <p:nvPr/>
        </p:nvSpPr>
        <p:spPr>
          <a:xfrm>
            <a:off x="3855482" y="2452688"/>
            <a:ext cx="266105" cy="332661"/>
          </a:xfrm>
          <a:prstGeom prst="rect">
            <a:avLst/>
          </a:prstGeom>
          <a:noFill/>
          <a:ln/>
        </p:spPr>
        <p:txBody>
          <a:bodyPr wrap="none" lIns="0" tIns="0" rIns="0" bIns="0" rtlCol="0" anchor="t"/>
          <a:lstStyle/>
          <a:p>
            <a:pPr algn="ctr" indent="0" marL="0">
              <a:lnSpc>
                <a:spcPts val="3350"/>
              </a:lnSpc>
              <a:buNone/>
            </a:pPr>
            <a:r>
              <a:rPr lang="en-US" sz="2050" b="1" dirty="0">
                <a:solidFill>
                  <a:srgbClr val="2A2742"/>
                </a:solidFill>
                <a:latin typeface="Outfit Extra Bold" pitchFamily="34" charset="0"/>
                <a:ea typeface="Outfit Extra Bold" pitchFamily="34" charset="-122"/>
                <a:cs typeface="Outfit Extra Bold" pitchFamily="34" charset="-120"/>
              </a:rPr>
              <a:t>1</a:t>
            </a:r>
            <a:endParaRPr lang="en-US" sz="2050" dirty="0"/>
          </a:p>
        </p:txBody>
      </p:sp>
      <p:sp>
        <p:nvSpPr>
          <p:cNvPr id="5" name="Text 2"/>
          <p:cNvSpPr/>
          <p:nvPr/>
        </p:nvSpPr>
        <p:spPr>
          <a:xfrm>
            <a:off x="5001101" y="2127885"/>
            <a:ext cx="2365653" cy="295632"/>
          </a:xfrm>
          <a:prstGeom prst="rect">
            <a:avLst/>
          </a:prstGeom>
          <a:noFill/>
          <a:ln/>
        </p:spPr>
        <p:txBody>
          <a:bodyPr wrap="none" lIns="0" tIns="0" rIns="0" bIns="0" rtlCol="0" anchor="t"/>
          <a:lstStyle/>
          <a:p>
            <a:pPr algn="l" indent="0" marL="0">
              <a:lnSpc>
                <a:spcPts val="2300"/>
              </a:lnSpc>
              <a:buNone/>
            </a:pPr>
            <a:r>
              <a:rPr lang="en-US" sz="1850" b="1" dirty="0">
                <a:solidFill>
                  <a:srgbClr val="2A2742"/>
                </a:solidFill>
                <a:latin typeface="Outfit Extra Bold" pitchFamily="34" charset="0"/>
                <a:ea typeface="Outfit Extra Bold" pitchFamily="34" charset="-122"/>
                <a:cs typeface="Outfit Extra Bold" pitchFamily="34" charset="-120"/>
              </a:rPr>
              <a:t>Ideal Bureaucracy</a:t>
            </a:r>
            <a:endParaRPr lang="en-US" sz="1850" dirty="0"/>
          </a:p>
        </p:txBody>
      </p:sp>
      <p:sp>
        <p:nvSpPr>
          <p:cNvPr id="6" name="Text 3"/>
          <p:cNvSpPr/>
          <p:nvPr/>
        </p:nvSpPr>
        <p:spPr>
          <a:xfrm>
            <a:off x="5001101" y="2536984"/>
            <a:ext cx="4601647" cy="302895"/>
          </a:xfrm>
          <a:prstGeom prst="rect">
            <a:avLst/>
          </a:prstGeom>
          <a:noFill/>
          <a:ln/>
        </p:spPr>
        <p:txBody>
          <a:bodyPr wrap="none" lIns="0" tIns="0" rIns="0" bIns="0" rtlCol="0" anchor="t"/>
          <a:lstStyle/>
          <a:p>
            <a:pPr algn="l" indent="0" marL="0">
              <a:lnSpc>
                <a:spcPts val="2350"/>
              </a:lnSpc>
              <a:buNone/>
            </a:pPr>
            <a:r>
              <a:rPr lang="en-US" sz="1450" dirty="0">
                <a:solidFill>
                  <a:srgbClr val="2A2742"/>
                </a:solidFill>
                <a:latin typeface="Arimo" pitchFamily="34" charset="0"/>
                <a:ea typeface="Arimo" pitchFamily="34" charset="-122"/>
                <a:cs typeface="Arimo" pitchFamily="34" charset="-120"/>
              </a:rPr>
              <a:t>Weber introduces the concept of an 'ideal bureaucracy'</a:t>
            </a:r>
            <a:endParaRPr lang="en-US" sz="1450" dirty="0"/>
          </a:p>
        </p:txBody>
      </p:sp>
      <p:sp>
        <p:nvSpPr>
          <p:cNvPr id="7" name="Shape 4"/>
          <p:cNvSpPr/>
          <p:nvPr/>
        </p:nvSpPr>
        <p:spPr>
          <a:xfrm>
            <a:off x="4859179" y="3043118"/>
            <a:ext cx="9061609" cy="11430"/>
          </a:xfrm>
          <a:prstGeom prst="roundRect">
            <a:avLst>
              <a:gd name="adj" fmla="val 695444"/>
            </a:avLst>
          </a:prstGeom>
          <a:solidFill>
            <a:srgbClr val="BDB8DF"/>
          </a:solidFill>
          <a:ln/>
        </p:spPr>
      </p:sp>
      <p:pic>
        <p:nvPicPr>
          <p:cNvPr id="8" name="Image 1" descr="preencoded.png">    </p:cNvPr>
          <p:cNvPicPr>
            <a:picLocks noChangeAspect="1"/>
          </p:cNvPicPr>
          <p:nvPr/>
        </p:nvPicPr>
        <p:blipFill>
          <a:blip r:embed="rId2"/>
          <a:stretch>
            <a:fillRect/>
          </a:stretch>
        </p:blipFill>
        <p:spPr>
          <a:xfrm>
            <a:off x="2342078" y="3076337"/>
            <a:ext cx="3293150" cy="1090374"/>
          </a:xfrm>
          <a:prstGeom prst="rect">
            <a:avLst/>
          </a:prstGeom>
        </p:spPr>
      </p:pic>
      <p:sp>
        <p:nvSpPr>
          <p:cNvPr id="9" name="Text 5"/>
          <p:cNvSpPr/>
          <p:nvPr/>
        </p:nvSpPr>
        <p:spPr>
          <a:xfrm>
            <a:off x="3855482" y="3455194"/>
            <a:ext cx="266105" cy="332661"/>
          </a:xfrm>
          <a:prstGeom prst="rect">
            <a:avLst/>
          </a:prstGeom>
          <a:noFill/>
          <a:ln/>
        </p:spPr>
        <p:txBody>
          <a:bodyPr wrap="none" lIns="0" tIns="0" rIns="0" bIns="0" rtlCol="0" anchor="t"/>
          <a:lstStyle/>
          <a:p>
            <a:pPr algn="ctr" indent="0" marL="0">
              <a:lnSpc>
                <a:spcPts val="3350"/>
              </a:lnSpc>
              <a:buNone/>
            </a:pPr>
            <a:r>
              <a:rPr lang="en-US" sz="2050" b="1" dirty="0">
                <a:solidFill>
                  <a:srgbClr val="2A2742"/>
                </a:solidFill>
                <a:latin typeface="Outfit Extra Bold" pitchFamily="34" charset="0"/>
                <a:ea typeface="Outfit Extra Bold" pitchFamily="34" charset="-122"/>
                <a:cs typeface="Outfit Extra Bold" pitchFamily="34" charset="-120"/>
              </a:rPr>
              <a:t>2</a:t>
            </a:r>
            <a:endParaRPr lang="en-US" sz="2050" dirty="0"/>
          </a:p>
        </p:txBody>
      </p:sp>
      <p:sp>
        <p:nvSpPr>
          <p:cNvPr id="10" name="Text 6"/>
          <p:cNvSpPr/>
          <p:nvPr/>
        </p:nvSpPr>
        <p:spPr>
          <a:xfrm>
            <a:off x="5824418" y="3265527"/>
            <a:ext cx="2411968" cy="295632"/>
          </a:xfrm>
          <a:prstGeom prst="rect">
            <a:avLst/>
          </a:prstGeom>
          <a:noFill/>
          <a:ln/>
        </p:spPr>
        <p:txBody>
          <a:bodyPr wrap="none" lIns="0" tIns="0" rIns="0" bIns="0" rtlCol="0" anchor="t"/>
          <a:lstStyle/>
          <a:p>
            <a:pPr algn="l" indent="0" marL="0">
              <a:lnSpc>
                <a:spcPts val="2300"/>
              </a:lnSpc>
              <a:buNone/>
            </a:pPr>
            <a:r>
              <a:rPr lang="en-US" sz="1850" b="1" dirty="0">
                <a:solidFill>
                  <a:srgbClr val="2A2742"/>
                </a:solidFill>
                <a:latin typeface="Outfit Extra Bold" pitchFamily="34" charset="0"/>
                <a:ea typeface="Outfit Extra Bold" pitchFamily="34" charset="-122"/>
                <a:cs typeface="Outfit Extra Bold" pitchFamily="34" charset="-120"/>
              </a:rPr>
              <a:t>Rationality and Order</a:t>
            </a:r>
            <a:endParaRPr lang="en-US" sz="1850" dirty="0"/>
          </a:p>
        </p:txBody>
      </p:sp>
      <p:sp>
        <p:nvSpPr>
          <p:cNvPr id="11" name="Text 7"/>
          <p:cNvSpPr/>
          <p:nvPr/>
        </p:nvSpPr>
        <p:spPr>
          <a:xfrm>
            <a:off x="5824418" y="3674626"/>
            <a:ext cx="3586043" cy="302895"/>
          </a:xfrm>
          <a:prstGeom prst="rect">
            <a:avLst/>
          </a:prstGeom>
          <a:noFill/>
          <a:ln/>
        </p:spPr>
        <p:txBody>
          <a:bodyPr wrap="none" lIns="0" tIns="0" rIns="0" bIns="0" rtlCol="0" anchor="t"/>
          <a:lstStyle/>
          <a:p>
            <a:pPr algn="l" indent="0" marL="0">
              <a:lnSpc>
                <a:spcPts val="2350"/>
              </a:lnSpc>
              <a:buNone/>
            </a:pPr>
            <a:r>
              <a:rPr lang="en-US" sz="1450" dirty="0">
                <a:solidFill>
                  <a:srgbClr val="2A2742"/>
                </a:solidFill>
                <a:latin typeface="Arimo" pitchFamily="34" charset="0"/>
                <a:ea typeface="Arimo" pitchFamily="34" charset="-122"/>
                <a:cs typeface="Arimo" pitchFamily="34" charset="-120"/>
              </a:rPr>
              <a:t>Prime aspects of bureaucratic organization</a:t>
            </a:r>
            <a:endParaRPr lang="en-US" sz="1450" dirty="0"/>
          </a:p>
        </p:txBody>
      </p:sp>
      <p:sp>
        <p:nvSpPr>
          <p:cNvPr id="12" name="Shape 8"/>
          <p:cNvSpPr/>
          <p:nvPr/>
        </p:nvSpPr>
        <p:spPr>
          <a:xfrm>
            <a:off x="5682496" y="4180761"/>
            <a:ext cx="8238292" cy="11430"/>
          </a:xfrm>
          <a:prstGeom prst="roundRect">
            <a:avLst>
              <a:gd name="adj" fmla="val 695444"/>
            </a:avLst>
          </a:prstGeom>
          <a:solidFill>
            <a:srgbClr val="BDB8DF"/>
          </a:solidFill>
          <a:ln/>
        </p:spPr>
      </p:sp>
      <p:pic>
        <p:nvPicPr>
          <p:cNvPr id="13" name="Image 2" descr="preencoded.png">    </p:cNvPr>
          <p:cNvPicPr>
            <a:picLocks noChangeAspect="1"/>
          </p:cNvPicPr>
          <p:nvPr/>
        </p:nvPicPr>
        <p:blipFill>
          <a:blip r:embed="rId3"/>
          <a:stretch>
            <a:fillRect/>
          </a:stretch>
        </p:blipFill>
        <p:spPr>
          <a:xfrm>
            <a:off x="1518880" y="4213979"/>
            <a:ext cx="4939665" cy="1090374"/>
          </a:xfrm>
          <a:prstGeom prst="rect">
            <a:avLst/>
          </a:prstGeom>
        </p:spPr>
      </p:pic>
      <p:sp>
        <p:nvSpPr>
          <p:cNvPr id="14" name="Text 9"/>
          <p:cNvSpPr/>
          <p:nvPr/>
        </p:nvSpPr>
        <p:spPr>
          <a:xfrm>
            <a:off x="3855601" y="4592836"/>
            <a:ext cx="266105" cy="332661"/>
          </a:xfrm>
          <a:prstGeom prst="rect">
            <a:avLst/>
          </a:prstGeom>
          <a:noFill/>
          <a:ln/>
        </p:spPr>
        <p:txBody>
          <a:bodyPr wrap="none" lIns="0" tIns="0" rIns="0" bIns="0" rtlCol="0" anchor="t"/>
          <a:lstStyle/>
          <a:p>
            <a:pPr algn="ctr" indent="0" marL="0">
              <a:lnSpc>
                <a:spcPts val="3350"/>
              </a:lnSpc>
              <a:buNone/>
            </a:pPr>
            <a:r>
              <a:rPr lang="en-US" sz="2050" b="1" dirty="0">
                <a:solidFill>
                  <a:srgbClr val="2A2742"/>
                </a:solidFill>
                <a:latin typeface="Outfit Extra Bold" pitchFamily="34" charset="0"/>
                <a:ea typeface="Outfit Extra Bold" pitchFamily="34" charset="-122"/>
                <a:cs typeface="Outfit Extra Bold" pitchFamily="34" charset="-120"/>
              </a:rPr>
              <a:t>3</a:t>
            </a:r>
            <a:endParaRPr lang="en-US" sz="2050" dirty="0"/>
          </a:p>
        </p:txBody>
      </p:sp>
      <p:sp>
        <p:nvSpPr>
          <p:cNvPr id="15" name="Text 10"/>
          <p:cNvSpPr/>
          <p:nvPr/>
        </p:nvSpPr>
        <p:spPr>
          <a:xfrm>
            <a:off x="6647736" y="4403169"/>
            <a:ext cx="2365653" cy="295632"/>
          </a:xfrm>
          <a:prstGeom prst="rect">
            <a:avLst/>
          </a:prstGeom>
          <a:noFill/>
          <a:ln/>
        </p:spPr>
        <p:txBody>
          <a:bodyPr wrap="none" lIns="0" tIns="0" rIns="0" bIns="0" rtlCol="0" anchor="t"/>
          <a:lstStyle/>
          <a:p>
            <a:pPr algn="l" indent="0" marL="0">
              <a:lnSpc>
                <a:spcPts val="2300"/>
              </a:lnSpc>
              <a:buNone/>
            </a:pPr>
            <a:r>
              <a:rPr lang="en-US" sz="1850" b="1" dirty="0">
                <a:solidFill>
                  <a:srgbClr val="2A2742"/>
                </a:solidFill>
                <a:latin typeface="Outfit Extra Bold" pitchFamily="34" charset="0"/>
                <a:ea typeface="Outfit Extra Bold" pitchFamily="34" charset="-122"/>
                <a:cs typeface="Outfit Extra Bold" pitchFamily="34" charset="-120"/>
              </a:rPr>
              <a:t>Formal vs Informal</a:t>
            </a:r>
            <a:endParaRPr lang="en-US" sz="1850" dirty="0"/>
          </a:p>
        </p:txBody>
      </p:sp>
      <p:sp>
        <p:nvSpPr>
          <p:cNvPr id="16" name="Text 11"/>
          <p:cNvSpPr/>
          <p:nvPr/>
        </p:nvSpPr>
        <p:spPr>
          <a:xfrm>
            <a:off x="6647736" y="4812268"/>
            <a:ext cx="4504134" cy="302895"/>
          </a:xfrm>
          <a:prstGeom prst="rect">
            <a:avLst/>
          </a:prstGeom>
          <a:noFill/>
          <a:ln/>
        </p:spPr>
        <p:txBody>
          <a:bodyPr wrap="none" lIns="0" tIns="0" rIns="0" bIns="0" rtlCol="0" anchor="t"/>
          <a:lstStyle/>
          <a:p>
            <a:pPr algn="l" indent="0" marL="0">
              <a:lnSpc>
                <a:spcPts val="2350"/>
              </a:lnSpc>
              <a:buNone/>
            </a:pPr>
            <a:r>
              <a:rPr lang="en-US" sz="1450" dirty="0">
                <a:solidFill>
                  <a:srgbClr val="2A2742"/>
                </a:solidFill>
                <a:latin typeface="Arimo" pitchFamily="34" charset="0"/>
                <a:ea typeface="Arimo" pitchFamily="34" charset="-122"/>
                <a:cs typeface="Arimo" pitchFamily="34" charset="-120"/>
              </a:rPr>
              <a:t>Weber differentiates formal from informal organization</a:t>
            </a:r>
            <a:endParaRPr lang="en-US" sz="1450" dirty="0"/>
          </a:p>
        </p:txBody>
      </p:sp>
      <p:sp>
        <p:nvSpPr>
          <p:cNvPr id="17" name="Shape 12"/>
          <p:cNvSpPr/>
          <p:nvPr/>
        </p:nvSpPr>
        <p:spPr>
          <a:xfrm>
            <a:off x="6505813" y="5318403"/>
            <a:ext cx="7414974" cy="11430"/>
          </a:xfrm>
          <a:prstGeom prst="roundRect">
            <a:avLst>
              <a:gd name="adj" fmla="val 695444"/>
            </a:avLst>
          </a:prstGeom>
          <a:solidFill>
            <a:srgbClr val="BDB8DF"/>
          </a:solidFill>
          <a:ln/>
        </p:spPr>
      </p:sp>
      <p:pic>
        <p:nvPicPr>
          <p:cNvPr id="18" name="Image 3" descr="preencoded.png">    </p:cNvPr>
          <p:cNvPicPr>
            <a:picLocks noChangeAspect="1"/>
          </p:cNvPicPr>
          <p:nvPr/>
        </p:nvPicPr>
        <p:blipFill>
          <a:blip r:embed="rId4"/>
          <a:stretch>
            <a:fillRect/>
          </a:stretch>
        </p:blipFill>
        <p:spPr>
          <a:xfrm>
            <a:off x="695563" y="5351621"/>
            <a:ext cx="6586299" cy="1090374"/>
          </a:xfrm>
          <a:prstGeom prst="rect">
            <a:avLst/>
          </a:prstGeom>
        </p:spPr>
      </p:pic>
      <p:sp>
        <p:nvSpPr>
          <p:cNvPr id="19" name="Text 13"/>
          <p:cNvSpPr/>
          <p:nvPr/>
        </p:nvSpPr>
        <p:spPr>
          <a:xfrm>
            <a:off x="3855601" y="5730478"/>
            <a:ext cx="266105" cy="332661"/>
          </a:xfrm>
          <a:prstGeom prst="rect">
            <a:avLst/>
          </a:prstGeom>
          <a:noFill/>
          <a:ln/>
        </p:spPr>
        <p:txBody>
          <a:bodyPr wrap="none" lIns="0" tIns="0" rIns="0" bIns="0" rtlCol="0" anchor="t"/>
          <a:lstStyle/>
          <a:p>
            <a:pPr algn="ctr" indent="0" marL="0">
              <a:lnSpc>
                <a:spcPts val="3350"/>
              </a:lnSpc>
              <a:buNone/>
            </a:pPr>
            <a:r>
              <a:rPr lang="en-US" sz="2050" b="1" dirty="0">
                <a:solidFill>
                  <a:srgbClr val="2A2742"/>
                </a:solidFill>
                <a:latin typeface="Outfit Extra Bold" pitchFamily="34" charset="0"/>
                <a:ea typeface="Outfit Extra Bold" pitchFamily="34" charset="-122"/>
                <a:cs typeface="Outfit Extra Bold" pitchFamily="34" charset="-120"/>
              </a:rPr>
              <a:t>4</a:t>
            </a:r>
            <a:endParaRPr lang="en-US" sz="2050" dirty="0"/>
          </a:p>
        </p:txBody>
      </p:sp>
      <p:sp>
        <p:nvSpPr>
          <p:cNvPr id="20" name="Text 14"/>
          <p:cNvSpPr/>
          <p:nvPr/>
        </p:nvSpPr>
        <p:spPr>
          <a:xfrm>
            <a:off x="7471053" y="5540812"/>
            <a:ext cx="2365653" cy="295632"/>
          </a:xfrm>
          <a:prstGeom prst="rect">
            <a:avLst/>
          </a:prstGeom>
          <a:noFill/>
          <a:ln/>
        </p:spPr>
        <p:txBody>
          <a:bodyPr wrap="none" lIns="0" tIns="0" rIns="0" bIns="0" rtlCol="0" anchor="t"/>
          <a:lstStyle/>
          <a:p>
            <a:pPr algn="l" indent="0" marL="0">
              <a:lnSpc>
                <a:spcPts val="2300"/>
              </a:lnSpc>
              <a:buNone/>
            </a:pPr>
            <a:r>
              <a:rPr lang="en-US" sz="1850" b="1" dirty="0">
                <a:solidFill>
                  <a:srgbClr val="2A2742"/>
                </a:solidFill>
                <a:latin typeface="Outfit Extra Bold" pitchFamily="34" charset="0"/>
                <a:ea typeface="Outfit Extra Bold" pitchFamily="34" charset="-122"/>
                <a:cs typeface="Outfit Extra Bold" pitchFamily="34" charset="-120"/>
              </a:rPr>
              <a:t>Authority</a:t>
            </a:r>
            <a:endParaRPr lang="en-US" sz="1850" dirty="0"/>
          </a:p>
        </p:txBody>
      </p:sp>
      <p:sp>
        <p:nvSpPr>
          <p:cNvPr id="21" name="Text 15"/>
          <p:cNvSpPr/>
          <p:nvPr/>
        </p:nvSpPr>
        <p:spPr>
          <a:xfrm>
            <a:off x="7471053" y="5949910"/>
            <a:ext cx="5331500" cy="302895"/>
          </a:xfrm>
          <a:prstGeom prst="rect">
            <a:avLst/>
          </a:prstGeom>
          <a:noFill/>
          <a:ln/>
        </p:spPr>
        <p:txBody>
          <a:bodyPr wrap="none" lIns="0" tIns="0" rIns="0" bIns="0" rtlCol="0" anchor="t"/>
          <a:lstStyle/>
          <a:p>
            <a:pPr algn="l" indent="0" marL="0">
              <a:lnSpc>
                <a:spcPts val="2350"/>
              </a:lnSpc>
              <a:buNone/>
            </a:pPr>
            <a:r>
              <a:rPr lang="en-US" sz="1450" dirty="0">
                <a:solidFill>
                  <a:srgbClr val="2A2742"/>
                </a:solidFill>
                <a:latin typeface="Arimo" pitchFamily="34" charset="0"/>
                <a:ea typeface="Arimo" pitchFamily="34" charset="-122"/>
                <a:cs typeface="Arimo" pitchFamily="34" charset="-120"/>
              </a:rPr>
              <a:t>Command or authority is a precondition for formal organizations</a:t>
            </a:r>
            <a:endParaRPr lang="en-US" sz="1450" dirty="0"/>
          </a:p>
        </p:txBody>
      </p:sp>
      <p:sp>
        <p:nvSpPr>
          <p:cNvPr id="22" name="Text 16"/>
          <p:cNvSpPr/>
          <p:nvPr/>
        </p:nvSpPr>
        <p:spPr>
          <a:xfrm>
            <a:off x="662345" y="6654879"/>
            <a:ext cx="13305711" cy="605790"/>
          </a:xfrm>
          <a:prstGeom prst="rect">
            <a:avLst/>
          </a:prstGeom>
          <a:noFill/>
          <a:ln/>
        </p:spPr>
        <p:txBody>
          <a:bodyPr wrap="square" lIns="0" tIns="0" rIns="0" bIns="0" rtlCol="0" anchor="t"/>
          <a:lstStyle/>
          <a:p>
            <a:pPr algn="l" indent="0" marL="0">
              <a:lnSpc>
                <a:spcPts val="2350"/>
              </a:lnSpc>
              <a:buNone/>
            </a:pPr>
            <a:r>
              <a:rPr lang="en-US" sz="1450" dirty="0">
                <a:solidFill>
                  <a:srgbClr val="2A2742"/>
                </a:solidFill>
                <a:latin typeface="Arimo" pitchFamily="34" charset="0"/>
                <a:ea typeface="Arimo" pitchFamily="34" charset="-122"/>
                <a:cs typeface="Arimo" pitchFamily="34" charset="-120"/>
              </a:rPr>
              <a:t>Max Weber, an economist and political sociologist, provided theoretical insight into various spheres of organizational structuring. His theory about bureaucracy is regarded as the most prominent of all the classical theories.</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767364"/>
            <a:ext cx="8213288"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Characteristics of Bureaucracy</a:t>
            </a:r>
            <a:endParaRPr lang="en-US" sz="4450" dirty="0"/>
          </a:p>
        </p:txBody>
      </p:sp>
      <p:sp>
        <p:nvSpPr>
          <p:cNvPr id="3" name="Shape 1"/>
          <p:cNvSpPr/>
          <p:nvPr/>
        </p:nvSpPr>
        <p:spPr>
          <a:xfrm>
            <a:off x="793790" y="3184922"/>
            <a:ext cx="510302" cy="510302"/>
          </a:xfrm>
          <a:prstGeom prst="roundRect">
            <a:avLst>
              <a:gd name="adj" fmla="val 18669"/>
            </a:avLst>
          </a:prstGeom>
          <a:solidFill>
            <a:srgbClr val="E9E6FA"/>
          </a:solidFill>
          <a:ln w="7620">
            <a:solidFill>
              <a:srgbClr val="BDB8DF"/>
            </a:solidFill>
            <a:prstDash val="solid"/>
          </a:ln>
        </p:spPr>
      </p:sp>
      <p:sp>
        <p:nvSpPr>
          <p:cNvPr id="4" name="Text 2"/>
          <p:cNvSpPr/>
          <p:nvPr/>
        </p:nvSpPr>
        <p:spPr>
          <a:xfrm>
            <a:off x="878860" y="3227427"/>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1</a:t>
            </a:r>
            <a:endParaRPr lang="en-US" sz="2650" dirty="0"/>
          </a:p>
        </p:txBody>
      </p:sp>
      <p:sp>
        <p:nvSpPr>
          <p:cNvPr id="5" name="Text 3"/>
          <p:cNvSpPr/>
          <p:nvPr/>
        </p:nvSpPr>
        <p:spPr>
          <a:xfrm>
            <a:off x="1530906" y="3184922"/>
            <a:ext cx="2981087"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Hierarchy of Authority</a:t>
            </a:r>
            <a:endParaRPr lang="en-US" sz="2200" dirty="0"/>
          </a:p>
        </p:txBody>
      </p:sp>
      <p:sp>
        <p:nvSpPr>
          <p:cNvPr id="6" name="Text 4"/>
          <p:cNvSpPr/>
          <p:nvPr/>
        </p:nvSpPr>
        <p:spPr>
          <a:xfrm>
            <a:off x="1530906" y="3675340"/>
            <a:ext cx="3459242"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A clear hierarchy of authority and responsibility within an organization</a:t>
            </a:r>
            <a:endParaRPr lang="en-US" sz="1750" dirty="0"/>
          </a:p>
        </p:txBody>
      </p:sp>
      <p:sp>
        <p:nvSpPr>
          <p:cNvPr id="7" name="Shape 5"/>
          <p:cNvSpPr/>
          <p:nvPr/>
        </p:nvSpPr>
        <p:spPr>
          <a:xfrm>
            <a:off x="5216962" y="3184922"/>
            <a:ext cx="510302" cy="510302"/>
          </a:xfrm>
          <a:prstGeom prst="roundRect">
            <a:avLst>
              <a:gd name="adj" fmla="val 18669"/>
            </a:avLst>
          </a:prstGeom>
          <a:solidFill>
            <a:srgbClr val="E9E6FA"/>
          </a:solidFill>
          <a:ln w="7620">
            <a:solidFill>
              <a:srgbClr val="BDB8DF"/>
            </a:solidFill>
            <a:prstDash val="solid"/>
          </a:ln>
        </p:spPr>
      </p:sp>
      <p:sp>
        <p:nvSpPr>
          <p:cNvPr id="8" name="Text 6"/>
          <p:cNvSpPr/>
          <p:nvPr/>
        </p:nvSpPr>
        <p:spPr>
          <a:xfrm>
            <a:off x="5302032" y="3227427"/>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2</a:t>
            </a:r>
            <a:endParaRPr lang="en-US" sz="2650" dirty="0"/>
          </a:p>
        </p:txBody>
      </p:sp>
      <p:sp>
        <p:nvSpPr>
          <p:cNvPr id="9" name="Text 7"/>
          <p:cNvSpPr/>
          <p:nvPr/>
        </p:nvSpPr>
        <p:spPr>
          <a:xfrm>
            <a:off x="5954078" y="318492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Division of Labor</a:t>
            </a:r>
            <a:endParaRPr lang="en-US" sz="2200" dirty="0"/>
          </a:p>
        </p:txBody>
      </p:sp>
      <p:sp>
        <p:nvSpPr>
          <p:cNvPr id="10" name="Text 8"/>
          <p:cNvSpPr/>
          <p:nvPr/>
        </p:nvSpPr>
        <p:spPr>
          <a:xfrm>
            <a:off x="5954078" y="3675340"/>
            <a:ext cx="3459242"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A well-defined division of labor within the organization along functions</a:t>
            </a:r>
            <a:endParaRPr lang="en-US" sz="1750" dirty="0"/>
          </a:p>
        </p:txBody>
      </p:sp>
      <p:sp>
        <p:nvSpPr>
          <p:cNvPr id="11" name="Shape 9"/>
          <p:cNvSpPr/>
          <p:nvPr/>
        </p:nvSpPr>
        <p:spPr>
          <a:xfrm>
            <a:off x="9640133" y="3184922"/>
            <a:ext cx="510302" cy="510302"/>
          </a:xfrm>
          <a:prstGeom prst="roundRect">
            <a:avLst>
              <a:gd name="adj" fmla="val 18669"/>
            </a:avLst>
          </a:prstGeom>
          <a:solidFill>
            <a:srgbClr val="E9E6FA"/>
          </a:solidFill>
          <a:ln w="7620">
            <a:solidFill>
              <a:srgbClr val="BDB8DF"/>
            </a:solidFill>
            <a:prstDash val="solid"/>
          </a:ln>
        </p:spPr>
      </p:sp>
      <p:sp>
        <p:nvSpPr>
          <p:cNvPr id="12" name="Text 10"/>
          <p:cNvSpPr/>
          <p:nvPr/>
        </p:nvSpPr>
        <p:spPr>
          <a:xfrm>
            <a:off x="9725204" y="3227427"/>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3</a:t>
            </a:r>
            <a:endParaRPr lang="en-US" sz="2650" dirty="0"/>
          </a:p>
        </p:txBody>
      </p:sp>
      <p:sp>
        <p:nvSpPr>
          <p:cNvPr id="13" name="Text 11"/>
          <p:cNvSpPr/>
          <p:nvPr/>
        </p:nvSpPr>
        <p:spPr>
          <a:xfrm>
            <a:off x="10377249" y="318492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Formal Rules</a:t>
            </a:r>
            <a:endParaRPr lang="en-US" sz="2200" dirty="0"/>
          </a:p>
        </p:txBody>
      </p:sp>
      <p:sp>
        <p:nvSpPr>
          <p:cNvPr id="14" name="Text 12"/>
          <p:cNvSpPr/>
          <p:nvPr/>
        </p:nvSpPr>
        <p:spPr>
          <a:xfrm>
            <a:off x="10377249" y="3675340"/>
            <a:ext cx="3459242"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A system of formal rules and procedures where authority is legitimated</a:t>
            </a:r>
            <a:endParaRPr lang="en-US" sz="1750" dirty="0"/>
          </a:p>
        </p:txBody>
      </p:sp>
      <p:sp>
        <p:nvSpPr>
          <p:cNvPr id="15" name="Shape 13"/>
          <p:cNvSpPr/>
          <p:nvPr/>
        </p:nvSpPr>
        <p:spPr>
          <a:xfrm>
            <a:off x="793790" y="5246013"/>
            <a:ext cx="510302" cy="510302"/>
          </a:xfrm>
          <a:prstGeom prst="roundRect">
            <a:avLst>
              <a:gd name="adj" fmla="val 18669"/>
            </a:avLst>
          </a:prstGeom>
          <a:solidFill>
            <a:srgbClr val="E9E6FA"/>
          </a:solidFill>
          <a:ln w="7620">
            <a:solidFill>
              <a:srgbClr val="BDB8DF"/>
            </a:solidFill>
            <a:prstDash val="solid"/>
          </a:ln>
        </p:spPr>
      </p:sp>
      <p:sp>
        <p:nvSpPr>
          <p:cNvPr id="16" name="Text 14"/>
          <p:cNvSpPr/>
          <p:nvPr/>
        </p:nvSpPr>
        <p:spPr>
          <a:xfrm>
            <a:off x="878860" y="5288518"/>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4</a:t>
            </a:r>
            <a:endParaRPr lang="en-US" sz="2650" dirty="0"/>
          </a:p>
        </p:txBody>
      </p:sp>
      <p:sp>
        <p:nvSpPr>
          <p:cNvPr id="17" name="Text 15"/>
          <p:cNvSpPr/>
          <p:nvPr/>
        </p:nvSpPr>
        <p:spPr>
          <a:xfrm>
            <a:off x="1530906" y="524601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Formal Relations</a:t>
            </a:r>
            <a:endParaRPr lang="en-US" sz="2200" dirty="0"/>
          </a:p>
        </p:txBody>
      </p:sp>
      <p:sp>
        <p:nvSpPr>
          <p:cNvPr id="18" name="Text 16"/>
          <p:cNvSpPr/>
          <p:nvPr/>
        </p:nvSpPr>
        <p:spPr>
          <a:xfrm>
            <a:off x="1530906" y="5736431"/>
            <a:ext cx="5670947"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A system of formal relation status between levels of power</a:t>
            </a:r>
            <a:endParaRPr lang="en-US" sz="1750" dirty="0"/>
          </a:p>
        </p:txBody>
      </p:sp>
      <p:sp>
        <p:nvSpPr>
          <p:cNvPr id="19" name="Shape 17"/>
          <p:cNvSpPr/>
          <p:nvPr/>
        </p:nvSpPr>
        <p:spPr>
          <a:xfrm>
            <a:off x="7428667" y="5246013"/>
            <a:ext cx="510302" cy="510302"/>
          </a:xfrm>
          <a:prstGeom prst="roundRect">
            <a:avLst>
              <a:gd name="adj" fmla="val 18669"/>
            </a:avLst>
          </a:prstGeom>
          <a:solidFill>
            <a:srgbClr val="E9E6FA"/>
          </a:solidFill>
          <a:ln w="7620">
            <a:solidFill>
              <a:srgbClr val="BDB8DF"/>
            </a:solidFill>
            <a:prstDash val="solid"/>
          </a:ln>
        </p:spPr>
      </p:sp>
      <p:sp>
        <p:nvSpPr>
          <p:cNvPr id="20" name="Text 18"/>
          <p:cNvSpPr/>
          <p:nvPr/>
        </p:nvSpPr>
        <p:spPr>
          <a:xfrm>
            <a:off x="7513737" y="5288518"/>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5</a:t>
            </a:r>
            <a:endParaRPr lang="en-US" sz="2650" dirty="0"/>
          </a:p>
        </p:txBody>
      </p:sp>
      <p:sp>
        <p:nvSpPr>
          <p:cNvPr id="21" name="Text 19"/>
          <p:cNvSpPr/>
          <p:nvPr/>
        </p:nvSpPr>
        <p:spPr>
          <a:xfrm>
            <a:off x="8165783" y="5246013"/>
            <a:ext cx="3993237"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Separation of Economic Areas</a:t>
            </a:r>
            <a:endParaRPr lang="en-US" sz="2200" dirty="0"/>
          </a:p>
        </p:txBody>
      </p:sp>
      <p:sp>
        <p:nvSpPr>
          <p:cNvPr id="22" name="Text 20"/>
          <p:cNvSpPr/>
          <p:nvPr/>
        </p:nvSpPr>
        <p:spPr>
          <a:xfrm>
            <a:off x="8165783" y="5736431"/>
            <a:ext cx="5670947" cy="362903"/>
          </a:xfrm>
          <a:prstGeom prst="rect">
            <a:avLst/>
          </a:prstGeom>
          <a:noFill/>
          <a:ln/>
        </p:spPr>
        <p:txBody>
          <a:bodyPr wrap="non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A clear separation of economic and other areas of life</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2025-03-21T15:13:47Z</dcterms:created>
  <dcterms:modified xsi:type="dcterms:W3CDTF">2025-03-21T15:13:47Z</dcterms:modified>
</cp:coreProperties>
</file>