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44727"/>
            <a:ext cx="7772400" cy="1470025"/>
          </a:xfrm>
        </p:spPr>
        <p:txBody>
          <a:bodyPr/>
          <a:lstStyle/>
          <a:p>
            <a:r>
              <a:rPr lang="fr-FR" b="1" i="1" dirty="0" smtClean="0"/>
              <a:t>Espèces menacées et les espèces protégées </a:t>
            </a:r>
            <a:endParaRPr lang="fr-FR"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72230"/>
          </a:xfrm>
        </p:spPr>
        <p:txBody>
          <a:bodyPr/>
          <a:lstStyle/>
          <a:p>
            <a:r>
              <a:rPr lang="fr-FR" dirty="0" smtClean="0"/>
              <a:t>La classification d’une espèce ou d’une sous-espèce dans l’une des trois catégories d’espèces menacées d’extinction (CR, EN ou VU) s’effectue par le biais d’une série de cinq critères quantitatifs qui forment le </a:t>
            </a:r>
            <a:r>
              <a:rPr lang="fr-FR" dirty="0" err="1" smtClean="0"/>
              <a:t>coeur</a:t>
            </a:r>
            <a:r>
              <a:rPr lang="fr-FR" dirty="0" smtClean="0"/>
              <a:t> du système.</a:t>
            </a:r>
          </a:p>
          <a:p>
            <a:r>
              <a:rPr lang="fr-FR" dirty="0" smtClean="0"/>
              <a:t>Ces critères sont basés sur différents facteurs biologiques associés au risque d’extinction : taille de population, taux de déclin, aire de répartition géographique, degré de peuplement et de fragmentation de la répartition.</a:t>
            </a:r>
          </a:p>
          <a:p>
            <a:pPr>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aires protégées</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Une aire protégée est un outil essentiel au maintien des espaces naturels et donc à la conservation de la biodiversité qu’ils abritent. En 1992, plusieurs États ont adopté la Convention sur la diversité biologique lors du sommet de la Terre à Rio de Janeiro. L’article 8 de cette convention encourage les États parties à la convention à développer un réseau d’aires protégées dans les espaces sous leur juridiction</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786478"/>
          </a:xfrm>
        </p:spPr>
        <p:txBody>
          <a:bodyPr/>
          <a:lstStyle/>
          <a:p>
            <a:pPr>
              <a:buNone/>
            </a:pPr>
            <a:r>
              <a:rPr lang="fr-FR" dirty="0" smtClean="0"/>
              <a:t>En écologie le terme espèce menacée s’applique sur toute espèce qui présente un risque d’extinction         risque de disparaitre.</a:t>
            </a:r>
          </a:p>
          <a:p>
            <a:pPr>
              <a:buNone/>
            </a:pPr>
            <a:r>
              <a:rPr lang="fr-FR" dirty="0" smtClean="0"/>
              <a:t>Une espèce est déclarée menacée si elle répond à des critères précis :</a:t>
            </a:r>
          </a:p>
          <a:p>
            <a:r>
              <a:rPr lang="fr-FR" dirty="0" smtClean="0"/>
              <a:t>disparition de l'habitat, </a:t>
            </a:r>
          </a:p>
          <a:p>
            <a:r>
              <a:rPr lang="fr-FR" dirty="0" smtClean="0"/>
              <a:t>déclin important de sa population, </a:t>
            </a:r>
          </a:p>
          <a:p>
            <a:r>
              <a:rPr lang="fr-FR" dirty="0" smtClean="0"/>
              <a:t>érosion génétique, </a:t>
            </a:r>
          </a:p>
          <a:p>
            <a:r>
              <a:rPr lang="fr-FR" dirty="0" smtClean="0"/>
              <a:t>chasse ou pêche trop intensive </a:t>
            </a:r>
          </a:p>
        </p:txBody>
      </p:sp>
      <p:cxnSp>
        <p:nvCxnSpPr>
          <p:cNvPr id="5" name="Connecteur droit avec flèche 4"/>
          <p:cNvCxnSpPr/>
          <p:nvPr/>
        </p:nvCxnSpPr>
        <p:spPr>
          <a:xfrm>
            <a:off x="3000364" y="1785926"/>
            <a:ext cx="571504"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15106"/>
          </a:xfrm>
        </p:spPr>
        <p:txBody>
          <a:bodyPr>
            <a:normAutofit/>
          </a:bodyPr>
          <a:lstStyle/>
          <a:p>
            <a:r>
              <a:rPr lang="fr-FR" sz="3600" dirty="0" smtClean="0"/>
              <a:t>Ces critères, généralement établis ou validés par l'Union internationale pour la conservation de la nature (UICN).</a:t>
            </a:r>
          </a:p>
          <a:p>
            <a:r>
              <a:rPr lang="fr-FR" sz="3600" dirty="0" smtClean="0"/>
              <a:t>permettent d'affiner le risque d'extinction de l'espèce (actuel, à court et moyen terme).</a:t>
            </a:r>
          </a:p>
          <a:p>
            <a:r>
              <a:rPr lang="fr-FR" sz="3600" dirty="0" smtClean="0"/>
              <a:t>et de lui attribuer un statut de conservation et parfois de protection </a:t>
            </a:r>
            <a:r>
              <a:rPr lang="fr-FR" sz="3600" dirty="0" smtClean="0">
                <a:solidFill>
                  <a:srgbClr val="FF0000"/>
                </a:solidFill>
              </a:rPr>
              <a:t>espèce protégée</a:t>
            </a:r>
            <a:r>
              <a:rPr lang="fr-FR" sz="3600" dirty="0" smtClean="0"/>
              <a:t>.</a:t>
            </a:r>
            <a:endParaRPr lang="fr-F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lstStyle/>
          <a:p>
            <a:pPr algn="ctr">
              <a:buNone/>
            </a:pPr>
            <a:r>
              <a:rPr lang="fr-FR" b="1" dirty="0" smtClean="0"/>
              <a:t>La Liste rouge mondiale des espèces menacées</a:t>
            </a:r>
          </a:p>
          <a:p>
            <a:pPr>
              <a:buNone/>
            </a:pPr>
            <a:endParaRPr lang="fr-FR" dirty="0" smtClean="0"/>
          </a:p>
          <a:p>
            <a:pPr>
              <a:buNone/>
            </a:pPr>
            <a:r>
              <a:rPr lang="fr-FR" dirty="0" smtClean="0"/>
              <a:t>La Liste rouge de l’UICN est un indicateur privilégié pour suivre l’état de la biodiversité dans le monde. Grâce à cet état des lieux, on sait aujourd’hui qu’une espèce de mammifères sur quatre, un oiseau sur huit, plus d’un amphibien sur trois et un tiers des espèces de conifères sont menacés d’extinction mondiale.</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lstStyle/>
          <a:p>
            <a:pPr algn="ctr"/>
            <a:r>
              <a:rPr lang="fr-FR" b="1" dirty="0" smtClean="0"/>
              <a:t>Qu’est-ce que la Liste rouge ?</a:t>
            </a:r>
          </a:p>
          <a:p>
            <a:endParaRPr lang="fr-FR" b="1" dirty="0" smtClean="0"/>
          </a:p>
          <a:p>
            <a:pPr>
              <a:buNone/>
            </a:pPr>
            <a:r>
              <a:rPr lang="fr-FR" dirty="0" smtClean="0"/>
              <a:t>La Liste rouge de l’UICN constitue l’inventaire mondial le plus complet de l’état de conservation global des espèces végétales et animales. Elle s’appuie sur une série de critères précis pour évaluer le risque d’extinction de milliers d’espèces et de sous-espèces. Ces critères s’appliquent à toutes les espèces et à toutes les parties du monde.</a:t>
            </a:r>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lstStyle/>
          <a:p>
            <a:pPr>
              <a:buNone/>
            </a:pPr>
            <a:r>
              <a:rPr lang="fr-FR" dirty="0" smtClean="0"/>
              <a:t>Fondée sur une solide base scientifique, la Liste rouge de l’UICN est reconnue comme l’outil de référence le plus fiable sur l’état de la diversité biologique spécifique. Sur la base d’une information précise sur les espèces menacées, son but essentiel est d’identifier les priorités d’action, de mobiliser l’attention du public et des responsables politiques sur l’urgence et l’étendue des problèmes de conservation, et d’inciter tous les acteurs à agir en vue de limiter le taux d’extinction des espèces.</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lstStyle/>
          <a:p>
            <a:pPr>
              <a:buNone/>
            </a:pPr>
            <a:r>
              <a:rPr lang="fr-FR" dirty="0" smtClean="0"/>
              <a:t>La Liste rouge permet de répondre à des questions essentielles, telles que :</a:t>
            </a:r>
          </a:p>
          <a:p>
            <a:pPr>
              <a:buNone/>
            </a:pPr>
            <a:endParaRPr lang="fr-FR" dirty="0" smtClean="0"/>
          </a:p>
          <a:p>
            <a:pPr>
              <a:buNone/>
            </a:pPr>
            <a:r>
              <a:rPr lang="fr-FR" dirty="0" smtClean="0"/>
              <a:t>    • Dans quelle mesure telle espèce est-elle menacée ? </a:t>
            </a:r>
            <a:br>
              <a:rPr lang="fr-FR" dirty="0" smtClean="0"/>
            </a:br>
            <a:r>
              <a:rPr lang="fr-FR" dirty="0" smtClean="0"/>
              <a:t>• Par quoi telle ou telle espèce est-elle spécialement menacée ? </a:t>
            </a:r>
            <a:br>
              <a:rPr lang="fr-FR" dirty="0" smtClean="0"/>
            </a:br>
            <a:r>
              <a:rPr lang="fr-FR" dirty="0" smtClean="0"/>
              <a:t>• Combien y a-t-il d’espèces menacées dans telle région du monde ? </a:t>
            </a:r>
            <a:br>
              <a:rPr lang="fr-FR" dirty="0" smtClean="0"/>
            </a:br>
            <a:r>
              <a:rPr lang="fr-FR" dirty="0" smtClean="0"/>
              <a:t>• Combien a-t-on dénombré de disparitions d’espèces ?</a:t>
            </a:r>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normAutofit fontScale="92500" lnSpcReduction="20000"/>
          </a:bodyPr>
          <a:lstStyle/>
          <a:p>
            <a:pPr algn="ctr">
              <a:buNone/>
            </a:pPr>
            <a:r>
              <a:rPr lang="fr-FR" b="1" dirty="0" smtClean="0"/>
              <a:t>Quelques chiffres clefs</a:t>
            </a:r>
          </a:p>
          <a:p>
            <a:r>
              <a:rPr lang="fr-FR" dirty="0" smtClean="0"/>
              <a:t>Dans la dernière édition de la Liste rouge mondiale (version 2014.3), sur les 76199 espèces étudiées, 22413 sont classées menacées.</a:t>
            </a:r>
          </a:p>
          <a:p>
            <a:r>
              <a:rPr lang="fr-FR" dirty="0" smtClean="0"/>
              <a:t>Parmi ces espèces, 41% des amphibiens, 13% des oiseaux et 25% des mammifères sont menacés d’extinction au niveau mondial. C’est également le cas pour 31% des requins et raies, 33% des coraux constructeurs de récifs et 34% des conifères.</a:t>
            </a:r>
          </a:p>
          <a:p>
            <a:r>
              <a:rPr lang="fr-FR" dirty="0" smtClean="0"/>
              <a:t>Dans cet état des lieux, la France figure parmi les 10 pays hébergeant le plus grand nombre d’espèces menacées : au total, 1057 espèces menacées au niveau mondial sont présentes sur son territoire, en métropole et en outre-mer.</a:t>
            </a:r>
          </a:p>
          <a:p>
            <a:pPr>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normAutofit fontScale="92500" lnSpcReduction="10000"/>
          </a:bodyPr>
          <a:lstStyle/>
          <a:p>
            <a:pPr>
              <a:buNone/>
            </a:pPr>
            <a:r>
              <a:rPr lang="fr-FR" b="1" dirty="0" smtClean="0"/>
              <a:t>Comment la Liste rouge est-elle établie ?</a:t>
            </a:r>
          </a:p>
          <a:p>
            <a:r>
              <a:rPr lang="fr-FR" dirty="0" smtClean="0"/>
              <a:t>Le système mis au point pour l’établissement de la Liste rouge est le résultat d’un vaste processus de concertation, d’élaboration et de validation de plusieurs années, mené par les experts de la Commission de sauvegarde des espèces de l’UICN.</a:t>
            </a:r>
          </a:p>
          <a:p>
            <a:r>
              <a:rPr lang="fr-FR" dirty="0" smtClean="0"/>
              <a:t>Avec le système de la Liste rouge de l’UICN, chaque espèce ou sous-espèce peut être classée dans l’une des neuf catégories suivantes : Eteinte (EX), Eteinte à l’état sauvage (EW), En danger critique (CR), En danger (EN), Vulnérable (VU), Quasi menacée (NT), Préoccupation mineure (LC), Données insuffisantes (DD), Non évaluée (NE).</a:t>
            </a:r>
          </a:p>
          <a:p>
            <a:pPr>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467</Words>
  <PresentationFormat>Affichage à l'écran (4:3)</PresentationFormat>
  <Paragraphs>31</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Espèces menacées et les espèces protégées </vt:lpstr>
      <vt:lpstr>Diapositive 2</vt:lpstr>
      <vt:lpstr>Diapositive 3</vt:lpstr>
      <vt:lpstr>Diapositive 4</vt:lpstr>
      <vt:lpstr>Diapositive 5</vt:lpstr>
      <vt:lpstr>Diapositive 6</vt:lpstr>
      <vt:lpstr>Diapositive 7</vt:lpstr>
      <vt:lpstr>Diapositive 8</vt:lpstr>
      <vt:lpstr>Diapositive 9</vt:lpstr>
      <vt:lpstr>Diapositive 10</vt:lpstr>
      <vt:lpstr>Les aires protégées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Espèces menacées et les espèces protégées</dc:title>
  <dc:creator>boukli</dc:creator>
  <cp:lastModifiedBy>INFOPLUS</cp:lastModifiedBy>
  <cp:revision>2</cp:revision>
  <dcterms:created xsi:type="dcterms:W3CDTF">2015-03-01T22:33:46Z</dcterms:created>
  <dcterms:modified xsi:type="dcterms:W3CDTF">2020-03-25T23:21:39Z</dcterms:modified>
</cp:coreProperties>
</file>