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80" r:id="rId4"/>
    <p:sldId id="278" r:id="rId5"/>
    <p:sldId id="269" r:id="rId6"/>
    <p:sldId id="275" r:id="rId7"/>
    <p:sldId id="283" r:id="rId8"/>
    <p:sldId id="284" r:id="rId9"/>
    <p:sldId id="285" r:id="rId10"/>
    <p:sldId id="267" r:id="rId11"/>
    <p:sldId id="281" r:id="rId12"/>
    <p:sldId id="282" r:id="rId13"/>
    <p:sldId id="288" r:id="rId14"/>
    <p:sldId id="289" r:id="rId15"/>
    <p:sldId id="290" r:id="rId16"/>
    <p:sldId id="268" r:id="rId17"/>
    <p:sldId id="271" r:id="rId18"/>
    <p:sldId id="273" r:id="rId19"/>
    <p:sldId id="274" r:id="rId20"/>
    <p:sldId id="279" r:id="rId21"/>
    <p:sldId id="272" r:id="rId22"/>
    <p:sldId id="276" r:id="rId23"/>
    <p:sldId id="277" r:id="rId24"/>
    <p:sldId id="286" r:id="rId25"/>
    <p:sldId id="287"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63" d="100"/>
          <a:sy n="63" d="100"/>
        </p:scale>
        <p:origin x="1512" y="90"/>
      </p:cViewPr>
      <p:guideLst>
        <p:guide orient="horz" pos="2160"/>
        <p:guide pos="2880"/>
      </p:guideLst>
    </p:cSldViewPr>
  </p:slideViewPr>
  <p:outlineViewPr>
    <p:cViewPr>
      <p:scale>
        <a:sx n="33" d="100"/>
        <a:sy n="33" d="100"/>
      </p:scale>
      <p:origin x="0" y="1371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noProof="0" dirty="0">
                <a:solidFill>
                  <a:srgbClr val="C00000"/>
                </a:solidFill>
                <a:effectLst>
                  <a:outerShdw blurRad="38100" dist="38100" dir="2700000" algn="tl">
                    <a:srgbClr val="000000">
                      <a:alpha val="43137"/>
                    </a:srgbClr>
                  </a:outerShdw>
                </a:effectLst>
              </a:rPr>
              <a:t>Serveurs </a:t>
            </a:r>
            <a:r>
              <a:rPr lang="fr-FR" sz="3600" b="1" dirty="0">
                <a:solidFill>
                  <a:srgbClr val="C00000"/>
                </a:solidFill>
                <a:effectLst>
                  <a:outerShdw blurRad="38100" dist="38100" dir="2700000" algn="tl">
                    <a:srgbClr val="000000">
                      <a:alpha val="43137"/>
                    </a:srgbClr>
                  </a:outerShdw>
                </a:effectLst>
              </a:rPr>
              <a:t>de messagerie</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Acheminement d’un message</a:t>
            </a:r>
          </a:p>
        </p:txBody>
      </p:sp>
      <p:sp>
        <p:nvSpPr>
          <p:cNvPr id="3" name="Espace réservé du contenu 2"/>
          <p:cNvSpPr>
            <a:spLocks noGrp="1"/>
          </p:cNvSpPr>
          <p:nvPr>
            <p:ph idx="1"/>
          </p:nvPr>
        </p:nvSpPr>
        <p:spPr>
          <a:xfrm>
            <a:off x="457200" y="1783357"/>
            <a:ext cx="8229600" cy="4525963"/>
          </a:xfrm>
        </p:spPr>
        <p:txBody>
          <a:bodyPr>
            <a:normAutofit/>
          </a:bodyPr>
          <a:lstStyle/>
          <a:p>
            <a:pPr algn="just" fontAlgn="base">
              <a:buFont typeface="Wingdings" pitchFamily="2" charset="2"/>
              <a:buChar char="q"/>
            </a:pPr>
            <a:r>
              <a:rPr lang="fr-FR" dirty="0">
                <a:latin typeface="Arial" pitchFamily="34" charset="0"/>
                <a:cs typeface="Arial" pitchFamily="34" charset="0"/>
              </a:rPr>
              <a:t> Lors de l’envoi, l’e-mail est envoyé vers un premier serveur de messagerie appelé MTA</a:t>
            </a:r>
            <a:r>
              <a:rPr lang="fr-FR" b="1" dirty="0">
                <a:latin typeface="Arial" pitchFamily="34" charset="0"/>
                <a:cs typeface="Arial" pitchFamily="34" charset="0"/>
              </a:rPr>
              <a:t>.</a:t>
            </a:r>
            <a:r>
              <a:rPr lang="fr-FR" dirty="0">
                <a:latin typeface="Arial" pitchFamily="34" charset="0"/>
                <a:cs typeface="Arial" pitchFamily="34" charset="0"/>
              </a:rPr>
              <a:t> </a:t>
            </a:r>
          </a:p>
          <a:p>
            <a:pPr algn="just" fontAlgn="base">
              <a:buFont typeface="Wingdings" pitchFamily="2" charset="2"/>
              <a:buChar char="q"/>
            </a:pPr>
            <a:r>
              <a:rPr lang="fr-FR" dirty="0">
                <a:latin typeface="Arial" pitchFamily="34" charset="0"/>
                <a:cs typeface="Arial" pitchFamily="34" charset="0"/>
              </a:rPr>
              <a:t> Le MTA vérifie que le destinataire existe bien pour le nom de domaine qu’il a en charge. Il s’appuie pour cela sur une base de données contenant tous les comptes mail existant.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Acheminement d’un message</a:t>
            </a:r>
          </a:p>
        </p:txBody>
      </p:sp>
      <p:sp>
        <p:nvSpPr>
          <p:cNvPr id="3" name="Espace réservé du contenu 2"/>
          <p:cNvSpPr>
            <a:spLocks noGrp="1"/>
          </p:cNvSpPr>
          <p:nvPr>
            <p:ph idx="1"/>
          </p:nvPr>
        </p:nvSpPr>
        <p:spPr>
          <a:xfrm>
            <a:off x="457200" y="1783357"/>
            <a:ext cx="8229600" cy="4525963"/>
          </a:xfrm>
        </p:spPr>
        <p:txBody>
          <a:bodyPr>
            <a:normAutofit/>
          </a:bodyPr>
          <a:lstStyle/>
          <a:p>
            <a:pPr algn="just" fontAlgn="base">
              <a:buFont typeface="Wingdings" pitchFamily="2" charset="2"/>
              <a:buChar char="q"/>
            </a:pPr>
            <a:r>
              <a:rPr lang="fr-FR" dirty="0">
                <a:latin typeface="Arial" pitchFamily="34" charset="0"/>
                <a:cs typeface="Arial" pitchFamily="34" charset="0"/>
              </a:rPr>
              <a:t> Si le destinataire n’existe pas, le MTA renvoi un message d’erreur à l’émetteur du mail.</a:t>
            </a:r>
          </a:p>
          <a:p>
            <a:pPr algn="just" fontAlgn="base">
              <a:buFont typeface="Wingdings" pitchFamily="2" charset="2"/>
              <a:buChar char="q"/>
            </a:pPr>
            <a:r>
              <a:rPr lang="fr-FR" dirty="0">
                <a:latin typeface="Arial" pitchFamily="34" charset="0"/>
                <a:cs typeface="Arial" pitchFamily="34" charset="0"/>
              </a:rPr>
              <a:t> Si le destinataire est valide, l’e-mail est transféré au MDA</a:t>
            </a:r>
            <a:r>
              <a:rPr lang="fr-FR" b="1" dirty="0">
                <a:latin typeface="Arial" pitchFamily="34" charset="0"/>
                <a:cs typeface="Arial" pitchFamily="34" charset="0"/>
              </a:rPr>
              <a:t>.</a:t>
            </a:r>
            <a:endParaRPr lang="fr-FR" dirty="0">
              <a:latin typeface="Arial" pitchFamily="34" charset="0"/>
              <a:cs typeface="Arial" pitchFamily="34" charset="0"/>
            </a:endParaRPr>
          </a:p>
          <a:p>
            <a:pPr algn="just" fontAlgn="base">
              <a:buFont typeface="Wingdings" pitchFamily="2" charset="2"/>
              <a:buChar char="q"/>
            </a:pPr>
            <a:r>
              <a:rPr lang="fr-FR" dirty="0">
                <a:latin typeface="Arial" pitchFamily="34" charset="0"/>
                <a:cs typeface="Arial" pitchFamily="34" charset="0"/>
              </a:rPr>
              <a:t> Relever ce mail c’est l’opération qui est effectuée par le MUA .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Acheminement d’un message</a:t>
            </a:r>
          </a:p>
        </p:txBody>
      </p:sp>
      <p:sp>
        <p:nvSpPr>
          <p:cNvPr id="3" name="Rectangle 2">
            <a:extLst>
              <a:ext uri="{FF2B5EF4-FFF2-40B4-BE49-F238E27FC236}">
                <a16:creationId xmlns:a16="http://schemas.microsoft.com/office/drawing/2014/main" id="{65C8C631-1833-465D-A89C-C66B22603F8F}"/>
              </a:ext>
            </a:extLst>
          </p:cNvPr>
          <p:cNvSpPr/>
          <p:nvPr/>
        </p:nvSpPr>
        <p:spPr>
          <a:xfrm>
            <a:off x="683568" y="1720840"/>
            <a:ext cx="7776864" cy="3416320"/>
          </a:xfrm>
          <a:prstGeom prst="rect">
            <a:avLst/>
          </a:prstGeom>
        </p:spPr>
        <p:txBody>
          <a:bodyPr wrap="square">
            <a:spAutoFit/>
          </a:bodyPr>
          <a:lstStyle/>
          <a:p>
            <a:pPr marL="285750" indent="-285750" algn="just">
              <a:buFont typeface="Wingdings" panose="05000000000000000000" pitchFamily="2" charset="2"/>
              <a:buChar char="q"/>
            </a:pPr>
            <a:r>
              <a:rPr lang="fr-FR" sz="2400" dirty="0">
                <a:solidFill>
                  <a:srgbClr val="333333"/>
                </a:solidFill>
                <a:latin typeface="Roboto"/>
              </a:rPr>
              <a:t>MUA : le logiciel que vous utilisez pour lire et envoyer vos e-mails (par exemple Outlook, Apple Mail etc.)</a:t>
            </a:r>
          </a:p>
          <a:p>
            <a:pPr marL="285750" indent="-285750" algn="just">
              <a:buFont typeface="Wingdings" panose="05000000000000000000" pitchFamily="2" charset="2"/>
              <a:buChar char="q"/>
            </a:pPr>
            <a:endParaRPr lang="fr-FR" sz="2400" dirty="0">
              <a:solidFill>
                <a:srgbClr val="333333"/>
              </a:solidFill>
              <a:latin typeface="Roboto"/>
            </a:endParaRPr>
          </a:p>
          <a:p>
            <a:pPr marL="285750" indent="-285750" algn="just">
              <a:buFont typeface="Wingdings" panose="05000000000000000000" pitchFamily="2" charset="2"/>
              <a:buChar char="q"/>
            </a:pPr>
            <a:r>
              <a:rPr lang="fr-FR" sz="2400" dirty="0">
                <a:solidFill>
                  <a:srgbClr val="333333"/>
                </a:solidFill>
                <a:latin typeface="Roboto"/>
              </a:rPr>
              <a:t>MTA :  le logiciel qui transmet votre message entre les différents serveurs (le vôtre et celui du destinataire)</a:t>
            </a:r>
          </a:p>
          <a:p>
            <a:pPr marL="285750" indent="-285750" algn="just">
              <a:buFont typeface="Wingdings" panose="05000000000000000000" pitchFamily="2" charset="2"/>
              <a:buChar char="q"/>
            </a:pPr>
            <a:endParaRPr lang="fr-FR" sz="2400" dirty="0">
              <a:solidFill>
                <a:srgbClr val="333333"/>
              </a:solidFill>
              <a:latin typeface="Roboto"/>
            </a:endParaRPr>
          </a:p>
          <a:p>
            <a:pPr marL="285750" indent="-285750" algn="just">
              <a:buFont typeface="Wingdings" panose="05000000000000000000" pitchFamily="2" charset="2"/>
              <a:buChar char="q"/>
            </a:pPr>
            <a:r>
              <a:rPr lang="fr-FR" sz="2400" dirty="0">
                <a:solidFill>
                  <a:srgbClr val="333333"/>
                </a:solidFill>
                <a:latin typeface="Roboto"/>
              </a:rPr>
              <a:t>MDA : le logiciel qui s’occupe de la livraison des e-mails. Il est étroitement relié aux protocoles POP et IMAP.</a:t>
            </a:r>
            <a:endParaRPr lang="fr-FR" sz="2400" i="0" dirty="0">
              <a:solidFill>
                <a:srgbClr val="333333"/>
              </a:solidFill>
              <a:effectLst/>
              <a:latin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8FF1F8-7C89-4483-B8F4-7FFC47C89DF8}"/>
              </a:ext>
            </a:extLst>
          </p:cNvPr>
          <p:cNvSpPr>
            <a:spLocks noGrp="1"/>
          </p:cNvSpPr>
          <p:nvPr>
            <p:ph type="title"/>
          </p:nvPr>
        </p:nvSpPr>
        <p:spPr/>
        <p:txBody>
          <a:bodyPr/>
          <a:lstStyle/>
          <a:p>
            <a:r>
              <a:rPr lang="fr-FR" b="1" dirty="0">
                <a:solidFill>
                  <a:srgbClr val="C00000"/>
                </a:solidFill>
              </a:rPr>
              <a:t>Acheminement d’un message</a:t>
            </a:r>
            <a:endParaRPr lang="fr-FR" dirty="0"/>
          </a:p>
        </p:txBody>
      </p:sp>
      <p:sp>
        <p:nvSpPr>
          <p:cNvPr id="3" name="Espace réservé du contenu 2">
            <a:extLst>
              <a:ext uri="{FF2B5EF4-FFF2-40B4-BE49-F238E27FC236}">
                <a16:creationId xmlns:a16="http://schemas.microsoft.com/office/drawing/2014/main" id="{2CD59B6D-687D-4D75-B857-4D757814FF4B}"/>
              </a:ext>
            </a:extLst>
          </p:cNvPr>
          <p:cNvSpPr>
            <a:spLocks noGrp="1"/>
          </p:cNvSpPr>
          <p:nvPr>
            <p:ph idx="1"/>
          </p:nvPr>
        </p:nvSpPr>
        <p:spPr/>
        <p:txBody>
          <a:bodyPr/>
          <a:lstStyle/>
          <a:p>
            <a:pPr marL="0" indent="0">
              <a:buNone/>
            </a:pPr>
            <a:r>
              <a:rPr lang="fr-FR" b="1" u="sng" dirty="0">
                <a:solidFill>
                  <a:srgbClr val="0070C0"/>
                </a:solidFill>
              </a:rPr>
              <a:t>L’envoi</a:t>
            </a:r>
            <a:endParaRPr lang="fr-FR" b="1" dirty="0">
              <a:solidFill>
                <a:srgbClr val="0070C0"/>
              </a:solidFill>
            </a:endParaRPr>
          </a:p>
          <a:p>
            <a:pPr marL="0" indent="0" algn="just">
              <a:buNone/>
            </a:pPr>
            <a:r>
              <a:rPr lang="fr-FR" dirty="0"/>
              <a:t>L’envoi de chaque e-mail se déroule en deux étapes : il est d’abord envoyé de votre poste client vers votre serveur de messagerie et ensuite : de votre serveur de messagerie vers celui du destinataire.</a:t>
            </a:r>
          </a:p>
          <a:p>
            <a:endParaRPr lang="fr-FR" dirty="0"/>
          </a:p>
        </p:txBody>
      </p:sp>
    </p:spTree>
    <p:extLst>
      <p:ext uri="{BB962C8B-B14F-4D97-AF65-F5344CB8AC3E}">
        <p14:creationId xmlns:p14="http://schemas.microsoft.com/office/powerpoint/2010/main" val="3248289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4542E-EE21-4D4D-8E22-35ACC95ECDD6}"/>
              </a:ext>
            </a:extLst>
          </p:cNvPr>
          <p:cNvSpPr>
            <a:spLocks noGrp="1"/>
          </p:cNvSpPr>
          <p:nvPr>
            <p:ph type="title"/>
          </p:nvPr>
        </p:nvSpPr>
        <p:spPr/>
        <p:txBody>
          <a:bodyPr/>
          <a:lstStyle/>
          <a:p>
            <a:r>
              <a:rPr lang="fr-FR" b="1" dirty="0">
                <a:solidFill>
                  <a:srgbClr val="C00000"/>
                </a:solidFill>
              </a:rPr>
              <a:t>Acheminement d’un message</a:t>
            </a:r>
            <a:endParaRPr lang="fr-FR" dirty="0"/>
          </a:p>
        </p:txBody>
      </p:sp>
      <p:sp>
        <p:nvSpPr>
          <p:cNvPr id="3" name="Espace réservé du contenu 2">
            <a:extLst>
              <a:ext uri="{FF2B5EF4-FFF2-40B4-BE49-F238E27FC236}">
                <a16:creationId xmlns:a16="http://schemas.microsoft.com/office/drawing/2014/main" id="{BEEDF1DE-E931-4336-BB9C-227C7BF57D71}"/>
              </a:ext>
            </a:extLst>
          </p:cNvPr>
          <p:cNvSpPr>
            <a:spLocks noGrp="1"/>
          </p:cNvSpPr>
          <p:nvPr>
            <p:ph idx="1"/>
          </p:nvPr>
        </p:nvSpPr>
        <p:spPr/>
        <p:txBody>
          <a:bodyPr>
            <a:normAutofit fontScale="92500" lnSpcReduction="20000"/>
          </a:bodyPr>
          <a:lstStyle/>
          <a:p>
            <a:pPr marL="0" indent="0" algn="just">
              <a:buNone/>
            </a:pPr>
            <a:r>
              <a:rPr lang="fr-FR" u="sng" dirty="0">
                <a:solidFill>
                  <a:srgbClr val="0070C0"/>
                </a:solidFill>
              </a:rPr>
              <a:t>La livraison</a:t>
            </a:r>
            <a:endParaRPr lang="fr-FR" dirty="0">
              <a:solidFill>
                <a:srgbClr val="0070C0"/>
              </a:solidFill>
            </a:endParaRPr>
          </a:p>
          <a:p>
            <a:pPr marL="0" indent="0" algn="just">
              <a:buNone/>
            </a:pPr>
            <a:r>
              <a:rPr lang="fr-FR" dirty="0"/>
              <a:t>La réception de l’e-mail s’effectue aussi en deux étapes. Une fois que le message est reçu par le serveur du destinataire, ce dernier doit gérer tout problème éventuel pour le signaler de suite au serveur de l’expéditeur.</a:t>
            </a:r>
          </a:p>
          <a:p>
            <a:pPr marL="0" indent="0" algn="just">
              <a:buNone/>
            </a:pPr>
            <a:r>
              <a:rPr lang="fr-FR" dirty="0"/>
              <a:t>Ensuite, lorsque le destinataire final ouvre sa boîte mail, le serveur lui envoie le message via le protocole POP ou IMAP.</a:t>
            </a:r>
          </a:p>
          <a:p>
            <a:pPr marL="0" indent="0" algn="just">
              <a:buNone/>
            </a:pPr>
            <a:r>
              <a:rPr lang="fr-FR" dirty="0"/>
              <a:t>Voici un schéma détaillé de la transmission d’un e-mail de son expéditeur jusque son destinataire.</a:t>
            </a:r>
          </a:p>
          <a:p>
            <a:pPr algn="just"/>
            <a:endParaRPr lang="fr-FR" dirty="0"/>
          </a:p>
        </p:txBody>
      </p:sp>
    </p:spTree>
    <p:extLst>
      <p:ext uri="{BB962C8B-B14F-4D97-AF65-F5344CB8AC3E}">
        <p14:creationId xmlns:p14="http://schemas.microsoft.com/office/powerpoint/2010/main" val="3251255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DA0B7A-5352-443E-A5F2-F599D4D05948}"/>
              </a:ext>
            </a:extLst>
          </p:cNvPr>
          <p:cNvSpPr>
            <a:spLocks noGrp="1"/>
          </p:cNvSpPr>
          <p:nvPr>
            <p:ph type="title"/>
          </p:nvPr>
        </p:nvSpPr>
        <p:spPr/>
        <p:txBody>
          <a:bodyPr/>
          <a:lstStyle/>
          <a:p>
            <a:r>
              <a:rPr lang="fr-FR" b="1" dirty="0">
                <a:solidFill>
                  <a:srgbClr val="C00000"/>
                </a:solidFill>
              </a:rPr>
              <a:t>Acheminement d’un message</a:t>
            </a:r>
            <a:endParaRPr lang="fr-FR" dirty="0"/>
          </a:p>
        </p:txBody>
      </p:sp>
      <p:sp>
        <p:nvSpPr>
          <p:cNvPr id="3" name="Espace réservé du contenu 2">
            <a:extLst>
              <a:ext uri="{FF2B5EF4-FFF2-40B4-BE49-F238E27FC236}">
                <a16:creationId xmlns:a16="http://schemas.microsoft.com/office/drawing/2014/main" id="{AF471A75-0F61-414E-BB37-C8C0F23F0002}"/>
              </a:ext>
            </a:extLst>
          </p:cNvPr>
          <p:cNvSpPr>
            <a:spLocks noGrp="1"/>
          </p:cNvSpPr>
          <p:nvPr>
            <p:ph idx="1"/>
          </p:nvPr>
        </p:nvSpPr>
        <p:spPr/>
        <p:txBody>
          <a:bodyPr/>
          <a:lstStyle/>
          <a:p>
            <a:endParaRPr lang="fr-FR" dirty="0"/>
          </a:p>
        </p:txBody>
      </p:sp>
      <p:pic>
        <p:nvPicPr>
          <p:cNvPr id="1026" name="Picture 2" descr="protocoles e-mail">
            <a:extLst>
              <a:ext uri="{FF2B5EF4-FFF2-40B4-BE49-F238E27FC236}">
                <a16:creationId xmlns:a16="http://schemas.microsoft.com/office/drawing/2014/main" id="{60E91268-B33B-405A-8AF9-5ED1465019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639093"/>
            <a:ext cx="6667500" cy="4448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6011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Protocoles de messagerie</a:t>
            </a:r>
          </a:p>
        </p:txBody>
      </p:sp>
      <p:sp>
        <p:nvSpPr>
          <p:cNvPr id="3" name="Espace réservé du contenu 2"/>
          <p:cNvSpPr>
            <a:spLocks noGrp="1"/>
          </p:cNvSpPr>
          <p:nvPr>
            <p:ph idx="1"/>
          </p:nvPr>
        </p:nvSpPr>
        <p:spPr/>
        <p:txBody>
          <a:bodyPr/>
          <a:lstStyle/>
          <a:p>
            <a:pPr>
              <a:lnSpc>
                <a:spcPct val="200000"/>
              </a:lnSpc>
              <a:buFont typeface="Wingdings" pitchFamily="2" charset="2"/>
              <a:buChar char="q"/>
            </a:pPr>
            <a:r>
              <a:rPr lang="fr-FR" dirty="0"/>
              <a:t> SMTP</a:t>
            </a:r>
          </a:p>
          <a:p>
            <a:pPr>
              <a:lnSpc>
                <a:spcPct val="200000"/>
              </a:lnSpc>
              <a:buFont typeface="Wingdings" pitchFamily="2" charset="2"/>
              <a:buChar char="q"/>
            </a:pPr>
            <a:r>
              <a:rPr lang="fr-FR" dirty="0"/>
              <a:t> POP3</a:t>
            </a:r>
          </a:p>
          <a:p>
            <a:pPr>
              <a:lnSpc>
                <a:spcPct val="200000"/>
              </a:lnSpc>
              <a:buFont typeface="Wingdings" pitchFamily="2" charset="2"/>
              <a:buChar char="q"/>
            </a:pPr>
            <a:r>
              <a:rPr lang="fr-FR" dirty="0"/>
              <a:t> IMAP4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0070C0"/>
                </a:solidFill>
              </a:rPr>
              <a:t>SMTP</a:t>
            </a:r>
            <a:br>
              <a:rPr lang="fr-FR" b="1" dirty="0">
                <a:solidFill>
                  <a:srgbClr val="0070C0"/>
                </a:solidFill>
              </a:rPr>
            </a:br>
            <a:r>
              <a:rPr lang="fr-FR" b="1" i="1" dirty="0">
                <a:solidFill>
                  <a:srgbClr val="0070C0"/>
                </a:solidFill>
              </a:rPr>
              <a:t>Simple Mail Transfer Protocol</a:t>
            </a:r>
            <a:endParaRPr lang="fr-FR" b="1" dirty="0">
              <a:solidFill>
                <a:srgbClr val="0070C0"/>
              </a:solidFill>
            </a:endParaRPr>
          </a:p>
        </p:txBody>
      </p:sp>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latin typeface="Arial" pitchFamily="34" charset="0"/>
                <a:cs typeface="Arial" pitchFamily="34" charset="0"/>
              </a:rPr>
              <a:t>Protocole standard de transfert de courrier entre deux serveurs de messagerie.</a:t>
            </a:r>
          </a:p>
          <a:p>
            <a:pPr algn="just">
              <a:buFont typeface="Wingdings" pitchFamily="2" charset="2"/>
              <a:buChar char="q"/>
            </a:pPr>
            <a:r>
              <a:rPr lang="fr-FR" dirty="0">
                <a:latin typeface="Arial" pitchFamily="34" charset="0"/>
                <a:cs typeface="Arial" pitchFamily="34" charset="0"/>
              </a:rPr>
              <a:t>Spécifie l'entête des courriers (</a:t>
            </a:r>
            <a:r>
              <a:rPr lang="fr-FR" dirty="0" err="1">
                <a:latin typeface="Arial" pitchFamily="34" charset="0"/>
                <a:cs typeface="Arial" pitchFamily="34" charset="0"/>
              </a:rPr>
              <a:t>from</a:t>
            </a:r>
            <a:r>
              <a:rPr lang="fr-FR" dirty="0">
                <a:latin typeface="Arial" pitchFamily="34" charset="0"/>
                <a:cs typeface="Arial" pitchFamily="34" charset="0"/>
              </a:rPr>
              <a:t> :, to :, etc...)</a:t>
            </a:r>
          </a:p>
          <a:p>
            <a:pPr algn="just">
              <a:buFont typeface="Wingdings" pitchFamily="2" charset="2"/>
              <a:buChar char="q"/>
            </a:pPr>
            <a:r>
              <a:rPr lang="fr-FR" dirty="0">
                <a:latin typeface="Arial" pitchFamily="34" charset="0"/>
                <a:cs typeface="Arial" pitchFamily="34" charset="0"/>
              </a:rPr>
              <a:t>Avant chaque envoi de message, SMTP vérifie auprès des différents FAI que l'adresse du destinataire existe réellement. Si ce n'est pas le cas, le message revient automatiquement dans la boîte aux lettres de l'expéditeur.</a:t>
            </a:r>
          </a:p>
          <a:p>
            <a:pPr algn="just">
              <a:buFont typeface="Wingdings" pitchFamily="2" charset="2"/>
              <a:buChar char="q"/>
            </a:pPr>
            <a:r>
              <a:rPr lang="fr-FR" dirty="0">
                <a:latin typeface="Arial" pitchFamily="34" charset="0"/>
                <a:cs typeface="Arial" pitchFamily="34" charset="0"/>
              </a:rPr>
              <a:t>Utilise le port  25 via </a:t>
            </a:r>
            <a:r>
              <a:rPr lang="fr-FR" dirty="0" err="1">
                <a:latin typeface="Arial" pitchFamily="34" charset="0"/>
                <a:cs typeface="Arial" pitchFamily="34" charset="0"/>
              </a:rPr>
              <a:t>telnet</a:t>
            </a:r>
            <a:endParaRPr lang="fr-FR" dirty="0">
              <a:latin typeface="Arial" pitchFamily="34" charset="0"/>
              <a:cs typeface="Arial" pitchFamily="34" charset="0"/>
            </a:endParaRPr>
          </a:p>
          <a:p>
            <a:pPr algn="just">
              <a:buFont typeface="Wingdings" pitchFamily="2" charset="2"/>
              <a:buChar char="q"/>
            </a:pPr>
            <a:r>
              <a:rPr lang="fr-FR" dirty="0">
                <a:latin typeface="Arial" pitchFamily="34" charset="0"/>
                <a:cs typeface="Arial" pitchFamily="34" charset="0"/>
              </a:rPr>
              <a:t>Utilise le port 587 par authentification</a:t>
            </a:r>
          </a:p>
          <a:p>
            <a:pPr algn="just">
              <a:buFont typeface="Wingdings" pitchFamily="2" charset="2"/>
              <a:buChar char="q"/>
            </a:pPr>
            <a:r>
              <a:rPr lang="fr-FR" dirty="0">
                <a:latin typeface="Arial" pitchFamily="34" charset="0"/>
                <a:cs typeface="Arial" pitchFamily="34" charset="0"/>
              </a:rPr>
              <a:t>SMTP utilise TCP pour le transfert des données.</a:t>
            </a:r>
          </a:p>
          <a:p>
            <a:pPr algn="just">
              <a:buFont typeface="Wingdings" pitchFamily="2" charset="2"/>
              <a:buChar char="q"/>
            </a:pPr>
            <a:endParaRPr lang="fr-FR"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0070C0"/>
                </a:solidFill>
              </a:rPr>
              <a:t>POP</a:t>
            </a:r>
            <a:br>
              <a:rPr lang="fr-FR" b="1" dirty="0">
                <a:solidFill>
                  <a:srgbClr val="0070C0"/>
                </a:solidFill>
              </a:rPr>
            </a:br>
            <a:r>
              <a:rPr lang="fr-FR" b="1" i="1" dirty="0">
                <a:solidFill>
                  <a:srgbClr val="0070C0"/>
                </a:solidFill>
              </a:rPr>
              <a:t>Post Office Protocol</a:t>
            </a:r>
            <a:endParaRPr lang="fr-FR" b="1" dirty="0">
              <a:solidFill>
                <a:srgbClr val="0070C0"/>
              </a:solidFill>
            </a:endParaRPr>
          </a:p>
        </p:txBody>
      </p:sp>
      <p:sp>
        <p:nvSpPr>
          <p:cNvPr id="3" name="Espace réservé du contenu 2"/>
          <p:cNvSpPr>
            <a:spLocks noGrp="1"/>
          </p:cNvSpPr>
          <p:nvPr>
            <p:ph idx="1"/>
          </p:nvPr>
        </p:nvSpPr>
        <p:spPr>
          <a:xfrm>
            <a:off x="457200" y="1927373"/>
            <a:ext cx="8229600" cy="4525963"/>
          </a:xfrm>
        </p:spPr>
        <p:txBody>
          <a:bodyPr>
            <a:normAutofit fontScale="92500" lnSpcReduction="20000"/>
          </a:bodyPr>
          <a:lstStyle/>
          <a:p>
            <a:pPr algn="just">
              <a:buFont typeface="Wingdings" pitchFamily="2" charset="2"/>
              <a:buChar char="q"/>
            </a:pPr>
            <a:r>
              <a:rPr lang="fr-FR" dirty="0">
                <a:latin typeface="Arial" pitchFamily="34" charset="0"/>
                <a:cs typeface="Arial" pitchFamily="34" charset="0"/>
              </a:rPr>
              <a:t>Permet de récupérer le courrier sur un serveur distant </a:t>
            </a:r>
          </a:p>
          <a:p>
            <a:pPr algn="just">
              <a:buFont typeface="Wingdings" pitchFamily="2" charset="2"/>
              <a:buChar char="q"/>
            </a:pPr>
            <a:r>
              <a:rPr lang="fr-FR" dirty="0">
                <a:latin typeface="Arial" pitchFamily="34" charset="0"/>
                <a:cs typeface="Arial" pitchFamily="34" charset="0"/>
              </a:rPr>
              <a:t>Permet le traitement hors-ligne des emails</a:t>
            </a:r>
          </a:p>
          <a:p>
            <a:pPr algn="just">
              <a:buFont typeface="Wingdings" pitchFamily="2" charset="2"/>
              <a:buChar char="q"/>
            </a:pPr>
            <a:r>
              <a:rPr lang="fr-FR" dirty="0">
                <a:latin typeface="Arial" pitchFamily="34" charset="0"/>
                <a:cs typeface="Arial" pitchFamily="34" charset="0"/>
              </a:rPr>
              <a:t>Gère l'authentification à l'aide d'un nom d'utilisateur et d'un mot de passe</a:t>
            </a:r>
          </a:p>
          <a:p>
            <a:pPr algn="just">
              <a:buFont typeface="Wingdings" pitchFamily="2" charset="2"/>
              <a:buChar char="q"/>
            </a:pPr>
            <a:r>
              <a:rPr lang="fr-FR" dirty="0">
                <a:latin typeface="Arial" pitchFamily="34" charset="0"/>
                <a:cs typeface="Arial" pitchFamily="34" charset="0"/>
              </a:rPr>
              <a:t>Il n’est pas sécurisé car le mot de passe circule en clair sur le réseau lors de l'établissement de la connexion avec le serveur.</a:t>
            </a:r>
          </a:p>
          <a:p>
            <a:pPr algn="just">
              <a:buFont typeface="Wingdings" pitchFamily="2" charset="2"/>
              <a:buChar char="q"/>
            </a:pPr>
            <a:r>
              <a:rPr lang="fr-FR" dirty="0">
                <a:latin typeface="Arial" pitchFamily="34" charset="0"/>
                <a:cs typeface="Arial" pitchFamily="34" charset="0"/>
              </a:rPr>
              <a:t>Utilise le port 110 (TCP)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b="1" dirty="0">
                <a:solidFill>
                  <a:srgbClr val="0070C0"/>
                </a:solidFill>
              </a:rPr>
            </a:br>
            <a:r>
              <a:rPr lang="fr-FR" b="1" dirty="0">
                <a:solidFill>
                  <a:srgbClr val="0070C0"/>
                </a:solidFill>
              </a:rPr>
              <a:t>IMAP</a:t>
            </a:r>
            <a:br>
              <a:rPr lang="fr-FR" b="1" dirty="0">
                <a:solidFill>
                  <a:srgbClr val="0070C0"/>
                </a:solidFill>
              </a:rPr>
            </a:br>
            <a:r>
              <a:rPr lang="fr-FR" b="1" i="1" dirty="0">
                <a:solidFill>
                  <a:srgbClr val="0070C0"/>
                </a:solidFill>
              </a:rPr>
              <a:t>Interactive Mail Access Protocol</a:t>
            </a:r>
            <a:br>
              <a:rPr lang="fr-FR" b="1" dirty="0">
                <a:solidFill>
                  <a:srgbClr val="0070C0"/>
                </a:solidFill>
              </a:rPr>
            </a:br>
            <a:endParaRPr lang="fr-FR" b="1" dirty="0">
              <a:solidFill>
                <a:srgbClr val="0070C0"/>
              </a:solidFill>
            </a:endParaRPr>
          </a:p>
        </p:txBody>
      </p:sp>
      <p:sp>
        <p:nvSpPr>
          <p:cNvPr id="3" name="Espace réservé du contenu 2"/>
          <p:cNvSpPr>
            <a:spLocks noGrp="1"/>
          </p:cNvSpPr>
          <p:nvPr>
            <p:ph idx="1"/>
          </p:nvPr>
        </p:nvSpPr>
        <p:spPr/>
        <p:txBody>
          <a:bodyPr>
            <a:noAutofit/>
          </a:bodyPr>
          <a:lstStyle/>
          <a:p>
            <a:pPr algn="just">
              <a:buFont typeface="Wingdings" pitchFamily="2" charset="2"/>
              <a:buChar char="q"/>
            </a:pPr>
            <a:r>
              <a:rPr lang="fr-FR" sz="2800" dirty="0">
                <a:latin typeface="Arial" pitchFamily="34" charset="0"/>
                <a:cs typeface="Arial" pitchFamily="34" charset="0"/>
              </a:rPr>
              <a:t>Protocole de récupération de mails </a:t>
            </a:r>
          </a:p>
          <a:p>
            <a:pPr algn="just">
              <a:buFont typeface="Wingdings" pitchFamily="2" charset="2"/>
              <a:buChar char="q"/>
            </a:pPr>
            <a:r>
              <a:rPr lang="fr-FR" sz="2800" dirty="0">
                <a:latin typeface="Arial" pitchFamily="34" charset="0"/>
                <a:cs typeface="Arial" pitchFamily="34" charset="0"/>
              </a:rPr>
              <a:t>Tous les courriers restent sur le serveur.              A chaque connexion au serveur, l'utilisateur n'effectue donc plus une relève des messages mais plutôt une synchronisation des messages. Le logiciel affiche alors une copie de sa boîte aux lettres.</a:t>
            </a:r>
          </a:p>
          <a:p>
            <a:pPr algn="just">
              <a:buFont typeface="Wingdings" pitchFamily="2" charset="2"/>
              <a:buChar char="q"/>
            </a:pPr>
            <a:r>
              <a:rPr lang="fr-FR" sz="2800" dirty="0">
                <a:latin typeface="Arial" pitchFamily="34" charset="0"/>
                <a:cs typeface="Arial" pitchFamily="34" charset="0"/>
              </a:rPr>
              <a:t>Utilise le port 143 (TCP)</a:t>
            </a:r>
          </a:p>
          <a:p>
            <a:pPr algn="just">
              <a:buFont typeface="Wingdings" pitchFamily="2" charset="2"/>
              <a:buChar char="q"/>
            </a:pPr>
            <a:r>
              <a:rPr lang="fr-FR" sz="2800" dirty="0">
                <a:latin typeface="Arial" pitchFamily="34" charset="0"/>
                <a:cs typeface="Arial" pitchFamily="34" charset="0"/>
              </a:rPr>
              <a:t>Possibilité de consulter sa messagerie depuis des ordinateurs différents (synchronisation)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buNone/>
            </a:pPr>
            <a:r>
              <a:rPr lang="fr-FR" dirty="0"/>
              <a:t>    </a:t>
            </a:r>
          </a:p>
        </p:txBody>
      </p:sp>
      <p:sp>
        <p:nvSpPr>
          <p:cNvPr id="4" name="Titre 1"/>
          <p:cNvSpPr>
            <a:spLocks noGrp="1"/>
          </p:cNvSpPr>
          <p:nvPr>
            <p:ph type="title"/>
          </p:nvPr>
        </p:nvSpPr>
        <p:spPr/>
        <p:txBody>
          <a:bodyPr/>
          <a:lstStyle/>
          <a:p>
            <a:r>
              <a:rPr lang="fr-FR" b="1" dirty="0">
                <a:solidFill>
                  <a:srgbClr val="C00000"/>
                </a:solidFill>
              </a:rPr>
              <a:t>Introduction</a:t>
            </a:r>
          </a:p>
        </p:txBody>
      </p:sp>
      <p:sp>
        <p:nvSpPr>
          <p:cNvPr id="14337" name="Rectangle 1"/>
          <p:cNvSpPr>
            <a:spLocks noChangeArrowheads="1"/>
          </p:cNvSpPr>
          <p:nvPr/>
        </p:nvSpPr>
        <p:spPr bwMode="auto">
          <a:xfrm>
            <a:off x="539552" y="1477228"/>
            <a:ext cx="806489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2800" b="0" i="0" u="none" strike="noStrike" cap="none" normalizeH="0" baseline="0" dirty="0">
                <a:ln>
                  <a:noFill/>
                </a:ln>
                <a:solidFill>
                  <a:schemeClr val="tx1"/>
                </a:solidFill>
                <a:effectLst/>
                <a:latin typeface="Arial" pitchFamily="34" charset="0"/>
                <a:ea typeface="Times New Roman" pitchFamily="18" charset="0"/>
                <a:cs typeface="Arial" pitchFamily="34" charset="0"/>
              </a:rPr>
              <a:t> Le premier courrier électronique a été envoyé en 1971 par Ray Tomlinson. </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q"/>
              <a:tabLst/>
            </a:pPr>
            <a:endParaRPr kumimoji="0" lang="fr-FR" sz="28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algn="justLow" eaLnBrk="0" fontAlgn="base" hangingPunct="0">
              <a:spcBef>
                <a:spcPct val="0"/>
              </a:spcBef>
              <a:spcAft>
                <a:spcPct val="0"/>
              </a:spcAft>
              <a:buFont typeface="Wingdings" pitchFamily="2" charset="2"/>
              <a:buChar char="q"/>
            </a:pPr>
            <a:r>
              <a:rPr kumimoji="0" lang="fr-FR" sz="2800" b="0" i="0" u="none" strike="noStrike" cap="none" normalizeH="0" baseline="0" dirty="0">
                <a:ln>
                  <a:noFill/>
                </a:ln>
                <a:solidFill>
                  <a:schemeClr val="tx1"/>
                </a:solidFill>
                <a:effectLst/>
                <a:latin typeface="Arial" pitchFamily="34" charset="0"/>
                <a:ea typeface="Times New Roman" pitchFamily="18" charset="0"/>
                <a:cs typeface="Arial" pitchFamily="34" charset="0"/>
              </a:rPr>
              <a:t> Le courrier électronique est aujourd'hui l'une des applications les plus populaires du réseau. </a:t>
            </a:r>
            <a:r>
              <a:rPr lang="fr-FR" sz="2800" dirty="0">
                <a:latin typeface="Arial" pitchFamily="34" charset="0"/>
                <a:ea typeface="Times New Roman" pitchFamily="18" charset="0"/>
                <a:cs typeface="Arial" pitchFamily="34" charset="0"/>
              </a:rPr>
              <a:t>Deux millions d’e-mails sont envoyés chaque seconde.</a:t>
            </a:r>
          </a:p>
          <a:p>
            <a:pPr marL="0" marR="0" lvl="0" indent="0" algn="justLow"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28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algn="justLow" eaLnBrk="0" fontAlgn="base" hangingPunct="0">
              <a:spcBef>
                <a:spcPct val="0"/>
              </a:spcBef>
              <a:spcAft>
                <a:spcPct val="0"/>
              </a:spcAft>
              <a:buFont typeface="Wingdings" pitchFamily="2" charset="2"/>
              <a:buChar char="q"/>
            </a:pPr>
            <a:r>
              <a:rPr lang="fr-FR" sz="2800" dirty="0">
                <a:latin typeface="Arial" pitchFamily="34" charset="0"/>
                <a:ea typeface="Times New Roman" pitchFamily="18" charset="0"/>
                <a:cs typeface="Arial" pitchFamily="34" charset="0"/>
              </a:rPr>
              <a:t> Une adresse e-mail  est toujours de la forme </a:t>
            </a:r>
            <a:r>
              <a:rPr lang="fr-FR" sz="2800" dirty="0" err="1">
                <a:latin typeface="Arial" pitchFamily="34" charset="0"/>
                <a:ea typeface="Times New Roman" pitchFamily="18" charset="0"/>
                <a:cs typeface="Arial" pitchFamily="34" charset="0"/>
              </a:rPr>
              <a:t>nom_de_compte</a:t>
            </a:r>
            <a:r>
              <a:rPr lang="fr-FR" sz="2800" dirty="0">
                <a:latin typeface="Arial" pitchFamily="34" charset="0"/>
                <a:ea typeface="Times New Roman" pitchFamily="18" charset="0"/>
                <a:cs typeface="Arial" pitchFamily="34" charset="0"/>
              </a:rPr>
              <a:t>@</a:t>
            </a:r>
            <a:r>
              <a:rPr lang="fr-FR" sz="2800" dirty="0" err="1">
                <a:latin typeface="Arial" pitchFamily="34" charset="0"/>
                <a:ea typeface="Times New Roman" pitchFamily="18" charset="0"/>
                <a:cs typeface="Arial" pitchFamily="34" charset="0"/>
              </a:rPr>
              <a:t>nom_de_domaine</a:t>
            </a:r>
            <a:endParaRPr lang="fr-FR" sz="2800" dirty="0">
              <a:latin typeface="Arial" pitchFamily="34" charset="0"/>
              <a:ea typeface="Times New Roman" pitchFamily="18"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28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0070C0"/>
                </a:solidFill>
              </a:rPr>
              <a:t>MIME </a:t>
            </a:r>
            <a:br>
              <a:rPr lang="fr-FR" sz="3600" b="1" dirty="0">
                <a:solidFill>
                  <a:srgbClr val="0070C0"/>
                </a:solidFill>
              </a:rPr>
            </a:br>
            <a:r>
              <a:rPr lang="fr-FR" sz="3600" b="1" i="1" dirty="0" err="1">
                <a:solidFill>
                  <a:srgbClr val="0070C0"/>
                </a:solidFill>
              </a:rPr>
              <a:t>Multi-purpose</a:t>
            </a:r>
            <a:r>
              <a:rPr lang="fr-FR" sz="3600" b="1" i="1" dirty="0">
                <a:solidFill>
                  <a:srgbClr val="0070C0"/>
                </a:solidFill>
              </a:rPr>
              <a:t> Internet Mail Extensions</a:t>
            </a:r>
            <a:endParaRPr lang="fr-FR" sz="3600" b="1" dirty="0">
              <a:solidFill>
                <a:srgbClr val="0070C0"/>
              </a:solidFill>
            </a:endParaRPr>
          </a:p>
        </p:txBody>
      </p:sp>
      <p:sp>
        <p:nvSpPr>
          <p:cNvPr id="3" name="Espace réservé du contenu 2"/>
          <p:cNvSpPr>
            <a:spLocks noGrp="1"/>
          </p:cNvSpPr>
          <p:nvPr>
            <p:ph idx="1"/>
          </p:nvPr>
        </p:nvSpPr>
        <p:spPr/>
        <p:txBody>
          <a:bodyPr>
            <a:noAutofit/>
          </a:bodyPr>
          <a:lstStyle/>
          <a:p>
            <a:pPr algn="just">
              <a:buFont typeface="Wingdings" pitchFamily="2" charset="2"/>
              <a:buChar char="q"/>
            </a:pPr>
            <a:r>
              <a:rPr lang="fr-FR" sz="2800" dirty="0">
                <a:latin typeface="Arial" pitchFamily="34" charset="0"/>
                <a:cs typeface="Arial" pitchFamily="34" charset="0"/>
              </a:rPr>
              <a:t> Protocole de contenu</a:t>
            </a:r>
          </a:p>
          <a:p>
            <a:pPr algn="just">
              <a:buFont typeface="Wingdings" pitchFamily="2" charset="2"/>
              <a:buChar char="q"/>
            </a:pPr>
            <a:endParaRPr lang="fr-FR" sz="2800" dirty="0">
              <a:latin typeface="Arial" pitchFamily="34" charset="0"/>
              <a:cs typeface="Arial" pitchFamily="34" charset="0"/>
            </a:endParaRPr>
          </a:p>
          <a:p>
            <a:pPr algn="just">
              <a:buFont typeface="Wingdings" pitchFamily="2" charset="2"/>
              <a:buChar char="q"/>
            </a:pPr>
            <a:r>
              <a:rPr lang="fr-FR" sz="2800" dirty="0">
                <a:latin typeface="Arial" pitchFamily="34" charset="0"/>
                <a:cs typeface="Arial" pitchFamily="34" charset="0"/>
              </a:rPr>
              <a:t> Format d'encodage des messages électroniques et des documents attachés, permettant leur transport par messagerie.</a:t>
            </a:r>
          </a:p>
          <a:p>
            <a:pPr algn="just">
              <a:buFont typeface="Wingdings" pitchFamily="2" charset="2"/>
              <a:buChar char="q"/>
            </a:pPr>
            <a:endParaRPr lang="fr-FR" sz="2800" dirty="0">
              <a:latin typeface="Arial" pitchFamily="34" charset="0"/>
              <a:cs typeface="Arial" pitchFamily="34" charset="0"/>
            </a:endParaRPr>
          </a:p>
          <a:p>
            <a:pPr algn="just">
              <a:buFont typeface="Wingdings" pitchFamily="2" charset="2"/>
              <a:buChar char="q"/>
            </a:pPr>
            <a:r>
              <a:rPr lang="fr-FR" sz="2800" dirty="0">
                <a:latin typeface="Arial" pitchFamily="34" charset="0"/>
                <a:cs typeface="Arial" pitchFamily="34" charset="0"/>
              </a:rPr>
              <a:t>Envoyer des messages contenant des caractères accentués, du texte enrichi (gras, souligné, en couleurs, etc...), des images, du son, de la vidéo, des programmes…</a:t>
            </a:r>
          </a:p>
          <a:p>
            <a:pPr algn="just">
              <a:buNone/>
            </a:pPr>
            <a:endParaRPr lang="fr-FR" sz="2800" dirty="0">
              <a:latin typeface="Arial" pitchFamily="34" charset="0"/>
              <a:cs typeface="Arial" pitchFamily="34" charset="0"/>
            </a:endParaRPr>
          </a:p>
          <a:p>
            <a:pPr algn="just">
              <a:buFont typeface="Wingdings" pitchFamily="2" charset="2"/>
              <a:buChar char="q"/>
            </a:pPr>
            <a:endParaRPr lang="fr-FR" sz="28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Exemples</a:t>
            </a:r>
          </a:p>
        </p:txBody>
      </p:sp>
      <p:sp>
        <p:nvSpPr>
          <p:cNvPr id="3" name="Espace réservé du contenu 2"/>
          <p:cNvSpPr>
            <a:spLocks noGrp="1"/>
          </p:cNvSpPr>
          <p:nvPr>
            <p:ph idx="1"/>
          </p:nvPr>
        </p:nvSpPr>
        <p:spPr/>
        <p:txBody>
          <a:bodyPr/>
          <a:lstStyle/>
          <a:p>
            <a:pPr>
              <a:buFont typeface="Wingdings" pitchFamily="2" charset="2"/>
              <a:buChar char="q"/>
            </a:pPr>
            <a:r>
              <a:rPr lang="fr-FR" dirty="0"/>
              <a:t> </a:t>
            </a:r>
            <a:r>
              <a:rPr lang="fr-FR" b="1" dirty="0">
                <a:solidFill>
                  <a:srgbClr val="7030A0"/>
                </a:solidFill>
              </a:rPr>
              <a:t>Serveurs SMTP</a:t>
            </a:r>
          </a:p>
          <a:p>
            <a:pPr marL="633413" indent="266700">
              <a:buFont typeface="Wingdings" pitchFamily="2" charset="2"/>
              <a:buChar char="§"/>
            </a:pPr>
            <a:r>
              <a:rPr lang="fr-FR" dirty="0" err="1"/>
              <a:t>Postfix</a:t>
            </a:r>
            <a:endParaRPr lang="fr-FR" dirty="0"/>
          </a:p>
          <a:p>
            <a:pPr marL="633413" indent="266700">
              <a:buFont typeface="Wingdings" pitchFamily="2" charset="2"/>
              <a:buChar char="§"/>
            </a:pPr>
            <a:r>
              <a:rPr lang="fr-FR" dirty="0" err="1"/>
              <a:t>Sendmail</a:t>
            </a:r>
            <a:endParaRPr lang="fr-FR" dirty="0"/>
          </a:p>
          <a:p>
            <a:pPr>
              <a:buFont typeface="Wingdings" pitchFamily="2" charset="2"/>
              <a:buChar char="q"/>
            </a:pPr>
            <a:r>
              <a:rPr lang="fr-FR" dirty="0"/>
              <a:t> </a:t>
            </a:r>
            <a:r>
              <a:rPr lang="fr-FR" b="1" dirty="0">
                <a:solidFill>
                  <a:srgbClr val="7030A0"/>
                </a:solidFill>
              </a:rPr>
              <a:t>Serveurs POP/IMAP</a:t>
            </a:r>
          </a:p>
          <a:p>
            <a:pPr marL="900113" indent="-266700">
              <a:buFont typeface="Wingdings" pitchFamily="2" charset="2"/>
              <a:buChar char="§"/>
            </a:pPr>
            <a:r>
              <a:rPr lang="fr-FR" dirty="0"/>
              <a:t>Cyrus</a:t>
            </a:r>
          </a:p>
          <a:p>
            <a:pPr>
              <a:buFont typeface="Wingdings" pitchFamily="2" charset="2"/>
              <a:buChar char="q"/>
            </a:pPr>
            <a:r>
              <a:rPr lang="fr-FR" dirty="0"/>
              <a:t> </a:t>
            </a:r>
            <a:r>
              <a:rPr lang="fr-FR" b="1" dirty="0">
                <a:solidFill>
                  <a:srgbClr val="7030A0"/>
                </a:solidFill>
              </a:rPr>
              <a:t>Serveur SMTP + POP/IMAP</a:t>
            </a:r>
          </a:p>
          <a:p>
            <a:pPr marL="900113" indent="-266700">
              <a:buFont typeface="Wingdings" pitchFamily="2" charset="2"/>
              <a:buChar char="§"/>
            </a:pPr>
            <a:r>
              <a:rPr lang="fr-FR" dirty="0" err="1"/>
              <a:t>Zimbra</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a:p>
            <a:endParaRPr lang="fr-FR" dirty="0"/>
          </a:p>
          <a:p>
            <a:endParaRPr lang="fr-FR" dirty="0"/>
          </a:p>
          <a:p>
            <a:pPr algn="ctr">
              <a:buNone/>
            </a:pPr>
            <a:r>
              <a:rPr lang="fr-FR" dirty="0"/>
              <a:t>Installation et configuration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Installation et configuration</a:t>
            </a:r>
          </a:p>
        </p:txBody>
      </p:sp>
      <p:sp>
        <p:nvSpPr>
          <p:cNvPr id="3" name="Espace réservé du contenu 2"/>
          <p:cNvSpPr>
            <a:spLocks noGrp="1"/>
          </p:cNvSpPr>
          <p:nvPr>
            <p:ph idx="1"/>
          </p:nvPr>
        </p:nvSpPr>
        <p:spPr>
          <a:xfrm>
            <a:off x="457200" y="1600200"/>
            <a:ext cx="8363272" cy="4525963"/>
          </a:xfrm>
        </p:spPr>
        <p:txBody>
          <a:bodyPr>
            <a:normAutofit fontScale="92500"/>
          </a:bodyPr>
          <a:lstStyle/>
          <a:p>
            <a:pPr>
              <a:lnSpc>
                <a:spcPct val="200000"/>
              </a:lnSpc>
              <a:buFont typeface="Wingdings" pitchFamily="2" charset="2"/>
              <a:buChar char="q"/>
            </a:pPr>
            <a:r>
              <a:rPr lang="fr-FR" dirty="0"/>
              <a:t> </a:t>
            </a:r>
            <a:r>
              <a:rPr lang="fr-FR" dirty="0">
                <a:solidFill>
                  <a:schemeClr val="tx1">
                    <a:lumMod val="95000"/>
                    <a:lumOff val="5000"/>
                  </a:schemeClr>
                </a:solidFill>
              </a:rPr>
              <a:t>Installation MTA </a:t>
            </a:r>
            <a:r>
              <a:rPr lang="fr-FR" dirty="0" err="1">
                <a:solidFill>
                  <a:schemeClr val="tx1">
                    <a:lumMod val="95000"/>
                    <a:lumOff val="5000"/>
                  </a:schemeClr>
                </a:solidFill>
              </a:rPr>
              <a:t>Postfix</a:t>
            </a:r>
            <a:endParaRPr lang="fr-FR" dirty="0">
              <a:solidFill>
                <a:schemeClr val="tx1">
                  <a:lumMod val="95000"/>
                  <a:lumOff val="5000"/>
                </a:schemeClr>
              </a:solidFill>
            </a:endParaRPr>
          </a:p>
          <a:p>
            <a:pPr>
              <a:lnSpc>
                <a:spcPct val="200000"/>
              </a:lnSpc>
              <a:buFont typeface="Wingdings" pitchFamily="2" charset="2"/>
              <a:buChar char="q"/>
            </a:pPr>
            <a:r>
              <a:rPr lang="fr-FR" dirty="0">
                <a:solidFill>
                  <a:schemeClr val="tx1">
                    <a:lumMod val="95000"/>
                    <a:lumOff val="5000"/>
                  </a:schemeClr>
                </a:solidFill>
              </a:rPr>
              <a:t> Installation MDA </a:t>
            </a:r>
            <a:r>
              <a:rPr lang="fr-FR" dirty="0" err="1">
                <a:solidFill>
                  <a:schemeClr val="tx1">
                    <a:lumMod val="95000"/>
                    <a:lumOff val="5000"/>
                  </a:schemeClr>
                </a:solidFill>
              </a:rPr>
              <a:t>qpopper</a:t>
            </a:r>
            <a:endParaRPr lang="fr-FR" dirty="0">
              <a:solidFill>
                <a:schemeClr val="tx1">
                  <a:lumMod val="95000"/>
                  <a:lumOff val="5000"/>
                </a:schemeClr>
              </a:solidFill>
            </a:endParaRPr>
          </a:p>
          <a:p>
            <a:pPr>
              <a:lnSpc>
                <a:spcPct val="200000"/>
              </a:lnSpc>
              <a:buFont typeface="Wingdings" pitchFamily="2" charset="2"/>
              <a:buChar char="q"/>
            </a:pPr>
            <a:r>
              <a:rPr lang="fr-FR" dirty="0">
                <a:solidFill>
                  <a:schemeClr val="tx1">
                    <a:lumMod val="95000"/>
                    <a:lumOff val="5000"/>
                  </a:schemeClr>
                </a:solidFill>
              </a:rPr>
              <a:t> Installation MUA </a:t>
            </a:r>
            <a:r>
              <a:rPr lang="fr-FR" dirty="0" err="1">
                <a:solidFill>
                  <a:schemeClr val="tx1">
                    <a:lumMod val="95000"/>
                    <a:lumOff val="5000"/>
                  </a:schemeClr>
                </a:solidFill>
              </a:rPr>
              <a:t>mutt</a:t>
            </a:r>
            <a:r>
              <a:rPr lang="fr-FR" dirty="0">
                <a:solidFill>
                  <a:schemeClr val="tx1">
                    <a:lumMod val="95000"/>
                    <a:lumOff val="5000"/>
                  </a:schemeClr>
                </a:solidFill>
              </a:rPr>
              <a:t> ou Mozilla Thunderbird</a:t>
            </a:r>
          </a:p>
          <a:p>
            <a:pPr>
              <a:lnSpc>
                <a:spcPct val="200000"/>
              </a:lnSpc>
              <a:buFont typeface="Wingdings" panose="05000000000000000000" pitchFamily="2" charset="2"/>
              <a:buChar char="Ø"/>
            </a:pPr>
            <a:r>
              <a:rPr lang="fr-FR" dirty="0">
                <a:solidFill>
                  <a:schemeClr val="tx1">
                    <a:lumMod val="95000"/>
                    <a:lumOff val="5000"/>
                  </a:schemeClr>
                </a:solidFill>
              </a:rPr>
              <a:t>Mais il faut que le </a:t>
            </a:r>
            <a:r>
              <a:rPr lang="fr-FR" b="1" dirty="0">
                <a:solidFill>
                  <a:schemeClr val="tx1">
                    <a:lumMod val="95000"/>
                    <a:lumOff val="5000"/>
                  </a:schemeClr>
                </a:solidFill>
              </a:rPr>
              <a:t>serveur DNS </a:t>
            </a:r>
            <a:r>
              <a:rPr lang="fr-FR" dirty="0">
                <a:solidFill>
                  <a:schemeClr val="tx1">
                    <a:lumMod val="95000"/>
                    <a:lumOff val="5000"/>
                  </a:schemeClr>
                </a:solidFill>
              </a:rPr>
              <a:t>soit installé aussi</a:t>
            </a:r>
          </a:p>
          <a:p>
            <a:pPr>
              <a:lnSpc>
                <a:spcPct val="200000"/>
              </a:lnSpc>
              <a:buFont typeface="Wingdings" pitchFamily="2" charset="2"/>
              <a:buChar char="q"/>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C00000"/>
                </a:solidFill>
              </a:rPr>
              <a:t>Configuration </a:t>
            </a:r>
            <a:r>
              <a:rPr lang="fr-FR" dirty="0" err="1">
                <a:solidFill>
                  <a:srgbClr val="C00000"/>
                </a:solidFill>
              </a:rPr>
              <a:t>Postfix</a:t>
            </a:r>
            <a:endParaRPr lang="fr-FR"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pPr>
              <a:buFont typeface="Wingdings" pitchFamily="2" charset="2"/>
              <a:buChar char="q"/>
            </a:pPr>
            <a:r>
              <a:rPr lang="fr-FR" b="1" dirty="0">
                <a:solidFill>
                  <a:srgbClr val="7030A0"/>
                </a:solidFill>
              </a:rPr>
              <a:t>Installer le package contenant </a:t>
            </a:r>
            <a:r>
              <a:rPr lang="fr-FR" b="1" dirty="0" err="1">
                <a:solidFill>
                  <a:srgbClr val="7030A0"/>
                </a:solidFill>
              </a:rPr>
              <a:t>mailutils</a:t>
            </a:r>
            <a:endParaRPr lang="fr-FR" b="1" dirty="0">
              <a:solidFill>
                <a:srgbClr val="7030A0"/>
              </a:solidFill>
            </a:endParaRPr>
          </a:p>
          <a:p>
            <a:pPr>
              <a:buNone/>
            </a:pPr>
            <a:r>
              <a:rPr lang="fr-FR" dirty="0" err="1"/>
              <a:t>sudo</a:t>
            </a:r>
            <a:r>
              <a:rPr lang="fr-FR" dirty="0"/>
              <a:t> </a:t>
            </a:r>
            <a:r>
              <a:rPr lang="fr-FR" dirty="0" err="1"/>
              <a:t>apt</a:t>
            </a:r>
            <a:r>
              <a:rPr lang="fr-FR" dirty="0"/>
              <a:t>-</a:t>
            </a:r>
            <a:r>
              <a:rPr lang="fr-FR" dirty="0" err="1"/>
              <a:t>get</a:t>
            </a:r>
            <a:r>
              <a:rPr lang="fr-FR" dirty="0"/>
              <a:t> </a:t>
            </a:r>
            <a:r>
              <a:rPr lang="fr-FR" dirty="0" err="1"/>
              <a:t>install</a:t>
            </a:r>
            <a:r>
              <a:rPr lang="fr-FR" dirty="0"/>
              <a:t> </a:t>
            </a:r>
            <a:r>
              <a:rPr lang="fr-FR" dirty="0" err="1"/>
              <a:t>mailutils</a:t>
            </a:r>
            <a:endParaRPr lang="fr-FR" dirty="0"/>
          </a:p>
          <a:p>
            <a:pPr>
              <a:buFont typeface="Wingdings" pitchFamily="2" charset="2"/>
              <a:buChar char="q"/>
            </a:pPr>
            <a:r>
              <a:rPr lang="fr-FR" b="1" dirty="0">
                <a:solidFill>
                  <a:srgbClr val="7030A0"/>
                </a:solidFill>
              </a:rPr>
              <a:t>Choisir l’option site internet</a:t>
            </a:r>
          </a:p>
          <a:p>
            <a:pPr>
              <a:buFont typeface="Wingdings" pitchFamily="2" charset="2"/>
              <a:buChar char="q"/>
            </a:pPr>
            <a:r>
              <a:rPr lang="fr-FR" b="1" dirty="0">
                <a:solidFill>
                  <a:srgbClr val="7030A0"/>
                </a:solidFill>
              </a:rPr>
              <a:t>Configuration </a:t>
            </a:r>
            <a:r>
              <a:rPr lang="fr-FR" b="1" dirty="0" err="1">
                <a:solidFill>
                  <a:srgbClr val="7030A0"/>
                </a:solidFill>
              </a:rPr>
              <a:t>postfix</a:t>
            </a:r>
            <a:endParaRPr lang="fr-FR" b="1" dirty="0">
              <a:solidFill>
                <a:srgbClr val="7030A0"/>
              </a:solidFill>
            </a:endParaRPr>
          </a:p>
          <a:p>
            <a:pPr>
              <a:buNone/>
            </a:pPr>
            <a:r>
              <a:rPr lang="fr-FR" dirty="0" err="1"/>
              <a:t>sudo</a:t>
            </a:r>
            <a:r>
              <a:rPr lang="fr-FR" dirty="0"/>
              <a:t> nano /</a:t>
            </a:r>
            <a:r>
              <a:rPr lang="fr-FR" dirty="0" err="1"/>
              <a:t>etc</a:t>
            </a:r>
            <a:r>
              <a:rPr lang="fr-FR" dirty="0"/>
              <a:t>/</a:t>
            </a:r>
            <a:r>
              <a:rPr lang="fr-FR" dirty="0" err="1"/>
              <a:t>postfix</a:t>
            </a:r>
            <a:r>
              <a:rPr lang="fr-FR" dirty="0"/>
              <a:t>/main.cf </a:t>
            </a:r>
          </a:p>
          <a:p>
            <a:pPr>
              <a:buFont typeface="Wingdings" pitchFamily="2" charset="2"/>
              <a:buChar char="q"/>
            </a:pPr>
            <a:r>
              <a:rPr lang="fr-FR" b="1" dirty="0">
                <a:solidFill>
                  <a:srgbClr val="7030A0"/>
                </a:solidFill>
              </a:rPr>
              <a:t>Changer</a:t>
            </a:r>
            <a:r>
              <a:rPr lang="fr-FR" dirty="0"/>
              <a:t>       </a:t>
            </a:r>
            <a:r>
              <a:rPr lang="fr-FR" dirty="0" err="1"/>
              <a:t>inet_interfaces</a:t>
            </a:r>
            <a:r>
              <a:rPr lang="fr-FR" dirty="0"/>
              <a:t> = all      </a:t>
            </a:r>
            <a:r>
              <a:rPr lang="fr-FR" b="1" dirty="0">
                <a:solidFill>
                  <a:srgbClr val="7030A0"/>
                </a:solidFill>
              </a:rPr>
              <a:t>par</a:t>
            </a:r>
          </a:p>
          <a:p>
            <a:pPr>
              <a:buNone/>
            </a:pPr>
            <a:r>
              <a:rPr lang="fr-FR" dirty="0" err="1"/>
              <a:t>inet_interfaces</a:t>
            </a:r>
            <a:r>
              <a:rPr lang="fr-FR" dirty="0"/>
              <a:t> = </a:t>
            </a:r>
            <a:r>
              <a:rPr lang="fr-FR" dirty="0" err="1"/>
              <a:t>localhost</a:t>
            </a:r>
            <a:r>
              <a:rPr lang="fr-FR" dirty="0"/>
              <a:t> </a:t>
            </a:r>
          </a:p>
          <a:p>
            <a:pPr>
              <a:buFont typeface="Wingdings" pitchFamily="2" charset="2"/>
              <a:buChar char="q"/>
            </a:pPr>
            <a:r>
              <a:rPr lang="fr-FR" b="1" dirty="0">
                <a:solidFill>
                  <a:srgbClr val="7030A0"/>
                </a:solidFill>
              </a:rPr>
              <a:t>Redémarrer </a:t>
            </a:r>
            <a:r>
              <a:rPr lang="fr-FR" b="1" dirty="0" err="1">
                <a:solidFill>
                  <a:srgbClr val="7030A0"/>
                </a:solidFill>
              </a:rPr>
              <a:t>Postfix</a:t>
            </a:r>
            <a:endParaRPr lang="fr-FR" b="1" dirty="0">
              <a:solidFill>
                <a:srgbClr val="7030A0"/>
              </a:solidFill>
            </a:endParaRPr>
          </a:p>
          <a:p>
            <a:pPr>
              <a:buNone/>
            </a:pPr>
            <a:r>
              <a:rPr lang="fr-FR" dirty="0" err="1"/>
              <a:t>sudo</a:t>
            </a:r>
            <a:r>
              <a:rPr lang="fr-FR" dirty="0"/>
              <a:t> service </a:t>
            </a:r>
            <a:r>
              <a:rPr lang="fr-FR" dirty="0" err="1"/>
              <a:t>postfix</a:t>
            </a:r>
            <a:r>
              <a:rPr lang="fr-FR" dirty="0"/>
              <a:t> restart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C00000"/>
                </a:solidFill>
              </a:rPr>
              <a:t>Configuration </a:t>
            </a:r>
            <a:r>
              <a:rPr lang="fr-FR" dirty="0" err="1">
                <a:solidFill>
                  <a:srgbClr val="C00000"/>
                </a:solidFill>
              </a:rPr>
              <a:t>Postfix</a:t>
            </a:r>
            <a:endParaRPr lang="fr-FR" dirty="0"/>
          </a:p>
        </p:txBody>
      </p:sp>
      <p:sp>
        <p:nvSpPr>
          <p:cNvPr id="3" name="Espace réservé du contenu 2"/>
          <p:cNvSpPr>
            <a:spLocks noGrp="1"/>
          </p:cNvSpPr>
          <p:nvPr>
            <p:ph idx="1"/>
          </p:nvPr>
        </p:nvSpPr>
        <p:spPr/>
        <p:txBody>
          <a:bodyPr/>
          <a:lstStyle/>
          <a:p>
            <a:pPr>
              <a:buFont typeface="Wingdings" pitchFamily="2" charset="2"/>
              <a:buChar char="q"/>
            </a:pPr>
            <a:r>
              <a:rPr lang="en-US" b="1" dirty="0">
                <a:solidFill>
                  <a:srgbClr val="7030A0"/>
                </a:solidFill>
              </a:rPr>
              <a:t> Tester </a:t>
            </a:r>
            <a:r>
              <a:rPr lang="en-US" b="1" dirty="0" err="1">
                <a:solidFill>
                  <a:srgbClr val="7030A0"/>
                </a:solidFill>
              </a:rPr>
              <a:t>si</a:t>
            </a:r>
            <a:r>
              <a:rPr lang="en-US" b="1" dirty="0">
                <a:solidFill>
                  <a:srgbClr val="7030A0"/>
                </a:solidFill>
              </a:rPr>
              <a:t> </a:t>
            </a:r>
            <a:r>
              <a:rPr lang="en-US" b="1" dirty="0" err="1">
                <a:solidFill>
                  <a:srgbClr val="7030A0"/>
                </a:solidFill>
              </a:rPr>
              <a:t>l’envoi</a:t>
            </a:r>
            <a:r>
              <a:rPr lang="en-US" b="1" dirty="0">
                <a:solidFill>
                  <a:srgbClr val="7030A0"/>
                </a:solidFill>
              </a:rPr>
              <a:t> du mail </a:t>
            </a:r>
            <a:r>
              <a:rPr lang="en-US" b="1" dirty="0" err="1">
                <a:solidFill>
                  <a:srgbClr val="7030A0"/>
                </a:solidFill>
              </a:rPr>
              <a:t>s’effectue</a:t>
            </a:r>
            <a:r>
              <a:rPr lang="en-US" b="1" dirty="0">
                <a:solidFill>
                  <a:srgbClr val="7030A0"/>
                </a:solidFill>
              </a:rPr>
              <a:t> </a:t>
            </a:r>
            <a:r>
              <a:rPr lang="en-US" b="1" dirty="0" err="1">
                <a:solidFill>
                  <a:srgbClr val="7030A0"/>
                </a:solidFill>
              </a:rPr>
              <a:t>correctement</a:t>
            </a:r>
            <a:endParaRPr lang="en-US" b="1" dirty="0">
              <a:solidFill>
                <a:srgbClr val="7030A0"/>
              </a:solidFill>
            </a:endParaRPr>
          </a:p>
          <a:p>
            <a:pPr>
              <a:buNone/>
            </a:pPr>
            <a:r>
              <a:rPr lang="en-US" dirty="0"/>
              <a:t>echo "This is the body of the email" | mail -s "This is the subject line" user@example.com</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Introduction</a:t>
            </a:r>
          </a:p>
        </p:txBody>
      </p:sp>
      <p:sp>
        <p:nvSpPr>
          <p:cNvPr id="3" name="Espace réservé du contenu 2"/>
          <p:cNvSpPr>
            <a:spLocks noGrp="1"/>
          </p:cNvSpPr>
          <p:nvPr>
            <p:ph idx="1"/>
          </p:nvPr>
        </p:nvSpPr>
        <p:spPr>
          <a:xfrm>
            <a:off x="457200" y="1412776"/>
            <a:ext cx="8229600" cy="5040560"/>
          </a:xfrm>
        </p:spPr>
        <p:txBody>
          <a:bodyPr>
            <a:noAutofit/>
          </a:bodyPr>
          <a:lstStyle/>
          <a:p>
            <a:pPr algn="just">
              <a:buFont typeface="Wingdings" pitchFamily="2" charset="2"/>
              <a:buChar char="q"/>
            </a:pPr>
            <a:r>
              <a:rPr lang="fr-FR" sz="2800" dirty="0">
                <a:latin typeface="Arial" pitchFamily="34" charset="0"/>
                <a:ea typeface="Times New Roman" pitchFamily="18" charset="0"/>
                <a:cs typeface="Arial" pitchFamily="34" charset="0"/>
              </a:rPr>
              <a:t> Pour fonctionner, la messagerie électronique s'appuie principalement sur des serveurs de messagerie, des protocoles de transport ainsi que sur des protocoles de contenu.</a:t>
            </a:r>
          </a:p>
          <a:p>
            <a:pPr algn="just">
              <a:buFont typeface="Wingdings" pitchFamily="2" charset="2"/>
              <a:buChar char="q"/>
            </a:pPr>
            <a:endParaRPr lang="fr-FR" sz="2800" dirty="0">
              <a:latin typeface="Arial" pitchFamily="34" charset="0"/>
              <a:ea typeface="Times New Roman" pitchFamily="18" charset="0"/>
              <a:cs typeface="Arial" pitchFamily="34" charset="0"/>
            </a:endParaRPr>
          </a:p>
          <a:p>
            <a:pPr algn="just">
              <a:buFont typeface="Wingdings" pitchFamily="2" charset="2"/>
              <a:buChar char="q"/>
            </a:pPr>
            <a:r>
              <a:rPr lang="fr-FR" sz="2800" dirty="0">
                <a:latin typeface="Arial" pitchFamily="34" charset="0"/>
                <a:cs typeface="Arial" pitchFamily="34" charset="0"/>
              </a:rPr>
              <a:t> La messagerie électronique n'est pas un service point à point</a:t>
            </a:r>
          </a:p>
          <a:p>
            <a:pPr algn="just">
              <a:buFont typeface="Wingdings" pitchFamily="2" charset="2"/>
              <a:buChar char="q"/>
            </a:pPr>
            <a:endParaRPr lang="fr-FR" sz="2800" dirty="0">
              <a:latin typeface="Arial" pitchFamily="34" charset="0"/>
              <a:cs typeface="Arial" pitchFamily="34" charset="0"/>
            </a:endParaRPr>
          </a:p>
          <a:p>
            <a:pPr algn="just">
              <a:buFont typeface="Wingdings" pitchFamily="2" charset="2"/>
              <a:buChar char="q"/>
            </a:pPr>
            <a:r>
              <a:rPr lang="fr-FR" sz="2800" dirty="0">
                <a:latin typeface="Arial" pitchFamily="34" charset="0"/>
                <a:cs typeface="Arial" pitchFamily="34" charset="0"/>
              </a:rPr>
              <a:t> Les messages sont transmis d'une machine à l'autre à travers le réseau Internet jusqu'à leur destination finale.</a:t>
            </a:r>
          </a:p>
          <a:p>
            <a:pPr algn="just">
              <a:buFont typeface="Wingdings" pitchFamily="2" charset="2"/>
              <a:buChar char="q"/>
            </a:pPr>
            <a:endParaRPr lang="fr-FR" sz="28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Serveurs de messagerie</a:t>
            </a:r>
          </a:p>
        </p:txBody>
      </p:sp>
      <p:sp>
        <p:nvSpPr>
          <p:cNvPr id="3" name="Espace réservé du contenu 2"/>
          <p:cNvSpPr>
            <a:spLocks noGrp="1"/>
          </p:cNvSpPr>
          <p:nvPr>
            <p:ph idx="1"/>
          </p:nvPr>
        </p:nvSpPr>
        <p:spPr/>
        <p:txBody>
          <a:bodyPr>
            <a:normAutofit fontScale="70000" lnSpcReduction="20000"/>
          </a:bodyPr>
          <a:lstStyle/>
          <a:p>
            <a:pPr algn="just">
              <a:buFont typeface="Wingdings" pitchFamily="2" charset="2"/>
              <a:buChar char="q"/>
            </a:pPr>
            <a:r>
              <a:rPr lang="fr-FR" dirty="0">
                <a:latin typeface="Arial" pitchFamily="34" charset="0"/>
                <a:cs typeface="Arial" pitchFamily="34" charset="0"/>
              </a:rPr>
              <a:t>Acheminer et réceptionner le courrier électronique.</a:t>
            </a: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r>
              <a:rPr lang="fr-FR" dirty="0">
                <a:latin typeface="Arial" pitchFamily="34" charset="0"/>
                <a:cs typeface="Arial" pitchFamily="34" charset="0"/>
              </a:rPr>
              <a:t>Une fois parvenu au serveur de messagerie de destination, le message est enregistré dans une boîte aux lettres électronique jusqu'à ce que le destinataire le récupère.</a:t>
            </a:r>
            <a:br>
              <a:rPr lang="fr-FR" dirty="0">
                <a:latin typeface="Arial" pitchFamily="34" charset="0"/>
                <a:cs typeface="Arial" pitchFamily="34" charset="0"/>
              </a:rPr>
            </a:br>
            <a:endParaRPr lang="fr-FR" dirty="0">
              <a:latin typeface="Arial" pitchFamily="34" charset="0"/>
              <a:cs typeface="Arial" pitchFamily="34" charset="0"/>
            </a:endParaRPr>
          </a:p>
          <a:p>
            <a:pPr algn="just">
              <a:buFont typeface="Wingdings" pitchFamily="2" charset="2"/>
              <a:buChar char="q"/>
            </a:pPr>
            <a:r>
              <a:rPr lang="fr-FR" dirty="0">
                <a:latin typeface="Arial" pitchFamily="34" charset="0"/>
                <a:cs typeface="Arial" pitchFamily="34" charset="0"/>
              </a:rPr>
              <a:t>La plupart des serveurs de messagerie possèdent deux fonctions (envoi/réception), mais elles sont indépendantes et peuvent être dissociées physiquement en utilisant plusieurs serveurs.</a:t>
            </a: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r>
              <a:rPr lang="fr-FR" dirty="0">
                <a:latin typeface="Arial" pitchFamily="34" charset="0"/>
                <a:cs typeface="Arial" pitchFamily="34" charset="0"/>
              </a:rPr>
              <a:t>Un utilisateur n'est jamais en contact direct avec ce serveur mais utilise un client de messagerie qui se charge de contacter le serveur pour envoyer ou recevoir les messages.</a:t>
            </a: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endParaRPr lang="fr-FR"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Client de messagerie</a:t>
            </a:r>
          </a:p>
        </p:txBody>
      </p:sp>
      <p:sp>
        <p:nvSpPr>
          <p:cNvPr id="3" name="Espace réservé du contenu 2"/>
          <p:cNvSpPr>
            <a:spLocks noGrp="1"/>
          </p:cNvSpPr>
          <p:nvPr>
            <p:ph idx="1"/>
          </p:nvPr>
        </p:nvSpPr>
        <p:spPr/>
        <p:txBody>
          <a:bodyPr>
            <a:normAutofit fontScale="92500" lnSpcReduction="10000"/>
          </a:bodyPr>
          <a:lstStyle/>
          <a:p>
            <a:pPr algn="justLow">
              <a:buFont typeface="Wingdings" pitchFamily="2" charset="2"/>
              <a:buChar char="q"/>
            </a:pPr>
            <a:r>
              <a:rPr lang="fr-FR" dirty="0">
                <a:latin typeface="Arial" pitchFamily="34" charset="0"/>
                <a:cs typeface="Arial" pitchFamily="34" charset="0"/>
              </a:rPr>
              <a:t> Permet à un utilisateur d'accéder à son courrier électronique.</a:t>
            </a:r>
          </a:p>
          <a:p>
            <a:pPr algn="justLow">
              <a:buFont typeface="Wingdings" pitchFamily="2" charset="2"/>
              <a:buChar char="q"/>
            </a:pPr>
            <a:endParaRPr lang="fr-FR" dirty="0">
              <a:latin typeface="Arial" pitchFamily="34" charset="0"/>
              <a:cs typeface="Arial" pitchFamily="34" charset="0"/>
            </a:endParaRPr>
          </a:p>
          <a:p>
            <a:pPr algn="justLow">
              <a:buFont typeface="Wingdings" pitchFamily="2" charset="2"/>
              <a:buChar char="q"/>
            </a:pPr>
            <a:r>
              <a:rPr lang="fr-FR" dirty="0">
                <a:latin typeface="Arial" pitchFamily="34" charset="0"/>
                <a:cs typeface="Arial" pitchFamily="34" charset="0"/>
              </a:rPr>
              <a:t> Utilise des protocoles standardisés pour communiquer avec les serveurs.</a:t>
            </a:r>
          </a:p>
          <a:p>
            <a:pPr algn="justLow">
              <a:buFont typeface="Wingdings" pitchFamily="2" charset="2"/>
              <a:buChar char="q"/>
            </a:pPr>
            <a:endParaRPr lang="fr-FR" dirty="0">
              <a:latin typeface="Arial" pitchFamily="34" charset="0"/>
              <a:cs typeface="Arial" pitchFamily="34" charset="0"/>
            </a:endParaRPr>
          </a:p>
          <a:p>
            <a:pPr algn="justLow">
              <a:buFont typeface="Wingdings" pitchFamily="2" charset="2"/>
              <a:buChar char="q"/>
            </a:pPr>
            <a:r>
              <a:rPr lang="fr-FR" dirty="0">
                <a:latin typeface="Arial" pitchFamily="34" charset="0"/>
                <a:cs typeface="Arial" pitchFamily="34" charset="0"/>
              </a:rPr>
              <a:t> Propose souvent un éditeur de texte intégré.</a:t>
            </a:r>
          </a:p>
          <a:p>
            <a:pPr algn="justLow">
              <a:buFont typeface="Wingdings" pitchFamily="2" charset="2"/>
              <a:buChar char="q"/>
            </a:pPr>
            <a:endParaRPr lang="fr-FR" dirty="0">
              <a:latin typeface="Arial" pitchFamily="34" charset="0"/>
              <a:cs typeface="Arial" pitchFamily="34" charset="0"/>
            </a:endParaRPr>
          </a:p>
          <a:p>
            <a:pPr algn="justLow">
              <a:buFont typeface="Wingdings" pitchFamily="2" charset="2"/>
              <a:buChar char="q"/>
            </a:pPr>
            <a:r>
              <a:rPr lang="fr-FR" dirty="0">
                <a:latin typeface="Arial" pitchFamily="34" charset="0"/>
                <a:cs typeface="Arial" pitchFamily="34" charset="0"/>
              </a:rPr>
              <a:t> Permet de gérer un carnet d'adresses. </a:t>
            </a:r>
          </a:p>
          <a:p>
            <a:pPr algn="justLow">
              <a:buFont typeface="Wingdings" pitchFamily="2" charset="2"/>
              <a:buChar char="q"/>
            </a:pPr>
            <a:endParaRPr lang="fr-FR"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Eléments du service de messagerie</a:t>
            </a:r>
          </a:p>
        </p:txBody>
      </p:sp>
      <p:sp>
        <p:nvSpPr>
          <p:cNvPr id="3" name="Espace réservé du contenu 2"/>
          <p:cNvSpPr>
            <a:spLocks noGrp="1"/>
          </p:cNvSpPr>
          <p:nvPr>
            <p:ph idx="1"/>
          </p:nvPr>
        </p:nvSpPr>
        <p:spPr/>
        <p:txBody>
          <a:bodyPr>
            <a:normAutofit/>
          </a:bodyPr>
          <a:lstStyle/>
          <a:p>
            <a:pPr>
              <a:lnSpc>
                <a:spcPct val="200000"/>
              </a:lnSpc>
              <a:buFont typeface="Wingdings" pitchFamily="2" charset="2"/>
              <a:buChar char="q"/>
            </a:pPr>
            <a:r>
              <a:rPr lang="fr-FR" dirty="0">
                <a:latin typeface="Arial" pitchFamily="34" charset="0"/>
                <a:cs typeface="Arial" pitchFamily="34" charset="0"/>
              </a:rPr>
              <a:t> </a:t>
            </a:r>
            <a:r>
              <a:rPr lang="fr-FR" dirty="0">
                <a:solidFill>
                  <a:srgbClr val="0070C0"/>
                </a:solidFill>
                <a:latin typeface="Arial" pitchFamily="34" charset="0"/>
                <a:cs typeface="Arial" pitchFamily="34" charset="0"/>
              </a:rPr>
              <a:t>MUA</a:t>
            </a:r>
            <a:r>
              <a:rPr lang="fr-FR" dirty="0">
                <a:latin typeface="Arial" pitchFamily="34" charset="0"/>
                <a:cs typeface="Arial" pitchFamily="34" charset="0"/>
              </a:rPr>
              <a:t> Mail User Agent </a:t>
            </a:r>
          </a:p>
          <a:p>
            <a:pPr>
              <a:lnSpc>
                <a:spcPct val="200000"/>
              </a:lnSpc>
              <a:buFont typeface="Wingdings" pitchFamily="2" charset="2"/>
              <a:buChar char="q"/>
            </a:pPr>
            <a:r>
              <a:rPr lang="fr-FR" dirty="0">
                <a:latin typeface="Arial" pitchFamily="34" charset="0"/>
                <a:cs typeface="Arial" pitchFamily="34" charset="0"/>
              </a:rPr>
              <a:t> </a:t>
            </a:r>
            <a:r>
              <a:rPr lang="fr-FR" dirty="0">
                <a:solidFill>
                  <a:srgbClr val="0070C0"/>
                </a:solidFill>
                <a:latin typeface="Arial" pitchFamily="34" charset="0"/>
                <a:cs typeface="Arial" pitchFamily="34" charset="0"/>
              </a:rPr>
              <a:t>MTA</a:t>
            </a:r>
            <a:r>
              <a:rPr lang="fr-FR" dirty="0">
                <a:latin typeface="Arial" pitchFamily="34" charset="0"/>
                <a:cs typeface="Arial" pitchFamily="34" charset="0"/>
              </a:rPr>
              <a:t> Mail Transfert Agent</a:t>
            </a:r>
          </a:p>
          <a:p>
            <a:pPr>
              <a:lnSpc>
                <a:spcPct val="200000"/>
              </a:lnSpc>
              <a:buFont typeface="Wingdings" pitchFamily="2" charset="2"/>
              <a:buChar char="q"/>
            </a:pPr>
            <a:r>
              <a:rPr lang="fr-FR" dirty="0">
                <a:latin typeface="Arial" pitchFamily="34" charset="0"/>
                <a:cs typeface="Arial" pitchFamily="34" charset="0"/>
              </a:rPr>
              <a:t> </a:t>
            </a:r>
            <a:r>
              <a:rPr lang="fr-FR" dirty="0">
                <a:solidFill>
                  <a:srgbClr val="0070C0"/>
                </a:solidFill>
                <a:latin typeface="Arial" pitchFamily="34" charset="0"/>
                <a:cs typeface="Arial" pitchFamily="34" charset="0"/>
              </a:rPr>
              <a:t>MDA</a:t>
            </a:r>
            <a:r>
              <a:rPr lang="fr-FR" dirty="0">
                <a:latin typeface="Arial" pitchFamily="34" charset="0"/>
                <a:cs typeface="Arial" pitchFamily="34" charset="0"/>
              </a:rPr>
              <a:t> Mail </a:t>
            </a:r>
            <a:r>
              <a:rPr lang="fr-FR" dirty="0" err="1">
                <a:latin typeface="Arial" pitchFamily="34" charset="0"/>
                <a:cs typeface="Arial" pitchFamily="34" charset="0"/>
              </a:rPr>
              <a:t>Delivery</a:t>
            </a:r>
            <a:r>
              <a:rPr lang="fr-FR" dirty="0">
                <a:latin typeface="Arial" pitchFamily="34" charset="0"/>
                <a:cs typeface="Arial" pitchFamily="34" charset="0"/>
              </a:rPr>
              <a:t> Agent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MUA</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Programme pour communiquer avec le système de courrier électronique</a:t>
            </a:r>
          </a:p>
          <a:p>
            <a:pPr algn="just">
              <a:buFont typeface="Wingdings" pitchFamily="2" charset="2"/>
              <a:buChar char="q"/>
            </a:pPr>
            <a:endParaRPr lang="fr-FR" dirty="0"/>
          </a:p>
          <a:p>
            <a:pPr algn="just">
              <a:buFont typeface="Wingdings" pitchFamily="2" charset="2"/>
              <a:buChar char="q"/>
            </a:pPr>
            <a:r>
              <a:rPr lang="fr-FR" dirty="0"/>
              <a:t> Client de messagerie</a:t>
            </a:r>
          </a:p>
          <a:p>
            <a:pPr algn="just">
              <a:buFont typeface="Wingdings" pitchFamily="2" charset="2"/>
              <a:buChar char="q"/>
            </a:pPr>
            <a:endParaRPr lang="fr-FR" dirty="0"/>
          </a:p>
          <a:p>
            <a:pPr algn="just">
              <a:buFont typeface="Wingdings" pitchFamily="2" charset="2"/>
              <a:buChar char="q"/>
            </a:pPr>
            <a:r>
              <a:rPr lang="fr-FR" dirty="0"/>
              <a:t> Outlook, </a:t>
            </a:r>
            <a:r>
              <a:rPr lang="fr-FR" dirty="0" err="1"/>
              <a:t>ThunderBird</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MTA</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latin typeface="Arial" pitchFamily="34" charset="0"/>
                <a:cs typeface="Arial" pitchFamily="34" charset="0"/>
              </a:rPr>
              <a:t> Il s’agit en général du serveur de messagerie de votre fournisseur d’accès.</a:t>
            </a: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r>
              <a:rPr lang="fr-FR" dirty="0">
                <a:latin typeface="Arial" pitchFamily="34" charset="0"/>
                <a:cs typeface="Arial" pitchFamily="34" charset="0"/>
              </a:rPr>
              <a:t> Son rôle est d’établir en fonction du nom de domaine contenu dans l’adresse mail du destinataire quel est le serveur chargé de le prendre en charge. </a:t>
            </a:r>
            <a:endParaRPr lang="fr-FR" dirty="0"/>
          </a:p>
          <a:p>
            <a:pPr algn="just">
              <a:buFont typeface="Wingdings" pitchFamily="2" charset="2"/>
              <a:buChar char="q"/>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MDA</a:t>
            </a:r>
          </a:p>
        </p:txBody>
      </p:sp>
      <p:sp>
        <p:nvSpPr>
          <p:cNvPr id="3" name="Espace réservé du contenu 2"/>
          <p:cNvSpPr>
            <a:spLocks noGrp="1"/>
          </p:cNvSpPr>
          <p:nvPr>
            <p:ph idx="1"/>
          </p:nvPr>
        </p:nvSpPr>
        <p:spPr>
          <a:xfrm>
            <a:off x="457200" y="1600201"/>
            <a:ext cx="8229600" cy="1756792"/>
          </a:xfrm>
        </p:spPr>
        <p:txBody>
          <a:bodyPr/>
          <a:lstStyle/>
          <a:p>
            <a:pPr algn="just">
              <a:buFont typeface="Wingdings" pitchFamily="2" charset="2"/>
              <a:buChar char="q"/>
            </a:pPr>
            <a:r>
              <a:rPr lang="fr-FR" dirty="0">
                <a:latin typeface="Arial" pitchFamily="34" charset="0"/>
                <a:cs typeface="Arial" pitchFamily="34" charset="0"/>
              </a:rPr>
              <a:t> Programme chargé de gérer le stockage des e-mails sur un serveur dans l’attente que son destinataire vienne le récupérer.</a:t>
            </a: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endParaRPr lang="fr-FR" dirty="0">
              <a:latin typeface="Arial" pitchFamily="34" charset="0"/>
              <a:cs typeface="Arial" pitchFamily="34" charset="0"/>
            </a:endParaRP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1654</TotalTime>
  <Words>1110</Words>
  <Application>Microsoft Office PowerPoint</Application>
  <PresentationFormat>Affichage à l'écran (4:3)</PresentationFormat>
  <Paragraphs>131</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Roboto</vt:lpstr>
      <vt:lpstr>Wingdings</vt:lpstr>
      <vt:lpstr>Thème Office</vt:lpstr>
      <vt:lpstr>Présentation PowerPoint</vt:lpstr>
      <vt:lpstr>Introduction</vt:lpstr>
      <vt:lpstr>Introduction</vt:lpstr>
      <vt:lpstr>Serveurs de messagerie</vt:lpstr>
      <vt:lpstr>Client de messagerie</vt:lpstr>
      <vt:lpstr>Eléments du service de messagerie</vt:lpstr>
      <vt:lpstr>MUA</vt:lpstr>
      <vt:lpstr>MTA</vt:lpstr>
      <vt:lpstr>MDA</vt:lpstr>
      <vt:lpstr>Acheminement d’un message</vt:lpstr>
      <vt:lpstr>Acheminement d’un message</vt:lpstr>
      <vt:lpstr>Acheminement d’un message</vt:lpstr>
      <vt:lpstr>Acheminement d’un message</vt:lpstr>
      <vt:lpstr>Acheminement d’un message</vt:lpstr>
      <vt:lpstr>Acheminement d’un message</vt:lpstr>
      <vt:lpstr>Protocoles de messagerie</vt:lpstr>
      <vt:lpstr>SMTP Simple Mail Transfer Protocol</vt:lpstr>
      <vt:lpstr>POP Post Office Protocol</vt:lpstr>
      <vt:lpstr> IMAP Interactive Mail Access Protocol </vt:lpstr>
      <vt:lpstr>MIME  Multi-purpose Internet Mail Extensions</vt:lpstr>
      <vt:lpstr>Exemples</vt:lpstr>
      <vt:lpstr>Présentation PowerPoint</vt:lpstr>
      <vt:lpstr>Installation et configuration</vt:lpstr>
      <vt:lpstr>Configuration Postfix</vt:lpstr>
      <vt:lpstr>Configuration Postfix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62</cp:revision>
  <dcterms:created xsi:type="dcterms:W3CDTF">2016-02-16T20:12:18Z</dcterms:created>
  <dcterms:modified xsi:type="dcterms:W3CDTF">2024-01-14T09:46:40Z</dcterms:modified>
</cp:coreProperties>
</file>