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0" r:id="rId3"/>
    <p:sldId id="257" r:id="rId4"/>
    <p:sldId id="271" r:id="rId5"/>
    <p:sldId id="265" r:id="rId6"/>
    <p:sldId id="275" r:id="rId7"/>
    <p:sldId id="276" r:id="rId8"/>
    <p:sldId id="272" r:id="rId9"/>
    <p:sldId id="258" r:id="rId10"/>
    <p:sldId id="277" r:id="rId11"/>
    <p:sldId id="278" r:id="rId12"/>
    <p:sldId id="259" r:id="rId13"/>
    <p:sldId id="260" r:id="rId14"/>
    <p:sldId id="261" r:id="rId15"/>
    <p:sldId id="262" r:id="rId16"/>
    <p:sldId id="269" r:id="rId17"/>
    <p:sldId id="273" r:id="rId18"/>
    <p:sldId id="263" r:id="rId19"/>
    <p:sldId id="264" r:id="rId20"/>
    <p:sldId id="266" r:id="rId21"/>
    <p:sldId id="267" r:id="rId22"/>
    <p:sldId id="268"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D98659-9652-4517-8AF7-1C37503A6ED1}" type="datetimeFigureOut">
              <a:rPr lang="fr-FR" smtClean="0"/>
              <a:pPr/>
              <a:t>18/11/2021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715B3B-D4D6-4F0D-877F-E322148E8289}" type="slidenum">
              <a:rPr lang="fr-FR" smtClean="0"/>
              <a:pPr/>
              <a:t>‹N°›</a:t>
            </a:fld>
            <a:endParaRPr lang="fr-FR"/>
          </a:p>
        </p:txBody>
      </p:sp>
    </p:spTree>
    <p:extLst>
      <p:ext uri="{BB962C8B-B14F-4D97-AF65-F5344CB8AC3E}">
        <p14:creationId xmlns:p14="http://schemas.microsoft.com/office/powerpoint/2010/main" val="2709303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3E11DDB9-A27B-4059-A3A2-2B49983D5273}" type="datetime1">
              <a:rPr lang="fr-FR" smtClean="0"/>
              <a:pPr/>
              <a:t>18/11/2021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1305999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CCD290D-BE12-442C-B5A0-21B7A8CDEE66}" type="datetime1">
              <a:rPr lang="fr-FR" smtClean="0"/>
              <a:pPr/>
              <a:t>18/11/2021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3585815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8B7909F-E3A5-49AA-9819-15D5E4C275C5}" type="datetime1">
              <a:rPr lang="fr-FR" smtClean="0"/>
              <a:pPr/>
              <a:t>18/11/2021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2509539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75A64F-7D9A-450D-8B0E-ABE4B31680D6}" type="datetime1">
              <a:rPr lang="fr-FR" smtClean="0"/>
              <a:pPr/>
              <a:t>18/11/2021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37698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E5492FF-E51B-44A1-AE71-ADEACA1ECACE}" type="datetime1">
              <a:rPr lang="fr-FR" smtClean="0"/>
              <a:pPr/>
              <a:t>18/11/2021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433962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D8D9291-47DA-4EB5-A2C1-F6A9DD49A6DE}" type="datetime1">
              <a:rPr lang="fr-FR" smtClean="0"/>
              <a:pPr/>
              <a:t>18/11/2021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4026012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9DE5234-3CA7-463B-8E43-50709768216F}" type="datetime1">
              <a:rPr lang="fr-FR" smtClean="0"/>
              <a:pPr/>
              <a:t>18/11/2021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2763625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17E231FC-DC1E-4AB6-8293-BDCDAE3BDBD2}" type="datetime1">
              <a:rPr lang="fr-FR" smtClean="0"/>
              <a:pPr/>
              <a:t>18/11/2021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287430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D17304-64DE-4A0A-9CA8-1CA35157AB51}" type="datetime1">
              <a:rPr lang="fr-FR" smtClean="0"/>
              <a:pPr/>
              <a:t>18/11/2021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358849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8922801-86D7-4C74-85D1-FC7D8089252D}" type="datetime1">
              <a:rPr lang="fr-FR" smtClean="0"/>
              <a:pPr/>
              <a:t>18/11/2021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376827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919CBA6-465D-4B20-B76E-57A3A1588578}" type="datetime1">
              <a:rPr lang="fr-FR" smtClean="0"/>
              <a:pPr/>
              <a:t>18/11/2021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B521BC-BAEA-481A-8E96-B99331478C98}" type="slidenum">
              <a:rPr lang="fr-FR" smtClean="0"/>
              <a:pPr/>
              <a:t>‹N°›</a:t>
            </a:fld>
            <a:endParaRPr lang="fr-FR"/>
          </a:p>
        </p:txBody>
      </p:sp>
    </p:spTree>
    <p:extLst>
      <p:ext uri="{BB962C8B-B14F-4D97-AF65-F5344CB8AC3E}">
        <p14:creationId xmlns:p14="http://schemas.microsoft.com/office/powerpoint/2010/main" val="2237600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F59F8-F03A-4A83-98AF-8A765618FD92}" type="datetime1">
              <a:rPr lang="fr-FR" smtClean="0"/>
              <a:pPr/>
              <a:t>18/11/2021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B521BC-BAEA-481A-8E96-B99331478C98}" type="slidenum">
              <a:rPr lang="fr-FR" smtClean="0"/>
              <a:pPr/>
              <a:t>‹N°›</a:t>
            </a:fld>
            <a:endParaRPr lang="fr-FR"/>
          </a:p>
        </p:txBody>
      </p:sp>
    </p:spTree>
    <p:extLst>
      <p:ext uri="{BB962C8B-B14F-4D97-AF65-F5344CB8AC3E}">
        <p14:creationId xmlns:p14="http://schemas.microsoft.com/office/powerpoint/2010/main" val="3926809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Structure de données:</a:t>
            </a:r>
            <a:br>
              <a:rPr lang="fr-FR" dirty="0"/>
            </a:br>
            <a:r>
              <a:rPr lang="fr-FR" dirty="0"/>
              <a:t>Tableaux </a:t>
            </a:r>
          </a:p>
        </p:txBody>
      </p:sp>
      <p:sp>
        <p:nvSpPr>
          <p:cNvPr id="3" name="Sous-titre 2"/>
          <p:cNvSpPr>
            <a:spLocks noGrp="1"/>
          </p:cNvSpPr>
          <p:nvPr>
            <p:ph type="subTitle" idx="1"/>
          </p:nvPr>
        </p:nvSpPr>
        <p:spPr/>
        <p:txBody>
          <a:bodyPr>
            <a:normAutofit fontScale="40000" lnSpcReduction="20000"/>
          </a:bodyPr>
          <a:lstStyle/>
          <a:p>
            <a:pPr algn="l"/>
            <a:r>
              <a:rPr lang="fr-FR" dirty="0"/>
              <a:t>Tableaux à une dimension</a:t>
            </a:r>
          </a:p>
          <a:p>
            <a:pPr marL="342900" indent="-342900" algn="l">
              <a:buFont typeface="Arial" panose="020B0604020202020204" pitchFamily="34" charset="0"/>
              <a:buChar char="•"/>
            </a:pPr>
            <a:r>
              <a:rPr lang="fr-FR" dirty="0"/>
              <a:t>Déclaration</a:t>
            </a:r>
          </a:p>
          <a:p>
            <a:pPr marL="342900" indent="-342900" algn="l">
              <a:buFont typeface="Arial" panose="020B0604020202020204" pitchFamily="34" charset="0"/>
              <a:buChar char="•"/>
            </a:pPr>
            <a:r>
              <a:rPr lang="fr-FR" dirty="0"/>
              <a:t>Lecture</a:t>
            </a:r>
          </a:p>
          <a:p>
            <a:pPr marL="342900" indent="-342900" algn="l">
              <a:buFont typeface="Arial" panose="020B0604020202020204" pitchFamily="34" charset="0"/>
              <a:buChar char="•"/>
            </a:pPr>
            <a:r>
              <a:rPr lang="fr-FR" dirty="0"/>
              <a:t>écriture</a:t>
            </a:r>
          </a:p>
          <a:p>
            <a:pPr algn="l"/>
            <a:r>
              <a:rPr lang="fr-FR" dirty="0"/>
              <a:t>Tableaux à plusieurs dimensions</a:t>
            </a:r>
          </a:p>
          <a:p>
            <a:pPr marL="342900" indent="-342900" algn="l">
              <a:buFont typeface="Arial" panose="020B0604020202020204" pitchFamily="34" charset="0"/>
              <a:buChar char="•"/>
            </a:pPr>
            <a:r>
              <a:rPr lang="fr-FR" dirty="0"/>
              <a:t>Déclaration</a:t>
            </a:r>
          </a:p>
          <a:p>
            <a:pPr marL="342900" indent="-342900" algn="l">
              <a:buFont typeface="Arial" panose="020B0604020202020204" pitchFamily="34" charset="0"/>
              <a:buChar char="•"/>
            </a:pPr>
            <a:r>
              <a:rPr lang="fr-FR" dirty="0"/>
              <a:t>Lecture</a:t>
            </a:r>
          </a:p>
          <a:p>
            <a:pPr marL="342900" indent="-342900" algn="l">
              <a:buFont typeface="Arial" panose="020B0604020202020204" pitchFamily="34" charset="0"/>
              <a:buChar char="•"/>
            </a:pPr>
            <a:r>
              <a:rPr lang="fr-FR" dirty="0"/>
              <a:t>écriture</a:t>
            </a:r>
          </a:p>
          <a:p>
            <a:pPr algn="l"/>
            <a:endParaRPr lang="fr-FR" dirty="0"/>
          </a:p>
        </p:txBody>
      </p:sp>
      <p:sp>
        <p:nvSpPr>
          <p:cNvPr id="4" name="Espace réservé du numéro de diapositive 3"/>
          <p:cNvSpPr>
            <a:spLocks noGrp="1"/>
          </p:cNvSpPr>
          <p:nvPr>
            <p:ph type="sldNum" sz="quarter" idx="12"/>
          </p:nvPr>
        </p:nvSpPr>
        <p:spPr/>
        <p:txBody>
          <a:bodyPr/>
          <a:lstStyle/>
          <a:p>
            <a:fld id="{56B521BC-BAEA-481A-8E96-B99331478C98}" type="slidenum">
              <a:rPr lang="fr-FR" smtClean="0"/>
              <a:pPr/>
              <a:t>1</a:t>
            </a:fld>
            <a:endParaRPr lang="fr-FR"/>
          </a:p>
        </p:txBody>
      </p:sp>
    </p:spTree>
    <p:extLst>
      <p:ext uri="{BB962C8B-B14F-4D97-AF65-F5344CB8AC3E}">
        <p14:creationId xmlns:p14="http://schemas.microsoft.com/office/powerpoint/2010/main" val="49427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Lecture d’un Tableau à une dimension</a:t>
            </a:r>
            <a:endParaRPr lang="fr-FR" dirty="0"/>
          </a:p>
        </p:txBody>
      </p:sp>
      <p:sp>
        <p:nvSpPr>
          <p:cNvPr id="5" name="ZoneTexte 4"/>
          <p:cNvSpPr txBox="1"/>
          <p:nvPr/>
        </p:nvSpPr>
        <p:spPr>
          <a:xfrm>
            <a:off x="611560" y="2060848"/>
            <a:ext cx="8064896" cy="2492990"/>
          </a:xfrm>
          <a:prstGeom prst="rect">
            <a:avLst/>
          </a:prstGeom>
          <a:noFill/>
        </p:spPr>
        <p:txBody>
          <a:bodyPr wrap="square" rtlCol="0">
            <a:spAutoFit/>
          </a:bodyPr>
          <a:lstStyle/>
          <a:p>
            <a:endParaRPr lang="fr-FR" b="1" dirty="0"/>
          </a:p>
          <a:p>
            <a:r>
              <a:rPr lang="fr-FR" b="1" dirty="0"/>
              <a:t>Syntaxe :</a:t>
            </a:r>
            <a:r>
              <a:rPr lang="fr-FR" dirty="0"/>
              <a:t> </a:t>
            </a:r>
          </a:p>
          <a:p>
            <a:pPr algn="ctr"/>
            <a:r>
              <a:rPr lang="fr-FR" sz="2400" dirty="0" err="1"/>
              <a:t>scanf</a:t>
            </a:r>
            <a:r>
              <a:rPr lang="fr-FR" sz="2400" dirty="0"/>
              <a:t>("%</a:t>
            </a:r>
            <a:r>
              <a:rPr lang="fr-FR" sz="2400" dirty="0" err="1"/>
              <a:t>d",&amp;T</a:t>
            </a:r>
            <a:r>
              <a:rPr lang="fr-FR" sz="2400" dirty="0"/>
              <a:t>[i]) ;</a:t>
            </a:r>
          </a:p>
          <a:p>
            <a:pPr algn="ctr"/>
            <a:endParaRPr lang="fr-FR" sz="2400" dirty="0"/>
          </a:p>
          <a:p>
            <a:br>
              <a:rPr lang="fr-FR" dirty="0"/>
            </a:br>
            <a:r>
              <a:rPr lang="fr-FR" dirty="0"/>
              <a:t>Cette instruction sera exécutée à tous les éléments du tableau, elle sera mise dans une boucle « for » par exemple</a:t>
            </a:r>
          </a:p>
          <a:p>
            <a:endParaRPr lang="fr-FR" dirty="0"/>
          </a:p>
        </p:txBody>
      </p:sp>
      <p:sp>
        <p:nvSpPr>
          <p:cNvPr id="6" name="ZoneTexte 5"/>
          <p:cNvSpPr txBox="1"/>
          <p:nvPr/>
        </p:nvSpPr>
        <p:spPr>
          <a:xfrm>
            <a:off x="1979712" y="5472815"/>
            <a:ext cx="3481979" cy="1200329"/>
          </a:xfrm>
          <a:prstGeom prst="rect">
            <a:avLst/>
          </a:prstGeom>
          <a:noFill/>
        </p:spPr>
        <p:txBody>
          <a:bodyPr wrap="none" rtlCol="0">
            <a:spAutoFit/>
          </a:bodyPr>
          <a:lstStyle/>
          <a:p>
            <a:r>
              <a:rPr lang="fr-FR" b="1" dirty="0"/>
              <a:t>Exemple</a:t>
            </a:r>
            <a:r>
              <a:rPr lang="fr-FR" dirty="0"/>
              <a:t>:</a:t>
            </a:r>
          </a:p>
          <a:p>
            <a:r>
              <a:rPr lang="fr-FR" dirty="0"/>
              <a:t> </a:t>
            </a:r>
            <a:r>
              <a:rPr lang="fr-FR" dirty="0" err="1"/>
              <a:t>int</a:t>
            </a:r>
            <a:r>
              <a:rPr lang="fr-FR" dirty="0"/>
              <a:t>    i, a[10];</a:t>
            </a:r>
          </a:p>
          <a:p>
            <a:r>
              <a:rPr lang="fr-FR" dirty="0"/>
              <a:t>for(i=0;i&lt;10;i++) </a:t>
            </a:r>
            <a:r>
              <a:rPr lang="fr-FR" sz="1800" dirty="0" err="1"/>
              <a:t>scanf</a:t>
            </a:r>
            <a:r>
              <a:rPr lang="fr-FR" sz="1800" dirty="0"/>
              <a:t>("%</a:t>
            </a:r>
            <a:r>
              <a:rPr lang="fr-FR" sz="1800" dirty="0" err="1"/>
              <a:t>d",&amp;T</a:t>
            </a:r>
            <a:r>
              <a:rPr lang="fr-FR" sz="1800" dirty="0"/>
              <a:t>[i]) ;</a:t>
            </a:r>
          </a:p>
          <a:p>
            <a:endParaRPr lang="fr-FR" dirty="0"/>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10</a:t>
            </a:fld>
            <a:endParaRPr lang="fr-FR"/>
          </a:p>
        </p:txBody>
      </p:sp>
    </p:spTree>
    <p:extLst>
      <p:ext uri="{BB962C8B-B14F-4D97-AF65-F5344CB8AC3E}">
        <p14:creationId xmlns:p14="http://schemas.microsoft.com/office/powerpoint/2010/main" val="458960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Ecriture  d’un Tableau à une dimension</a:t>
            </a:r>
            <a:endParaRPr lang="fr-FR" dirty="0"/>
          </a:p>
        </p:txBody>
      </p:sp>
      <p:sp>
        <p:nvSpPr>
          <p:cNvPr id="5" name="ZoneTexte 4"/>
          <p:cNvSpPr txBox="1"/>
          <p:nvPr/>
        </p:nvSpPr>
        <p:spPr>
          <a:xfrm>
            <a:off x="611560" y="2060848"/>
            <a:ext cx="8064896" cy="2492990"/>
          </a:xfrm>
          <a:prstGeom prst="rect">
            <a:avLst/>
          </a:prstGeom>
          <a:noFill/>
        </p:spPr>
        <p:txBody>
          <a:bodyPr wrap="square" rtlCol="0">
            <a:spAutoFit/>
          </a:bodyPr>
          <a:lstStyle/>
          <a:p>
            <a:endParaRPr lang="fr-FR" b="1" dirty="0"/>
          </a:p>
          <a:p>
            <a:r>
              <a:rPr lang="fr-FR" b="1" dirty="0"/>
              <a:t>Syntaxe :</a:t>
            </a:r>
            <a:r>
              <a:rPr lang="fr-FR" dirty="0"/>
              <a:t> </a:t>
            </a:r>
          </a:p>
          <a:p>
            <a:pPr algn="ctr"/>
            <a:r>
              <a:rPr lang="fr-FR" sz="2400" dirty="0"/>
              <a:t>printf("%d",  T [i]) ;</a:t>
            </a:r>
          </a:p>
          <a:p>
            <a:pPr algn="ctr"/>
            <a:endParaRPr lang="fr-FR" sz="2400" dirty="0"/>
          </a:p>
          <a:p>
            <a:br>
              <a:rPr lang="fr-FR" dirty="0"/>
            </a:br>
            <a:r>
              <a:rPr lang="fr-FR" dirty="0"/>
              <a:t>Cette instruction sera exécutée à tous les éléments du tableau, elle sera mise dans une boucle « for » par exemple</a:t>
            </a:r>
          </a:p>
          <a:p>
            <a:endParaRPr lang="fr-FR" dirty="0"/>
          </a:p>
        </p:txBody>
      </p:sp>
      <p:sp>
        <p:nvSpPr>
          <p:cNvPr id="6" name="ZoneTexte 5"/>
          <p:cNvSpPr txBox="1"/>
          <p:nvPr/>
        </p:nvSpPr>
        <p:spPr>
          <a:xfrm>
            <a:off x="1979712" y="5472815"/>
            <a:ext cx="3344698" cy="1200329"/>
          </a:xfrm>
          <a:prstGeom prst="rect">
            <a:avLst/>
          </a:prstGeom>
          <a:noFill/>
        </p:spPr>
        <p:txBody>
          <a:bodyPr wrap="none" rtlCol="0">
            <a:spAutoFit/>
          </a:bodyPr>
          <a:lstStyle/>
          <a:p>
            <a:r>
              <a:rPr lang="fr-FR" b="1" dirty="0"/>
              <a:t>Exemple</a:t>
            </a:r>
            <a:r>
              <a:rPr lang="fr-FR" dirty="0"/>
              <a:t>:</a:t>
            </a:r>
          </a:p>
          <a:p>
            <a:r>
              <a:rPr lang="fr-FR" dirty="0"/>
              <a:t> </a:t>
            </a:r>
            <a:r>
              <a:rPr lang="fr-FR" dirty="0" err="1"/>
              <a:t>int</a:t>
            </a:r>
            <a:r>
              <a:rPr lang="fr-FR" dirty="0"/>
              <a:t>    i, a[10];</a:t>
            </a:r>
          </a:p>
          <a:p>
            <a:r>
              <a:rPr lang="fr-FR" dirty="0"/>
              <a:t>for(i=0;i&lt;10;i++) print</a:t>
            </a:r>
            <a:r>
              <a:rPr lang="fr-FR" sz="1800" dirty="0"/>
              <a:t>f("%</a:t>
            </a:r>
            <a:r>
              <a:rPr lang="fr-FR" sz="1800" dirty="0" err="1"/>
              <a:t>d",T</a:t>
            </a:r>
            <a:r>
              <a:rPr lang="fr-FR" sz="1800" dirty="0"/>
              <a:t>[i]) ;</a:t>
            </a:r>
          </a:p>
          <a:p>
            <a:endParaRPr lang="fr-FR" dirty="0"/>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11</a:t>
            </a:fld>
            <a:endParaRPr lang="fr-FR"/>
          </a:p>
        </p:txBody>
      </p:sp>
    </p:spTree>
    <p:extLst>
      <p:ext uri="{BB962C8B-B14F-4D97-AF65-F5344CB8AC3E}">
        <p14:creationId xmlns:p14="http://schemas.microsoft.com/office/powerpoint/2010/main" val="33562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Tableau à une dimension</a:t>
            </a:r>
            <a:endParaRPr lang="fr-FR" dirty="0"/>
          </a:p>
        </p:txBody>
      </p:sp>
      <p:sp>
        <p:nvSpPr>
          <p:cNvPr id="4" name="ZoneTexte 3"/>
          <p:cNvSpPr txBox="1"/>
          <p:nvPr/>
        </p:nvSpPr>
        <p:spPr>
          <a:xfrm>
            <a:off x="683568" y="2126181"/>
            <a:ext cx="648072" cy="369332"/>
          </a:xfrm>
          <a:prstGeom prst="rect">
            <a:avLst/>
          </a:prstGeom>
          <a:noFill/>
        </p:spPr>
        <p:txBody>
          <a:bodyPr wrap="square" rtlCol="0">
            <a:spAutoFit/>
          </a:bodyPr>
          <a:lstStyle/>
          <a:p>
            <a:endParaRPr lang="fr-FR" dirty="0"/>
          </a:p>
        </p:txBody>
      </p:sp>
      <p:sp>
        <p:nvSpPr>
          <p:cNvPr id="6" name="ZoneTexte 5"/>
          <p:cNvSpPr txBox="1"/>
          <p:nvPr/>
        </p:nvSpPr>
        <p:spPr>
          <a:xfrm>
            <a:off x="429816" y="2708920"/>
            <a:ext cx="7128792" cy="3139321"/>
          </a:xfrm>
          <a:prstGeom prst="rect">
            <a:avLst/>
          </a:prstGeom>
          <a:noFill/>
          <a:ln w="9525">
            <a:solidFill>
              <a:schemeClr val="tx1"/>
            </a:solidFill>
          </a:ln>
        </p:spPr>
        <p:txBody>
          <a:bodyPr wrap="square" rtlCol="0">
            <a:spAutoFit/>
          </a:bodyPr>
          <a:lstStyle/>
          <a:p>
            <a:r>
              <a:rPr lang="fr-FR" dirty="0"/>
              <a:t>#</a:t>
            </a:r>
            <a:r>
              <a:rPr lang="fr-FR" dirty="0" err="1"/>
              <a:t>include</a:t>
            </a:r>
            <a:r>
              <a:rPr lang="fr-FR" dirty="0"/>
              <a:t> &lt;</a:t>
            </a:r>
            <a:r>
              <a:rPr lang="fr-FR" dirty="0" err="1"/>
              <a:t>stdio.h</a:t>
            </a:r>
            <a:r>
              <a:rPr lang="fr-FR" dirty="0"/>
              <a:t>&gt;</a:t>
            </a:r>
          </a:p>
          <a:p>
            <a:r>
              <a:rPr lang="fr-FR" dirty="0"/>
              <a:t> </a:t>
            </a:r>
            <a:r>
              <a:rPr lang="fr-FR" dirty="0" err="1"/>
              <a:t>int</a:t>
            </a:r>
            <a:r>
              <a:rPr lang="fr-FR" dirty="0"/>
              <a:t> main()</a:t>
            </a:r>
          </a:p>
          <a:p>
            <a:r>
              <a:rPr lang="fr-FR" dirty="0"/>
              <a:t> { </a:t>
            </a:r>
            <a:r>
              <a:rPr lang="fr-FR" dirty="0" err="1"/>
              <a:t>int</a:t>
            </a:r>
            <a:r>
              <a:rPr lang="fr-FR" dirty="0"/>
              <a:t> t[10], i; </a:t>
            </a:r>
          </a:p>
          <a:p>
            <a:r>
              <a:rPr lang="fr-FR" dirty="0"/>
              <a:t>     for(i=0; i&lt;10; i++) </a:t>
            </a:r>
          </a:p>
          <a:p>
            <a:r>
              <a:rPr lang="fr-FR" dirty="0"/>
              <a:t>      { </a:t>
            </a:r>
            <a:r>
              <a:rPr lang="fr-FR" dirty="0" err="1"/>
              <a:t>printf</a:t>
            </a:r>
            <a:r>
              <a:rPr lang="fr-FR" dirty="0"/>
              <a:t>("Tapez la valeur numéro  %d: ", i );</a:t>
            </a:r>
          </a:p>
          <a:p>
            <a:r>
              <a:rPr lang="fr-FR" dirty="0"/>
              <a:t>	 </a:t>
            </a:r>
            <a:r>
              <a:rPr lang="fr-FR" dirty="0" err="1"/>
              <a:t>scanf</a:t>
            </a:r>
            <a:r>
              <a:rPr lang="fr-FR" dirty="0"/>
              <a:t>(" %d ",&amp;t[i]); }</a:t>
            </a:r>
          </a:p>
          <a:p>
            <a:r>
              <a:rPr lang="fr-FR" dirty="0"/>
              <a:t>     for(i=0; i&lt;10; i++) t[i] = t[i]+1; </a:t>
            </a:r>
          </a:p>
          <a:p>
            <a:r>
              <a:rPr lang="fr-FR" dirty="0"/>
              <a:t>     for(i=0; i&lt;10; i++) printf(" La valeur numéro  %d  est %d : " ,  i , t[i]) ; </a:t>
            </a:r>
          </a:p>
          <a:p>
            <a:r>
              <a:rPr lang="fr-FR" dirty="0"/>
              <a:t>return 0;</a:t>
            </a:r>
          </a:p>
          <a:p>
            <a:r>
              <a:rPr lang="fr-FR" dirty="0"/>
              <a:t> } </a:t>
            </a:r>
          </a:p>
          <a:p>
            <a:endParaRPr lang="fr-FR" dirty="0"/>
          </a:p>
        </p:txBody>
      </p:sp>
      <p:sp>
        <p:nvSpPr>
          <p:cNvPr id="7" name="Rectangle 6"/>
          <p:cNvSpPr/>
          <p:nvPr/>
        </p:nvSpPr>
        <p:spPr>
          <a:xfrm>
            <a:off x="407199" y="1941515"/>
            <a:ext cx="3547510" cy="369332"/>
          </a:xfrm>
          <a:prstGeom prst="rect">
            <a:avLst/>
          </a:prstGeom>
        </p:spPr>
        <p:txBody>
          <a:bodyPr wrap="none">
            <a:spAutoFit/>
          </a:bodyPr>
          <a:lstStyle/>
          <a:p>
            <a:r>
              <a:rPr lang="fr-FR" b="1" dirty="0"/>
              <a:t>Exemple 1 : utilisation d'un tableau</a:t>
            </a:r>
          </a:p>
        </p:txBody>
      </p:sp>
      <p:sp>
        <p:nvSpPr>
          <p:cNvPr id="8" name="ZoneTexte 7"/>
          <p:cNvSpPr txBox="1"/>
          <p:nvPr/>
        </p:nvSpPr>
        <p:spPr>
          <a:xfrm>
            <a:off x="5508104" y="3816915"/>
            <a:ext cx="3312368" cy="646331"/>
          </a:xfrm>
          <a:prstGeom prst="rect">
            <a:avLst/>
          </a:prstGeom>
          <a:noFill/>
        </p:spPr>
        <p:txBody>
          <a:bodyPr wrap="square" rtlCol="0">
            <a:spAutoFit/>
          </a:bodyPr>
          <a:lstStyle/>
          <a:p>
            <a:r>
              <a:rPr lang="fr-FR" b="1" dirty="0">
                <a:solidFill>
                  <a:schemeClr val="accent6">
                    <a:lumMod val="75000"/>
                  </a:schemeClr>
                </a:solidFill>
              </a:rPr>
              <a:t>Instruction de lecture des éléments d’un tableau</a:t>
            </a:r>
          </a:p>
        </p:txBody>
      </p:sp>
      <p:sp>
        <p:nvSpPr>
          <p:cNvPr id="9" name="ZoneTexte 8"/>
          <p:cNvSpPr txBox="1"/>
          <p:nvPr/>
        </p:nvSpPr>
        <p:spPr>
          <a:xfrm>
            <a:off x="4246240" y="5949280"/>
            <a:ext cx="3312368" cy="646331"/>
          </a:xfrm>
          <a:prstGeom prst="rect">
            <a:avLst/>
          </a:prstGeom>
          <a:noFill/>
        </p:spPr>
        <p:txBody>
          <a:bodyPr wrap="square" rtlCol="0">
            <a:spAutoFit/>
          </a:bodyPr>
          <a:lstStyle/>
          <a:p>
            <a:r>
              <a:rPr lang="fr-FR" b="1" dirty="0">
                <a:solidFill>
                  <a:schemeClr val="accent6">
                    <a:lumMod val="75000"/>
                  </a:schemeClr>
                </a:solidFill>
              </a:rPr>
              <a:t>Instruction de l’affichage des  éléments du tableau</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12</a:t>
            </a:fld>
            <a:endParaRPr lang="fr-FR"/>
          </a:p>
        </p:txBody>
      </p:sp>
    </p:spTree>
    <p:extLst>
      <p:ext uri="{BB962C8B-B14F-4D97-AF65-F5344CB8AC3E}">
        <p14:creationId xmlns:p14="http://schemas.microsoft.com/office/powerpoint/2010/main" val="1174537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mph" presetSubtype="0" fill="hold" nodeType="clickEffect">
                                  <p:stCondLst>
                                    <p:cond delay="0"/>
                                  </p:stCondLst>
                                  <p:iterate type="lt">
                                    <p:tmPct val="10000"/>
                                  </p:iterate>
                                  <p:childTnLst>
                                    <p:animClr clrSpc="rgb" dir="cw">
                                      <p:cBhvr override="childStyle">
                                        <p:cTn id="6" dur="500" fill="hold"/>
                                        <p:tgtEl>
                                          <p:spTgt spid="6">
                                            <p:txEl>
                                              <p:pRg st="5" end="5"/>
                                            </p:txEl>
                                          </p:spTgt>
                                        </p:tgtEl>
                                        <p:attrNameLst>
                                          <p:attrName>style.color</p:attrName>
                                        </p:attrNameLst>
                                      </p:cBhvr>
                                      <p:to>
                                        <a:schemeClr val="accent2"/>
                                      </p:to>
                                    </p:animClr>
                                    <p:animClr clrSpc="rgb" dir="cw">
                                      <p:cBhvr>
                                        <p:cTn id="7" dur="500" fill="hold"/>
                                        <p:tgtEl>
                                          <p:spTgt spid="6">
                                            <p:txEl>
                                              <p:pRg st="5" end="5"/>
                                            </p:txEl>
                                          </p:spTgt>
                                        </p:tgtEl>
                                        <p:attrNameLst>
                                          <p:attrName>fillcolor</p:attrName>
                                        </p:attrNameLst>
                                      </p:cBhvr>
                                      <p:to>
                                        <a:schemeClr val="accent2"/>
                                      </p:to>
                                    </p:animClr>
                                    <p:set>
                                      <p:cBhvr>
                                        <p:cTn id="8" dur="500" fill="hold"/>
                                        <p:tgtEl>
                                          <p:spTgt spid="6">
                                            <p:txEl>
                                              <p:pRg st="5" end="5"/>
                                            </p:txEl>
                                          </p:spTgt>
                                        </p:tgtEl>
                                        <p:attrNameLst>
                                          <p:attrName>fill.type</p:attrName>
                                        </p:attrNameLst>
                                      </p:cBhvr>
                                      <p:to>
                                        <p:strVal val="solid"/>
                                      </p:to>
                                    </p:set>
                                    <p:anim to="1.5" calcmode="lin" valueType="num">
                                      <p:cBhvr override="childStyle">
                                        <p:cTn id="9" dur="500" fill="hold"/>
                                        <p:tgtEl>
                                          <p:spTgt spid="6">
                                            <p:txEl>
                                              <p:pRg st="5" end="5"/>
                                            </p:txEl>
                                          </p:spTgt>
                                        </p:tgtEl>
                                        <p:attrNameLst>
                                          <p:attrName>style.fontSize</p:attrName>
                                        </p:attrNameLst>
                                      </p:cBhvr>
                                    </p:anim>
                                  </p:childTnLst>
                                </p:cTn>
                              </p:par>
                              <p:par>
                                <p:cTn id="10" presetID="1"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1" nodeType="clickEffect">
                                  <p:stCondLst>
                                    <p:cond delay="0"/>
                                  </p:stCondLst>
                                  <p:childTnLst>
                                    <p:animEffect transition="out" filter="fade">
                                      <p:cBhvr>
                                        <p:cTn id="15" dur="500"/>
                                        <p:tgtEl>
                                          <p:spTgt spid="8"/>
                                        </p:tgtEl>
                                      </p:cBhvr>
                                    </p:animEffect>
                                    <p:set>
                                      <p:cBhvr>
                                        <p:cTn id="16" dur="1" fill="hold">
                                          <p:stCondLst>
                                            <p:cond delay="499"/>
                                          </p:stCondLst>
                                        </p:cTn>
                                        <p:tgtEl>
                                          <p:spTgt spid="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8" presetClass="emph" presetSubtype="0" fill="hold" nodeType="clickEffect">
                                  <p:stCondLst>
                                    <p:cond delay="0"/>
                                  </p:stCondLst>
                                  <p:iterate type="lt">
                                    <p:tmPct val="10000"/>
                                  </p:iterate>
                                  <p:childTnLst>
                                    <p:animClr clrSpc="rgb" dir="cw">
                                      <p:cBhvr override="childStyle">
                                        <p:cTn id="20" dur="500" fill="hold"/>
                                        <p:tgtEl>
                                          <p:spTgt spid="6">
                                            <p:txEl>
                                              <p:pRg st="7" end="7"/>
                                            </p:txEl>
                                          </p:spTgt>
                                        </p:tgtEl>
                                        <p:attrNameLst>
                                          <p:attrName>style.color</p:attrName>
                                        </p:attrNameLst>
                                      </p:cBhvr>
                                      <p:to>
                                        <a:schemeClr val="accent2"/>
                                      </p:to>
                                    </p:animClr>
                                    <p:animClr clrSpc="rgb" dir="cw">
                                      <p:cBhvr>
                                        <p:cTn id="21" dur="500" fill="hold"/>
                                        <p:tgtEl>
                                          <p:spTgt spid="6">
                                            <p:txEl>
                                              <p:pRg st="7" end="7"/>
                                            </p:txEl>
                                          </p:spTgt>
                                        </p:tgtEl>
                                        <p:attrNameLst>
                                          <p:attrName>fillcolor</p:attrName>
                                        </p:attrNameLst>
                                      </p:cBhvr>
                                      <p:to>
                                        <a:schemeClr val="accent2"/>
                                      </p:to>
                                    </p:animClr>
                                    <p:set>
                                      <p:cBhvr>
                                        <p:cTn id="22" dur="500" fill="hold"/>
                                        <p:tgtEl>
                                          <p:spTgt spid="6">
                                            <p:txEl>
                                              <p:pRg st="7" end="7"/>
                                            </p:txEl>
                                          </p:spTgt>
                                        </p:tgtEl>
                                        <p:attrNameLst>
                                          <p:attrName>fill.type</p:attrName>
                                        </p:attrNameLst>
                                      </p:cBhvr>
                                      <p:to>
                                        <p:strVal val="solid"/>
                                      </p:to>
                                    </p:set>
                                    <p:anim to="1.5" calcmode="lin" valueType="num">
                                      <p:cBhvr override="childStyle">
                                        <p:cTn id="23" dur="500" fill="hold"/>
                                        <p:tgtEl>
                                          <p:spTgt spid="6">
                                            <p:txEl>
                                              <p:pRg st="7" end="7"/>
                                            </p:txEl>
                                          </p:spTgt>
                                        </p:tgtEl>
                                        <p:attrNameLst>
                                          <p:attrName>style.fontSize</p:attrName>
                                        </p:attrNameLst>
                                      </p:cBhvr>
                                    </p:anim>
                                  </p:childTnLst>
                                </p:cTn>
                              </p:par>
                            </p:childTnLst>
                          </p:cTn>
                        </p:par>
                      </p:childTnLst>
                    </p:cTn>
                  </p:par>
                  <p:par>
                    <p:cTn id="24" fill="hold">
                      <p:stCondLst>
                        <p:cond delay="indefinite"/>
                      </p:stCondLst>
                      <p:childTnLst>
                        <p:par>
                          <p:cTn id="25" fill="hold">
                            <p:stCondLst>
                              <p:cond delay="0"/>
                            </p:stCondLst>
                            <p:childTnLst>
                              <p:par>
                                <p:cTn id="26" presetID="28" presetClass="emph" presetSubtype="0" fill="hold" nodeType="clickEffect">
                                  <p:stCondLst>
                                    <p:cond delay="0"/>
                                  </p:stCondLst>
                                  <p:iterate type="lt">
                                    <p:tmPct val="10000"/>
                                  </p:iterate>
                                  <p:childTnLst>
                                    <p:animClr clrSpc="rgb" dir="cw">
                                      <p:cBhvr override="childStyle">
                                        <p:cTn id="27" dur="500" fill="hold"/>
                                        <p:tgtEl>
                                          <p:spTgt spid="6">
                                            <p:txEl>
                                              <p:pRg st="8" end="8"/>
                                            </p:txEl>
                                          </p:spTgt>
                                        </p:tgtEl>
                                        <p:attrNameLst>
                                          <p:attrName>style.color</p:attrName>
                                        </p:attrNameLst>
                                      </p:cBhvr>
                                      <p:to>
                                        <a:schemeClr val="accent2"/>
                                      </p:to>
                                    </p:animClr>
                                    <p:animClr clrSpc="rgb" dir="cw">
                                      <p:cBhvr>
                                        <p:cTn id="28" dur="500" fill="hold"/>
                                        <p:tgtEl>
                                          <p:spTgt spid="6">
                                            <p:txEl>
                                              <p:pRg st="8" end="8"/>
                                            </p:txEl>
                                          </p:spTgt>
                                        </p:tgtEl>
                                        <p:attrNameLst>
                                          <p:attrName>fillcolor</p:attrName>
                                        </p:attrNameLst>
                                      </p:cBhvr>
                                      <p:to>
                                        <a:schemeClr val="accent2"/>
                                      </p:to>
                                    </p:animClr>
                                    <p:set>
                                      <p:cBhvr>
                                        <p:cTn id="29" dur="500" fill="hold"/>
                                        <p:tgtEl>
                                          <p:spTgt spid="6">
                                            <p:txEl>
                                              <p:pRg st="8" end="8"/>
                                            </p:txEl>
                                          </p:spTgt>
                                        </p:tgtEl>
                                        <p:attrNameLst>
                                          <p:attrName>fill.type</p:attrName>
                                        </p:attrNameLst>
                                      </p:cBhvr>
                                      <p:to>
                                        <p:strVal val="solid"/>
                                      </p:to>
                                    </p:set>
                                    <p:anim to="1.5" calcmode="lin" valueType="num">
                                      <p:cBhvr override="childStyle">
                                        <p:cTn id="30" dur="500" fill="hold"/>
                                        <p:tgtEl>
                                          <p:spTgt spid="6">
                                            <p:txEl>
                                              <p:pRg st="8" end="8"/>
                                            </p:txEl>
                                          </p:spTgt>
                                        </p:tgtEl>
                                        <p:attrNameLst>
                                          <p:attrName>style.fontSize</p:attrName>
                                        </p:attrNameLst>
                                      </p:cBhvr>
                                    </p:anim>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Tableau à une dimension</a:t>
            </a:r>
            <a:endParaRPr lang="fr-FR" dirty="0"/>
          </a:p>
        </p:txBody>
      </p:sp>
      <p:sp>
        <p:nvSpPr>
          <p:cNvPr id="6" name="ZoneTexte 5"/>
          <p:cNvSpPr txBox="1"/>
          <p:nvPr/>
        </p:nvSpPr>
        <p:spPr>
          <a:xfrm>
            <a:off x="899592" y="1556792"/>
            <a:ext cx="6840760" cy="2031325"/>
          </a:xfrm>
          <a:prstGeom prst="rect">
            <a:avLst/>
          </a:prstGeom>
          <a:noFill/>
        </p:spPr>
        <p:txBody>
          <a:bodyPr wrap="square" rtlCol="0">
            <a:spAutoFit/>
          </a:bodyPr>
          <a:lstStyle/>
          <a:p>
            <a:r>
              <a:rPr lang="fr-FR" b="1" dirty="0"/>
              <a:t>Traitements sur les tableaux</a:t>
            </a:r>
          </a:p>
          <a:p>
            <a:r>
              <a:rPr lang="fr-FR" dirty="0"/>
              <a:t>Nous allons maintenant étudier différents algorithmes standards qu'il faut savoir effectuer sur des tableaux : calcul de la moyenne, recherche du plus petit élément,…</a:t>
            </a:r>
            <a:br>
              <a:rPr lang="fr-FR" dirty="0"/>
            </a:br>
            <a:r>
              <a:rPr lang="fr-FR" dirty="0"/>
              <a:t>Ces traitements et recherche en tout genre sont des algorithmes indispensables que l’on  doit connaître </a:t>
            </a:r>
          </a:p>
          <a:p>
            <a:endParaRPr lang="fr-FR" dirty="0"/>
          </a:p>
        </p:txBody>
      </p:sp>
      <p:sp>
        <p:nvSpPr>
          <p:cNvPr id="7" name="ZoneTexte 6"/>
          <p:cNvSpPr txBox="1"/>
          <p:nvPr/>
        </p:nvSpPr>
        <p:spPr>
          <a:xfrm>
            <a:off x="899592" y="3588117"/>
            <a:ext cx="6912768" cy="2862322"/>
          </a:xfrm>
          <a:prstGeom prst="rect">
            <a:avLst/>
          </a:prstGeom>
          <a:noFill/>
        </p:spPr>
        <p:txBody>
          <a:bodyPr wrap="square" rtlCol="0">
            <a:spAutoFit/>
          </a:bodyPr>
          <a:lstStyle/>
          <a:p>
            <a:r>
              <a:rPr lang="fr-FR" b="1" dirty="0"/>
              <a:t>Calcul de la moyenne</a:t>
            </a:r>
          </a:p>
          <a:p>
            <a:r>
              <a:rPr lang="fr-FR" dirty="0"/>
              <a:t>On suppose que des éléments sont stockés dans un tableau contenant 4 cases : on veut calculer la moyenne des éléments de ce tableau.</a:t>
            </a:r>
          </a:p>
          <a:p>
            <a:r>
              <a:rPr lang="fr-FR" b="1" dirty="0"/>
              <a:t>Algorithme utilisé :</a:t>
            </a:r>
            <a:br>
              <a:rPr lang="fr-FR" dirty="0"/>
            </a:br>
            <a:endParaRPr lang="fr-FR" dirty="0"/>
          </a:p>
          <a:p>
            <a:r>
              <a:rPr lang="fr-FR" dirty="0"/>
              <a:t>On initialise une variable s à 0. Il faudra parcourir le tableau et ajouter à chaque étape l'élément courant du tableau à s. On divisera ensuite s par le nombre d'éléments du tableau. Il faut maintenant formaliser cet algorithme.</a:t>
            </a:r>
          </a:p>
          <a:p>
            <a:endParaRPr lang="fr-FR" dirty="0"/>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13</a:t>
            </a:fld>
            <a:endParaRPr lang="fr-FR"/>
          </a:p>
        </p:txBody>
      </p:sp>
    </p:spTree>
    <p:extLst>
      <p:ext uri="{BB962C8B-B14F-4D97-AF65-F5344CB8AC3E}">
        <p14:creationId xmlns:p14="http://schemas.microsoft.com/office/powerpoint/2010/main" val="358110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 à une dimension</a:t>
            </a:r>
            <a:endParaRPr lang="fr-FR" dirty="0"/>
          </a:p>
        </p:txBody>
      </p:sp>
      <p:sp>
        <p:nvSpPr>
          <p:cNvPr id="4" name="ZoneTexte 3"/>
          <p:cNvSpPr txBox="1"/>
          <p:nvPr/>
        </p:nvSpPr>
        <p:spPr>
          <a:xfrm>
            <a:off x="899592" y="2487909"/>
            <a:ext cx="5472608" cy="3970318"/>
          </a:xfrm>
          <a:prstGeom prst="rect">
            <a:avLst/>
          </a:prstGeom>
          <a:noFill/>
          <a:ln w="9525">
            <a:solidFill>
              <a:schemeClr val="tx1"/>
            </a:solidFill>
          </a:ln>
        </p:spPr>
        <p:txBody>
          <a:bodyPr wrap="square" rtlCol="0">
            <a:spAutoFit/>
          </a:bodyPr>
          <a:lstStyle/>
          <a:p>
            <a:r>
              <a:rPr lang="fr-FR" dirty="0"/>
              <a:t>#include &lt;</a:t>
            </a:r>
            <a:r>
              <a:rPr lang="fr-FR" dirty="0" err="1"/>
              <a:t>stdio,h</a:t>
            </a:r>
            <a:r>
              <a:rPr lang="fr-FR" dirty="0"/>
              <a:t>&gt;  </a:t>
            </a:r>
          </a:p>
          <a:p>
            <a:r>
              <a:rPr lang="fr-FR" dirty="0" err="1"/>
              <a:t>int</a:t>
            </a:r>
            <a:r>
              <a:rPr lang="fr-FR" dirty="0"/>
              <a:t> main() </a:t>
            </a:r>
          </a:p>
          <a:p>
            <a:r>
              <a:rPr lang="fr-FR" dirty="0"/>
              <a:t>{ </a:t>
            </a:r>
            <a:r>
              <a:rPr lang="fr-FR" dirty="0" err="1"/>
              <a:t>int</a:t>
            </a:r>
            <a:r>
              <a:rPr lang="fr-FR" dirty="0"/>
              <a:t> t[4], i;</a:t>
            </a:r>
          </a:p>
          <a:p>
            <a:r>
              <a:rPr lang="fr-FR" dirty="0"/>
              <a:t>   double s=0; </a:t>
            </a:r>
          </a:p>
          <a:p>
            <a:r>
              <a:rPr lang="fr-FR" dirty="0"/>
              <a:t>  for(i=0; i&lt;4; i++) </a:t>
            </a:r>
          </a:p>
          <a:p>
            <a:r>
              <a:rPr lang="fr-FR" dirty="0"/>
              <a:t>   {</a:t>
            </a:r>
            <a:r>
              <a:rPr lang="fr-FR" dirty="0" err="1"/>
              <a:t>printf</a:t>
            </a:r>
            <a:r>
              <a:rPr lang="fr-FR" dirty="0"/>
              <a:t>("Tapez la valeur numéro  %d: ", i );</a:t>
            </a:r>
          </a:p>
          <a:p>
            <a:r>
              <a:rPr lang="fr-FR" dirty="0"/>
              <a:t>	 </a:t>
            </a:r>
            <a:r>
              <a:rPr lang="fr-FR" dirty="0" err="1"/>
              <a:t>scanf</a:t>
            </a:r>
            <a:r>
              <a:rPr lang="fr-FR" dirty="0"/>
              <a:t>(" %d ",&amp;t[i]); </a:t>
            </a:r>
          </a:p>
          <a:p>
            <a:r>
              <a:rPr lang="fr-FR" dirty="0"/>
              <a:t>      s = s + t[i];</a:t>
            </a:r>
          </a:p>
          <a:p>
            <a:r>
              <a:rPr lang="fr-FR" dirty="0"/>
              <a:t>   } </a:t>
            </a:r>
          </a:p>
          <a:p>
            <a:r>
              <a:rPr lang="fr-FR" dirty="0"/>
              <a:t>    s = s/4;</a:t>
            </a:r>
          </a:p>
          <a:p>
            <a:r>
              <a:rPr lang="fr-FR" dirty="0"/>
              <a:t>printf(" La moyenne  est %d : " , s) ;  </a:t>
            </a:r>
          </a:p>
          <a:p>
            <a:r>
              <a:rPr lang="fr-FR" dirty="0"/>
              <a:t>return 0;</a:t>
            </a:r>
          </a:p>
          <a:p>
            <a:r>
              <a:rPr lang="fr-FR" dirty="0"/>
              <a:t>} </a:t>
            </a:r>
          </a:p>
          <a:p>
            <a:endParaRPr lang="fr-FR" dirty="0"/>
          </a:p>
        </p:txBody>
      </p:sp>
      <p:sp>
        <p:nvSpPr>
          <p:cNvPr id="5" name="ZoneTexte 4"/>
          <p:cNvSpPr txBox="1"/>
          <p:nvPr/>
        </p:nvSpPr>
        <p:spPr>
          <a:xfrm>
            <a:off x="1331640" y="1844824"/>
            <a:ext cx="3336619" cy="646331"/>
          </a:xfrm>
          <a:prstGeom prst="rect">
            <a:avLst/>
          </a:prstGeom>
          <a:noFill/>
        </p:spPr>
        <p:txBody>
          <a:bodyPr wrap="none" rtlCol="0">
            <a:spAutoFit/>
          </a:bodyPr>
          <a:lstStyle/>
          <a:p>
            <a:r>
              <a:rPr lang="fr-FR" b="1" dirty="0"/>
              <a:t>Exemple 3 : calcul de la moyenne</a:t>
            </a:r>
          </a:p>
          <a:p>
            <a:endParaRPr lang="fr-FR" dirty="0"/>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14</a:t>
            </a:fld>
            <a:endParaRPr lang="fr-FR"/>
          </a:p>
        </p:txBody>
      </p:sp>
      <p:sp>
        <p:nvSpPr>
          <p:cNvPr id="6" name="ZoneTexte 5"/>
          <p:cNvSpPr txBox="1"/>
          <p:nvPr/>
        </p:nvSpPr>
        <p:spPr>
          <a:xfrm>
            <a:off x="6262262" y="3398561"/>
            <a:ext cx="2808312" cy="646331"/>
          </a:xfrm>
          <a:prstGeom prst="rect">
            <a:avLst/>
          </a:prstGeom>
          <a:noFill/>
        </p:spPr>
        <p:txBody>
          <a:bodyPr wrap="square" rtlCol="0">
            <a:spAutoFit/>
          </a:bodyPr>
          <a:lstStyle/>
          <a:p>
            <a:r>
              <a:rPr lang="fr-FR" b="1" dirty="0">
                <a:solidFill>
                  <a:schemeClr val="accent6">
                    <a:lumMod val="75000"/>
                  </a:schemeClr>
                </a:solidFill>
              </a:rPr>
              <a:t>Instruction de lecture des éléments d’un tableau</a:t>
            </a:r>
          </a:p>
        </p:txBody>
      </p:sp>
      <p:sp>
        <p:nvSpPr>
          <p:cNvPr id="8" name="Bulle ronde 7"/>
          <p:cNvSpPr/>
          <p:nvPr/>
        </p:nvSpPr>
        <p:spPr>
          <a:xfrm>
            <a:off x="5974230" y="3161752"/>
            <a:ext cx="3096344" cy="1119948"/>
          </a:xfrm>
          <a:prstGeom prst="wedgeEllipseCallout">
            <a:avLst>
              <a:gd name="adj1" fmla="val -75000"/>
              <a:gd name="adj2" fmla="val 16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2" name="Groupe 11"/>
          <p:cNvGrpSpPr/>
          <p:nvPr/>
        </p:nvGrpSpPr>
        <p:grpSpPr>
          <a:xfrm>
            <a:off x="5868144" y="4653136"/>
            <a:ext cx="3312368" cy="1119948"/>
            <a:chOff x="5868144" y="4653136"/>
            <a:chExt cx="3312368" cy="1119948"/>
          </a:xfrm>
        </p:grpSpPr>
        <p:sp>
          <p:nvSpPr>
            <p:cNvPr id="7" name="ZoneTexte 6"/>
            <p:cNvSpPr txBox="1"/>
            <p:nvPr/>
          </p:nvSpPr>
          <p:spPr>
            <a:xfrm>
              <a:off x="5868144" y="4889945"/>
              <a:ext cx="3312368" cy="646331"/>
            </a:xfrm>
            <a:prstGeom prst="rect">
              <a:avLst/>
            </a:prstGeom>
            <a:noFill/>
          </p:spPr>
          <p:txBody>
            <a:bodyPr wrap="square" rtlCol="0">
              <a:spAutoFit/>
            </a:bodyPr>
            <a:lstStyle/>
            <a:p>
              <a:r>
                <a:rPr lang="fr-FR" b="1" dirty="0">
                  <a:solidFill>
                    <a:schemeClr val="accent6">
                      <a:lumMod val="75000"/>
                    </a:schemeClr>
                  </a:solidFill>
                </a:rPr>
                <a:t>Instruction de  calcul de la somme des éléments du tableau</a:t>
              </a:r>
            </a:p>
          </p:txBody>
        </p:sp>
        <p:sp>
          <p:nvSpPr>
            <p:cNvPr id="9" name="Bulle ronde 8"/>
            <p:cNvSpPr/>
            <p:nvPr/>
          </p:nvSpPr>
          <p:spPr>
            <a:xfrm>
              <a:off x="5868144" y="4653136"/>
              <a:ext cx="3096344" cy="1119948"/>
            </a:xfrm>
            <a:prstGeom prst="wedgeEllipseCallout">
              <a:avLst>
                <a:gd name="adj1" fmla="val -172032"/>
                <a:gd name="adj2" fmla="val -517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3" name="Groupe 12"/>
          <p:cNvGrpSpPr/>
          <p:nvPr/>
        </p:nvGrpSpPr>
        <p:grpSpPr>
          <a:xfrm>
            <a:off x="4139952" y="5549412"/>
            <a:ext cx="3960440" cy="1119948"/>
            <a:chOff x="4139952" y="5549412"/>
            <a:chExt cx="3960440" cy="1119948"/>
          </a:xfrm>
        </p:grpSpPr>
        <p:sp>
          <p:nvSpPr>
            <p:cNvPr id="10" name="ZoneTexte 9"/>
            <p:cNvSpPr txBox="1"/>
            <p:nvPr/>
          </p:nvSpPr>
          <p:spPr>
            <a:xfrm>
              <a:off x="4139952" y="5786221"/>
              <a:ext cx="3960440" cy="646331"/>
            </a:xfrm>
            <a:prstGeom prst="rect">
              <a:avLst/>
            </a:prstGeom>
            <a:solidFill>
              <a:srgbClr val="FFFFCC"/>
            </a:solidFill>
          </p:spPr>
          <p:txBody>
            <a:bodyPr wrap="square" rtlCol="0">
              <a:spAutoFit/>
            </a:bodyPr>
            <a:lstStyle/>
            <a:p>
              <a:r>
                <a:rPr lang="fr-FR" b="1" dirty="0">
                  <a:solidFill>
                    <a:schemeClr val="accent6">
                      <a:lumMod val="75000"/>
                    </a:schemeClr>
                  </a:solidFill>
                </a:rPr>
                <a:t>Instruction de  calcul de la moyenne des éléments du tableau</a:t>
              </a:r>
            </a:p>
          </p:txBody>
        </p:sp>
        <p:sp>
          <p:nvSpPr>
            <p:cNvPr id="11" name="Bulle ronde 10"/>
            <p:cNvSpPr/>
            <p:nvPr/>
          </p:nvSpPr>
          <p:spPr>
            <a:xfrm>
              <a:off x="4139952" y="5549412"/>
              <a:ext cx="3526466" cy="1119948"/>
            </a:xfrm>
            <a:prstGeom prst="wedgeEllipseCallout">
              <a:avLst>
                <a:gd name="adj1" fmla="val -125098"/>
                <a:gd name="adj2" fmla="val -852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203074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 à une dimension</a:t>
            </a:r>
            <a:endParaRPr lang="fr-FR" dirty="0"/>
          </a:p>
        </p:txBody>
      </p:sp>
      <p:sp>
        <p:nvSpPr>
          <p:cNvPr id="4" name="ZoneTexte 3"/>
          <p:cNvSpPr txBox="1"/>
          <p:nvPr/>
        </p:nvSpPr>
        <p:spPr>
          <a:xfrm>
            <a:off x="611560" y="1844824"/>
            <a:ext cx="5688224" cy="923330"/>
          </a:xfrm>
          <a:prstGeom prst="rect">
            <a:avLst/>
          </a:prstGeom>
          <a:noFill/>
        </p:spPr>
        <p:txBody>
          <a:bodyPr wrap="none" rtlCol="0">
            <a:spAutoFit/>
          </a:bodyPr>
          <a:lstStyle/>
          <a:p>
            <a:r>
              <a:rPr lang="fr-FR" b="1" dirty="0"/>
              <a:t>Recherche dans un tableau:</a:t>
            </a:r>
          </a:p>
          <a:p>
            <a:pPr marL="285750" indent="-285750">
              <a:buFont typeface="Arial" panose="020B0604020202020204" pitchFamily="34" charset="0"/>
              <a:buChar char="•"/>
            </a:pPr>
            <a:r>
              <a:rPr lang="fr-FR" dirty="0"/>
              <a:t>Recherche  d’une valeur donnée  dans un tableau </a:t>
            </a:r>
          </a:p>
          <a:p>
            <a:pPr marL="285750" indent="-285750">
              <a:buFont typeface="Arial" panose="020B0604020202020204" pitchFamily="34" charset="0"/>
              <a:buChar char="•"/>
            </a:pPr>
            <a:r>
              <a:rPr lang="fr-FR" dirty="0"/>
              <a:t>Recherche du minimum (ou maximum) dans un tableau</a:t>
            </a:r>
          </a:p>
        </p:txBody>
      </p:sp>
      <p:sp>
        <p:nvSpPr>
          <p:cNvPr id="5" name="ZoneTexte 4"/>
          <p:cNvSpPr txBox="1"/>
          <p:nvPr/>
        </p:nvSpPr>
        <p:spPr>
          <a:xfrm>
            <a:off x="611560" y="3068960"/>
            <a:ext cx="4212692" cy="369332"/>
          </a:xfrm>
          <a:prstGeom prst="rect">
            <a:avLst/>
          </a:prstGeom>
          <a:noFill/>
        </p:spPr>
        <p:txBody>
          <a:bodyPr wrap="none" rtlCol="0">
            <a:spAutoFit/>
          </a:bodyPr>
          <a:lstStyle/>
          <a:p>
            <a:r>
              <a:rPr lang="fr-FR" b="1" dirty="0">
                <a:solidFill>
                  <a:schemeClr val="bg1">
                    <a:lumMod val="65000"/>
                  </a:schemeClr>
                </a:solidFill>
              </a:rPr>
              <a:t>Inverser l'ordre des éléments d'un tableau</a:t>
            </a:r>
            <a:endParaRPr lang="fr-FR" dirty="0">
              <a:solidFill>
                <a:schemeClr val="bg1">
                  <a:lumMod val="65000"/>
                </a:schemeClr>
              </a:solidFill>
            </a:endParaRPr>
          </a:p>
        </p:txBody>
      </p:sp>
      <p:sp>
        <p:nvSpPr>
          <p:cNvPr id="6" name="ZoneTexte 5"/>
          <p:cNvSpPr txBox="1"/>
          <p:nvPr/>
        </p:nvSpPr>
        <p:spPr>
          <a:xfrm>
            <a:off x="642910" y="3861048"/>
            <a:ext cx="4390754" cy="369332"/>
          </a:xfrm>
          <a:prstGeom prst="rect">
            <a:avLst/>
          </a:prstGeom>
          <a:noFill/>
        </p:spPr>
        <p:txBody>
          <a:bodyPr wrap="none" rtlCol="0">
            <a:spAutoFit/>
          </a:bodyPr>
          <a:lstStyle/>
          <a:p>
            <a:r>
              <a:rPr lang="fr-FR" b="1" dirty="0"/>
              <a:t>Permuter entre certaines cases d’un tableau</a:t>
            </a:r>
          </a:p>
        </p:txBody>
      </p:sp>
      <p:sp>
        <p:nvSpPr>
          <p:cNvPr id="7" name="ZoneTexte 6"/>
          <p:cNvSpPr txBox="1"/>
          <p:nvPr/>
        </p:nvSpPr>
        <p:spPr>
          <a:xfrm>
            <a:off x="714348" y="4714884"/>
            <a:ext cx="2691250" cy="369332"/>
          </a:xfrm>
          <a:prstGeom prst="rect">
            <a:avLst/>
          </a:prstGeom>
          <a:noFill/>
        </p:spPr>
        <p:txBody>
          <a:bodyPr wrap="none" rtlCol="0">
            <a:spAutoFit/>
          </a:bodyPr>
          <a:lstStyle/>
          <a:p>
            <a:r>
              <a:rPr lang="fr-FR" b="1" dirty="0"/>
              <a:t>Suppression et tassement </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15</a:t>
            </a:fld>
            <a:endParaRPr lang="fr-FR"/>
          </a:p>
        </p:txBody>
      </p:sp>
    </p:spTree>
    <p:extLst>
      <p:ext uri="{BB962C8B-B14F-4D97-AF65-F5344CB8AC3E}">
        <p14:creationId xmlns:p14="http://schemas.microsoft.com/office/powerpoint/2010/main" val="677943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B521BC-BAEA-481A-8E96-B99331478C98}" type="slidenum">
              <a:rPr lang="fr-FR" smtClean="0"/>
              <a:pPr/>
              <a:t>16</a:t>
            </a:fld>
            <a:endParaRPr lang="fr-FR"/>
          </a:p>
        </p:txBody>
      </p:sp>
      <p:sp>
        <p:nvSpPr>
          <p:cNvPr id="5" name="Titre 1"/>
          <p:cNvSpPr>
            <a:spLocks noGrp="1"/>
          </p:cNvSpPr>
          <p:nvPr>
            <p:ph type="title"/>
          </p:nvPr>
        </p:nvSpPr>
        <p:spPr>
          <a:xfrm>
            <a:off x="457200" y="274638"/>
            <a:ext cx="8229600" cy="1143000"/>
          </a:xfrm>
        </p:spPr>
        <p:txBody>
          <a:bodyPr/>
          <a:lstStyle/>
          <a:p>
            <a:r>
              <a:rPr lang="fr-FR" b="1" dirty="0"/>
              <a:t>Tableau à une dimension</a:t>
            </a:r>
            <a:endParaRPr lang="fr-FR" dirty="0"/>
          </a:p>
        </p:txBody>
      </p:sp>
      <p:sp>
        <p:nvSpPr>
          <p:cNvPr id="6" name="ZoneTexte 5"/>
          <p:cNvSpPr txBox="1"/>
          <p:nvPr/>
        </p:nvSpPr>
        <p:spPr>
          <a:xfrm>
            <a:off x="179512" y="1484784"/>
            <a:ext cx="5506187" cy="1200329"/>
          </a:xfrm>
          <a:prstGeom prst="rect">
            <a:avLst/>
          </a:prstGeom>
          <a:noFill/>
          <a:ln w="9525">
            <a:solidFill>
              <a:schemeClr val="tx1"/>
            </a:solidFill>
          </a:ln>
        </p:spPr>
        <p:txBody>
          <a:bodyPr wrap="none" rtlCol="0">
            <a:spAutoFit/>
          </a:bodyPr>
          <a:lstStyle/>
          <a:p>
            <a:r>
              <a:rPr lang="fr-FR" b="1" dirty="0"/>
              <a:t>Recherche du min (ou max)</a:t>
            </a:r>
          </a:p>
          <a:p>
            <a:r>
              <a:rPr lang="fr-FR" dirty="0"/>
              <a:t>min=T[0];    //initialiser la var min</a:t>
            </a:r>
          </a:p>
          <a:p>
            <a:r>
              <a:rPr lang="fr-FR" dirty="0"/>
              <a:t>for(i=1;i&lt;10;i++) if(T[i]&lt;min) min=T[i];    //calcul du min</a:t>
            </a:r>
          </a:p>
          <a:p>
            <a:r>
              <a:rPr lang="fr-FR" dirty="0" err="1"/>
              <a:t>printf</a:t>
            </a:r>
            <a:r>
              <a:rPr lang="fr-FR" dirty="0"/>
              <a:t>(" Le min des valeurs du tableau est  %d  : " ,   min); </a:t>
            </a:r>
          </a:p>
        </p:txBody>
      </p:sp>
      <p:sp>
        <p:nvSpPr>
          <p:cNvPr id="7" name="ZoneTexte 6"/>
          <p:cNvSpPr txBox="1"/>
          <p:nvPr/>
        </p:nvSpPr>
        <p:spPr>
          <a:xfrm>
            <a:off x="179512" y="2996952"/>
            <a:ext cx="7584449" cy="1754326"/>
          </a:xfrm>
          <a:prstGeom prst="rect">
            <a:avLst/>
          </a:prstGeom>
          <a:noFill/>
          <a:ln w="9525">
            <a:solidFill>
              <a:schemeClr val="tx1"/>
            </a:solidFill>
          </a:ln>
        </p:spPr>
        <p:txBody>
          <a:bodyPr wrap="none" rtlCol="0">
            <a:spAutoFit/>
          </a:bodyPr>
          <a:lstStyle/>
          <a:p>
            <a:r>
              <a:rPr lang="fr-FR" b="1" dirty="0"/>
              <a:t>Recherche d’une valeur donnée</a:t>
            </a:r>
          </a:p>
          <a:p>
            <a:r>
              <a:rPr lang="fr-FR" dirty="0" err="1"/>
              <a:t>int</a:t>
            </a:r>
            <a:r>
              <a:rPr lang="fr-FR" dirty="0"/>
              <a:t> val, nb=0,i;</a:t>
            </a:r>
          </a:p>
          <a:p>
            <a:r>
              <a:rPr lang="fr-FR" dirty="0" err="1"/>
              <a:t>scanf</a:t>
            </a:r>
            <a:r>
              <a:rPr lang="fr-FR" dirty="0"/>
              <a:t>(" %d ",&amp;val); //saisir de la valeur recherchée</a:t>
            </a:r>
          </a:p>
          <a:p>
            <a:r>
              <a:rPr lang="fr-FR" dirty="0"/>
              <a:t>for(i=0;i&lt;10;i++) if(T[i]==val) nb++;    //compter le nombre d’apparition de val</a:t>
            </a:r>
          </a:p>
          <a:p>
            <a:r>
              <a:rPr lang="fr-FR" dirty="0"/>
              <a:t>if (nb==0) </a:t>
            </a:r>
            <a:r>
              <a:rPr lang="fr-FR" dirty="0" err="1"/>
              <a:t>printf</a:t>
            </a:r>
            <a:r>
              <a:rPr lang="fr-FR" dirty="0"/>
              <a:t>(  "la valeur recherchée n’e</a:t>
            </a:r>
            <a:r>
              <a:rPr lang="fr-FR" b="1" dirty="0"/>
              <a:t>x</a:t>
            </a:r>
            <a:r>
              <a:rPr lang="fr-FR" dirty="0"/>
              <a:t>iste pas dans le tableau ");</a:t>
            </a:r>
          </a:p>
          <a:p>
            <a:r>
              <a:rPr lang="fr-FR" dirty="0" err="1"/>
              <a:t>else</a:t>
            </a:r>
            <a:r>
              <a:rPr lang="fr-FR" dirty="0"/>
              <a:t> </a:t>
            </a:r>
            <a:r>
              <a:rPr lang="fr-FR" dirty="0" err="1"/>
              <a:t>printf</a:t>
            </a:r>
            <a:r>
              <a:rPr lang="fr-FR" dirty="0"/>
              <a:t>(" la valeur recherchée e</a:t>
            </a:r>
            <a:r>
              <a:rPr lang="fr-FR" b="1" dirty="0"/>
              <a:t>x</a:t>
            </a:r>
            <a:r>
              <a:rPr lang="fr-FR" dirty="0"/>
              <a:t>iste %d  fois dans le tableau ", %d);</a:t>
            </a:r>
          </a:p>
        </p:txBody>
      </p:sp>
      <p:sp>
        <p:nvSpPr>
          <p:cNvPr id="9" name="ZoneTexte 8"/>
          <p:cNvSpPr txBox="1"/>
          <p:nvPr/>
        </p:nvSpPr>
        <p:spPr>
          <a:xfrm>
            <a:off x="331912" y="4964975"/>
            <a:ext cx="6180859" cy="1200329"/>
          </a:xfrm>
          <a:prstGeom prst="rect">
            <a:avLst/>
          </a:prstGeom>
          <a:noFill/>
          <a:ln w="9525">
            <a:solidFill>
              <a:schemeClr val="tx1"/>
            </a:solidFill>
          </a:ln>
        </p:spPr>
        <p:txBody>
          <a:bodyPr wrap="none" rtlCol="0">
            <a:spAutoFit/>
          </a:bodyPr>
          <a:lstStyle/>
          <a:p>
            <a:r>
              <a:rPr lang="fr-FR" b="1" dirty="0"/>
              <a:t>Rappel:  permutation </a:t>
            </a:r>
            <a:r>
              <a:rPr lang="fr-FR" dirty="0"/>
              <a:t>(il faut utiliser une variable intermédiaire)</a:t>
            </a:r>
            <a:endParaRPr lang="fr-FR" b="1" dirty="0"/>
          </a:p>
          <a:p>
            <a:r>
              <a:rPr lang="fr-FR" b="1" dirty="0"/>
              <a:t>X=T[i];        </a:t>
            </a:r>
            <a:r>
              <a:rPr lang="fr-FR" dirty="0"/>
              <a:t>//permuter entre deux cellules d’indices i et j</a:t>
            </a:r>
          </a:p>
          <a:p>
            <a:r>
              <a:rPr lang="fr-FR" b="1" dirty="0"/>
              <a:t>T[i]=T[j];</a:t>
            </a:r>
          </a:p>
          <a:p>
            <a:r>
              <a:rPr lang="fr-FR" b="1" dirty="0"/>
              <a:t>T[j]= </a:t>
            </a:r>
            <a:r>
              <a:rPr lang="fr-FR" b="1" cap="all" dirty="0"/>
              <a:t>x;</a:t>
            </a:r>
            <a:endParaRPr lang="fr-FR" dirty="0"/>
          </a:p>
        </p:txBody>
      </p:sp>
    </p:spTree>
    <p:extLst>
      <p:ext uri="{BB962C8B-B14F-4D97-AF65-F5344CB8AC3E}">
        <p14:creationId xmlns:p14="http://schemas.microsoft.com/office/powerpoint/2010/main" val="1415596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Recherche dans un tableau</a:t>
            </a:r>
          </a:p>
        </p:txBody>
      </p:sp>
      <p:sp>
        <p:nvSpPr>
          <p:cNvPr id="3" name="Espace réservé du contenu 2"/>
          <p:cNvSpPr>
            <a:spLocks noGrp="1"/>
          </p:cNvSpPr>
          <p:nvPr>
            <p:ph idx="1"/>
          </p:nvPr>
        </p:nvSpPr>
        <p:spPr/>
        <p:txBody>
          <a:bodyPr>
            <a:normAutofit/>
          </a:bodyPr>
          <a:lstStyle/>
          <a:p>
            <a:r>
              <a:rPr lang="fr-FR" sz="1800" dirty="0"/>
              <a:t>Considérons un tableau a de nombres entiers, de taille n</a:t>
            </a:r>
          </a:p>
          <a:p>
            <a:endParaRPr lang="fr-FR" sz="1800" dirty="0"/>
          </a:p>
          <a:p>
            <a:r>
              <a:rPr lang="fr-FR" sz="1800" dirty="0"/>
              <a:t> On désire savoir si un nombre donné x est dans le tableau</a:t>
            </a:r>
          </a:p>
          <a:p>
            <a:endParaRPr lang="fr-FR" sz="1800" dirty="0"/>
          </a:p>
          <a:p>
            <a:r>
              <a:rPr lang="fr-FR" sz="1800" dirty="0"/>
              <a:t> Pour le savoir, on parcourt le tableau en comparant les éléments de a à x (recherche séquentielle)</a:t>
            </a:r>
          </a:p>
          <a:p>
            <a:endParaRPr lang="fr-FR" sz="1800" dirty="0"/>
          </a:p>
          <a:p>
            <a:r>
              <a:rPr lang="fr-FR" sz="1800" dirty="0"/>
              <a:t> Au plus (quand x n’est pas dans a), on fera n comparaisons</a:t>
            </a:r>
          </a:p>
        </p:txBody>
      </p:sp>
      <p:sp>
        <p:nvSpPr>
          <p:cNvPr id="4" name="Espace réservé du numéro de diapositive 3"/>
          <p:cNvSpPr>
            <a:spLocks noGrp="1"/>
          </p:cNvSpPr>
          <p:nvPr>
            <p:ph type="sldNum" sz="quarter" idx="12"/>
          </p:nvPr>
        </p:nvSpPr>
        <p:spPr/>
        <p:txBody>
          <a:bodyPr/>
          <a:lstStyle/>
          <a:p>
            <a:fld id="{56B521BC-BAEA-481A-8E96-B99331478C98}" type="slidenum">
              <a:rPr lang="fr-FR" smtClean="0"/>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 à une dimension</a:t>
            </a:r>
            <a:endParaRPr lang="fr-FR" dirty="0"/>
          </a:p>
        </p:txBody>
      </p:sp>
      <p:sp>
        <p:nvSpPr>
          <p:cNvPr id="4" name="ZoneTexte 3"/>
          <p:cNvSpPr txBox="1"/>
          <p:nvPr/>
        </p:nvSpPr>
        <p:spPr>
          <a:xfrm>
            <a:off x="683569" y="1196752"/>
            <a:ext cx="7992887" cy="2031325"/>
          </a:xfrm>
          <a:prstGeom prst="rect">
            <a:avLst/>
          </a:prstGeom>
          <a:noFill/>
        </p:spPr>
        <p:txBody>
          <a:bodyPr wrap="square" rtlCol="0">
            <a:spAutoFit/>
          </a:bodyPr>
          <a:lstStyle/>
          <a:p>
            <a:r>
              <a:rPr lang="fr-FR" b="1" dirty="0"/>
              <a:t>Suppression et tassement</a:t>
            </a:r>
          </a:p>
          <a:p>
            <a:r>
              <a:rPr lang="fr-FR" dirty="0"/>
              <a:t>On veut supprimer toutes les valeurs valant 9 dans un tableau de 6 cases en décalant tous les élément vers la gauche et en remplaçant ces éléments par des 0 placés à la fin du tableau.</a:t>
            </a:r>
            <a:br>
              <a:rPr lang="fr-FR" dirty="0"/>
            </a:br>
            <a:r>
              <a:rPr lang="fr-FR" b="1" dirty="0"/>
              <a:t>Exemple</a:t>
            </a:r>
            <a:r>
              <a:rPr lang="fr-FR" dirty="0"/>
              <a:t> :</a:t>
            </a:r>
            <a:br>
              <a:rPr lang="fr-FR" dirty="0"/>
            </a:br>
            <a:r>
              <a:rPr lang="fr-FR" dirty="0"/>
              <a:t>Valeur initiale du tableau : 9, 8, 9, 9, 9, 6</a:t>
            </a:r>
            <a:br>
              <a:rPr lang="fr-FR" dirty="0"/>
            </a:br>
            <a:r>
              <a:rPr lang="fr-FR" dirty="0"/>
              <a:t>Valeur finale du tableau : 8, 6, 0, 0, 0, 0</a:t>
            </a:r>
          </a:p>
        </p:txBody>
      </p:sp>
      <p:sp>
        <p:nvSpPr>
          <p:cNvPr id="5" name="ZoneTexte 4"/>
          <p:cNvSpPr txBox="1"/>
          <p:nvPr/>
        </p:nvSpPr>
        <p:spPr>
          <a:xfrm>
            <a:off x="667543" y="3397056"/>
            <a:ext cx="6912768" cy="3416320"/>
          </a:xfrm>
          <a:prstGeom prst="rect">
            <a:avLst/>
          </a:prstGeom>
          <a:noFill/>
          <a:ln w="9525">
            <a:solidFill>
              <a:schemeClr val="tx1"/>
            </a:solidFill>
          </a:ln>
        </p:spPr>
        <p:txBody>
          <a:bodyPr wrap="square" rtlCol="0">
            <a:spAutoFit/>
          </a:bodyPr>
          <a:lstStyle/>
          <a:p>
            <a:endParaRPr lang="fr-FR" dirty="0"/>
          </a:p>
          <a:p>
            <a:r>
              <a:rPr lang="fr-FR" dirty="0"/>
              <a:t>#</a:t>
            </a:r>
            <a:r>
              <a:rPr lang="fr-FR" dirty="0" err="1"/>
              <a:t>include</a:t>
            </a:r>
            <a:r>
              <a:rPr lang="fr-FR" dirty="0"/>
              <a:t> &lt;</a:t>
            </a:r>
            <a:r>
              <a:rPr lang="fr-FR" dirty="0" err="1"/>
              <a:t>stdio.h</a:t>
            </a:r>
            <a:r>
              <a:rPr lang="fr-FR" dirty="0"/>
              <a:t>&gt;</a:t>
            </a:r>
          </a:p>
          <a:p>
            <a:r>
              <a:rPr lang="fr-FR" dirty="0"/>
              <a:t> </a:t>
            </a:r>
            <a:r>
              <a:rPr lang="fr-FR" dirty="0" err="1"/>
              <a:t>int</a:t>
            </a:r>
            <a:r>
              <a:rPr lang="fr-FR" dirty="0"/>
              <a:t> main() </a:t>
            </a:r>
          </a:p>
          <a:p>
            <a:r>
              <a:rPr lang="fr-FR" dirty="0"/>
              <a:t>{ </a:t>
            </a:r>
            <a:r>
              <a:rPr lang="fr-FR" dirty="0" err="1"/>
              <a:t>int</a:t>
            </a:r>
            <a:r>
              <a:rPr lang="fr-FR" dirty="0"/>
              <a:t> t[6], i, j = 0; </a:t>
            </a:r>
          </a:p>
          <a:p>
            <a:r>
              <a:rPr lang="fr-FR" dirty="0"/>
              <a:t>for (i=0 ; i&lt;6 ; i++) { </a:t>
            </a:r>
            <a:r>
              <a:rPr lang="fr-FR" dirty="0" err="1"/>
              <a:t>printf</a:t>
            </a:r>
            <a:r>
              <a:rPr lang="fr-FR" dirty="0"/>
              <a:t>( "Tapez la valeur numéro %d ", i ); </a:t>
            </a:r>
          </a:p>
          <a:p>
            <a:r>
              <a:rPr lang="fr-FR" dirty="0" err="1"/>
              <a:t>scanf</a:t>
            </a:r>
            <a:r>
              <a:rPr lang="fr-FR" dirty="0"/>
              <a:t>("%d",&amp; t[i]); } </a:t>
            </a:r>
          </a:p>
          <a:p>
            <a:r>
              <a:rPr lang="fr-FR" dirty="0"/>
              <a:t>for(i=0 ; i&lt;6 ; i++) if (t[i] != 9) { t[j] = t[i];</a:t>
            </a:r>
          </a:p>
          <a:p>
            <a:r>
              <a:rPr lang="fr-FR" dirty="0"/>
              <a:t>			 j++; }</a:t>
            </a:r>
          </a:p>
          <a:p>
            <a:r>
              <a:rPr lang="fr-FR" dirty="0"/>
              <a:t> for(i=j ; i&lt;6 ; i++) t[i] = 0;</a:t>
            </a:r>
          </a:p>
          <a:p>
            <a:r>
              <a:rPr lang="fr-FR" dirty="0"/>
              <a:t> for(i=0 ; i&lt;6 ; i++) </a:t>
            </a:r>
            <a:r>
              <a:rPr lang="fr-FR" dirty="0" err="1"/>
              <a:t>printf</a:t>
            </a:r>
            <a:r>
              <a:rPr lang="fr-FR" dirty="0"/>
              <a:t>( « La valeur numéro %d  est t[i]) ;</a:t>
            </a:r>
          </a:p>
          <a:p>
            <a:r>
              <a:rPr lang="fr-FR" dirty="0"/>
              <a:t>return 0;</a:t>
            </a:r>
          </a:p>
          <a:p>
            <a:r>
              <a:rPr lang="fr-FR" dirty="0"/>
              <a:t> } </a:t>
            </a:r>
          </a:p>
        </p:txBody>
      </p:sp>
      <p:sp>
        <p:nvSpPr>
          <p:cNvPr id="7" name="ZoneTexte 6"/>
          <p:cNvSpPr txBox="1"/>
          <p:nvPr/>
        </p:nvSpPr>
        <p:spPr>
          <a:xfrm>
            <a:off x="683567" y="3203684"/>
            <a:ext cx="3601050" cy="369332"/>
          </a:xfrm>
          <a:prstGeom prst="rect">
            <a:avLst/>
          </a:prstGeom>
          <a:solidFill>
            <a:schemeClr val="bg1"/>
          </a:solidFill>
        </p:spPr>
        <p:txBody>
          <a:bodyPr wrap="none" rtlCol="0">
            <a:spAutoFit/>
          </a:bodyPr>
          <a:lstStyle/>
          <a:p>
            <a:r>
              <a:rPr lang="fr-FR" b="1" dirty="0"/>
              <a:t>Exemple : suppression et tassement</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18</a:t>
            </a:fld>
            <a:endParaRPr lang="fr-FR"/>
          </a:p>
        </p:txBody>
      </p:sp>
    </p:spTree>
    <p:extLst>
      <p:ext uri="{BB962C8B-B14F-4D97-AF65-F5344CB8AC3E}">
        <p14:creationId xmlns:p14="http://schemas.microsoft.com/office/powerpoint/2010/main" val="127807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 multi-dimensions</a:t>
            </a:r>
            <a:endParaRPr lang="fr-FR" dirty="0"/>
          </a:p>
        </p:txBody>
      </p:sp>
      <p:sp>
        <p:nvSpPr>
          <p:cNvPr id="4" name="ZoneTexte 3"/>
          <p:cNvSpPr txBox="1"/>
          <p:nvPr/>
        </p:nvSpPr>
        <p:spPr>
          <a:xfrm>
            <a:off x="611560" y="1772816"/>
            <a:ext cx="7704856" cy="1200329"/>
          </a:xfrm>
          <a:prstGeom prst="rect">
            <a:avLst/>
          </a:prstGeom>
          <a:noFill/>
        </p:spPr>
        <p:txBody>
          <a:bodyPr wrap="square" rtlCol="0">
            <a:spAutoFit/>
          </a:bodyPr>
          <a:lstStyle/>
          <a:p>
            <a:r>
              <a:rPr lang="fr-FR" dirty="0"/>
              <a:t>Dans un tableau à deux dimensions, les cellules sont représentées par deux critères .</a:t>
            </a:r>
          </a:p>
          <a:p>
            <a:endParaRPr lang="fr-FR" dirty="0"/>
          </a:p>
          <a:p>
            <a:r>
              <a:rPr lang="fr-FR" b="1" dirty="0"/>
              <a:t>Exemple. </a:t>
            </a:r>
            <a:r>
              <a:rPr lang="fr-FR" dirty="0"/>
              <a:t>  </a:t>
            </a:r>
          </a:p>
        </p:txBody>
      </p:sp>
      <p:graphicFrame>
        <p:nvGraphicFramePr>
          <p:cNvPr id="5" name="Tableau 4"/>
          <p:cNvGraphicFramePr>
            <a:graphicFrameLocks noGrp="1"/>
          </p:cNvGraphicFramePr>
          <p:nvPr>
            <p:extLst>
              <p:ext uri="{D42A27DB-BD31-4B8C-83A1-F6EECF244321}">
                <p14:modId xmlns:p14="http://schemas.microsoft.com/office/powerpoint/2010/main" val="3260996203"/>
              </p:ext>
            </p:extLst>
          </p:nvPr>
        </p:nvGraphicFramePr>
        <p:xfrm>
          <a:off x="467541" y="3429000"/>
          <a:ext cx="8352930" cy="1483360"/>
        </p:xfrm>
        <a:graphic>
          <a:graphicData uri="http://schemas.openxmlformats.org/drawingml/2006/table">
            <a:tbl>
              <a:tblPr>
                <a:tableStyleId>{5C22544A-7EE6-4342-B048-85BDC9FD1C3A}</a:tableStyleId>
              </a:tblPr>
              <a:tblGrid>
                <a:gridCol w="1376407">
                  <a:extLst>
                    <a:ext uri="{9D8B030D-6E8A-4147-A177-3AD203B41FA5}">
                      <a16:colId xmlns:a16="http://schemas.microsoft.com/office/drawing/2014/main" val="20000"/>
                    </a:ext>
                  </a:extLst>
                </a:gridCol>
                <a:gridCol w="711827">
                  <a:extLst>
                    <a:ext uri="{9D8B030D-6E8A-4147-A177-3AD203B41FA5}">
                      <a16:colId xmlns:a16="http://schemas.microsoft.com/office/drawing/2014/main" val="20001"/>
                    </a:ext>
                  </a:extLst>
                </a:gridCol>
                <a:gridCol w="1044116">
                  <a:extLst>
                    <a:ext uri="{9D8B030D-6E8A-4147-A177-3AD203B41FA5}">
                      <a16:colId xmlns:a16="http://schemas.microsoft.com/office/drawing/2014/main" val="20002"/>
                    </a:ext>
                  </a:extLst>
                </a:gridCol>
                <a:gridCol w="1044116">
                  <a:extLst>
                    <a:ext uri="{9D8B030D-6E8A-4147-A177-3AD203B41FA5}">
                      <a16:colId xmlns:a16="http://schemas.microsoft.com/office/drawing/2014/main" val="20003"/>
                    </a:ext>
                  </a:extLst>
                </a:gridCol>
                <a:gridCol w="1044116">
                  <a:extLst>
                    <a:ext uri="{9D8B030D-6E8A-4147-A177-3AD203B41FA5}">
                      <a16:colId xmlns:a16="http://schemas.microsoft.com/office/drawing/2014/main" val="20004"/>
                    </a:ext>
                  </a:extLst>
                </a:gridCol>
                <a:gridCol w="1044116">
                  <a:extLst>
                    <a:ext uri="{9D8B030D-6E8A-4147-A177-3AD203B41FA5}">
                      <a16:colId xmlns:a16="http://schemas.microsoft.com/office/drawing/2014/main" val="20005"/>
                    </a:ext>
                  </a:extLst>
                </a:gridCol>
                <a:gridCol w="1044116">
                  <a:extLst>
                    <a:ext uri="{9D8B030D-6E8A-4147-A177-3AD203B41FA5}">
                      <a16:colId xmlns:a16="http://schemas.microsoft.com/office/drawing/2014/main" val="20006"/>
                    </a:ext>
                  </a:extLst>
                </a:gridCol>
                <a:gridCol w="1044116">
                  <a:extLst>
                    <a:ext uri="{9D8B030D-6E8A-4147-A177-3AD203B41FA5}">
                      <a16:colId xmlns:a16="http://schemas.microsoft.com/office/drawing/2014/main" val="20007"/>
                    </a:ext>
                  </a:extLst>
                </a:gridCol>
              </a:tblGrid>
              <a:tr h="370840">
                <a:tc>
                  <a:txBody>
                    <a:bodyPr/>
                    <a:lstStyle/>
                    <a:p>
                      <a:endParaRPr lang="fr-FR" dirty="0"/>
                    </a:p>
                  </a:txBody>
                  <a:tcPr>
                    <a:noFill/>
                  </a:tcPr>
                </a:tc>
                <a:tc>
                  <a:txBody>
                    <a:bodyPr/>
                    <a:lstStyle/>
                    <a:p>
                      <a:r>
                        <a:rPr lang="fr-FR" dirty="0"/>
                        <a:t>E</a:t>
                      </a:r>
                      <a:r>
                        <a:rPr lang="fr-FR" baseline="-25000" dirty="0"/>
                        <a:t>1</a:t>
                      </a:r>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E</a:t>
                      </a:r>
                      <a:r>
                        <a:rPr lang="fr-FR" baseline="-25000" dirty="0"/>
                        <a:t>2</a:t>
                      </a:r>
                      <a:endParaRPr lang="fr-FR" dirty="0"/>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E</a:t>
                      </a:r>
                      <a:r>
                        <a:rPr lang="fr-FR" baseline="-25000" dirty="0"/>
                        <a:t>3</a:t>
                      </a:r>
                      <a:endParaRPr lang="fr-FR" dirty="0"/>
                    </a:p>
                  </a:txBody>
                  <a:tcPr>
                    <a:lnB w="12700" cap="flat" cmpd="sng" algn="ctr">
                      <a:solidFill>
                        <a:schemeClr val="tx1"/>
                      </a:solidFill>
                      <a:prstDash val="solid"/>
                      <a:round/>
                      <a:headEnd type="none" w="med" len="med"/>
                      <a:tailEnd type="none" w="med" len="med"/>
                    </a:lnB>
                    <a:noFill/>
                  </a:tcPr>
                </a:tc>
                <a:tc>
                  <a:txBody>
                    <a:bodyPr/>
                    <a:lstStyle/>
                    <a:p>
                      <a:r>
                        <a:rPr lang="fr-FR" dirty="0"/>
                        <a:t>E</a:t>
                      </a:r>
                      <a:r>
                        <a:rPr lang="fr-FR" baseline="-25000" dirty="0"/>
                        <a:t>4</a:t>
                      </a:r>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E</a:t>
                      </a:r>
                      <a:r>
                        <a:rPr lang="fr-FR" baseline="-25000" dirty="0"/>
                        <a:t>5</a:t>
                      </a:r>
                      <a:endParaRPr lang="fr-FR" dirty="0"/>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E</a:t>
                      </a:r>
                      <a:r>
                        <a:rPr lang="fr-FR" baseline="-25000" dirty="0"/>
                        <a:t>6</a:t>
                      </a:r>
                      <a:endParaRPr lang="fr-FR" dirty="0"/>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E</a:t>
                      </a:r>
                      <a:r>
                        <a:rPr lang="fr-FR" baseline="-25000" dirty="0"/>
                        <a:t>7</a:t>
                      </a:r>
                      <a:endParaRPr lang="fr-FR" dirty="0"/>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fr-FR" dirty="0" err="1"/>
                        <a:t>Algo</a:t>
                      </a:r>
                      <a:r>
                        <a:rPr lang="fr-FR" dirty="0"/>
                        <a:t> (M</a:t>
                      </a:r>
                      <a:r>
                        <a:rPr lang="fr-FR" baseline="-25000" dirty="0"/>
                        <a:t>1</a:t>
                      </a:r>
                      <a:r>
                        <a:rPr lang="fr-FR" dirty="0"/>
                        <a:t>) </a:t>
                      </a:r>
                    </a:p>
                  </a:txBody>
                  <a:tcPr>
                    <a:lnR w="12700" cap="flat" cmpd="sng" algn="ctr">
                      <a:solidFill>
                        <a:schemeClr val="tx1"/>
                      </a:solidFill>
                      <a:prstDash val="solid"/>
                      <a:round/>
                      <a:headEnd type="none" w="med" len="med"/>
                      <a:tailEnd type="none" w="med" len="med"/>
                    </a:lnR>
                    <a:noFill/>
                  </a:tcPr>
                </a:tc>
                <a:tc>
                  <a:txBody>
                    <a:bodyPr/>
                    <a:lstStyle/>
                    <a:p>
                      <a:r>
                        <a:rPr lang="fr-FR"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Analyse (M</a:t>
                      </a:r>
                      <a:r>
                        <a:rPr lang="fr-FR" baseline="-25000" dirty="0"/>
                        <a:t>2</a:t>
                      </a:r>
                      <a:r>
                        <a:rPr lang="fr-FR" dirty="0"/>
                        <a:t>)</a:t>
                      </a:r>
                    </a:p>
                  </a:txBody>
                  <a:tcPr>
                    <a:lnR w="12700" cap="flat" cmpd="sng" algn="ctr">
                      <a:solidFill>
                        <a:schemeClr val="tx1"/>
                      </a:solidFill>
                      <a:prstDash val="solid"/>
                      <a:round/>
                      <a:headEnd type="none" w="med" len="med"/>
                      <a:tailEnd type="none" w="med" len="med"/>
                    </a:lnR>
                    <a:noFill/>
                  </a:tcPr>
                </a:tc>
                <a:tc>
                  <a:txBody>
                    <a:bodyPr/>
                    <a:lstStyle/>
                    <a:p>
                      <a:r>
                        <a:rPr lang="fr-FR" dirty="0"/>
                        <a:t>13,5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Maths (M</a:t>
                      </a:r>
                      <a:r>
                        <a:rPr lang="fr-FR" baseline="-25000" dirty="0"/>
                        <a:t>3</a:t>
                      </a:r>
                      <a:r>
                        <a:rPr lang="fr-FR" dirty="0"/>
                        <a:t>)</a:t>
                      </a:r>
                    </a:p>
                  </a:txBody>
                  <a:tcPr>
                    <a:lnR w="12700" cap="flat" cmpd="sng" algn="ctr">
                      <a:solidFill>
                        <a:schemeClr val="tx1"/>
                      </a:solidFill>
                      <a:prstDash val="solid"/>
                      <a:round/>
                      <a:headEnd type="none" w="med" len="med"/>
                      <a:tailEnd type="none" w="med" len="med"/>
                    </a:lnR>
                    <a:noFill/>
                  </a:tcPr>
                </a:tc>
                <a:tc>
                  <a:txBody>
                    <a:bodyPr/>
                    <a:lstStyle/>
                    <a:p>
                      <a:r>
                        <a:rPr lang="fr-FR"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10,75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ZoneTexte 5"/>
          <p:cNvSpPr txBox="1"/>
          <p:nvPr/>
        </p:nvSpPr>
        <p:spPr>
          <a:xfrm>
            <a:off x="4755113" y="2372980"/>
            <a:ext cx="3455241" cy="923330"/>
          </a:xfrm>
          <a:prstGeom prst="rect">
            <a:avLst/>
          </a:prstGeom>
          <a:noFill/>
        </p:spPr>
        <p:txBody>
          <a:bodyPr wrap="none" rtlCol="0">
            <a:spAutoFit/>
          </a:bodyPr>
          <a:lstStyle/>
          <a:p>
            <a:r>
              <a:rPr lang="fr-FR" dirty="0"/>
              <a:t>Ce tableau présente deux entrées: </a:t>
            </a:r>
          </a:p>
          <a:p>
            <a:r>
              <a:rPr lang="fr-FR" dirty="0"/>
              <a:t>	</a:t>
            </a:r>
            <a:r>
              <a:rPr lang="fr-FR" dirty="0" err="1"/>
              <a:t>Ei</a:t>
            </a:r>
            <a:r>
              <a:rPr lang="fr-FR" dirty="0"/>
              <a:t>: pour les étudiants</a:t>
            </a:r>
          </a:p>
          <a:p>
            <a:r>
              <a:rPr lang="fr-FR" dirty="0"/>
              <a:t>	</a:t>
            </a:r>
            <a:r>
              <a:rPr lang="fr-FR" dirty="0" err="1"/>
              <a:t>Mj</a:t>
            </a:r>
            <a:r>
              <a:rPr lang="fr-FR" dirty="0"/>
              <a:t>: pour les modules</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19</a:t>
            </a:fld>
            <a:endParaRPr lang="fr-FR"/>
          </a:p>
        </p:txBody>
      </p:sp>
    </p:spTree>
    <p:extLst>
      <p:ext uri="{BB962C8B-B14F-4D97-AF65-F5344CB8AC3E}">
        <p14:creationId xmlns:p14="http://schemas.microsoft.com/office/powerpoint/2010/main" val="415017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structure de données</a:t>
            </a:r>
            <a:endParaRPr lang="fr-FR" dirty="0"/>
          </a:p>
        </p:txBody>
      </p:sp>
      <p:sp>
        <p:nvSpPr>
          <p:cNvPr id="3" name="Espace réservé du contenu 2"/>
          <p:cNvSpPr>
            <a:spLocks noGrp="1"/>
          </p:cNvSpPr>
          <p:nvPr>
            <p:ph idx="1"/>
          </p:nvPr>
        </p:nvSpPr>
        <p:spPr>
          <a:xfrm>
            <a:off x="457200" y="1600201"/>
            <a:ext cx="8229600" cy="1757362"/>
          </a:xfrm>
        </p:spPr>
        <p:txBody>
          <a:bodyPr>
            <a:normAutofit/>
          </a:bodyPr>
          <a:lstStyle/>
          <a:p>
            <a:r>
              <a:rPr lang="fr-FR" sz="1800" dirty="0"/>
              <a:t>Une </a:t>
            </a:r>
            <a:r>
              <a:rPr lang="fr-FR" sz="1800" b="1" dirty="0"/>
              <a:t>structure de données est une manière particulière </a:t>
            </a:r>
            <a:r>
              <a:rPr lang="fr-FR" sz="1800" dirty="0"/>
              <a:t>de stocker et d’organiser des données dans un ordinateur de façon à pouvoir être utilisées efficacement.</a:t>
            </a:r>
          </a:p>
          <a:p>
            <a:endParaRPr lang="fr-FR" sz="1800" dirty="0"/>
          </a:p>
          <a:p>
            <a:r>
              <a:rPr lang="fr-FR" sz="1800" dirty="0"/>
              <a:t> Différents types de structures de données existent</a:t>
            </a:r>
          </a:p>
          <a:p>
            <a:pPr>
              <a:buNone/>
            </a:pP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 multi-dimensions</a:t>
            </a:r>
            <a:endParaRPr lang="fr-FR" dirty="0"/>
          </a:p>
        </p:txBody>
      </p:sp>
      <p:sp>
        <p:nvSpPr>
          <p:cNvPr id="4" name="ZoneTexte 3"/>
          <p:cNvSpPr txBox="1"/>
          <p:nvPr/>
        </p:nvSpPr>
        <p:spPr>
          <a:xfrm>
            <a:off x="683569" y="1618922"/>
            <a:ext cx="7344816" cy="4616648"/>
          </a:xfrm>
          <a:prstGeom prst="rect">
            <a:avLst/>
          </a:prstGeom>
          <a:noFill/>
        </p:spPr>
        <p:txBody>
          <a:bodyPr wrap="square" rtlCol="0">
            <a:spAutoFit/>
          </a:bodyPr>
          <a:lstStyle/>
          <a:p>
            <a:r>
              <a:rPr lang="fr-FR" b="1" dirty="0"/>
              <a:t>Déclaration d’un tableau multi-dimensions</a:t>
            </a:r>
          </a:p>
          <a:p>
            <a:endParaRPr lang="fr-FR" b="1" dirty="0"/>
          </a:p>
          <a:p>
            <a:r>
              <a:rPr lang="fr-FR" dirty="0"/>
              <a:t>Taper le type, suivi du nom du tableau  et des tailles entre accolades correspondant à chaque dimension.</a:t>
            </a:r>
          </a:p>
          <a:p>
            <a:endParaRPr lang="fr-FR" dirty="0"/>
          </a:p>
          <a:p>
            <a:r>
              <a:rPr lang="fr-FR" dirty="0"/>
              <a:t>Pour un tableau à deux dimensions, il y’a deux indices, le premier correspond au nombre de lignes, le second au nombre de colonnes.</a:t>
            </a:r>
          </a:p>
          <a:p>
            <a:endParaRPr lang="fr-FR" dirty="0"/>
          </a:p>
          <a:p>
            <a:r>
              <a:rPr lang="fr-FR" b="1" dirty="0"/>
              <a:t>Syntaxe.</a:t>
            </a:r>
          </a:p>
          <a:p>
            <a:endParaRPr lang="fr-FR" dirty="0"/>
          </a:p>
          <a:p>
            <a:pPr algn="ctr"/>
            <a:r>
              <a:rPr lang="fr-FR" dirty="0"/>
              <a:t>	</a:t>
            </a:r>
            <a:r>
              <a:rPr lang="fr-FR" sz="2400" dirty="0"/>
              <a:t>&lt;type&gt; &lt;</a:t>
            </a:r>
            <a:r>
              <a:rPr lang="fr-FR" sz="2400" dirty="0" err="1"/>
              <a:t>nom_tab</a:t>
            </a:r>
            <a:r>
              <a:rPr lang="fr-FR" sz="2400" dirty="0"/>
              <a:t>&gt;[n1][n2]…[</a:t>
            </a:r>
            <a:r>
              <a:rPr lang="fr-FR" sz="2400" dirty="0" err="1"/>
              <a:t>np</a:t>
            </a:r>
            <a:r>
              <a:rPr lang="fr-FR" sz="2400" dirty="0"/>
              <a:t>];</a:t>
            </a:r>
          </a:p>
          <a:p>
            <a:r>
              <a:rPr lang="fr-FR" b="1" dirty="0"/>
              <a:t>Exemple.</a:t>
            </a:r>
          </a:p>
          <a:p>
            <a:r>
              <a:rPr lang="fr-FR" dirty="0"/>
              <a:t>	</a:t>
            </a:r>
            <a:r>
              <a:rPr lang="fr-FR" dirty="0" err="1"/>
              <a:t>int</a:t>
            </a:r>
            <a:r>
              <a:rPr lang="fr-FR" dirty="0"/>
              <a:t>  tab1[5][7];</a:t>
            </a:r>
          </a:p>
          <a:p>
            <a:r>
              <a:rPr lang="fr-FR" dirty="0"/>
              <a:t>	</a:t>
            </a:r>
            <a:r>
              <a:rPr lang="fr-FR" dirty="0" err="1"/>
              <a:t>float</a:t>
            </a:r>
            <a:r>
              <a:rPr lang="fr-FR" dirty="0"/>
              <a:t> tab2[10][15][3]; </a:t>
            </a:r>
          </a:p>
          <a:p>
            <a:r>
              <a:rPr lang="fr-FR" b="1" dirty="0"/>
              <a:t>Remarque.</a:t>
            </a:r>
            <a:endParaRPr lang="fr-FR" dirty="0"/>
          </a:p>
          <a:p>
            <a:r>
              <a:rPr lang="fr-FR" dirty="0"/>
              <a:t>On ne s’intéresse dans la suite aux tableaux à deux dimensions</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20</a:t>
            </a:fld>
            <a:endParaRPr lang="fr-FR"/>
          </a:p>
        </p:txBody>
      </p:sp>
    </p:spTree>
    <p:extLst>
      <p:ext uri="{BB962C8B-B14F-4D97-AF65-F5344CB8AC3E}">
        <p14:creationId xmlns:p14="http://schemas.microsoft.com/office/powerpoint/2010/main" val="1740766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b="1" dirty="0"/>
              <a:t>Tableau multi-dimensions</a:t>
            </a:r>
            <a:endParaRPr lang="fr-FR" dirty="0"/>
          </a:p>
        </p:txBody>
      </p:sp>
      <p:sp>
        <p:nvSpPr>
          <p:cNvPr id="6" name="ZoneTexte 5"/>
          <p:cNvSpPr txBox="1"/>
          <p:nvPr/>
        </p:nvSpPr>
        <p:spPr>
          <a:xfrm>
            <a:off x="0" y="1412776"/>
            <a:ext cx="4013856" cy="3416320"/>
          </a:xfrm>
          <a:prstGeom prst="rect">
            <a:avLst/>
          </a:prstGeom>
          <a:noFill/>
        </p:spPr>
        <p:txBody>
          <a:bodyPr wrap="none" rtlCol="0">
            <a:spAutoFit/>
          </a:bodyPr>
          <a:lstStyle/>
          <a:p>
            <a:r>
              <a:rPr lang="fr-FR" b="1" dirty="0"/>
              <a:t>Lecture d’un tableau à deux dimensions</a:t>
            </a:r>
          </a:p>
          <a:p>
            <a:endParaRPr lang="fr-FR" dirty="0"/>
          </a:p>
          <a:p>
            <a:r>
              <a:rPr lang="fr-FR" dirty="0"/>
              <a:t> 	for(i=1;i&lt;=2;i++)</a:t>
            </a:r>
          </a:p>
          <a:p>
            <a:r>
              <a:rPr lang="fr-FR" dirty="0"/>
              <a:t>	     for(j=1;j&lt;=3;j++)</a:t>
            </a:r>
          </a:p>
          <a:p>
            <a:r>
              <a:rPr lang="fr-FR" dirty="0"/>
              <a:t>	 </a:t>
            </a:r>
            <a:r>
              <a:rPr lang="fr-FR" dirty="0" err="1"/>
              <a:t>scanf</a:t>
            </a:r>
            <a:r>
              <a:rPr lang="fr-FR" dirty="0"/>
              <a:t>("%d",&amp;t[i][j]);</a:t>
            </a:r>
          </a:p>
          <a:p>
            <a:endParaRPr lang="fr-FR" dirty="0"/>
          </a:p>
          <a:p>
            <a:r>
              <a:rPr lang="fr-FR" b="1" dirty="0"/>
              <a:t>Écriture d’un tableau à deux dimensions</a:t>
            </a:r>
          </a:p>
          <a:p>
            <a:endParaRPr lang="fr-FR" dirty="0"/>
          </a:p>
          <a:p>
            <a:r>
              <a:rPr lang="fr-FR" dirty="0"/>
              <a:t>	for(i=1;i&lt;=2;i++)</a:t>
            </a:r>
          </a:p>
          <a:p>
            <a:r>
              <a:rPr lang="fr-FR" dirty="0"/>
              <a:t>	     for(j=1;j&lt;=3;j++)</a:t>
            </a:r>
          </a:p>
          <a:p>
            <a:r>
              <a:rPr lang="fr-FR" dirty="0"/>
              <a:t>	     </a:t>
            </a:r>
            <a:r>
              <a:rPr lang="fr-FR" dirty="0" err="1"/>
              <a:t>printf</a:t>
            </a:r>
            <a:r>
              <a:rPr lang="fr-FR" dirty="0"/>
              <a:t>(t[i][j]);</a:t>
            </a:r>
          </a:p>
          <a:p>
            <a:r>
              <a:rPr lang="fr-FR" dirty="0"/>
              <a:t>	</a:t>
            </a:r>
          </a:p>
        </p:txBody>
      </p:sp>
      <p:sp>
        <p:nvSpPr>
          <p:cNvPr id="7" name="ZoneTexte 6"/>
          <p:cNvSpPr txBox="1"/>
          <p:nvPr/>
        </p:nvSpPr>
        <p:spPr>
          <a:xfrm>
            <a:off x="3987893" y="1214638"/>
            <a:ext cx="5107183" cy="1200329"/>
          </a:xfrm>
          <a:prstGeom prst="rect">
            <a:avLst/>
          </a:prstGeom>
          <a:noFill/>
        </p:spPr>
        <p:txBody>
          <a:bodyPr wrap="square" rtlCol="0">
            <a:spAutoFit/>
          </a:bodyPr>
          <a:lstStyle/>
          <a:p>
            <a:r>
              <a:rPr lang="fr-FR" b="1" dirty="0"/>
              <a:t>Exemple.  </a:t>
            </a:r>
          </a:p>
          <a:p>
            <a:r>
              <a:rPr lang="fr-FR" dirty="0"/>
              <a:t>Considérons un tableau contenant les notes de 30 étudiants dans trois matières. Programme qui saisit Les notes dans un tableau puis les affiche à l’écran.</a:t>
            </a:r>
          </a:p>
        </p:txBody>
      </p:sp>
      <p:sp>
        <p:nvSpPr>
          <p:cNvPr id="8" name="ZoneTexte 7"/>
          <p:cNvSpPr txBox="1"/>
          <p:nvPr/>
        </p:nvSpPr>
        <p:spPr>
          <a:xfrm>
            <a:off x="4334577" y="2571744"/>
            <a:ext cx="4380827" cy="4031873"/>
          </a:xfrm>
          <a:prstGeom prst="rect">
            <a:avLst/>
          </a:prstGeom>
          <a:noFill/>
          <a:ln w="9525">
            <a:solidFill>
              <a:schemeClr val="tx1"/>
            </a:solidFill>
          </a:ln>
        </p:spPr>
        <p:txBody>
          <a:bodyPr wrap="square" rtlCol="0">
            <a:spAutoFit/>
          </a:bodyPr>
          <a:lstStyle/>
          <a:p>
            <a:r>
              <a:rPr lang="fr-FR" sz="1600" dirty="0"/>
              <a:t>#</a:t>
            </a:r>
            <a:r>
              <a:rPr lang="fr-FR" sz="1600" dirty="0" err="1"/>
              <a:t>include</a:t>
            </a:r>
            <a:r>
              <a:rPr lang="fr-FR" sz="1600" dirty="0"/>
              <a:t>&lt;</a:t>
            </a:r>
            <a:r>
              <a:rPr lang="fr-FR" sz="1600" dirty="0" err="1"/>
              <a:t>stdio.h</a:t>
            </a:r>
            <a:r>
              <a:rPr lang="fr-FR" sz="1600" dirty="0"/>
              <a:t>&gt;</a:t>
            </a:r>
          </a:p>
          <a:p>
            <a:r>
              <a:rPr lang="fr-FR" sz="1600" dirty="0" err="1"/>
              <a:t>int</a:t>
            </a:r>
            <a:r>
              <a:rPr lang="fr-FR" sz="1600" dirty="0"/>
              <a:t>  main()</a:t>
            </a:r>
          </a:p>
          <a:p>
            <a:r>
              <a:rPr lang="fr-FR" sz="1600" dirty="0"/>
              <a:t>{ </a:t>
            </a:r>
            <a:r>
              <a:rPr lang="fr-FR" sz="1600" dirty="0" err="1"/>
              <a:t>int</a:t>
            </a:r>
            <a:r>
              <a:rPr lang="fr-FR" sz="1600" dirty="0"/>
              <a:t> </a:t>
            </a:r>
            <a:r>
              <a:rPr lang="fr-FR" sz="1600" dirty="0" err="1"/>
              <a:t>i,j</a:t>
            </a:r>
            <a:r>
              <a:rPr lang="fr-FR" sz="1600" dirty="0"/>
              <a:t>;</a:t>
            </a:r>
          </a:p>
          <a:p>
            <a:r>
              <a:rPr lang="fr-FR" sz="1600" dirty="0"/>
              <a:t>  </a:t>
            </a:r>
            <a:r>
              <a:rPr lang="fr-FR" sz="1600" dirty="0" err="1"/>
              <a:t>int</a:t>
            </a:r>
            <a:r>
              <a:rPr lang="fr-FR" sz="1600" dirty="0"/>
              <a:t> note[3][30];</a:t>
            </a:r>
          </a:p>
          <a:p>
            <a:r>
              <a:rPr lang="fr-FR" sz="1600" dirty="0"/>
              <a:t> //chargement des notes des étudiants</a:t>
            </a:r>
          </a:p>
          <a:p>
            <a:r>
              <a:rPr lang="fr-FR" sz="1600" dirty="0"/>
              <a:t>  for(i=0;i&lt;3;i++)</a:t>
            </a:r>
          </a:p>
          <a:p>
            <a:r>
              <a:rPr lang="fr-FR" sz="1600" dirty="0"/>
              <a:t>   for(j=0;j&lt;30;j++)</a:t>
            </a:r>
          </a:p>
          <a:p>
            <a:r>
              <a:rPr lang="fr-FR" sz="1600" dirty="0"/>
              <a:t>    { </a:t>
            </a:r>
            <a:r>
              <a:rPr lang="fr-FR" sz="1600" dirty="0" err="1"/>
              <a:t>printf</a:t>
            </a:r>
            <a:r>
              <a:rPr lang="fr-FR" sz="1600" dirty="0"/>
              <a:t>(" entrer la note de l’étudiant : ");</a:t>
            </a:r>
          </a:p>
          <a:p>
            <a:r>
              <a:rPr lang="fr-FR" sz="1600" dirty="0"/>
              <a:t>      </a:t>
            </a:r>
            <a:r>
              <a:rPr lang="fr-FR" sz="1600" dirty="0" err="1"/>
              <a:t>scanf</a:t>
            </a:r>
            <a:r>
              <a:rPr lang="fr-FR" sz="1600" dirty="0"/>
              <a:t>("%d",&amp;note[i][j];}</a:t>
            </a:r>
          </a:p>
          <a:p>
            <a:r>
              <a:rPr lang="fr-FR" sz="1600" dirty="0"/>
              <a:t> //affichage des notes saisies</a:t>
            </a:r>
          </a:p>
          <a:p>
            <a:r>
              <a:rPr lang="fr-FR" sz="1600" dirty="0"/>
              <a:t> for(i=0;i&lt;3;i++)</a:t>
            </a:r>
          </a:p>
          <a:p>
            <a:r>
              <a:rPr lang="fr-FR" sz="1600" dirty="0"/>
              <a:t>   for(j=0;j&lt;30;j++)</a:t>
            </a:r>
          </a:p>
          <a:p>
            <a:r>
              <a:rPr lang="fr-FR" sz="1600" dirty="0"/>
              <a:t>   </a:t>
            </a:r>
            <a:r>
              <a:rPr lang="fr-FR" sz="1600" dirty="0" err="1"/>
              <a:t>printf</a:t>
            </a:r>
            <a:r>
              <a:rPr lang="fr-FR" sz="1600" dirty="0"/>
              <a:t>("la note de l’étudiant %d  dans la</a:t>
            </a:r>
          </a:p>
          <a:p>
            <a:r>
              <a:rPr lang="fr-FR" sz="1600" dirty="0"/>
              <a:t>        matière %d  est:  %d  " ,</a:t>
            </a:r>
            <a:r>
              <a:rPr lang="fr-FR" sz="1600" dirty="0" err="1"/>
              <a:t>j,i</a:t>
            </a:r>
            <a:r>
              <a:rPr lang="fr-FR" sz="1600" dirty="0"/>
              <a:t>,  note[i][j]);</a:t>
            </a:r>
          </a:p>
          <a:p>
            <a:r>
              <a:rPr lang="fr-FR" sz="1600" dirty="0" err="1"/>
              <a:t>retrun</a:t>
            </a:r>
            <a:r>
              <a:rPr lang="fr-FR" sz="1600" dirty="0"/>
              <a:t> 0;</a:t>
            </a:r>
          </a:p>
          <a:p>
            <a:r>
              <a:rPr lang="fr-FR" sz="1600" dirty="0"/>
              <a:t>      }</a:t>
            </a:r>
          </a:p>
        </p:txBody>
      </p:sp>
      <p:sp>
        <p:nvSpPr>
          <p:cNvPr id="9" name="Espace réservé du numéro de diapositive 8"/>
          <p:cNvSpPr>
            <a:spLocks noGrp="1"/>
          </p:cNvSpPr>
          <p:nvPr>
            <p:ph type="sldNum" sz="quarter" idx="12"/>
          </p:nvPr>
        </p:nvSpPr>
        <p:spPr/>
        <p:txBody>
          <a:bodyPr/>
          <a:lstStyle/>
          <a:p>
            <a:fld id="{56B521BC-BAEA-481A-8E96-B99331478C98}" type="slidenum">
              <a:rPr lang="fr-FR" smtClean="0"/>
              <a:pPr/>
              <a:t>21</a:t>
            </a:fld>
            <a:endParaRPr lang="fr-FR"/>
          </a:p>
        </p:txBody>
      </p:sp>
    </p:spTree>
    <p:extLst>
      <p:ext uri="{BB962C8B-B14F-4D97-AF65-F5344CB8AC3E}">
        <p14:creationId xmlns:p14="http://schemas.microsoft.com/office/powerpoint/2010/main" val="88567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b="1" dirty="0"/>
              <a:t>Tableau multi-dimensions</a:t>
            </a:r>
            <a:endParaRPr lang="fr-FR" dirty="0"/>
          </a:p>
        </p:txBody>
      </p:sp>
      <p:sp>
        <p:nvSpPr>
          <p:cNvPr id="5" name="ZoneTexte 4"/>
          <p:cNvSpPr txBox="1"/>
          <p:nvPr/>
        </p:nvSpPr>
        <p:spPr>
          <a:xfrm>
            <a:off x="611561" y="1628800"/>
            <a:ext cx="8064896" cy="1477328"/>
          </a:xfrm>
          <a:prstGeom prst="rect">
            <a:avLst/>
          </a:prstGeom>
          <a:noFill/>
        </p:spPr>
        <p:txBody>
          <a:bodyPr wrap="square" rtlCol="0">
            <a:spAutoFit/>
          </a:bodyPr>
          <a:lstStyle/>
          <a:p>
            <a:r>
              <a:rPr lang="fr-FR" b="1" dirty="0"/>
              <a:t>Application des matrices</a:t>
            </a:r>
          </a:p>
          <a:p>
            <a:endParaRPr lang="fr-FR" dirty="0"/>
          </a:p>
          <a:p>
            <a:r>
              <a:rPr lang="fr-FR" dirty="0"/>
              <a:t>Une matrice est une représentation sous forme de lignes et de colonnes d’un système d’équations ou d’inéquations mathématiques. Les tableaux à deux dimensions sont le meilleur outil de calcul mathématique.</a:t>
            </a:r>
          </a:p>
        </p:txBody>
      </p:sp>
      <p:sp>
        <p:nvSpPr>
          <p:cNvPr id="6" name="Espace réservé du numéro de diapositive 5"/>
          <p:cNvSpPr>
            <a:spLocks noGrp="1"/>
          </p:cNvSpPr>
          <p:nvPr>
            <p:ph type="sldNum" sz="quarter" idx="12"/>
          </p:nvPr>
        </p:nvSpPr>
        <p:spPr/>
        <p:txBody>
          <a:bodyPr/>
          <a:lstStyle/>
          <a:p>
            <a:fld id="{56B521BC-BAEA-481A-8E96-B99331478C98}" type="slidenum">
              <a:rPr lang="fr-FR" smtClean="0"/>
              <a:pPr/>
              <a:t>22</a:t>
            </a:fld>
            <a:endParaRPr lang="fr-FR"/>
          </a:p>
        </p:txBody>
      </p:sp>
    </p:spTree>
    <p:extLst>
      <p:ext uri="{BB962C8B-B14F-4D97-AF65-F5344CB8AC3E}">
        <p14:creationId xmlns:p14="http://schemas.microsoft.com/office/powerpoint/2010/main" val="125390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229600" cy="2543180"/>
          </a:xfrm>
        </p:spPr>
        <p:txBody>
          <a:bodyPr>
            <a:normAutofit/>
          </a:bodyPr>
          <a:lstStyle/>
          <a:p>
            <a:r>
              <a:rPr lang="fr-FR" sz="1800" dirty="0"/>
              <a:t>Une variable entière de type </a:t>
            </a:r>
            <a:r>
              <a:rPr lang="fr-FR" sz="1800" dirty="0" err="1"/>
              <a:t>int</a:t>
            </a:r>
            <a:r>
              <a:rPr lang="fr-FR" sz="1800" dirty="0"/>
              <a:t> ne peut contenir qu'une seule valeur. Si on veut stocker en mémoire un ensemble de valeurs, il faut utiliser une structure de données appelée tableau.</a:t>
            </a:r>
          </a:p>
          <a:p>
            <a:endParaRPr lang="fr-FR" sz="1800" dirty="0"/>
          </a:p>
          <a:p>
            <a:r>
              <a:rPr lang="fr-FR" sz="1800" dirty="0"/>
              <a:t>Lorsque les données à stoker sont toutes de même type, les placer dans un tableau</a:t>
            </a:r>
          </a:p>
        </p:txBody>
      </p:sp>
      <p:sp>
        <p:nvSpPr>
          <p:cNvPr id="4" name="Espace réservé du numéro de diapositive 3"/>
          <p:cNvSpPr>
            <a:spLocks noGrp="1"/>
          </p:cNvSpPr>
          <p:nvPr>
            <p:ph type="sldNum" sz="quarter" idx="12"/>
          </p:nvPr>
        </p:nvSpPr>
        <p:spPr/>
        <p:txBody>
          <a:bodyPr/>
          <a:lstStyle/>
          <a:p>
            <a:fld id="{56B521BC-BAEA-481A-8E96-B99331478C98}" type="slidenum">
              <a:rPr lang="fr-FR" smtClean="0"/>
              <a:pPr/>
              <a:t>3</a:t>
            </a:fld>
            <a:endParaRPr lang="fr-FR"/>
          </a:p>
        </p:txBody>
      </p:sp>
      <p:sp>
        <p:nvSpPr>
          <p:cNvPr id="7"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chemeClr val="tx1"/>
                </a:solidFill>
                <a:effectLst/>
                <a:uLnTx/>
                <a:uFillTx/>
                <a:latin typeface="+mj-lt"/>
                <a:ea typeface="+mj-ea"/>
                <a:cs typeface="+mj-cs"/>
              </a:rPr>
              <a:t>structure de données</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129162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tableaux</a:t>
            </a:r>
            <a:endParaRPr lang="fr-FR" dirty="0"/>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Ø"/>
            </a:pPr>
            <a:r>
              <a:rPr lang="fr-FR" dirty="0"/>
              <a:t>un </a:t>
            </a:r>
            <a:r>
              <a:rPr lang="fr-FR" b="1" dirty="0"/>
              <a:t>tableau (</a:t>
            </a:r>
            <a:r>
              <a:rPr lang="fr-FR" b="1" i="1" dirty="0" err="1"/>
              <a:t>array</a:t>
            </a:r>
            <a:r>
              <a:rPr lang="fr-FR" b="1" i="1" dirty="0"/>
              <a:t> en anglais) est une </a:t>
            </a:r>
            <a:r>
              <a:rPr lang="fr-FR" b="1" i="1" dirty="0" err="1"/>
              <a:t>Sdd</a:t>
            </a:r>
            <a:r>
              <a:rPr lang="fr-FR" b="1" i="1" dirty="0"/>
              <a:t> de base qui est un </a:t>
            </a:r>
            <a:r>
              <a:rPr lang="fr-FR" dirty="0"/>
              <a:t>ensemble d’éléments, auquel on accède à travers un numéro d’indice.</a:t>
            </a:r>
          </a:p>
          <a:p>
            <a:pPr>
              <a:buFont typeface="Wingdings" pitchFamily="2" charset="2"/>
              <a:buChar char="Ø"/>
            </a:pPr>
            <a:r>
              <a:rPr lang="fr-FR" dirty="0"/>
              <a:t>Les éléments d'un tableau sont contigus dans l'espace mémoire. Avec l'indice, on sait donc à combien de cases mémoire se trouve l'élément en partant du début du tableau.</a:t>
            </a:r>
          </a:p>
          <a:p>
            <a:pPr>
              <a:buFont typeface="Wingdings" pitchFamily="2" charset="2"/>
              <a:buChar char="Ø"/>
            </a:pPr>
            <a:r>
              <a:rPr lang="fr-FR" dirty="0"/>
              <a:t>On désigne habituellement les tableaux par des lettres majuscules. SI T est un tableau alors T[i] représente l’élément à l’indice 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68355" y="1233543"/>
            <a:ext cx="7200800" cy="1477328"/>
          </a:xfrm>
          <a:prstGeom prst="rect">
            <a:avLst/>
          </a:prstGeom>
          <a:noFill/>
        </p:spPr>
        <p:txBody>
          <a:bodyPr wrap="square" rtlCol="0">
            <a:spAutoFit/>
          </a:bodyPr>
          <a:lstStyle/>
          <a:p>
            <a:r>
              <a:rPr lang="fr-FR" dirty="0"/>
              <a:t>Un tableau rassemble des données de même type dans des emplacements contigus en mémoire vive. Chaque emplacement constitue un élément du tableau.</a:t>
            </a:r>
          </a:p>
          <a:p>
            <a:r>
              <a:rPr lang="fr-FR" dirty="0"/>
              <a:t>Pour retrouver un élément dans un tableau, on utilise </a:t>
            </a:r>
            <a:r>
              <a:rPr lang="fr-FR" i="1" dirty="0"/>
              <a:t>un indice</a:t>
            </a:r>
            <a:r>
              <a:rPr lang="fr-FR" dirty="0"/>
              <a:t>. Un indice peut avoir un , deux ou plusieurs critères.</a:t>
            </a:r>
          </a:p>
        </p:txBody>
      </p:sp>
      <p:sp>
        <p:nvSpPr>
          <p:cNvPr id="5" name="ZoneTexte 4"/>
          <p:cNvSpPr txBox="1"/>
          <p:nvPr/>
        </p:nvSpPr>
        <p:spPr>
          <a:xfrm>
            <a:off x="512474" y="3425791"/>
            <a:ext cx="7920880" cy="1200329"/>
          </a:xfrm>
          <a:prstGeom prst="rect">
            <a:avLst/>
          </a:prstGeom>
          <a:noFill/>
        </p:spPr>
        <p:txBody>
          <a:bodyPr wrap="square" rtlCol="0">
            <a:spAutoFit/>
          </a:bodyPr>
          <a:lstStyle/>
          <a:p>
            <a:r>
              <a:rPr lang="fr-FR" b="1" dirty="0"/>
              <a:t>Exemple1. </a:t>
            </a:r>
            <a:endParaRPr lang="fr-FR" dirty="0"/>
          </a:p>
          <a:p>
            <a:r>
              <a:rPr lang="fr-FR" dirty="0"/>
              <a:t>Si on représente les mois de l’année dans un tableau, on dira que Janvier est d’indice 0 et Décembre est d’indice 11. L’indice repose sur le critère d’ordonnancement.</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5</a:t>
            </a:fld>
            <a:endParaRPr lang="fr-FR"/>
          </a:p>
        </p:txBody>
      </p:sp>
      <p:sp>
        <p:nvSpPr>
          <p:cNvPr id="10"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chemeClr val="tx1"/>
                </a:solidFill>
                <a:effectLst/>
                <a:uLnTx/>
                <a:uFillTx/>
                <a:latin typeface="+mj-lt"/>
                <a:ea typeface="+mj-ea"/>
                <a:cs typeface="+mj-cs"/>
              </a:rPr>
              <a:t>tableaux</a:t>
            </a:r>
            <a:endParaRPr kumimoji="0" lang="fr-FR"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252045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1" nodeType="clickEffect">
                                  <p:stCondLst>
                                    <p:cond delay="0"/>
                                  </p:stCondLst>
                                  <p:childTnLst>
                                    <p:anim calcmode="lin" valueType="num">
                                      <p:cBhvr>
                                        <p:cTn id="11" dur="500"/>
                                        <p:tgtEl>
                                          <p:spTgt spid="5"/>
                                        </p:tgtEl>
                                        <p:attrNameLst>
                                          <p:attrName>ppt_w</p:attrName>
                                        </p:attrNameLst>
                                      </p:cBhvr>
                                      <p:tavLst>
                                        <p:tav tm="0">
                                          <p:val>
                                            <p:strVal val="ppt_w"/>
                                          </p:val>
                                        </p:tav>
                                        <p:tav tm="100000">
                                          <p:val>
                                            <p:fltVal val="0"/>
                                          </p:val>
                                        </p:tav>
                                      </p:tavLst>
                                    </p:anim>
                                    <p:anim calcmode="lin" valueType="num">
                                      <p:cBhvr>
                                        <p:cTn id="12" dur="500"/>
                                        <p:tgtEl>
                                          <p:spTgt spid="5"/>
                                        </p:tgtEl>
                                        <p:attrNameLst>
                                          <p:attrName>ppt_h</p:attrName>
                                        </p:attrNameLst>
                                      </p:cBhvr>
                                      <p:tavLst>
                                        <p:tav tm="0">
                                          <p:val>
                                            <p:strVal val="ppt_h"/>
                                          </p:val>
                                        </p:tav>
                                        <p:tav tm="100000">
                                          <p:val>
                                            <p:fltVal val="0"/>
                                          </p:val>
                                        </p:tav>
                                      </p:tavLst>
                                    </p:anim>
                                    <p:animEffect transition="out" filter="fade">
                                      <p:cBhvr>
                                        <p:cTn id="13" dur="500"/>
                                        <p:tgtEl>
                                          <p:spTgt spid="5"/>
                                        </p:tgtEl>
                                      </p:cBhvr>
                                    </p:animEffect>
                                    <p:set>
                                      <p:cBhvr>
                                        <p:cTn id="14"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68355" y="1233543"/>
            <a:ext cx="7200800" cy="1477328"/>
          </a:xfrm>
          <a:prstGeom prst="rect">
            <a:avLst/>
          </a:prstGeom>
          <a:noFill/>
        </p:spPr>
        <p:txBody>
          <a:bodyPr wrap="square" rtlCol="0">
            <a:spAutoFit/>
          </a:bodyPr>
          <a:lstStyle/>
          <a:p>
            <a:r>
              <a:rPr lang="fr-FR" dirty="0"/>
              <a:t>Un tableau rassemble des données de même type dans des emplacements contigus en mémoire vive. Chaque emplacement constitue un élément du tableau.</a:t>
            </a:r>
          </a:p>
          <a:p>
            <a:r>
              <a:rPr lang="fr-FR" dirty="0"/>
              <a:t>Pour retrouver un élément dans un tableau, on utilise </a:t>
            </a:r>
            <a:r>
              <a:rPr lang="fr-FR" i="1" dirty="0"/>
              <a:t>un indice</a:t>
            </a:r>
            <a:r>
              <a:rPr lang="fr-FR" dirty="0"/>
              <a:t>. Un indice peut avoir un , deux ou plusieurs critères.</a:t>
            </a:r>
          </a:p>
        </p:txBody>
      </p:sp>
      <p:sp>
        <p:nvSpPr>
          <p:cNvPr id="6" name="ZoneTexte 5"/>
          <p:cNvSpPr txBox="1"/>
          <p:nvPr/>
        </p:nvSpPr>
        <p:spPr>
          <a:xfrm>
            <a:off x="611560" y="2989401"/>
            <a:ext cx="7920881" cy="2031325"/>
          </a:xfrm>
          <a:prstGeom prst="rect">
            <a:avLst/>
          </a:prstGeom>
          <a:noFill/>
        </p:spPr>
        <p:txBody>
          <a:bodyPr wrap="square" rtlCol="0">
            <a:spAutoFit/>
          </a:bodyPr>
          <a:lstStyle/>
          <a:p>
            <a:r>
              <a:rPr lang="fr-FR" b="1" dirty="0"/>
              <a:t>Exemple 2. </a:t>
            </a:r>
            <a:endParaRPr lang="fr-FR" dirty="0"/>
          </a:p>
          <a:p>
            <a:r>
              <a:rPr lang="fr-FR" dirty="0"/>
              <a:t>Si l’on considère les notes d’un étudiant, une note correspond à un module et à un examen , on dira que l’étudiant a eu la note 15 dans le module « algorithmique » au premier examen.</a:t>
            </a:r>
          </a:p>
          <a:p>
            <a:r>
              <a:rPr lang="fr-FR" dirty="0"/>
              <a:t>La note est représentée par un indice possédant deux critères (module, examen). Les notes de l’étudiant sont représentées dans un tableau à deux dimensions.</a:t>
            </a:r>
          </a:p>
          <a:p>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1452435556"/>
              </p:ext>
            </p:extLst>
          </p:nvPr>
        </p:nvGraphicFramePr>
        <p:xfrm>
          <a:off x="1187624" y="4914281"/>
          <a:ext cx="6096000" cy="1483360"/>
        </p:xfrm>
        <a:graphic>
          <a:graphicData uri="http://schemas.openxmlformats.org/drawingml/2006/table">
            <a:tbl>
              <a:tblPr>
                <a:tableStyleId>{5C22544A-7EE6-4342-B048-85BDC9FD1C3A}</a:tableStyleId>
              </a:tblPr>
              <a:tblGrid>
                <a:gridCol w="1224136">
                  <a:extLst>
                    <a:ext uri="{9D8B030D-6E8A-4147-A177-3AD203B41FA5}">
                      <a16:colId xmlns:a16="http://schemas.microsoft.com/office/drawing/2014/main" val="20000"/>
                    </a:ext>
                  </a:extLst>
                </a:gridCol>
                <a:gridCol w="807864">
                  <a:extLst>
                    <a:ext uri="{9D8B030D-6E8A-4147-A177-3AD203B41FA5}">
                      <a16:colId xmlns:a16="http://schemas.microsoft.com/office/drawing/2014/main" val="20001"/>
                    </a:ext>
                  </a:extLst>
                </a:gridCol>
                <a:gridCol w="1016000">
                  <a:extLst>
                    <a:ext uri="{9D8B030D-6E8A-4147-A177-3AD203B41FA5}">
                      <a16:colId xmlns:a16="http://schemas.microsoft.com/office/drawing/2014/main" val="20002"/>
                    </a:ext>
                  </a:extLst>
                </a:gridCol>
                <a:gridCol w="1016000">
                  <a:extLst>
                    <a:ext uri="{9D8B030D-6E8A-4147-A177-3AD203B41FA5}">
                      <a16:colId xmlns:a16="http://schemas.microsoft.com/office/drawing/2014/main" val="20003"/>
                    </a:ext>
                  </a:extLst>
                </a:gridCol>
                <a:gridCol w="1016000">
                  <a:extLst>
                    <a:ext uri="{9D8B030D-6E8A-4147-A177-3AD203B41FA5}">
                      <a16:colId xmlns:a16="http://schemas.microsoft.com/office/drawing/2014/main" val="20004"/>
                    </a:ext>
                  </a:extLst>
                </a:gridCol>
                <a:gridCol w="1016000">
                  <a:extLst>
                    <a:ext uri="{9D8B030D-6E8A-4147-A177-3AD203B41FA5}">
                      <a16:colId xmlns:a16="http://schemas.microsoft.com/office/drawing/2014/main" val="20005"/>
                    </a:ext>
                  </a:extLst>
                </a:gridCol>
              </a:tblGrid>
              <a:tr h="370840">
                <a:tc>
                  <a:txBody>
                    <a:bodyPr/>
                    <a:lstStyle/>
                    <a:p>
                      <a:endParaRPr lang="fr-FR" dirty="0"/>
                    </a:p>
                  </a:txBody>
                  <a:tcPr>
                    <a:noFill/>
                  </a:tcPr>
                </a:tc>
                <a:tc>
                  <a:txBody>
                    <a:bodyPr/>
                    <a:lstStyle/>
                    <a:p>
                      <a:r>
                        <a:rPr lang="fr-FR" dirty="0" err="1"/>
                        <a:t>Algo</a:t>
                      </a:r>
                      <a:endParaRPr lang="fr-FR" dirty="0"/>
                    </a:p>
                  </a:txBody>
                  <a:tcPr>
                    <a:lnB w="12700" cap="flat" cmpd="sng" algn="ctr">
                      <a:solidFill>
                        <a:schemeClr val="tx1"/>
                      </a:solidFill>
                      <a:prstDash val="solid"/>
                      <a:round/>
                      <a:headEnd type="none" w="med" len="med"/>
                      <a:tailEnd type="none" w="med" len="med"/>
                    </a:lnB>
                    <a:noFill/>
                  </a:tcPr>
                </a:tc>
                <a:tc>
                  <a:txBody>
                    <a:bodyPr/>
                    <a:lstStyle/>
                    <a:p>
                      <a:r>
                        <a:rPr lang="fr-FR" dirty="0" err="1"/>
                        <a:t>Prog</a:t>
                      </a:r>
                      <a:endParaRPr lang="fr-FR" dirty="0"/>
                    </a:p>
                  </a:txBody>
                  <a:tcPr>
                    <a:lnB w="12700" cap="flat" cmpd="sng" algn="ctr">
                      <a:solidFill>
                        <a:schemeClr val="tx1"/>
                      </a:solidFill>
                      <a:prstDash val="solid"/>
                      <a:round/>
                      <a:headEnd type="none" w="med" len="med"/>
                      <a:tailEnd type="none" w="med" len="med"/>
                    </a:lnB>
                    <a:noFill/>
                  </a:tcPr>
                </a:tc>
                <a:tc>
                  <a:txBody>
                    <a:bodyPr/>
                    <a:lstStyle/>
                    <a:p>
                      <a:r>
                        <a:rPr lang="fr-FR" dirty="0" err="1"/>
                        <a:t>Archit</a:t>
                      </a:r>
                      <a:endParaRPr lang="fr-FR" dirty="0"/>
                    </a:p>
                  </a:txBody>
                  <a:tcPr>
                    <a:lnB w="12700" cap="flat" cmpd="sng" algn="ctr">
                      <a:solidFill>
                        <a:schemeClr val="tx1"/>
                      </a:solidFill>
                      <a:prstDash val="solid"/>
                      <a:round/>
                      <a:headEnd type="none" w="med" len="med"/>
                      <a:tailEnd type="none" w="med" len="med"/>
                    </a:lnB>
                    <a:noFill/>
                  </a:tcPr>
                </a:tc>
                <a:tc>
                  <a:txBody>
                    <a:bodyPr/>
                    <a:lstStyle/>
                    <a:p>
                      <a:r>
                        <a:rPr lang="fr-FR" dirty="0"/>
                        <a:t>B.D.</a:t>
                      </a:r>
                    </a:p>
                  </a:txBody>
                  <a:tcPr>
                    <a:lnB w="12700" cap="flat" cmpd="sng" algn="ctr">
                      <a:solidFill>
                        <a:schemeClr val="tx1"/>
                      </a:solidFill>
                      <a:prstDash val="solid"/>
                      <a:round/>
                      <a:headEnd type="none" w="med" len="med"/>
                      <a:tailEnd type="none" w="med" len="med"/>
                    </a:lnB>
                    <a:noFill/>
                  </a:tcPr>
                </a:tc>
                <a:tc>
                  <a:txBody>
                    <a:bodyPr/>
                    <a:lstStyle/>
                    <a:p>
                      <a:r>
                        <a:rPr lang="fr-FR" dirty="0"/>
                        <a:t>Micro</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fr-FR" dirty="0"/>
                        <a:t>Examen 1</a:t>
                      </a:r>
                    </a:p>
                  </a:txBody>
                  <a:tcPr>
                    <a:lnR w="12700" cap="flat" cmpd="sng" algn="ctr">
                      <a:solidFill>
                        <a:schemeClr val="tx1"/>
                      </a:solidFill>
                      <a:prstDash val="solid"/>
                      <a:round/>
                      <a:headEnd type="none" w="med" len="med"/>
                      <a:tailEnd type="none" w="med" len="med"/>
                    </a:lnR>
                    <a:noFill/>
                  </a:tcPr>
                </a:tc>
                <a:tc>
                  <a:txBody>
                    <a:bodyPr/>
                    <a:lstStyle/>
                    <a:p>
                      <a:r>
                        <a:rPr lang="fr-FR"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r>
                        <a:rPr lang="fr-FR" dirty="0"/>
                        <a:t>Examen 2</a:t>
                      </a:r>
                    </a:p>
                  </a:txBody>
                  <a:tcPr>
                    <a:lnR w="12700" cap="flat" cmpd="sng" algn="ctr">
                      <a:solidFill>
                        <a:schemeClr val="tx1"/>
                      </a:solidFill>
                      <a:prstDash val="solid"/>
                      <a:round/>
                      <a:headEnd type="none" w="med" len="med"/>
                      <a:tailEnd type="none" w="med" len="med"/>
                    </a:lnR>
                    <a:noFill/>
                  </a:tcPr>
                </a:tc>
                <a:tc>
                  <a:txBody>
                    <a:bodyPr/>
                    <a:lstStyle/>
                    <a:p>
                      <a:r>
                        <a:rPr lang="fr-FR" dirty="0"/>
                        <a:t>13,5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r>
                        <a:rPr lang="fr-FR" dirty="0"/>
                        <a:t>Examen 3</a:t>
                      </a:r>
                    </a:p>
                  </a:txBody>
                  <a:tcPr>
                    <a:lnR w="12700" cap="flat" cmpd="sng" algn="ctr">
                      <a:solidFill>
                        <a:schemeClr val="tx1"/>
                      </a:solidFill>
                      <a:prstDash val="solid"/>
                      <a:round/>
                      <a:headEnd type="none" w="med" len="med"/>
                      <a:tailEnd type="none" w="med" len="med"/>
                    </a:lnR>
                    <a:noFill/>
                  </a:tcPr>
                </a:tc>
                <a:tc>
                  <a:txBody>
                    <a:bodyPr/>
                    <a:lstStyle/>
                    <a:p>
                      <a:r>
                        <a:rPr lang="fr-FR"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3" name="Espace réservé du numéro de diapositive 2"/>
          <p:cNvSpPr>
            <a:spLocks noGrp="1"/>
          </p:cNvSpPr>
          <p:nvPr>
            <p:ph type="sldNum" sz="quarter" idx="12"/>
          </p:nvPr>
        </p:nvSpPr>
        <p:spPr/>
        <p:txBody>
          <a:bodyPr/>
          <a:lstStyle/>
          <a:p>
            <a:fld id="{56B521BC-BAEA-481A-8E96-B99331478C98}" type="slidenum">
              <a:rPr lang="fr-FR" smtClean="0"/>
              <a:pPr/>
              <a:t>6</a:t>
            </a:fld>
            <a:endParaRPr lang="fr-FR"/>
          </a:p>
        </p:txBody>
      </p:sp>
      <p:sp>
        <p:nvSpPr>
          <p:cNvPr id="10"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chemeClr val="tx1"/>
                </a:solidFill>
                <a:effectLst/>
                <a:uLnTx/>
                <a:uFillTx/>
                <a:latin typeface="+mj-lt"/>
                <a:ea typeface="+mj-ea"/>
                <a:cs typeface="+mj-cs"/>
              </a:rPr>
              <a:t>tableaux</a:t>
            </a:r>
            <a:endParaRPr kumimoji="0" lang="fr-FR"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252045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7"/>
                                        </p:tgtEl>
                                      </p:cBhvr>
                                    </p:animEffect>
                                    <p:set>
                                      <p:cBhvr>
                                        <p:cTn id="19" dur="1" fill="hold">
                                          <p:stCondLst>
                                            <p:cond delay="499"/>
                                          </p:stCondLst>
                                        </p:cTn>
                                        <p:tgtEl>
                                          <p:spTgt spid="7"/>
                                        </p:tgtEl>
                                        <p:attrNameLst>
                                          <p:attrName>style.visibility</p:attrName>
                                        </p:attrNameLst>
                                      </p:cBhvr>
                                      <p:to>
                                        <p:strVal val="hidden"/>
                                      </p:to>
                                    </p:set>
                                  </p:childTnLst>
                                </p:cTn>
                              </p:par>
                              <p:par>
                                <p:cTn id="20" presetID="10" presetClass="exit" presetSubtype="0" fill="hold" grpId="1" nodeType="withEffect">
                                  <p:stCondLst>
                                    <p:cond delay="0"/>
                                  </p:stCondLst>
                                  <p:childTnLst>
                                    <p:animEffect transition="out" filter="fade">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68355" y="1233543"/>
            <a:ext cx="7200800" cy="1477328"/>
          </a:xfrm>
          <a:prstGeom prst="rect">
            <a:avLst/>
          </a:prstGeom>
          <a:noFill/>
        </p:spPr>
        <p:txBody>
          <a:bodyPr wrap="square" rtlCol="0">
            <a:spAutoFit/>
          </a:bodyPr>
          <a:lstStyle/>
          <a:p>
            <a:r>
              <a:rPr lang="fr-FR" dirty="0"/>
              <a:t>Un tableau rassemble des données de même type dans des emplacements contigus en mémoire vive. Chaque emplacement constitue un élément du tableau.</a:t>
            </a:r>
          </a:p>
          <a:p>
            <a:r>
              <a:rPr lang="fr-FR" dirty="0"/>
              <a:t>Pour retrouver un élément dans un tableau, on utilise </a:t>
            </a:r>
            <a:r>
              <a:rPr lang="fr-FR" i="1" dirty="0"/>
              <a:t>un indice</a:t>
            </a:r>
            <a:r>
              <a:rPr lang="fr-FR" dirty="0"/>
              <a:t>. Un indice peut avoir un , deux ou plusieurs critères.</a:t>
            </a:r>
          </a:p>
        </p:txBody>
      </p:sp>
      <p:sp>
        <p:nvSpPr>
          <p:cNvPr id="8" name="ZoneTexte 7"/>
          <p:cNvSpPr txBox="1"/>
          <p:nvPr/>
        </p:nvSpPr>
        <p:spPr>
          <a:xfrm>
            <a:off x="642910" y="3286124"/>
            <a:ext cx="7920881" cy="1200329"/>
          </a:xfrm>
          <a:prstGeom prst="rect">
            <a:avLst/>
          </a:prstGeom>
          <a:noFill/>
        </p:spPr>
        <p:txBody>
          <a:bodyPr wrap="square" rtlCol="0">
            <a:spAutoFit/>
          </a:bodyPr>
          <a:lstStyle/>
          <a:p>
            <a:r>
              <a:rPr lang="fr-FR" b="1" dirty="0"/>
              <a:t>Exemple 3. </a:t>
            </a:r>
            <a:endParaRPr lang="fr-FR" dirty="0"/>
          </a:p>
          <a:p>
            <a:r>
              <a:rPr lang="fr-FR" dirty="0"/>
              <a:t>Si l’on reprend toujours l’exemple 2, mais cette fois-ci en considérant les notes de  l’ensemble des étudiants, un critère supplémentaire est rajouté.</a:t>
            </a:r>
          </a:p>
          <a:p>
            <a:r>
              <a:rPr lang="fr-FR" dirty="0"/>
              <a:t>Dans ce cas , nous avons à faire à un tableau à trois dimensions</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7</a:t>
            </a:fld>
            <a:endParaRPr lang="fr-FR"/>
          </a:p>
        </p:txBody>
      </p:sp>
      <p:sp>
        <p:nvSpPr>
          <p:cNvPr id="10"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chemeClr val="tx1"/>
                </a:solidFill>
                <a:effectLst/>
                <a:uLnTx/>
                <a:uFillTx/>
                <a:latin typeface="+mj-lt"/>
                <a:ea typeface="+mj-ea"/>
                <a:cs typeface="+mj-cs"/>
              </a:rPr>
              <a:t>tableaux</a:t>
            </a:r>
            <a:endParaRPr kumimoji="0" lang="fr-FR"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252045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grpId="1" nodeType="clickEffect">
                                  <p:stCondLst>
                                    <p:cond delay="0"/>
                                  </p:stCondLst>
                                  <p:childTnLst>
                                    <p:animEffect transition="out" filter="fade">
                                      <p:cBhvr>
                                        <p:cTn id="13" dur="500"/>
                                        <p:tgtEl>
                                          <p:spTgt spid="8"/>
                                        </p:tgtEl>
                                      </p:cBhvr>
                                    </p:animEffect>
                                    <p:set>
                                      <p:cBhvr>
                                        <p:cTn id="14"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tableaux</a:t>
            </a:r>
          </a:p>
        </p:txBody>
      </p:sp>
      <p:sp>
        <p:nvSpPr>
          <p:cNvPr id="3" name="Espace réservé du contenu 2"/>
          <p:cNvSpPr>
            <a:spLocks noGrp="1"/>
          </p:cNvSpPr>
          <p:nvPr>
            <p:ph idx="1"/>
          </p:nvPr>
        </p:nvSpPr>
        <p:spPr/>
        <p:txBody>
          <a:bodyPr>
            <a:normAutofit/>
          </a:bodyPr>
          <a:lstStyle/>
          <a:p>
            <a:r>
              <a:rPr lang="fr-FR" sz="1800" dirty="0"/>
              <a:t>Un tableau peut avoir une dimension, on parle alors de </a:t>
            </a:r>
            <a:r>
              <a:rPr lang="fr-FR" sz="1800" b="1" dirty="0"/>
              <a:t>vecteur</a:t>
            </a:r>
          </a:p>
          <a:p>
            <a:endParaRPr lang="fr-FR" sz="1800" b="1" dirty="0"/>
          </a:p>
          <a:p>
            <a:r>
              <a:rPr lang="fr-FR" sz="1800" dirty="0"/>
              <a:t> Un tableau peut avoir plusieurs dimensions, on dit qu’il est </a:t>
            </a:r>
            <a:r>
              <a:rPr lang="fr-FR" sz="1800" b="1" dirty="0"/>
              <a:t>multidimensionnel. On le note T[i][k]</a:t>
            </a:r>
          </a:p>
          <a:p>
            <a:endParaRPr lang="fr-FR" sz="1800" b="1" dirty="0"/>
          </a:p>
          <a:p>
            <a:r>
              <a:rPr lang="fr-FR" sz="1800" dirty="0"/>
              <a:t> La taille d’un tableau doit être définie avant son utilisation et ne peut plus être changée.</a:t>
            </a:r>
          </a:p>
          <a:p>
            <a:pPr>
              <a:buNone/>
            </a:pPr>
            <a:r>
              <a:rPr lang="fr-FR" sz="1800" dirty="0"/>
              <a:t> </a:t>
            </a:r>
          </a:p>
          <a:p>
            <a:r>
              <a:rPr lang="fr-FR" sz="1800" dirty="0"/>
              <a:t>Il ne faut pas confondre un élément du tableau et l’indice de cet élément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Tableau à une dimension</a:t>
            </a:r>
            <a:endParaRPr lang="fr-FR" dirty="0"/>
          </a:p>
        </p:txBody>
      </p:sp>
      <p:sp>
        <p:nvSpPr>
          <p:cNvPr id="5" name="ZoneTexte 4"/>
          <p:cNvSpPr txBox="1"/>
          <p:nvPr/>
        </p:nvSpPr>
        <p:spPr>
          <a:xfrm>
            <a:off x="611560" y="2060848"/>
            <a:ext cx="8064896" cy="2677656"/>
          </a:xfrm>
          <a:prstGeom prst="rect">
            <a:avLst/>
          </a:prstGeom>
          <a:noFill/>
        </p:spPr>
        <p:txBody>
          <a:bodyPr wrap="square" rtlCol="0">
            <a:spAutoFit/>
          </a:bodyPr>
          <a:lstStyle/>
          <a:p>
            <a:r>
              <a:rPr lang="fr-FR" b="1" dirty="0"/>
              <a:t>Déclaration d'un tableau statique</a:t>
            </a:r>
          </a:p>
          <a:p>
            <a:endParaRPr lang="fr-FR" b="1" dirty="0"/>
          </a:p>
          <a:p>
            <a:r>
              <a:rPr lang="fr-FR" b="1" dirty="0"/>
              <a:t>Syntaxe :</a:t>
            </a:r>
            <a:r>
              <a:rPr lang="fr-FR" dirty="0"/>
              <a:t> </a:t>
            </a:r>
          </a:p>
          <a:p>
            <a:pPr algn="ctr"/>
            <a:r>
              <a:rPr lang="fr-FR" sz="2400" dirty="0"/>
              <a:t>Type   identificateur[taille];</a:t>
            </a:r>
          </a:p>
          <a:p>
            <a:br>
              <a:rPr lang="fr-FR" dirty="0"/>
            </a:br>
            <a:r>
              <a:rPr lang="fr-FR" dirty="0"/>
              <a:t>Un tableau sera constitué d'un ensemble de cases. Chaque case comportera un élément dont le type sera type. Le nom du tableau sera identificateur. Le nombre total de cases du tableau sera taille. </a:t>
            </a:r>
          </a:p>
          <a:p>
            <a:endParaRPr lang="fr-FR" dirty="0"/>
          </a:p>
        </p:txBody>
      </p:sp>
      <p:sp>
        <p:nvSpPr>
          <p:cNvPr id="6" name="ZoneTexte 5"/>
          <p:cNvSpPr txBox="1"/>
          <p:nvPr/>
        </p:nvSpPr>
        <p:spPr>
          <a:xfrm>
            <a:off x="1897670" y="4438853"/>
            <a:ext cx="2170274" cy="646331"/>
          </a:xfrm>
          <a:prstGeom prst="rect">
            <a:avLst/>
          </a:prstGeom>
          <a:noFill/>
        </p:spPr>
        <p:txBody>
          <a:bodyPr wrap="none" rtlCol="0">
            <a:spAutoFit/>
          </a:bodyPr>
          <a:lstStyle/>
          <a:p>
            <a:r>
              <a:rPr lang="fr-FR" b="1" dirty="0"/>
              <a:t>Exemple</a:t>
            </a:r>
            <a:r>
              <a:rPr lang="fr-FR" dirty="0"/>
              <a:t>:</a:t>
            </a:r>
          </a:p>
          <a:p>
            <a:r>
              <a:rPr lang="fr-FR" dirty="0"/>
              <a:t>   	</a:t>
            </a:r>
            <a:r>
              <a:rPr lang="fr-FR" dirty="0" err="1"/>
              <a:t>int</a:t>
            </a:r>
            <a:r>
              <a:rPr lang="fr-FR" dirty="0"/>
              <a:t>     a[10];</a:t>
            </a:r>
          </a:p>
        </p:txBody>
      </p:sp>
      <p:sp>
        <p:nvSpPr>
          <p:cNvPr id="3" name="Espace réservé du numéro de diapositive 2"/>
          <p:cNvSpPr>
            <a:spLocks noGrp="1"/>
          </p:cNvSpPr>
          <p:nvPr>
            <p:ph type="sldNum" sz="quarter" idx="12"/>
          </p:nvPr>
        </p:nvSpPr>
        <p:spPr/>
        <p:txBody>
          <a:bodyPr/>
          <a:lstStyle/>
          <a:p>
            <a:fld id="{56B521BC-BAEA-481A-8E96-B99331478C98}" type="slidenum">
              <a:rPr lang="fr-FR" smtClean="0"/>
              <a:pPr/>
              <a:t>9</a:t>
            </a:fld>
            <a:endParaRPr lang="fr-FR"/>
          </a:p>
        </p:txBody>
      </p:sp>
    </p:spTree>
    <p:extLst>
      <p:ext uri="{BB962C8B-B14F-4D97-AF65-F5344CB8AC3E}">
        <p14:creationId xmlns:p14="http://schemas.microsoft.com/office/powerpoint/2010/main" val="5327354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5355</TotalTime>
  <Words>2228</Words>
  <Application>Microsoft Office PowerPoint</Application>
  <PresentationFormat>Affichage à l'écran (4:3)</PresentationFormat>
  <Paragraphs>287</Paragraphs>
  <Slides>22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Calibri</vt:lpstr>
      <vt:lpstr>Wingdings</vt:lpstr>
      <vt:lpstr>Thème Office</vt:lpstr>
      <vt:lpstr>Structure de données: Tableaux </vt:lpstr>
      <vt:lpstr>structure de données</vt:lpstr>
      <vt:lpstr>Présentation PowerPoint</vt:lpstr>
      <vt:lpstr>tableaux</vt:lpstr>
      <vt:lpstr>Présentation PowerPoint</vt:lpstr>
      <vt:lpstr>Présentation PowerPoint</vt:lpstr>
      <vt:lpstr>Présentation PowerPoint</vt:lpstr>
      <vt:lpstr>tableaux</vt:lpstr>
      <vt:lpstr>Tableau à une dimension</vt:lpstr>
      <vt:lpstr>Lecture d’un Tableau à une dimension</vt:lpstr>
      <vt:lpstr>Ecriture  d’un Tableau à une dimension</vt:lpstr>
      <vt:lpstr>Tableau à une dimension</vt:lpstr>
      <vt:lpstr>Tableau à une dimension</vt:lpstr>
      <vt:lpstr>Tableau à une dimension</vt:lpstr>
      <vt:lpstr>Tableau à une dimension</vt:lpstr>
      <vt:lpstr>Tableau à une dimension</vt:lpstr>
      <vt:lpstr>Recherche dans un tableau</vt:lpstr>
      <vt:lpstr>Tableau à une dimension</vt:lpstr>
      <vt:lpstr>Tableau multi-dimensions</vt:lpstr>
      <vt:lpstr>Tableau multi-dimensions</vt:lpstr>
      <vt:lpstr>Tableau multi-dimensions</vt:lpstr>
      <vt:lpstr>Tableau multi-dimensions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Tableaux</dc:title>
  <dc:creator>benallel</dc:creator>
  <cp:lastModifiedBy>Mounira Benkhaled  Benallel</cp:lastModifiedBy>
  <cp:revision>54</cp:revision>
  <dcterms:created xsi:type="dcterms:W3CDTF">2014-04-18T22:28:10Z</dcterms:created>
  <dcterms:modified xsi:type="dcterms:W3CDTF">2021-11-18T16:07:12Z</dcterms:modified>
</cp:coreProperties>
</file>