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4" r:id="rId8"/>
    <p:sldId id="265" r:id="rId9"/>
    <p:sldId id="266" r:id="rId10"/>
    <p:sldId id="267" r:id="rId11"/>
    <p:sldId id="268" r:id="rId12"/>
    <p:sldId id="269" r:id="rId13"/>
    <p:sldId id="270" r:id="rId14"/>
    <p:sldId id="272" r:id="rId15"/>
    <p:sldId id="275" r:id="rId16"/>
    <p:sldId id="276" r:id="rId17"/>
    <p:sldId id="279" r:id="rId18"/>
    <p:sldId id="28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507288" cy="6322714"/>
          </a:xfrm>
        </p:spPr>
        <p:txBody>
          <a:bodyPr/>
          <a:lstStyle/>
          <a:p>
            <a:pPr rtl="1"/>
            <a:r>
              <a:rPr lang="ar-DZ" b="1" dirty="0"/>
              <a:t>ماستر1: تخصص صيانة وترميم </a:t>
            </a:r>
            <a:r>
              <a:rPr lang="fr-FR" b="1" dirty="0"/>
              <a:t/>
            </a:r>
            <a:br>
              <a:rPr lang="fr-FR" b="1" dirty="0"/>
            </a:br>
            <a:r>
              <a:rPr lang="ar-DZ" b="1" dirty="0"/>
              <a:t>  </a:t>
            </a:r>
            <a:r>
              <a:rPr lang="fr-FR" b="1" dirty="0"/>
              <a:t/>
            </a:r>
            <a:br>
              <a:rPr lang="fr-FR" b="1" dirty="0"/>
            </a:br>
            <a:r>
              <a:rPr lang="ar-DZ" b="1" dirty="0"/>
              <a:t>مقياس: الحفظ الوقائي المتحفي2</a:t>
            </a:r>
            <a:r>
              <a:rPr lang="fr-FR" b="1" dirty="0"/>
              <a:t/>
            </a:r>
            <a:br>
              <a:rPr lang="fr-FR" b="1" dirty="0"/>
            </a:br>
            <a:r>
              <a:rPr lang="fr-FR" dirty="0"/>
              <a:t/>
            </a:r>
            <a:br>
              <a:rPr lang="fr-FR" dirty="0"/>
            </a:br>
            <a:r>
              <a:rPr lang="ar-DZ" b="1" dirty="0"/>
              <a:t>المحاضرة</a:t>
            </a:r>
            <a:r>
              <a:rPr lang="fr-FR" b="1" dirty="0"/>
              <a:t> </a:t>
            </a:r>
            <a:r>
              <a:rPr lang="ar-DZ" b="1" dirty="0" smtClean="0"/>
              <a:t>6 </a:t>
            </a:r>
            <a:r>
              <a:rPr lang="fr-FR" b="1" dirty="0"/>
              <a:t/>
            </a:r>
            <a:br>
              <a:rPr lang="fr-FR" b="1" dirty="0"/>
            </a:br>
            <a:r>
              <a:rPr lang="ar-DZ" b="1" u="heavy" dirty="0"/>
              <a:t>حفظ المواد الأثرية المتحفية</a:t>
            </a:r>
            <a:r>
              <a:rPr lang="fr-FR" dirty="0"/>
              <a:t/>
            </a:r>
            <a:br>
              <a:rPr lang="fr-FR" dirty="0"/>
            </a:br>
            <a:r>
              <a:rPr lang="ar-DZ" b="1" dirty="0"/>
              <a:t> </a:t>
            </a:r>
            <a:r>
              <a:rPr lang="fr-FR" dirty="0"/>
              <a:t/>
            </a:r>
            <a:br>
              <a:rPr lang="fr-FR" dirty="0"/>
            </a:br>
            <a:r>
              <a:rPr lang="ar-DZ" b="1"/>
              <a:t>مادة </a:t>
            </a:r>
            <a:r>
              <a:rPr lang="ar-DZ" b="1" smtClean="0"/>
              <a:t>النسيج </a:t>
            </a:r>
            <a:r>
              <a:rPr lang="fr-FR" dirty="0"/>
              <a:t/>
            </a:r>
            <a:br>
              <a:rPr lang="fr-FR" dirty="0"/>
            </a:br>
            <a:r>
              <a:rPr lang="ar-DZ" b="1" dirty="0"/>
              <a:t> </a:t>
            </a:r>
            <a:endParaRPr lang="fr-FR" dirty="0"/>
          </a:p>
        </p:txBody>
      </p:sp>
    </p:spTree>
    <p:extLst>
      <p:ext uri="{BB962C8B-B14F-4D97-AF65-F5344CB8AC3E}">
        <p14:creationId xmlns:p14="http://schemas.microsoft.com/office/powerpoint/2010/main" val="3177385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pPr rtl="1"/>
            <a:r>
              <a:rPr lang="ar-SA" b="1" dirty="0"/>
              <a:t>- عوامل كيميائية:-</a:t>
            </a:r>
            <a:r>
              <a:rPr lang="fr-FR" dirty="0"/>
              <a:t/>
            </a:r>
            <a:br>
              <a:rPr lang="fr-FR" dirty="0"/>
            </a:br>
            <a:r>
              <a:rPr lang="ar-SA" dirty="0"/>
              <a:t>وتشتمل العوامل الكيميائية على عدة عناصر هي الأكسجين، الغازات الحمضية التي توجد في الهواء وتشمل كل من (أكاسيد </a:t>
            </a:r>
            <a:r>
              <a:rPr lang="ar-SA" dirty="0" err="1"/>
              <a:t>النتيروجين</a:t>
            </a:r>
            <a:r>
              <a:rPr lang="ar-SA" dirty="0"/>
              <a:t>، الضباب الدخاني)، ويمكننا تعريف وبيان خصائص كل نوع أو عنصر على حدة على النحو التالي</a:t>
            </a:r>
            <a:r>
              <a:rPr lang="en-US" dirty="0"/>
              <a:t>: </a:t>
            </a:r>
            <a:r>
              <a:rPr lang="fr-FR" dirty="0"/>
              <a:t/>
            </a:r>
            <a:br>
              <a:rPr lang="fr-FR" dirty="0"/>
            </a:br>
            <a:endParaRPr lang="fr-FR" dirty="0"/>
          </a:p>
        </p:txBody>
      </p:sp>
    </p:spTree>
    <p:extLst>
      <p:ext uri="{BB962C8B-B14F-4D97-AF65-F5344CB8AC3E}">
        <p14:creationId xmlns:p14="http://schemas.microsoft.com/office/powerpoint/2010/main" val="1466880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640960" cy="6552728"/>
          </a:xfrm>
        </p:spPr>
        <p:txBody>
          <a:bodyPr>
            <a:normAutofit/>
          </a:bodyPr>
          <a:lstStyle/>
          <a:p>
            <a:r>
              <a:rPr lang="ar-SA" dirty="0">
                <a:solidFill>
                  <a:srgbClr val="FF0000"/>
                </a:solidFill>
              </a:rPr>
              <a:t>الأكسجين</a:t>
            </a:r>
            <a:r>
              <a:rPr lang="ar-SA" dirty="0" smtClean="0">
                <a:solidFill>
                  <a:srgbClr val="FF0000"/>
                </a:solidFill>
              </a:rPr>
              <a:t>:</a:t>
            </a:r>
            <a:r>
              <a:rPr lang="en-US" dirty="0" smtClean="0"/>
              <a:t>.</a:t>
            </a:r>
            <a:r>
              <a:rPr lang="en-US" dirty="0"/>
              <a:t> </a:t>
            </a:r>
            <a:r>
              <a:rPr lang="fr-FR" dirty="0"/>
              <a:t/>
            </a:r>
            <a:br>
              <a:rPr lang="fr-FR" dirty="0"/>
            </a:br>
            <a:endParaRPr lang="fr-FR" dirty="0"/>
          </a:p>
        </p:txBody>
      </p:sp>
    </p:spTree>
    <p:extLst>
      <p:ext uri="{BB962C8B-B14F-4D97-AF65-F5344CB8AC3E}">
        <p14:creationId xmlns:p14="http://schemas.microsoft.com/office/powerpoint/2010/main" val="3725187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036496" cy="6858000"/>
          </a:xfrm>
        </p:spPr>
        <p:txBody>
          <a:bodyPr>
            <a:normAutofit/>
          </a:bodyPr>
          <a:lstStyle/>
          <a:p>
            <a:pPr rtl="1"/>
            <a:r>
              <a:rPr lang="en-US" dirty="0" smtClean="0"/>
              <a:t>–</a:t>
            </a:r>
            <a:r>
              <a:rPr lang="ar-DZ" dirty="0" smtClean="0"/>
              <a:t/>
            </a:r>
            <a:br>
              <a:rPr lang="ar-DZ" dirty="0" smtClean="0"/>
            </a:br>
            <a:r>
              <a:rPr lang="en-US" dirty="0" smtClean="0"/>
              <a:t> </a:t>
            </a:r>
            <a:r>
              <a:rPr lang="ar-SA" sz="4000" dirty="0">
                <a:solidFill>
                  <a:srgbClr val="FF0000"/>
                </a:solidFill>
              </a:rPr>
              <a:t>الغازات الحمضية التي قد توجد في الهواء</a:t>
            </a:r>
            <a:r>
              <a:rPr lang="ar-SA" sz="4000" dirty="0" smtClean="0">
                <a:solidFill>
                  <a:srgbClr val="FF0000"/>
                </a:solidFill>
              </a:rPr>
              <a:t>:</a:t>
            </a:r>
            <a:r>
              <a:rPr lang="fr-FR" dirty="0"/>
              <a:t/>
            </a:r>
            <a:br>
              <a:rPr lang="fr-FR" dirty="0"/>
            </a:br>
            <a:endParaRPr lang="fr-FR" dirty="0"/>
          </a:p>
        </p:txBody>
      </p:sp>
    </p:spTree>
    <p:extLst>
      <p:ext uri="{BB962C8B-B14F-4D97-AF65-F5344CB8AC3E}">
        <p14:creationId xmlns:p14="http://schemas.microsoft.com/office/powerpoint/2010/main" val="1790375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lstStyle/>
          <a:p>
            <a:pPr rtl="1"/>
            <a:r>
              <a:rPr lang="ar-SA" b="1" dirty="0"/>
              <a:t>3- عوامل بيولوجيـة</a:t>
            </a:r>
            <a:r>
              <a:rPr lang="en-US" b="1" dirty="0"/>
              <a:t> </a:t>
            </a:r>
            <a:r>
              <a:rPr lang="ar-SA" b="1" dirty="0"/>
              <a:t>:-</a:t>
            </a:r>
            <a:r>
              <a:rPr lang="fr-FR" dirty="0"/>
              <a:t/>
            </a:r>
            <a:br>
              <a:rPr lang="fr-FR" dirty="0"/>
            </a:br>
            <a:endParaRPr lang="fr-FR" dirty="0"/>
          </a:p>
        </p:txBody>
      </p:sp>
    </p:spTree>
    <p:extLst>
      <p:ext uri="{BB962C8B-B14F-4D97-AF65-F5344CB8AC3E}">
        <p14:creationId xmlns:p14="http://schemas.microsoft.com/office/powerpoint/2010/main" val="82319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pPr rtl="1"/>
            <a:r>
              <a:rPr lang="ar-SA" b="1" dirty="0"/>
              <a:t>طرق تنظيف المنسوجات والسجاد</a:t>
            </a:r>
            <a:r>
              <a:rPr lang="en-US" b="1" dirty="0"/>
              <a:t> </a:t>
            </a:r>
            <a:r>
              <a:rPr lang="ar-SA" b="1" dirty="0"/>
              <a:t>:</a:t>
            </a:r>
            <a:r>
              <a:rPr lang="fr-FR" dirty="0"/>
              <a:t/>
            </a:r>
            <a:br>
              <a:rPr lang="fr-FR" dirty="0"/>
            </a:br>
            <a:r>
              <a:rPr lang="ar-SA" dirty="0"/>
              <a:t>ينقسم التنظيف إلى نوعين هما التنظيف الرطب والتنظيف الجاف :- </a:t>
            </a:r>
            <a:r>
              <a:rPr lang="fr-FR" dirty="0"/>
              <a:t/>
            </a:r>
            <a:br>
              <a:rPr lang="fr-FR" dirty="0"/>
            </a:br>
            <a:r>
              <a:rPr lang="ar-SA" dirty="0"/>
              <a:t> التنظيف الرطب يتم بالماء الدافئ و بالماء البارد ، ويمكننا تعريف كل نوع منهما على حدة على النحو التالي</a:t>
            </a:r>
            <a:r>
              <a:rPr lang="en-US" dirty="0"/>
              <a:t>: </a:t>
            </a:r>
            <a:r>
              <a:rPr lang="fr-FR" dirty="0"/>
              <a:t/>
            </a:r>
            <a:br>
              <a:rPr lang="fr-FR" dirty="0"/>
            </a:br>
            <a:endParaRPr lang="fr-FR" dirty="0"/>
          </a:p>
        </p:txBody>
      </p:sp>
    </p:spTree>
    <p:extLst>
      <p:ext uri="{BB962C8B-B14F-4D97-AF65-F5344CB8AC3E}">
        <p14:creationId xmlns:p14="http://schemas.microsoft.com/office/powerpoint/2010/main" val="1117941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a:bodyPr>
          <a:lstStyle/>
          <a:p>
            <a:r>
              <a:rPr lang="ar-SA" b="1" dirty="0"/>
              <a:t>التنظيف الرطب</a:t>
            </a:r>
            <a:r>
              <a:rPr lang="ar-SA" b="1" dirty="0" smtClean="0"/>
              <a:t>:</a:t>
            </a:r>
            <a:r>
              <a:rPr lang="fr-FR" dirty="0"/>
              <a:t/>
            </a:r>
            <a:br>
              <a:rPr lang="fr-FR" dirty="0"/>
            </a:br>
            <a:endParaRPr lang="fr-FR" dirty="0"/>
          </a:p>
        </p:txBody>
      </p:sp>
    </p:spTree>
    <p:extLst>
      <p:ext uri="{BB962C8B-B14F-4D97-AF65-F5344CB8AC3E}">
        <p14:creationId xmlns:p14="http://schemas.microsoft.com/office/powerpoint/2010/main" val="3108324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94722"/>
          </a:xfrm>
        </p:spPr>
        <p:txBody>
          <a:bodyPr>
            <a:normAutofit/>
          </a:bodyPr>
          <a:lstStyle/>
          <a:p>
            <a:r>
              <a:rPr lang="en-US" dirty="0"/>
              <a:t>- </a:t>
            </a:r>
            <a:r>
              <a:rPr lang="ar-SA" b="1" dirty="0"/>
              <a:t>التنظيف الجاف</a:t>
            </a:r>
            <a:r>
              <a:rPr lang="ar-SA" b="1" dirty="0" smtClean="0"/>
              <a:t>:</a:t>
            </a:r>
            <a:endParaRPr lang="fr-FR" dirty="0"/>
          </a:p>
        </p:txBody>
      </p:sp>
    </p:spTree>
    <p:extLst>
      <p:ext uri="{BB962C8B-B14F-4D97-AF65-F5344CB8AC3E}">
        <p14:creationId xmlns:p14="http://schemas.microsoft.com/office/powerpoint/2010/main" val="1540938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lstStyle/>
          <a:p>
            <a:pPr rtl="1"/>
            <a:r>
              <a:rPr lang="ar-EG" b="1" dirty="0"/>
              <a:t>الأضرار التي  قد تلحق بالقطعة الأثرية من التنظيف الجاف</a:t>
            </a:r>
            <a:r>
              <a:rPr lang="fr-FR" dirty="0"/>
              <a:t/>
            </a:r>
            <a:br>
              <a:rPr lang="fr-FR" dirty="0"/>
            </a:br>
            <a:r>
              <a:rPr lang="en-US" dirty="0"/>
              <a:t> </a:t>
            </a: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1037595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250706"/>
          </a:xfrm>
        </p:spPr>
        <p:style>
          <a:lnRef idx="1">
            <a:schemeClr val="accent2"/>
          </a:lnRef>
          <a:fillRef idx="3">
            <a:schemeClr val="accent2"/>
          </a:fillRef>
          <a:effectRef idx="2">
            <a:schemeClr val="accent2"/>
          </a:effectRef>
          <a:fontRef idx="minor">
            <a:schemeClr val="lt1"/>
          </a:fontRef>
        </p:style>
        <p:txBody>
          <a:bodyPr>
            <a:normAutofit/>
          </a:bodyPr>
          <a:lstStyle/>
          <a:p>
            <a:r>
              <a:rPr lang="ar-DZ" sz="6600" dirty="0" smtClean="0">
                <a:latin typeface="Andalus" pitchFamily="18" charset="-78"/>
                <a:cs typeface="Andalus" pitchFamily="18" charset="-78"/>
              </a:rPr>
              <a:t>انتهى </a:t>
            </a:r>
            <a:endParaRPr lang="fr-FR" sz="6600" dirty="0">
              <a:latin typeface="Andalus" pitchFamily="18" charset="-78"/>
              <a:cs typeface="Andalus" pitchFamily="18" charset="-78"/>
            </a:endParaRPr>
          </a:p>
        </p:txBody>
      </p:sp>
    </p:spTree>
    <p:extLst>
      <p:ext uri="{BB962C8B-B14F-4D97-AF65-F5344CB8AC3E}">
        <p14:creationId xmlns:p14="http://schemas.microsoft.com/office/powerpoint/2010/main" val="3023919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pPr lvl="0" rtl="1"/>
            <a:r>
              <a:rPr lang="ar-DZ" b="1" dirty="0" smtClean="0"/>
              <a:t>تعريف النسيج:</a:t>
            </a:r>
            <a:r>
              <a:rPr lang="fr-FR" dirty="0" smtClean="0"/>
              <a:t/>
            </a:r>
            <a:br>
              <a:rPr lang="fr-FR" dirty="0" smtClean="0"/>
            </a:br>
            <a:r>
              <a:rPr lang="ar-SA" dirty="0" smtClean="0"/>
              <a:t>منذ الأزمنة البعيدة والإنسان يجرب مئات الأنواع من الشعيرات الطبيعية ليرى مدى صلاحيتها لصناعة النسيج، فهناك الشعيرات النباتية التي تأخذ من جذوع النبات مثل</a:t>
            </a:r>
            <a:r>
              <a:rPr lang="ar-SA" b="1" dirty="0" smtClean="0"/>
              <a:t> (القنب، الكتان، الجوت</a:t>
            </a:r>
            <a:r>
              <a:rPr lang="en-US" b="1" dirty="0" smtClean="0"/>
              <a:t> </a:t>
            </a:r>
            <a:r>
              <a:rPr lang="ar-SA" b="1" dirty="0" smtClean="0"/>
              <a:t>)</a:t>
            </a:r>
            <a:r>
              <a:rPr lang="ar-SA" dirty="0" smtClean="0"/>
              <a:t> وشعيرات أخرى حيوانية مثل الصرف والشعر وشعيرات تفرزها الحشرات مثل الحرير الطبيعي الذى تفرزه دورة القز</a:t>
            </a:r>
            <a:endParaRPr lang="fr-FR" dirty="0"/>
          </a:p>
        </p:txBody>
      </p:sp>
    </p:spTree>
    <p:extLst>
      <p:ext uri="{BB962C8B-B14F-4D97-AF65-F5344CB8AC3E}">
        <p14:creationId xmlns:p14="http://schemas.microsoft.com/office/powerpoint/2010/main" val="334622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250706"/>
          </a:xfrm>
        </p:spPr>
        <p:txBody>
          <a:bodyPr/>
          <a:lstStyle/>
          <a:p>
            <a:pPr lvl="0" rtl="1"/>
            <a:r>
              <a:rPr lang="ar-DZ" b="1" dirty="0"/>
              <a:t>المواد الأولية للنسيج:</a:t>
            </a:r>
            <a:r>
              <a:rPr lang="ar-DZ" dirty="0"/>
              <a:t> يمكن تقسيم ألياف النسيج إلى عدة أقسام: </a:t>
            </a:r>
            <a:r>
              <a:rPr lang="fr-FR" dirty="0"/>
              <a:t/>
            </a:r>
            <a:br>
              <a:rPr lang="fr-FR" dirty="0"/>
            </a:br>
            <a:r>
              <a:rPr lang="ar-DZ" b="1" dirty="0"/>
              <a:t>1- ألياف طبيعية نباتية</a:t>
            </a:r>
            <a:r>
              <a:rPr lang="ar-DZ" dirty="0" smtClean="0"/>
              <a:t>:</a:t>
            </a:r>
            <a:r>
              <a:rPr lang="fr-FR" dirty="0"/>
              <a:t/>
            </a:r>
            <a:br>
              <a:rPr lang="fr-FR" dirty="0"/>
            </a:br>
            <a:r>
              <a:rPr lang="ar-DZ" b="1" dirty="0" smtClean="0"/>
              <a:t>2- </a:t>
            </a:r>
            <a:r>
              <a:rPr lang="ar-DZ" b="1" dirty="0"/>
              <a:t>ألياف طبيعية حيوانية </a:t>
            </a:r>
            <a:r>
              <a:rPr lang="ar-DZ" b="1" dirty="0" smtClean="0"/>
              <a:t>:</a:t>
            </a:r>
            <a:r>
              <a:rPr lang="ar-DZ" dirty="0" smtClean="0"/>
              <a:t>.</a:t>
            </a:r>
            <a:r>
              <a:rPr lang="fr-FR" dirty="0"/>
              <a:t/>
            </a:r>
            <a:br>
              <a:rPr lang="fr-FR" dirty="0"/>
            </a:br>
            <a:r>
              <a:rPr lang="ar-DZ" b="1" dirty="0" smtClean="0"/>
              <a:t>3-خامات </a:t>
            </a:r>
            <a:r>
              <a:rPr lang="ar-DZ" b="1" dirty="0"/>
              <a:t>معدنية</a:t>
            </a:r>
            <a:r>
              <a:rPr lang="ar-DZ" dirty="0" smtClean="0"/>
              <a:t>:</a:t>
            </a:r>
            <a:r>
              <a:rPr lang="fr-FR" dirty="0"/>
              <a:t/>
            </a:r>
            <a:br>
              <a:rPr lang="fr-FR" dirty="0"/>
            </a:br>
            <a:endParaRPr lang="fr-FR" dirty="0"/>
          </a:p>
        </p:txBody>
      </p:sp>
    </p:spTree>
    <p:extLst>
      <p:ext uri="{BB962C8B-B14F-4D97-AF65-F5344CB8AC3E}">
        <p14:creationId xmlns:p14="http://schemas.microsoft.com/office/powerpoint/2010/main" val="1014959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p:spPr>
        <p:txBody>
          <a:bodyPr/>
          <a:lstStyle/>
          <a:p>
            <a:pPr lvl="0" rtl="1"/>
            <a:r>
              <a:rPr lang="ar-DZ" b="1" dirty="0"/>
              <a:t>تأثير عوامل التلف على المنسوجات:</a:t>
            </a:r>
            <a:r>
              <a:rPr lang="fr-FR" dirty="0"/>
              <a:t/>
            </a:r>
            <a:br>
              <a:rPr lang="fr-FR" dirty="0"/>
            </a:br>
            <a:r>
              <a:rPr lang="ar-DZ" dirty="0"/>
              <a:t>يعتبر النسيج كغيره من المواد العضوية المعرضة لمختلف عوامل التلف التي تؤثر عليه وتؤدي إلى تلفه ومن بين هذه الأخيرة ما يلي:</a:t>
            </a:r>
            <a:r>
              <a:rPr lang="fr-FR" dirty="0"/>
              <a:t/>
            </a:r>
            <a:br>
              <a:rPr lang="fr-FR" dirty="0"/>
            </a:br>
            <a:endParaRPr lang="fr-FR" dirty="0"/>
          </a:p>
        </p:txBody>
      </p:sp>
    </p:spTree>
    <p:extLst>
      <p:ext uri="{BB962C8B-B14F-4D97-AF65-F5344CB8AC3E}">
        <p14:creationId xmlns:p14="http://schemas.microsoft.com/office/powerpoint/2010/main" val="588133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250706"/>
          </a:xfrm>
        </p:spPr>
        <p:txBody>
          <a:bodyPr>
            <a:normAutofit/>
          </a:bodyPr>
          <a:lstStyle/>
          <a:p>
            <a:pPr rtl="1"/>
            <a:r>
              <a:rPr lang="ar-SA" dirty="0"/>
              <a:t>1- </a:t>
            </a:r>
            <a:r>
              <a:rPr lang="ar-SA" b="1" dirty="0"/>
              <a:t>العوامل </a:t>
            </a:r>
            <a:r>
              <a:rPr lang="ar-SA" b="1" dirty="0" smtClean="0"/>
              <a:t>الفيز</a:t>
            </a:r>
            <a:r>
              <a:rPr lang="ar-DZ" b="1" dirty="0" err="1" smtClean="0"/>
              <a:t>يو</a:t>
            </a:r>
            <a:r>
              <a:rPr lang="ar-SA" b="1" dirty="0" smtClean="0"/>
              <a:t>كيميائية</a:t>
            </a:r>
            <a:r>
              <a:rPr lang="ar-SA" dirty="0"/>
              <a:t>: تشمل وتتكون من الضوء، التعرض للهواء، الرطوبة، الجفاف، ويمكننا بيان كل عنصر على حدة على النحو التالي</a:t>
            </a:r>
            <a:r>
              <a:rPr lang="en-US" dirty="0"/>
              <a:t>: </a:t>
            </a:r>
            <a:r>
              <a:rPr lang="fr-FR" dirty="0"/>
              <a:t/>
            </a:r>
            <a:br>
              <a:rPr lang="fr-FR" dirty="0"/>
            </a:br>
            <a:r>
              <a:rPr lang="ar-SA" b="1" dirty="0">
                <a:solidFill>
                  <a:srgbClr val="FF0000"/>
                </a:solidFill>
              </a:rPr>
              <a:t>أ- الضوء: </a:t>
            </a:r>
            <a:r>
              <a:rPr lang="ar-SA" dirty="0" smtClean="0"/>
              <a:t>ويمكننا </a:t>
            </a:r>
            <a:r>
              <a:rPr lang="ar-SA" dirty="0"/>
              <a:t>شرح وتوضيح كل نوع على حدة</a:t>
            </a:r>
            <a:r>
              <a:rPr lang="en-US" dirty="0"/>
              <a:t>: </a:t>
            </a:r>
            <a:r>
              <a:rPr lang="fr-FR" dirty="0"/>
              <a:t/>
            </a:r>
            <a:br>
              <a:rPr lang="fr-FR" dirty="0"/>
            </a:br>
            <a:endParaRPr lang="fr-FR" dirty="0"/>
          </a:p>
        </p:txBody>
      </p:sp>
    </p:spTree>
    <p:extLst>
      <p:ext uri="{BB962C8B-B14F-4D97-AF65-F5344CB8AC3E}">
        <p14:creationId xmlns:p14="http://schemas.microsoft.com/office/powerpoint/2010/main" val="3277819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SA" b="1" dirty="0"/>
              <a:t>التحلل الضوئي</a:t>
            </a:r>
            <a:r>
              <a:rPr lang="ar-SA" b="1" dirty="0" smtClean="0"/>
              <a:t>:</a:t>
            </a:r>
            <a:r>
              <a:rPr lang="en-US" dirty="0" smtClean="0"/>
              <a:t>.</a:t>
            </a:r>
            <a:r>
              <a:rPr lang="en-US" dirty="0"/>
              <a:t> </a:t>
            </a:r>
            <a:r>
              <a:rPr lang="fr-FR" dirty="0"/>
              <a:t/>
            </a:r>
            <a:br>
              <a:rPr lang="fr-FR" dirty="0"/>
            </a:br>
            <a:endParaRPr lang="fr-FR" dirty="0"/>
          </a:p>
        </p:txBody>
      </p:sp>
    </p:spTree>
    <p:extLst>
      <p:ext uri="{BB962C8B-B14F-4D97-AF65-F5344CB8AC3E}">
        <p14:creationId xmlns:p14="http://schemas.microsoft.com/office/powerpoint/2010/main" val="756746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lstStyle/>
          <a:p>
            <a:r>
              <a:rPr lang="ar-SA" b="1" dirty="0"/>
              <a:t>الوهن الضوئي</a:t>
            </a:r>
            <a:r>
              <a:rPr lang="ar-SA" b="1" dirty="0" smtClean="0"/>
              <a:t>:</a:t>
            </a:r>
            <a:endParaRPr lang="fr-FR" dirty="0"/>
          </a:p>
        </p:txBody>
      </p:sp>
    </p:spTree>
    <p:extLst>
      <p:ext uri="{BB962C8B-B14F-4D97-AF65-F5344CB8AC3E}">
        <p14:creationId xmlns:p14="http://schemas.microsoft.com/office/powerpoint/2010/main" val="3632148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a:bodyPr>
          <a:lstStyle/>
          <a:p>
            <a:r>
              <a:rPr lang="ar-SA" b="1" dirty="0" smtClean="0"/>
              <a:t>- </a:t>
            </a:r>
            <a:r>
              <a:rPr lang="ar-SA" b="1" dirty="0"/>
              <a:t>التعرض للهواء وما يحمله من الأتربة والمواد العالقة</a:t>
            </a:r>
            <a:r>
              <a:rPr lang="ar-SA" b="1" dirty="0" smtClean="0"/>
              <a:t>:</a:t>
            </a:r>
            <a:endParaRPr lang="fr-FR" dirty="0"/>
          </a:p>
        </p:txBody>
      </p:sp>
    </p:spTree>
    <p:extLst>
      <p:ext uri="{BB962C8B-B14F-4D97-AF65-F5344CB8AC3E}">
        <p14:creationId xmlns:p14="http://schemas.microsoft.com/office/powerpoint/2010/main" val="992868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94722"/>
          </a:xfrm>
        </p:spPr>
        <p:txBody>
          <a:bodyPr>
            <a:normAutofit/>
          </a:bodyPr>
          <a:lstStyle/>
          <a:p>
            <a:r>
              <a:rPr lang="ar-IQ" dirty="0" smtClean="0"/>
              <a:t>- </a:t>
            </a:r>
            <a:r>
              <a:rPr lang="ar-SA" b="1" dirty="0"/>
              <a:t>الرطوبة والجفاف</a:t>
            </a:r>
            <a:r>
              <a:rPr lang="ar-SA" b="1" dirty="0" smtClean="0"/>
              <a:t>:</a:t>
            </a:r>
            <a:r>
              <a:rPr lang="en-US" dirty="0" smtClean="0"/>
              <a:t>.</a:t>
            </a:r>
            <a:r>
              <a:rPr lang="en-US" dirty="0"/>
              <a:t> </a:t>
            </a:r>
            <a:r>
              <a:rPr lang="fr-FR" dirty="0"/>
              <a:t/>
            </a:r>
            <a:br>
              <a:rPr lang="fr-FR" dirty="0"/>
            </a:br>
            <a:endParaRPr lang="fr-FR" dirty="0"/>
          </a:p>
        </p:txBody>
      </p:sp>
    </p:spTree>
    <p:extLst>
      <p:ext uri="{BB962C8B-B14F-4D97-AF65-F5344CB8AC3E}">
        <p14:creationId xmlns:p14="http://schemas.microsoft.com/office/powerpoint/2010/main" val="43212216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101</Words>
  <Application>Microsoft Office PowerPoint</Application>
  <PresentationFormat>Affichage à l'écran (4:3)</PresentationFormat>
  <Paragraphs>18</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ماستر1: تخصص صيانة وترميم     مقياس: الحفظ الوقائي المتحفي2  المحاضرة 6  حفظ المواد الأثرية المتحفية   مادة النسيج   </vt:lpstr>
      <vt:lpstr>تعريف النسيج: منذ الأزمنة البعيدة والإنسان يجرب مئات الأنواع من الشعيرات الطبيعية ليرى مدى صلاحيتها لصناعة النسيج، فهناك الشعيرات النباتية التي تأخذ من جذوع النبات مثل (القنب، الكتان، الجوت ) وشعيرات أخرى حيوانية مثل الصرف والشعر وشعيرات تفرزها الحشرات مثل الحرير الطبيعي الذى تفرزه دورة القز</vt:lpstr>
      <vt:lpstr>المواد الأولية للنسيج: يمكن تقسيم ألياف النسيج إلى عدة أقسام:  1- ألياف طبيعية نباتية: 2- ألياف طبيعية حيوانية :. 3-خامات معدنية: </vt:lpstr>
      <vt:lpstr>تأثير عوامل التلف على المنسوجات: يعتبر النسيج كغيره من المواد العضوية المعرضة لمختلف عوامل التلف التي تؤثر عليه وتؤدي إلى تلفه ومن بين هذه الأخيرة ما يلي: </vt:lpstr>
      <vt:lpstr>1- العوامل الفيزيوكيميائية: تشمل وتتكون من الضوء، التعرض للهواء، الرطوبة، الجفاف، ويمكننا بيان كل عنصر على حدة على النحو التالي:  أ- الضوء: ويمكننا شرح وتوضيح كل نوع على حدة:  </vt:lpstr>
      <vt:lpstr>التحلل الضوئي:.  </vt:lpstr>
      <vt:lpstr>الوهن الضوئي:</vt:lpstr>
      <vt:lpstr>- التعرض للهواء وما يحمله من الأتربة والمواد العالقة:</vt:lpstr>
      <vt:lpstr>- الرطوبة والجفاف:.  </vt:lpstr>
      <vt:lpstr>- عوامل كيميائية:- وتشتمل العوامل الكيميائية على عدة عناصر هي الأكسجين، الغازات الحمضية التي توجد في الهواء وتشمل كل من (أكاسيد النتيروجين، الضباب الدخاني)، ويمكننا تعريف وبيان خصائص كل نوع أو عنصر على حدة على النحو التالي:  </vt:lpstr>
      <vt:lpstr>الأكسجين:.  </vt:lpstr>
      <vt:lpstr>–  الغازات الحمضية التي قد توجد في الهواء: </vt:lpstr>
      <vt:lpstr>3- عوامل بيولوجيـة :- </vt:lpstr>
      <vt:lpstr>طرق تنظيف المنسوجات والسجاد : ينقسم التنظيف إلى نوعين هما التنظيف الرطب والتنظيف الجاف :-   التنظيف الرطب يتم بالماء الدافئ و بالماء البارد ، ويمكننا تعريف كل نوع منهما على حدة على النحو التالي:  </vt:lpstr>
      <vt:lpstr>التنظيف الرطب: </vt:lpstr>
      <vt:lpstr>- التنظيف الجاف:</vt:lpstr>
      <vt:lpstr>الأضرار التي  قد تلحق بالقطعة الأثرية من التنظيف الجاف    </vt:lpstr>
      <vt:lpstr>انتهى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صيانة وترميم المنسوجات</dc:title>
  <dc:creator>aicha</dc:creator>
  <cp:lastModifiedBy>pc</cp:lastModifiedBy>
  <cp:revision>11</cp:revision>
  <dcterms:created xsi:type="dcterms:W3CDTF">2022-11-25T14:08:59Z</dcterms:created>
  <dcterms:modified xsi:type="dcterms:W3CDTF">2024-05-05T18:37:59Z</dcterms:modified>
</cp:coreProperties>
</file>