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Geist" panose="020B0604020202020204" charset="0"/>
      <p:regular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5" d="100"/>
          <a:sy n="5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08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43042" y="965359"/>
            <a:ext cx="7630716" cy="2364581"/>
          </a:xfrm>
          <a:prstGeom prst="rect">
            <a:avLst/>
          </a:prstGeom>
          <a:noFill/>
          <a:ln/>
        </p:spPr>
        <p:txBody>
          <a:bodyPr wrap="square" lIns="0" tIns="0" rIns="0" bIns="0" rtlCol="0" anchor="t"/>
          <a:lstStyle/>
          <a:p>
            <a:pPr marL="0" indent="0" algn="l">
              <a:lnSpc>
                <a:spcPts val="4650"/>
              </a:lnSpc>
              <a:buNone/>
            </a:pPr>
            <a:r>
              <a:rPr lang="en-US" sz="3700" b="1" dirty="0">
                <a:solidFill>
                  <a:srgbClr val="006747"/>
                </a:solidFill>
                <a:latin typeface="Noto Serif SC Bold" pitchFamily="34" charset="0"/>
                <a:ea typeface="Noto Serif SC Bold" pitchFamily="34" charset="-122"/>
                <a:cs typeface="Noto Serif SC Bold" pitchFamily="34" charset="-120"/>
              </a:rPr>
              <a:t>Psychopathologie Développementale et Troubles Neurodéveloppementaux (TND)</a:t>
            </a:r>
            <a:endParaRPr lang="en-US" sz="3700" dirty="0"/>
          </a:p>
        </p:txBody>
      </p:sp>
      <p:sp>
        <p:nvSpPr>
          <p:cNvPr id="4" name="Text 1"/>
          <p:cNvSpPr/>
          <p:nvPr/>
        </p:nvSpPr>
        <p:spPr>
          <a:xfrm>
            <a:off x="6405088" y="2724626"/>
            <a:ext cx="7630716" cy="1210628"/>
          </a:xfrm>
          <a:prstGeom prst="rect">
            <a:avLst/>
          </a:prstGeom>
          <a:noFill/>
          <a:ln/>
        </p:spPr>
        <p:txBody>
          <a:bodyPr wrap="square" lIns="0" tIns="0" rIns="0" bIns="0" rtlCol="0" anchor="t"/>
          <a:lstStyle/>
          <a:p>
            <a:pPr marL="0" indent="0" algn="l">
              <a:lnSpc>
                <a:spcPts val="2350"/>
              </a:lnSpc>
              <a:buNone/>
            </a:pPr>
            <a:endParaRPr lang="en-US" sz="1600" b="1" dirty="0"/>
          </a:p>
        </p:txBody>
      </p:sp>
      <p:sp>
        <p:nvSpPr>
          <p:cNvPr id="10" name="TextBox 9">
            <a:extLst>
              <a:ext uri="{FF2B5EF4-FFF2-40B4-BE49-F238E27FC236}">
                <a16:creationId xmlns:a16="http://schemas.microsoft.com/office/drawing/2014/main" id="{AECD98C3-3025-4A0D-BEFE-02066B31D24A}"/>
              </a:ext>
            </a:extLst>
          </p:cNvPr>
          <p:cNvSpPr txBox="1"/>
          <p:nvPr/>
        </p:nvSpPr>
        <p:spPr>
          <a:xfrm>
            <a:off x="6243042" y="4114800"/>
            <a:ext cx="7315200" cy="2677656"/>
          </a:xfrm>
          <a:prstGeom prst="rect">
            <a:avLst/>
          </a:prstGeom>
          <a:noFill/>
        </p:spPr>
        <p:txBody>
          <a:bodyPr wrap="square">
            <a:spAutoFit/>
          </a:bodyPr>
          <a:lstStyle/>
          <a:p>
            <a:pPr algn="r" rtl="1"/>
            <a:r>
              <a:rPr lang="ar-DZ" sz="2400" b="1" dirty="0">
                <a:latin typeface="Arial" panose="020B0604020202020204" pitchFamily="34" charset="0"/>
                <a:cs typeface="Arial" panose="020B0604020202020204" pitchFamily="34" charset="0"/>
              </a:rPr>
              <a:t>تهدف هذه الهحاضرة الى فهم « الاضطرابات العصبية النمائية » (  </a:t>
            </a:r>
            <a:r>
              <a:rPr lang="fr-FR" sz="2400" b="1" dirty="0">
                <a:latin typeface="Arial" panose="020B0604020202020204" pitchFamily="34" charset="0"/>
                <a:cs typeface="Arial" panose="020B0604020202020204" pitchFamily="34" charset="0"/>
              </a:rPr>
              <a:t>TND) </a:t>
            </a:r>
            <a:r>
              <a:rPr lang="ar-DZ" sz="2400" b="1" dirty="0">
                <a:latin typeface="Arial" panose="020B0604020202020204" pitchFamily="34" charset="0"/>
                <a:cs typeface="Arial" panose="020B0604020202020204" pitchFamily="34" charset="0"/>
              </a:rPr>
              <a:t>في ضوء علم النفس المرضي النمائي. سنستكشف ما إذا كانت هذه « الاضطرابات » فئات طبيعية، وكيف يتم تشخيصها، وما هي محدداتها وعملياتها وآلياتها.</a:t>
            </a:r>
            <a:br>
              <a:rPr lang="ar-DZ" sz="2400" b="1" dirty="0">
                <a:latin typeface="Arial" panose="020B0604020202020204" pitchFamily="34" charset="0"/>
                <a:cs typeface="Arial" panose="020B0604020202020204" pitchFamily="34" charset="0"/>
              </a:rPr>
            </a:br>
            <a:r>
              <a:rPr lang="ar-DZ" sz="2400" b="1" dirty="0">
                <a:latin typeface="Arial" panose="020B0604020202020204" pitchFamily="34" charset="0"/>
                <a:cs typeface="Arial" panose="020B0604020202020204" pitchFamily="34" charset="0"/>
              </a:rPr>
              <a:t>يقوم علم النفس المرضي النمائي على مبادئ أساسية، منها: « التخلّق الاحتمالي »، وأهمية السياق، وإمكانية أن يكون النمو غير النمطي استجابة تكيفية لقيود عملية النمو.</a:t>
            </a:r>
            <a:endParaRPr lang="fr-FR" sz="24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1192" y="230505"/>
            <a:ext cx="12528671" cy="620078"/>
          </a:xfrm>
          <a:prstGeom prst="rect">
            <a:avLst/>
          </a:prstGeom>
          <a:noFill/>
          <a:ln/>
        </p:spPr>
        <p:txBody>
          <a:bodyPr wrap="none" lIns="0" tIns="0" rIns="0" bIns="0" rtlCol="0" anchor="t"/>
          <a:lstStyle/>
          <a:p>
            <a:pPr marL="0" indent="0" algn="l">
              <a:lnSpc>
                <a:spcPts val="4850"/>
              </a:lnSpc>
              <a:buNone/>
            </a:pPr>
            <a:r>
              <a:rPr lang="en-US" sz="3900" b="1" dirty="0">
                <a:solidFill>
                  <a:srgbClr val="006747"/>
                </a:solidFill>
                <a:latin typeface="Noto Serif SC Bold" pitchFamily="34" charset="0"/>
                <a:ea typeface="Noto Serif SC Bold" pitchFamily="34" charset="-122"/>
                <a:cs typeface="Noto Serif SC Bold" pitchFamily="34" charset="-120"/>
              </a:rPr>
              <a:t>Les Mécanismes Spécifiques des TND</a:t>
            </a:r>
            <a:r>
              <a:rPr lang="ar-DZ" sz="3900" b="1" dirty="0">
                <a:solidFill>
                  <a:srgbClr val="006747"/>
                </a:solidFill>
                <a:latin typeface="Noto Serif SC Bold" pitchFamily="34" charset="0"/>
                <a:ea typeface="Noto Serif SC Bold" pitchFamily="34" charset="-122"/>
                <a:cs typeface="Noto Serif SC Bold" pitchFamily="34" charset="-120"/>
              </a:rPr>
              <a:t> </a:t>
            </a:r>
          </a:p>
          <a:p>
            <a:pPr algn="r" rtl="1">
              <a:lnSpc>
                <a:spcPts val="4850"/>
              </a:lnSpc>
            </a:pPr>
            <a:r>
              <a:rPr lang="ar-DZ" sz="4000" b="1" dirty="0"/>
              <a:t>الآليات الخاصة باضطرابات النمو العصبي</a:t>
            </a:r>
            <a:r>
              <a:rPr lang="fr-FR" sz="4000" b="1" dirty="0"/>
              <a:t>TND)</a:t>
            </a:r>
          </a:p>
          <a:p>
            <a:pPr marL="0" indent="0" algn="l">
              <a:lnSpc>
                <a:spcPts val="4850"/>
              </a:lnSpc>
              <a:buNone/>
            </a:pPr>
            <a:endParaRPr lang="en-US" sz="3900" dirty="0"/>
          </a:p>
        </p:txBody>
      </p:sp>
      <p:sp>
        <p:nvSpPr>
          <p:cNvPr id="3" name="Text 1"/>
          <p:cNvSpPr/>
          <p:nvPr/>
        </p:nvSpPr>
        <p:spPr>
          <a:xfrm>
            <a:off x="701192" y="1443215"/>
            <a:ext cx="13042821" cy="635079"/>
          </a:xfrm>
          <a:prstGeom prst="rect">
            <a:avLst/>
          </a:prstGeom>
          <a:noFill/>
          <a:ln/>
        </p:spPr>
        <p:txBody>
          <a:bodyPr wrap="square" lIns="0" tIns="0" rIns="0" bIns="0" rtlCol="0" anchor="t"/>
          <a:lstStyle/>
          <a:p>
            <a:pPr marL="0" indent="0" algn="l">
              <a:lnSpc>
                <a:spcPts val="2500"/>
              </a:lnSpc>
              <a:buNone/>
            </a:pPr>
            <a:r>
              <a:rPr lang="en-US" sz="1400" dirty="0">
                <a:solidFill>
                  <a:srgbClr val="4B4A4A"/>
                </a:solidFill>
                <a:latin typeface="Geist" pitchFamily="34" charset="0"/>
                <a:ea typeface="Geist" pitchFamily="34" charset="-122"/>
                <a:cs typeface="Geist" pitchFamily="34" charset="-120"/>
              </a:rPr>
              <a:t>Les mécanismes produisent le développement via la concurrence, la collaboration et la spatio-temporalité. Dans les TND, des mécanismes spécifiques, présents dans le développement ordinaire mais recrutés « à la marge », sont </a:t>
            </a:r>
            <a:r>
              <a:rPr lang="en-US" sz="1400" dirty="0" err="1">
                <a:solidFill>
                  <a:srgbClr val="4B4A4A"/>
                </a:solidFill>
                <a:latin typeface="Geist" pitchFamily="34" charset="0"/>
                <a:ea typeface="Geist" pitchFamily="34" charset="-122"/>
                <a:cs typeface="Geist" pitchFamily="34" charset="-120"/>
              </a:rPr>
              <a:t>mobilisés</a:t>
            </a:r>
            <a:r>
              <a:rPr lang="en-US" sz="1400" dirty="0">
                <a:solidFill>
                  <a:srgbClr val="4B4A4A"/>
                </a:solidFill>
                <a:latin typeface="Geist" pitchFamily="34" charset="0"/>
                <a:ea typeface="Geist" pitchFamily="34" charset="-122"/>
                <a:cs typeface="Geist" pitchFamily="34" charset="-120"/>
              </a:rPr>
              <a:t>.</a:t>
            </a:r>
            <a:endParaRPr lang="ar-DZ" sz="1400" dirty="0"/>
          </a:p>
          <a:p>
            <a:pPr algn="r" rtl="1"/>
            <a:r>
              <a:rPr lang="ar-DZ" sz="1600" b="1" dirty="0"/>
              <a:t>تُنتج الآلياتُ التطوّرَ من خلال المنافسة، والتعاون، والبُعد الزماني-المكاني. وفي اضطرابات النمو العصبي (</a:t>
            </a:r>
            <a:r>
              <a:rPr lang="fr-FR" sz="1600" b="1" dirty="0"/>
              <a:t>TND)، </a:t>
            </a:r>
            <a:r>
              <a:rPr lang="ar-DZ" sz="1600" b="1" dirty="0"/>
              <a:t>يتم تجنيد آليات خاصة موجودة في التطوّر العادي ولكنها تُستخدم عادةً «على الهامش» أو بدرجة أقل.</a:t>
            </a:r>
            <a:endParaRPr lang="ar-DZ" sz="1600" dirty="0"/>
          </a:p>
          <a:p>
            <a:pPr marL="0" indent="0" algn="l">
              <a:lnSpc>
                <a:spcPts val="2500"/>
              </a:lnSpc>
              <a:buNone/>
            </a:pPr>
            <a:endParaRPr lang="en-US" sz="1400" dirty="0"/>
          </a:p>
        </p:txBody>
      </p:sp>
      <p:sp>
        <p:nvSpPr>
          <p:cNvPr id="4" name="Shape 2"/>
          <p:cNvSpPr/>
          <p:nvPr/>
        </p:nvSpPr>
        <p:spPr>
          <a:xfrm>
            <a:off x="793790" y="2837021"/>
            <a:ext cx="13042821" cy="3254812"/>
          </a:xfrm>
          <a:prstGeom prst="roundRect">
            <a:avLst>
              <a:gd name="adj" fmla="val 5488"/>
            </a:avLst>
          </a:prstGeom>
          <a:solidFill>
            <a:srgbClr val="D1EFE4"/>
          </a:solidFill>
          <a:ln w="7620">
            <a:solidFill>
              <a:srgbClr val="B7D5CA"/>
            </a:solidFill>
            <a:prstDash val="solid"/>
          </a:ln>
        </p:spPr>
      </p:sp>
      <p:sp>
        <p:nvSpPr>
          <p:cNvPr id="5" name="Shape 3"/>
          <p:cNvSpPr/>
          <p:nvPr/>
        </p:nvSpPr>
        <p:spPr>
          <a:xfrm>
            <a:off x="739379" y="3008289"/>
            <a:ext cx="6513790" cy="1776684"/>
          </a:xfrm>
          <a:prstGeom prst="roundRect">
            <a:avLst>
              <a:gd name="adj" fmla="val 10043"/>
            </a:avLst>
          </a:prstGeom>
          <a:solidFill>
            <a:srgbClr val="D1EFE4"/>
          </a:solidFill>
          <a:ln/>
        </p:spPr>
      </p:sp>
      <p:sp>
        <p:nvSpPr>
          <p:cNvPr id="6" name="Text 4"/>
          <p:cNvSpPr/>
          <p:nvPr/>
        </p:nvSpPr>
        <p:spPr>
          <a:xfrm>
            <a:off x="1116092" y="3024080"/>
            <a:ext cx="3835718"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Sur-expertise Perceptive (TSA)</a:t>
            </a:r>
            <a:endParaRPr lang="en-US" sz="1950" dirty="0"/>
          </a:p>
        </p:txBody>
      </p:sp>
      <p:sp>
        <p:nvSpPr>
          <p:cNvPr id="7" name="Text 5"/>
          <p:cNvSpPr/>
          <p:nvPr/>
        </p:nvSpPr>
        <p:spPr>
          <a:xfrm>
            <a:off x="999768" y="3169311"/>
            <a:ext cx="5819299" cy="952619"/>
          </a:xfrm>
          <a:prstGeom prst="rect">
            <a:avLst/>
          </a:prstGeom>
          <a:noFill/>
          <a:ln/>
        </p:spPr>
        <p:txBody>
          <a:bodyPr wrap="square" lIns="0" tIns="0" rIns="0" bIns="0" rtlCol="0" anchor="t"/>
          <a:lstStyle/>
          <a:p>
            <a:endParaRPr lang="ar-DZ" sz="1600" dirty="0"/>
          </a:p>
          <a:p>
            <a:pPr algn="r" rtl="1"/>
            <a:r>
              <a:rPr lang="ar-DZ" sz="1600" b="1" dirty="0"/>
              <a:t>الخبرة الإدراكية المفرطة (</a:t>
            </a:r>
            <a:r>
              <a:rPr lang="fr-FR" sz="1600" b="1" dirty="0"/>
              <a:t>TSA)</a:t>
            </a:r>
          </a:p>
          <a:p>
            <a:pPr algn="r" rtl="1"/>
            <a:r>
              <a:rPr lang="ar-DZ" sz="1600" dirty="0"/>
              <a:t>اكتساب المعرفة بطريقة ضمنية، مع القدرة على رصد القواعد والانتظام داخل الأنظمة الأقل غموضًا (مثل الرموز المكتوبة).</a:t>
            </a:r>
          </a:p>
          <a:p>
            <a:pPr marL="0" indent="0" algn="l">
              <a:lnSpc>
                <a:spcPts val="2500"/>
              </a:lnSpc>
              <a:buNone/>
            </a:pPr>
            <a:endParaRPr lang="en-US" sz="1550" dirty="0"/>
          </a:p>
        </p:txBody>
      </p:sp>
      <p:sp>
        <p:nvSpPr>
          <p:cNvPr id="8" name="Shape 6"/>
          <p:cNvSpPr/>
          <p:nvPr/>
        </p:nvSpPr>
        <p:spPr>
          <a:xfrm>
            <a:off x="7315200" y="2844641"/>
            <a:ext cx="6513790" cy="1778556"/>
          </a:xfrm>
          <a:prstGeom prst="rect">
            <a:avLst/>
          </a:prstGeom>
          <a:solidFill>
            <a:srgbClr val="D1EFE4"/>
          </a:solidFill>
          <a:ln/>
        </p:spPr>
      </p:sp>
      <p:sp>
        <p:nvSpPr>
          <p:cNvPr id="9" name="Shape 7"/>
          <p:cNvSpPr/>
          <p:nvPr/>
        </p:nvSpPr>
        <p:spPr>
          <a:xfrm>
            <a:off x="7315200" y="2844641"/>
            <a:ext cx="22860" cy="1778556"/>
          </a:xfrm>
          <a:prstGeom prst="roundRect">
            <a:avLst>
              <a:gd name="adj" fmla="val 781396"/>
            </a:avLst>
          </a:prstGeom>
          <a:solidFill>
            <a:srgbClr val="B7D5CA"/>
          </a:solidFill>
          <a:ln/>
        </p:spPr>
      </p:sp>
      <p:sp>
        <p:nvSpPr>
          <p:cNvPr id="10" name="Text 8"/>
          <p:cNvSpPr/>
          <p:nvPr/>
        </p:nvSpPr>
        <p:spPr>
          <a:xfrm>
            <a:off x="7811333" y="3042999"/>
            <a:ext cx="3711416"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Cartographie Véridique (TSA)</a:t>
            </a:r>
            <a:endParaRPr lang="en-US" sz="1950" dirty="0"/>
          </a:p>
        </p:txBody>
      </p:sp>
      <p:sp>
        <p:nvSpPr>
          <p:cNvPr id="11" name="Text 9"/>
          <p:cNvSpPr/>
          <p:nvPr/>
        </p:nvSpPr>
        <p:spPr>
          <a:xfrm>
            <a:off x="7617737" y="3472220"/>
            <a:ext cx="6012895" cy="952619"/>
          </a:xfrm>
          <a:prstGeom prst="rect">
            <a:avLst/>
          </a:prstGeom>
          <a:noFill/>
          <a:ln/>
        </p:spPr>
        <p:txBody>
          <a:bodyPr wrap="square" lIns="0" tIns="0" rIns="0" bIns="0" rtlCol="0" anchor="t"/>
          <a:lstStyle/>
          <a:p>
            <a:pPr algn="r" rtl="1"/>
            <a:r>
              <a:rPr lang="ar-DZ" sz="1600" b="1" dirty="0"/>
              <a:t>الخريطة الصادقة / الخرائطية الحقيقية (</a:t>
            </a:r>
            <a:r>
              <a:rPr lang="fr-FR" sz="1600" b="1" dirty="0"/>
              <a:t>TSA)</a:t>
            </a:r>
          </a:p>
          <a:p>
            <a:pPr algn="r" rtl="1"/>
            <a:r>
              <a:rPr lang="ar-DZ" sz="1600" dirty="0"/>
              <a:t>آلية تقوم على الربط بين البُنى التي تشترك في تشابه إدراكي (بُنى متطابقة أو متشابهة </a:t>
            </a:r>
            <a:r>
              <a:rPr lang="fr-FR" sz="1600" i="1" dirty="0"/>
              <a:t>isomorphes</a:t>
            </a:r>
            <a:r>
              <a:rPr lang="fr-FR" sz="1600" dirty="0"/>
              <a:t>)، </a:t>
            </a:r>
            <a:r>
              <a:rPr lang="ar-DZ" sz="1600" dirty="0"/>
              <a:t>وهو ما يفسّر </a:t>
            </a:r>
            <a:r>
              <a:rPr lang="ar-DZ" sz="1600" b="1" dirty="0"/>
              <a:t>السينستيزيا (تعدد الحواس)</a:t>
            </a:r>
            <a:r>
              <a:rPr lang="ar-DZ" sz="1600" dirty="0"/>
              <a:t> و</a:t>
            </a:r>
            <a:r>
              <a:rPr lang="ar-DZ" sz="1600" b="1" dirty="0"/>
              <a:t>فرط التعلق بالقراءة المبكرة (</a:t>
            </a:r>
            <a:r>
              <a:rPr lang="fr-FR" sz="1600" b="1" dirty="0" err="1"/>
              <a:t>hyperlexie</a:t>
            </a:r>
            <a:r>
              <a:rPr lang="fr-FR" sz="1600" b="1" dirty="0"/>
              <a:t>)</a:t>
            </a:r>
            <a:r>
              <a:rPr lang="fr-FR" sz="1600" dirty="0"/>
              <a:t>.</a:t>
            </a:r>
          </a:p>
          <a:p>
            <a:br>
              <a:rPr lang="fr-FR" sz="1600" dirty="0"/>
            </a:br>
            <a:endParaRPr lang="fr-FR" sz="1600" dirty="0"/>
          </a:p>
          <a:p>
            <a:r>
              <a:rPr lang="ar-DZ" sz="1600" b="1" dirty="0"/>
              <a:t>إ</a:t>
            </a:r>
          </a:p>
        </p:txBody>
      </p:sp>
      <p:sp>
        <p:nvSpPr>
          <p:cNvPr id="12" name="Shape 10"/>
          <p:cNvSpPr/>
          <p:nvPr/>
        </p:nvSpPr>
        <p:spPr>
          <a:xfrm>
            <a:off x="7067193" y="3485852"/>
            <a:ext cx="496133" cy="496133"/>
          </a:xfrm>
          <a:prstGeom prst="roundRect">
            <a:avLst>
              <a:gd name="adj" fmla="val 36004"/>
            </a:avLst>
          </a:prstGeom>
          <a:solidFill>
            <a:srgbClr val="E5F9F2">
              <a:alpha val="95000"/>
            </a:srgbClr>
          </a:solidFill>
          <a:ln w="22860">
            <a:solidFill>
              <a:srgbClr val="B7D5CA"/>
            </a:solidFill>
            <a:prstDash val="solid"/>
          </a:ln>
        </p:spPr>
      </p:sp>
      <p:pic>
        <p:nvPicPr>
          <p:cNvPr id="13" name="Image 0" descr="preencoded.png"/>
          <p:cNvPicPr>
            <a:picLocks noChangeAspect="1"/>
          </p:cNvPicPr>
          <p:nvPr/>
        </p:nvPicPr>
        <p:blipFill>
          <a:blip r:embed="rId3"/>
          <a:stretch>
            <a:fillRect/>
          </a:stretch>
        </p:blipFill>
        <p:spPr>
          <a:xfrm>
            <a:off x="7191256" y="3578840"/>
            <a:ext cx="248007" cy="310039"/>
          </a:xfrm>
          <a:prstGeom prst="rect">
            <a:avLst/>
          </a:prstGeom>
        </p:spPr>
      </p:pic>
      <p:sp>
        <p:nvSpPr>
          <p:cNvPr id="14" name="Shape 11"/>
          <p:cNvSpPr/>
          <p:nvPr/>
        </p:nvSpPr>
        <p:spPr>
          <a:xfrm>
            <a:off x="801410" y="4623197"/>
            <a:ext cx="6513790" cy="1461016"/>
          </a:xfrm>
          <a:prstGeom prst="rect">
            <a:avLst/>
          </a:prstGeom>
          <a:solidFill>
            <a:srgbClr val="D1EFE4"/>
          </a:solidFill>
          <a:ln/>
        </p:spPr>
      </p:sp>
      <p:sp>
        <p:nvSpPr>
          <p:cNvPr id="15" name="Shape 12"/>
          <p:cNvSpPr/>
          <p:nvPr/>
        </p:nvSpPr>
        <p:spPr>
          <a:xfrm>
            <a:off x="801410" y="4623197"/>
            <a:ext cx="6513790" cy="22860"/>
          </a:xfrm>
          <a:prstGeom prst="roundRect">
            <a:avLst>
              <a:gd name="adj" fmla="val 781396"/>
            </a:avLst>
          </a:prstGeom>
          <a:solidFill>
            <a:srgbClr val="B7D5CA"/>
          </a:solidFill>
          <a:ln/>
        </p:spPr>
      </p:sp>
      <p:sp>
        <p:nvSpPr>
          <p:cNvPr id="16" name="Text 13"/>
          <p:cNvSpPr/>
          <p:nvPr/>
        </p:nvSpPr>
        <p:spPr>
          <a:xfrm>
            <a:off x="999768" y="4821555"/>
            <a:ext cx="2653427"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Rédintégration (TSA)</a:t>
            </a:r>
            <a:endParaRPr lang="en-US" sz="1950" dirty="0"/>
          </a:p>
        </p:txBody>
      </p:sp>
      <p:sp>
        <p:nvSpPr>
          <p:cNvPr id="17" name="Text 14"/>
          <p:cNvSpPr/>
          <p:nvPr/>
        </p:nvSpPr>
        <p:spPr>
          <a:xfrm>
            <a:off x="999768" y="5250775"/>
            <a:ext cx="5819299" cy="635079"/>
          </a:xfrm>
          <a:prstGeom prst="rect">
            <a:avLst/>
          </a:prstGeom>
          <a:noFill/>
          <a:ln/>
        </p:spPr>
        <p:txBody>
          <a:bodyPr wrap="square" lIns="0" tIns="0" rIns="0" bIns="0" rtlCol="0" anchor="t"/>
          <a:lstStyle/>
          <a:p>
            <a:pPr algn="r" rtl="1"/>
            <a:r>
              <a:rPr lang="ar-DZ" sz="1600" b="1" dirty="0"/>
              <a:t>إعادة الاندماج (</a:t>
            </a:r>
            <a:r>
              <a:rPr lang="fr-FR" sz="1600" b="1" dirty="0"/>
              <a:t>TSA)</a:t>
            </a:r>
          </a:p>
          <a:p>
            <a:pPr algn="r" rtl="1"/>
            <a:r>
              <a:rPr lang="ar-DZ" sz="1600" dirty="0"/>
              <a:t>قدرة على استكمال معلومة مدركة انطلاقًا من تكوين أو نمط موجود مسبقًا في الذاكرة، وهو ما يفسّر </a:t>
            </a:r>
            <a:r>
              <a:rPr lang="ar-DZ" sz="1600" b="1" dirty="0"/>
              <a:t>الكتابة المفرطة (</a:t>
            </a:r>
            <a:r>
              <a:rPr lang="fr-FR" sz="1600" b="1" dirty="0"/>
              <a:t>hypergraphie)</a:t>
            </a:r>
            <a:r>
              <a:rPr lang="fr-FR" sz="1600" dirty="0"/>
              <a:t>.</a:t>
            </a:r>
          </a:p>
        </p:txBody>
      </p:sp>
      <p:sp>
        <p:nvSpPr>
          <p:cNvPr id="18" name="Shape 15"/>
          <p:cNvSpPr/>
          <p:nvPr/>
        </p:nvSpPr>
        <p:spPr>
          <a:xfrm>
            <a:off x="7315200" y="4623197"/>
            <a:ext cx="6513790" cy="1461016"/>
          </a:xfrm>
          <a:prstGeom prst="rect">
            <a:avLst/>
          </a:prstGeom>
          <a:solidFill>
            <a:srgbClr val="D1EFE4"/>
          </a:solidFill>
          <a:ln/>
        </p:spPr>
      </p:sp>
      <p:sp>
        <p:nvSpPr>
          <p:cNvPr id="19" name="Shape 16"/>
          <p:cNvSpPr/>
          <p:nvPr/>
        </p:nvSpPr>
        <p:spPr>
          <a:xfrm>
            <a:off x="7315200" y="4623197"/>
            <a:ext cx="22860" cy="1461016"/>
          </a:xfrm>
          <a:prstGeom prst="roundRect">
            <a:avLst>
              <a:gd name="adj" fmla="val 781396"/>
            </a:avLst>
          </a:prstGeom>
          <a:solidFill>
            <a:srgbClr val="B7D5CA"/>
          </a:solidFill>
          <a:ln/>
        </p:spPr>
      </p:sp>
      <p:sp>
        <p:nvSpPr>
          <p:cNvPr id="20" name="Shape 17"/>
          <p:cNvSpPr/>
          <p:nvPr/>
        </p:nvSpPr>
        <p:spPr>
          <a:xfrm>
            <a:off x="7315200" y="4623197"/>
            <a:ext cx="6513790" cy="22860"/>
          </a:xfrm>
          <a:prstGeom prst="roundRect">
            <a:avLst>
              <a:gd name="adj" fmla="val 781396"/>
            </a:avLst>
          </a:prstGeom>
          <a:solidFill>
            <a:srgbClr val="B7D5CA"/>
          </a:solidFill>
          <a:ln/>
        </p:spPr>
      </p:sp>
      <p:sp>
        <p:nvSpPr>
          <p:cNvPr id="21" name="Text 18"/>
          <p:cNvSpPr/>
          <p:nvPr/>
        </p:nvSpPr>
        <p:spPr>
          <a:xfrm>
            <a:off x="7811333" y="4821555"/>
            <a:ext cx="3758327"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Fonctions Exécutives (TDA/H)</a:t>
            </a:r>
            <a:endParaRPr lang="en-US" sz="1950" dirty="0"/>
          </a:p>
        </p:txBody>
      </p:sp>
      <p:sp>
        <p:nvSpPr>
          <p:cNvPr id="22" name="Text 19"/>
          <p:cNvSpPr/>
          <p:nvPr/>
        </p:nvSpPr>
        <p:spPr>
          <a:xfrm>
            <a:off x="7811333" y="5250775"/>
            <a:ext cx="5819299" cy="635079"/>
          </a:xfrm>
          <a:prstGeom prst="rect">
            <a:avLst/>
          </a:prstGeom>
          <a:noFill/>
          <a:ln/>
        </p:spPr>
        <p:txBody>
          <a:bodyPr wrap="square" lIns="0" tIns="0" rIns="0" bIns="0" rtlCol="0" anchor="t"/>
          <a:lstStyle/>
          <a:p>
            <a:pPr algn="r" rtl="1"/>
            <a:r>
              <a:rPr lang="ar-DZ" sz="1600" b="1" dirty="0"/>
              <a:t>الوظائف التنفيذية (</a:t>
            </a:r>
            <a:r>
              <a:rPr lang="fr-FR" sz="1600" b="1" dirty="0"/>
              <a:t>TDA/H)</a:t>
            </a:r>
          </a:p>
          <a:p>
            <a:pPr algn="r" rtl="1"/>
            <a:r>
              <a:rPr lang="ar-DZ" sz="1600" dirty="0"/>
              <a:t>وجود خلل في التخطيط، والمرونة الذهنية، والكبح، أو تحديث الذاكرة العاملة (وفق </a:t>
            </a:r>
            <a:r>
              <a:rPr lang="ar-DZ" sz="1600" b="1" dirty="0"/>
              <a:t>نموذج براون</a:t>
            </a:r>
            <a:r>
              <a:rPr lang="ar-DZ" sz="1600" dirty="0"/>
              <a:t>).</a:t>
            </a:r>
          </a:p>
        </p:txBody>
      </p:sp>
      <p:sp>
        <p:nvSpPr>
          <p:cNvPr id="23" name="Shape 20"/>
          <p:cNvSpPr/>
          <p:nvPr/>
        </p:nvSpPr>
        <p:spPr>
          <a:xfrm>
            <a:off x="7067193" y="5105579"/>
            <a:ext cx="496133" cy="496133"/>
          </a:xfrm>
          <a:prstGeom prst="roundRect">
            <a:avLst>
              <a:gd name="adj" fmla="val 36004"/>
            </a:avLst>
          </a:prstGeom>
          <a:solidFill>
            <a:srgbClr val="E5F9F2">
              <a:alpha val="95000"/>
            </a:srgbClr>
          </a:solidFill>
          <a:ln w="22860">
            <a:solidFill>
              <a:srgbClr val="B7D5CA"/>
            </a:solidFill>
            <a:prstDash val="solid"/>
          </a:ln>
        </p:spPr>
      </p:sp>
      <p:pic>
        <p:nvPicPr>
          <p:cNvPr id="24" name="Image 1" descr="preencoded.png"/>
          <p:cNvPicPr>
            <a:picLocks noChangeAspect="1"/>
          </p:cNvPicPr>
          <p:nvPr/>
        </p:nvPicPr>
        <p:blipFill>
          <a:blip r:embed="rId4"/>
          <a:stretch>
            <a:fillRect/>
          </a:stretch>
        </p:blipFill>
        <p:spPr>
          <a:xfrm>
            <a:off x="7191256" y="5198566"/>
            <a:ext cx="248007" cy="310039"/>
          </a:xfrm>
          <a:prstGeom prst="rect">
            <a:avLst/>
          </a:prstGeom>
        </p:spPr>
      </p:pic>
      <p:sp>
        <p:nvSpPr>
          <p:cNvPr id="25" name="Text 21"/>
          <p:cNvSpPr/>
          <p:nvPr/>
        </p:nvSpPr>
        <p:spPr>
          <a:xfrm>
            <a:off x="793790" y="6315075"/>
            <a:ext cx="13042821" cy="952619"/>
          </a:xfrm>
          <a:prstGeom prst="rect">
            <a:avLst/>
          </a:prstGeom>
          <a:noFill/>
          <a:ln/>
        </p:spPr>
        <p:txBody>
          <a:bodyPr wrap="square" lIns="0" tIns="0" rIns="0" bIns="0" rtlCol="0" anchor="t"/>
          <a:lstStyle/>
          <a:p>
            <a:pPr>
              <a:buNone/>
            </a:pPr>
            <a:endParaRPr lang="ar-DZ" sz="1600" dirty="0"/>
          </a:p>
          <a:p>
            <a:pPr algn="r" rtl="1">
              <a:buNone/>
            </a:pPr>
            <a:r>
              <a:rPr lang="ar-DZ" sz="1600" b="1" dirty="0"/>
              <a:t>تَقترح علم النفس المرضي النمائي، ضمن إطار التكوين المتدرّج الاحتمالي (</a:t>
            </a:r>
            <a:r>
              <a:rPr lang="fr-FR" sz="1600" b="1" dirty="0"/>
              <a:t>l’épigenèse probabiliste)، </a:t>
            </a:r>
            <a:r>
              <a:rPr lang="ar-DZ" sz="1600" b="1" dirty="0"/>
              <a:t>أن التطوّر غير النمطي هو حلّ تكيفي مع القيود المحيطة بالفرد. ويبقى السؤال المطروح هو ما إذا كانت فكرة اضطرابات النمو العصبي (</a:t>
            </a:r>
            <a:r>
              <a:rPr lang="fr-FR" sz="1600" b="1" dirty="0"/>
              <a:t>TND) </a:t>
            </a:r>
            <a:r>
              <a:rPr lang="ar-DZ" sz="1600" b="1" dirty="0"/>
              <a:t>ستمتد لتشمل جميع الاضطرابات النفسية، أم ستظلّ محصورة في الاضطرابات التي تتميّز بمعايير عصبية-نوعية محددة.</a:t>
            </a:r>
            <a:endParaRPr lang="ar-DZ" sz="1600" dirty="0"/>
          </a:p>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57720"/>
            <a:ext cx="11848267" cy="620078"/>
          </a:xfrm>
          <a:prstGeom prst="rect">
            <a:avLst/>
          </a:prstGeom>
          <a:noFill/>
          <a:ln/>
        </p:spPr>
        <p:txBody>
          <a:bodyPr wrap="none" lIns="0" tIns="0" rIns="0" bIns="0" rtlCol="0" anchor="t"/>
          <a:lstStyle/>
          <a:p>
            <a:pPr marL="0" indent="0" algn="l">
              <a:lnSpc>
                <a:spcPts val="4850"/>
              </a:lnSpc>
              <a:buNone/>
            </a:pPr>
            <a:r>
              <a:rPr lang="en-US" sz="3900" b="1" dirty="0">
                <a:solidFill>
                  <a:srgbClr val="006747"/>
                </a:solidFill>
                <a:latin typeface="Noto Serif SC Bold" pitchFamily="34" charset="0"/>
                <a:ea typeface="Noto Serif SC Bold" pitchFamily="34" charset="-122"/>
                <a:cs typeface="Noto Serif SC Bold" pitchFamily="34" charset="-120"/>
              </a:rPr>
              <a:t>Définir la Psychopathologie Développementale</a:t>
            </a:r>
            <a:endParaRPr lang="en-US" sz="3900" dirty="0"/>
          </a:p>
        </p:txBody>
      </p:sp>
      <p:sp>
        <p:nvSpPr>
          <p:cNvPr id="3" name="Shape 1"/>
          <p:cNvSpPr/>
          <p:nvPr/>
        </p:nvSpPr>
        <p:spPr>
          <a:xfrm>
            <a:off x="793790" y="2774633"/>
            <a:ext cx="4215289" cy="3950258"/>
          </a:xfrm>
          <a:prstGeom prst="roundRect">
            <a:avLst>
              <a:gd name="adj" fmla="val 3865"/>
            </a:avLst>
          </a:prstGeom>
          <a:solidFill>
            <a:srgbClr val="E5F9F2">
              <a:alpha val="95000"/>
            </a:srgbClr>
          </a:solidFill>
          <a:ln w="22860">
            <a:solidFill>
              <a:srgbClr val="B7D5CA"/>
            </a:solidFill>
            <a:prstDash val="solid"/>
          </a:ln>
        </p:spPr>
      </p:sp>
      <p:sp>
        <p:nvSpPr>
          <p:cNvPr id="4" name="Shape 2"/>
          <p:cNvSpPr/>
          <p:nvPr/>
        </p:nvSpPr>
        <p:spPr>
          <a:xfrm>
            <a:off x="770930" y="2774633"/>
            <a:ext cx="91440" cy="2838807"/>
          </a:xfrm>
          <a:prstGeom prst="roundRect">
            <a:avLst>
              <a:gd name="adj" fmla="val 195349"/>
            </a:avLst>
          </a:prstGeom>
          <a:solidFill>
            <a:srgbClr val="006747"/>
          </a:solidFill>
          <a:ln/>
        </p:spPr>
      </p:sp>
      <p:sp>
        <p:nvSpPr>
          <p:cNvPr id="5" name="Text 3"/>
          <p:cNvSpPr/>
          <p:nvPr/>
        </p:nvSpPr>
        <p:spPr>
          <a:xfrm>
            <a:off x="1083588" y="299585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4B4A4A"/>
                </a:solidFill>
                <a:latin typeface="Noto Serif SC Bold" pitchFamily="34" charset="0"/>
                <a:ea typeface="Noto Serif SC Bold" pitchFamily="34" charset="-122"/>
                <a:cs typeface="Noto Serif SC Bold" pitchFamily="34" charset="-120"/>
              </a:rPr>
              <a:t>Objet d'étude</a:t>
            </a:r>
            <a:endParaRPr lang="en-US" sz="2300" dirty="0"/>
          </a:p>
        </p:txBody>
      </p:sp>
      <p:sp>
        <p:nvSpPr>
          <p:cNvPr id="6" name="Text 4"/>
          <p:cNvSpPr/>
          <p:nvPr/>
        </p:nvSpPr>
        <p:spPr>
          <a:xfrm>
            <a:off x="1083588" y="3486983"/>
            <a:ext cx="3704273" cy="952619"/>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L'étude des changements des troubles mentaux au cours du développement, dans une perspective de « vie entière ».</a:t>
            </a:r>
            <a:endParaRPr lang="en-US" sz="1550" dirty="0"/>
          </a:p>
        </p:txBody>
      </p:sp>
      <p:sp>
        <p:nvSpPr>
          <p:cNvPr id="7" name="Shape 5"/>
          <p:cNvSpPr/>
          <p:nvPr/>
        </p:nvSpPr>
        <p:spPr>
          <a:xfrm>
            <a:off x="5207437" y="2774633"/>
            <a:ext cx="4215408" cy="3950258"/>
          </a:xfrm>
          <a:prstGeom prst="roundRect">
            <a:avLst>
              <a:gd name="adj" fmla="val 3865"/>
            </a:avLst>
          </a:prstGeom>
          <a:solidFill>
            <a:srgbClr val="E5F9F2">
              <a:alpha val="95000"/>
            </a:srgbClr>
          </a:solidFill>
          <a:ln w="22860">
            <a:solidFill>
              <a:srgbClr val="B7D5CA"/>
            </a:solidFill>
            <a:prstDash val="solid"/>
          </a:ln>
        </p:spPr>
      </p:sp>
      <p:sp>
        <p:nvSpPr>
          <p:cNvPr id="8" name="Shape 6"/>
          <p:cNvSpPr/>
          <p:nvPr/>
        </p:nvSpPr>
        <p:spPr>
          <a:xfrm>
            <a:off x="5184577" y="2774633"/>
            <a:ext cx="91440" cy="2838807"/>
          </a:xfrm>
          <a:prstGeom prst="roundRect">
            <a:avLst>
              <a:gd name="adj" fmla="val 195349"/>
            </a:avLst>
          </a:prstGeom>
          <a:solidFill>
            <a:srgbClr val="006747"/>
          </a:solidFill>
          <a:ln/>
        </p:spPr>
      </p:sp>
      <p:sp>
        <p:nvSpPr>
          <p:cNvPr id="9" name="Text 7"/>
          <p:cNvSpPr/>
          <p:nvPr/>
        </p:nvSpPr>
        <p:spPr>
          <a:xfrm>
            <a:off x="5497235" y="2995851"/>
            <a:ext cx="3269099" cy="372070"/>
          </a:xfrm>
          <a:prstGeom prst="rect">
            <a:avLst/>
          </a:prstGeom>
          <a:noFill/>
          <a:ln/>
        </p:spPr>
        <p:txBody>
          <a:bodyPr wrap="none" lIns="0" tIns="0" rIns="0" bIns="0" rtlCol="0" anchor="t"/>
          <a:lstStyle/>
          <a:p>
            <a:pPr marL="0" indent="0" algn="l">
              <a:lnSpc>
                <a:spcPts val="2900"/>
              </a:lnSpc>
              <a:buNone/>
            </a:pPr>
            <a:r>
              <a:rPr lang="en-US" sz="2300" b="1" dirty="0">
                <a:solidFill>
                  <a:srgbClr val="4B4A4A"/>
                </a:solidFill>
                <a:latin typeface="Noto Serif SC Bold" pitchFamily="34" charset="0"/>
                <a:ea typeface="Noto Serif SC Bold" pitchFamily="34" charset="-122"/>
                <a:cs typeface="Noto Serif SC Bold" pitchFamily="34" charset="-120"/>
              </a:rPr>
              <a:t>Le « Trouble Mental »</a:t>
            </a:r>
            <a:endParaRPr lang="en-US" sz="2300" dirty="0"/>
          </a:p>
        </p:txBody>
      </p:sp>
      <p:sp>
        <p:nvSpPr>
          <p:cNvPr id="10" name="Text 8"/>
          <p:cNvSpPr/>
          <p:nvPr/>
        </p:nvSpPr>
        <p:spPr>
          <a:xfrm>
            <a:off x="5497235" y="3486983"/>
            <a:ext cx="3704392" cy="1905238"/>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Une organisation stable de particularités cliniques (cognitives, émotionnelles, comportementales) traduisant un fonctionnement particulier des mécanismes psychologiques, biologiques ou développementaux.</a:t>
            </a:r>
            <a:endParaRPr lang="en-US" sz="1550" dirty="0"/>
          </a:p>
        </p:txBody>
      </p:sp>
      <p:sp>
        <p:nvSpPr>
          <p:cNvPr id="11" name="Shape 9"/>
          <p:cNvSpPr/>
          <p:nvPr/>
        </p:nvSpPr>
        <p:spPr>
          <a:xfrm>
            <a:off x="9621203" y="2774633"/>
            <a:ext cx="4215289" cy="3950258"/>
          </a:xfrm>
          <a:prstGeom prst="roundRect">
            <a:avLst>
              <a:gd name="adj" fmla="val 3865"/>
            </a:avLst>
          </a:prstGeom>
          <a:solidFill>
            <a:srgbClr val="E5F9F2">
              <a:alpha val="95000"/>
            </a:srgbClr>
          </a:solidFill>
          <a:ln w="22860">
            <a:solidFill>
              <a:srgbClr val="B7D5CA"/>
            </a:solidFill>
            <a:prstDash val="solid"/>
          </a:ln>
        </p:spPr>
      </p:sp>
      <p:sp>
        <p:nvSpPr>
          <p:cNvPr id="12" name="Shape 10"/>
          <p:cNvSpPr/>
          <p:nvPr/>
        </p:nvSpPr>
        <p:spPr>
          <a:xfrm>
            <a:off x="9598343" y="2774633"/>
            <a:ext cx="91440" cy="2838807"/>
          </a:xfrm>
          <a:prstGeom prst="roundRect">
            <a:avLst>
              <a:gd name="adj" fmla="val 195349"/>
            </a:avLst>
          </a:prstGeom>
          <a:solidFill>
            <a:srgbClr val="006747"/>
          </a:solidFill>
          <a:ln/>
        </p:spPr>
      </p:sp>
      <p:sp>
        <p:nvSpPr>
          <p:cNvPr id="13" name="Text 11"/>
          <p:cNvSpPr/>
          <p:nvPr/>
        </p:nvSpPr>
        <p:spPr>
          <a:xfrm>
            <a:off x="9911001" y="299585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4B4A4A"/>
                </a:solidFill>
                <a:latin typeface="Noto Serif SC Bold" pitchFamily="34" charset="0"/>
                <a:ea typeface="Noto Serif SC Bold" pitchFamily="34" charset="-122"/>
                <a:cs typeface="Noto Serif SC Bold" pitchFamily="34" charset="-120"/>
              </a:rPr>
              <a:t>Validité du Trouble</a:t>
            </a:r>
            <a:endParaRPr lang="en-US" sz="2300" dirty="0"/>
          </a:p>
        </p:txBody>
      </p:sp>
      <p:sp>
        <p:nvSpPr>
          <p:cNvPr id="14" name="Text 12"/>
          <p:cNvSpPr/>
          <p:nvPr/>
        </p:nvSpPr>
        <p:spPr>
          <a:xfrm>
            <a:off x="9911001" y="3486983"/>
            <a:ext cx="3704273" cy="1587698"/>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Définie par deux indicateurs essentiels : la </a:t>
            </a:r>
            <a:r>
              <a:rPr lang="en-US" sz="1550" b="1" dirty="0">
                <a:solidFill>
                  <a:srgbClr val="4B4A4A"/>
                </a:solidFill>
                <a:latin typeface="Geist" pitchFamily="34" charset="0"/>
                <a:ea typeface="Geist" pitchFamily="34" charset="-122"/>
                <a:cs typeface="Geist" pitchFamily="34" charset="-120"/>
              </a:rPr>
              <a:t>spécificité</a:t>
            </a:r>
            <a:r>
              <a:rPr lang="en-US" sz="1550" dirty="0">
                <a:solidFill>
                  <a:srgbClr val="4B4A4A"/>
                </a:solidFill>
                <a:latin typeface="Geist" pitchFamily="34" charset="0"/>
                <a:ea typeface="Geist" pitchFamily="34" charset="-122"/>
                <a:cs typeface="Geist" pitchFamily="34" charset="-120"/>
              </a:rPr>
              <a:t> (repérer les vrais positifs) et la </a:t>
            </a:r>
            <a:r>
              <a:rPr lang="en-US" sz="1550" b="1" dirty="0">
                <a:solidFill>
                  <a:srgbClr val="4B4A4A"/>
                </a:solidFill>
                <a:latin typeface="Geist" pitchFamily="34" charset="0"/>
                <a:ea typeface="Geist" pitchFamily="34" charset="-122"/>
                <a:cs typeface="Geist" pitchFamily="34" charset="-120"/>
              </a:rPr>
              <a:t>sensibilité</a:t>
            </a:r>
            <a:r>
              <a:rPr lang="en-US" sz="1550" dirty="0">
                <a:solidFill>
                  <a:srgbClr val="4B4A4A"/>
                </a:solidFill>
                <a:latin typeface="Geist" pitchFamily="34" charset="0"/>
                <a:ea typeface="Geist" pitchFamily="34" charset="-122"/>
                <a:cs typeface="Geist" pitchFamily="34" charset="-120"/>
              </a:rPr>
              <a:t> (débusquer les vrais négatifs). Un équilibre est nécessaire pour maximiser la validité.</a:t>
            </a:r>
            <a:endParaRPr lang="en-US" sz="1550" dirty="0"/>
          </a:p>
        </p:txBody>
      </p:sp>
      <p:sp>
        <p:nvSpPr>
          <p:cNvPr id="15" name="Text 13"/>
          <p:cNvSpPr/>
          <p:nvPr/>
        </p:nvSpPr>
        <p:spPr>
          <a:xfrm>
            <a:off x="793790" y="681167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Cette discipline s'enrichit des avancées en psychologie du développement, neurosciences cognitives, psychiatrie, imagerie cérébrale, épidémiologie et </a:t>
            </a:r>
            <a:r>
              <a:rPr lang="en-US" sz="1550" dirty="0" err="1">
                <a:solidFill>
                  <a:srgbClr val="4B4A4A"/>
                </a:solidFill>
                <a:latin typeface="Geist" pitchFamily="34" charset="0"/>
                <a:ea typeface="Geist" pitchFamily="34" charset="-122"/>
                <a:cs typeface="Geist" pitchFamily="34" charset="-120"/>
              </a:rPr>
              <a:t>génétique</a:t>
            </a:r>
            <a:r>
              <a:rPr lang="en-US" sz="1550" dirty="0">
                <a:solidFill>
                  <a:srgbClr val="4B4A4A"/>
                </a:solidFill>
                <a:latin typeface="Geist" pitchFamily="34" charset="0"/>
                <a:ea typeface="Geist" pitchFamily="34" charset="-122"/>
                <a:cs typeface="Geist" pitchFamily="34" charset="-120"/>
              </a:rPr>
              <a:t>.</a:t>
            </a:r>
          </a:p>
          <a:p>
            <a:pPr algn="r" rtl="1">
              <a:lnSpc>
                <a:spcPts val="2500"/>
              </a:lnSpc>
            </a:pPr>
            <a:r>
              <a:rPr lang="ar-DZ" dirty="0"/>
              <a:t>يستفيد هذا التخصص من </a:t>
            </a:r>
            <a:r>
              <a:rPr lang="ar-DZ" b="1" dirty="0"/>
              <a:t>التطورات في علم نفس النمو، وعلوم الأعصاب المعرفية، والطب النفسي، وتصوير الدماغ، وعلم الوبائيات، وعلم الوراثة</a:t>
            </a:r>
            <a:r>
              <a:rPr lang="ar-DZ" dirty="0"/>
              <a:t>.</a:t>
            </a:r>
          </a:p>
          <a:p>
            <a:pPr marL="0" indent="0" algn="l">
              <a:lnSpc>
                <a:spcPts val="2500"/>
              </a:lnSpc>
              <a:buNone/>
            </a:pPr>
            <a:endParaRPr lang="en-US" sz="1550" dirty="0"/>
          </a:p>
        </p:txBody>
      </p:sp>
      <p:sp>
        <p:nvSpPr>
          <p:cNvPr id="17" name="TextBox 16">
            <a:extLst>
              <a:ext uri="{FF2B5EF4-FFF2-40B4-BE49-F238E27FC236}">
                <a16:creationId xmlns:a16="http://schemas.microsoft.com/office/drawing/2014/main" id="{01EF792E-E2AA-5276-252D-03A23F98A727}"/>
              </a:ext>
            </a:extLst>
          </p:cNvPr>
          <p:cNvSpPr txBox="1"/>
          <p:nvPr/>
        </p:nvSpPr>
        <p:spPr>
          <a:xfrm>
            <a:off x="1060728" y="4904242"/>
            <a:ext cx="3788331" cy="1200329"/>
          </a:xfrm>
          <a:prstGeom prst="rect">
            <a:avLst/>
          </a:prstGeom>
          <a:noFill/>
        </p:spPr>
        <p:txBody>
          <a:bodyPr wrap="square">
            <a:spAutoFit/>
          </a:bodyPr>
          <a:lstStyle/>
          <a:p>
            <a:pPr algn="r" rtl="1">
              <a:buNone/>
            </a:pPr>
            <a:r>
              <a:rPr lang="ar-DZ" b="1" dirty="0"/>
              <a:t>موضوع الدراسة</a:t>
            </a:r>
            <a:br>
              <a:rPr lang="ar-DZ" dirty="0"/>
            </a:br>
            <a:r>
              <a:rPr lang="ar-DZ" dirty="0"/>
              <a:t>دراسة </a:t>
            </a:r>
            <a:r>
              <a:rPr lang="ar-DZ" b="1" dirty="0"/>
              <a:t>تغيرات الاضطرابات النفسية</a:t>
            </a:r>
            <a:r>
              <a:rPr lang="ar-DZ" dirty="0"/>
              <a:t> خلال مسار النمو، ضمن </a:t>
            </a:r>
            <a:r>
              <a:rPr lang="ar-DZ" b="1" dirty="0"/>
              <a:t>منظور يمتد على مدى الحياة بأكملها</a:t>
            </a:r>
            <a:r>
              <a:rPr lang="ar-DZ" dirty="0"/>
              <a:t>.</a:t>
            </a:r>
          </a:p>
        </p:txBody>
      </p:sp>
      <p:sp>
        <p:nvSpPr>
          <p:cNvPr id="19" name="TextBox 18">
            <a:extLst>
              <a:ext uri="{FF2B5EF4-FFF2-40B4-BE49-F238E27FC236}">
                <a16:creationId xmlns:a16="http://schemas.microsoft.com/office/drawing/2014/main" id="{18F2CE01-82DA-47EC-AC0B-A558E0111A47}"/>
              </a:ext>
            </a:extLst>
          </p:cNvPr>
          <p:cNvSpPr txBox="1"/>
          <p:nvPr/>
        </p:nvSpPr>
        <p:spPr>
          <a:xfrm>
            <a:off x="5142287" y="5524562"/>
            <a:ext cx="4234838" cy="1200329"/>
          </a:xfrm>
          <a:prstGeom prst="rect">
            <a:avLst/>
          </a:prstGeom>
          <a:noFill/>
        </p:spPr>
        <p:txBody>
          <a:bodyPr wrap="square">
            <a:spAutoFit/>
          </a:bodyPr>
          <a:lstStyle/>
          <a:p>
            <a:pPr algn="r" rtl="1">
              <a:buNone/>
            </a:pPr>
            <a:r>
              <a:rPr lang="ar-DZ" b="1" dirty="0"/>
              <a:t>الاضطراب النفسي »</a:t>
            </a:r>
            <a:br>
              <a:rPr lang="ar-DZ" dirty="0"/>
            </a:br>
            <a:r>
              <a:rPr lang="ar-DZ" dirty="0"/>
              <a:t>هو </a:t>
            </a:r>
            <a:r>
              <a:rPr lang="ar-DZ" b="1" dirty="0"/>
              <a:t>تنظيم ثابت لسمات سريرية</a:t>
            </a:r>
            <a:r>
              <a:rPr lang="ar-DZ" dirty="0"/>
              <a:t> (معرفية، انفعالية، وسلوكية) يُعبّر عن </a:t>
            </a:r>
            <a:r>
              <a:rPr lang="ar-DZ" b="1" dirty="0"/>
              <a:t>طريقة خاصة في عمل الآليات النفسية أو البيولوجية أو النمائية</a:t>
            </a:r>
            <a:r>
              <a:rPr lang="ar-DZ" dirty="0"/>
              <a:t>.</a:t>
            </a:r>
          </a:p>
        </p:txBody>
      </p:sp>
      <p:sp>
        <p:nvSpPr>
          <p:cNvPr id="21" name="TextBox 20">
            <a:extLst>
              <a:ext uri="{FF2B5EF4-FFF2-40B4-BE49-F238E27FC236}">
                <a16:creationId xmlns:a16="http://schemas.microsoft.com/office/drawing/2014/main" id="{5E1BC7EE-738F-B4FC-8FE5-B09FC0B333A4}"/>
              </a:ext>
            </a:extLst>
          </p:cNvPr>
          <p:cNvSpPr txBox="1"/>
          <p:nvPr/>
        </p:nvSpPr>
        <p:spPr>
          <a:xfrm>
            <a:off x="9712643" y="5022623"/>
            <a:ext cx="3968097" cy="1754326"/>
          </a:xfrm>
          <a:prstGeom prst="rect">
            <a:avLst/>
          </a:prstGeom>
          <a:noFill/>
        </p:spPr>
        <p:txBody>
          <a:bodyPr wrap="square">
            <a:spAutoFit/>
          </a:bodyPr>
          <a:lstStyle/>
          <a:p>
            <a:pPr algn="r" rtl="1">
              <a:buNone/>
            </a:pPr>
            <a:r>
              <a:rPr lang="ar-DZ" b="1" dirty="0"/>
              <a:t>صلاحية الاضطراب</a:t>
            </a:r>
            <a:br>
              <a:rPr lang="ar-DZ" dirty="0"/>
            </a:br>
            <a:r>
              <a:rPr lang="ar-DZ" dirty="0"/>
              <a:t>تُعرَّف من خلال </a:t>
            </a:r>
            <a:r>
              <a:rPr lang="ar-DZ" b="1" dirty="0"/>
              <a:t>مؤشرين أساسيين</a:t>
            </a:r>
            <a:r>
              <a:rPr lang="ar-DZ" dirty="0"/>
              <a:t>:</a:t>
            </a:r>
          </a:p>
          <a:p>
            <a:pPr algn="r" rtl="1">
              <a:buFont typeface="Arial" panose="020B0604020202020204" pitchFamily="34" charset="0"/>
              <a:buChar char="•"/>
            </a:pPr>
            <a:r>
              <a:rPr lang="ar-DZ" b="1" dirty="0"/>
              <a:t>الخصوصية</a:t>
            </a:r>
            <a:r>
              <a:rPr lang="ar-DZ" dirty="0"/>
              <a:t> (تحديد الحالات الإيجابية الحقيقية)،</a:t>
            </a:r>
          </a:p>
          <a:p>
            <a:pPr algn="r" rtl="1">
              <a:buFont typeface="Arial" panose="020B0604020202020204" pitchFamily="34" charset="0"/>
              <a:buChar char="•"/>
            </a:pPr>
            <a:r>
              <a:rPr lang="ar-DZ" b="1" dirty="0"/>
              <a:t>والحساسية</a:t>
            </a:r>
            <a:r>
              <a:rPr lang="ar-DZ" dirty="0"/>
              <a:t> (الكشف عن الحالات السلبية الحقيقية).</a:t>
            </a:r>
            <a:br>
              <a:rPr lang="ar-DZ" dirty="0"/>
            </a:br>
            <a:r>
              <a:rPr lang="ar-DZ" dirty="0"/>
              <a:t>يجب تحقيق </a:t>
            </a:r>
            <a:r>
              <a:rPr lang="ar-DZ" b="1" dirty="0"/>
              <a:t>توازن بينهما</a:t>
            </a:r>
            <a:r>
              <a:rPr lang="ar-DZ" dirty="0"/>
              <a:t> من أجل </a:t>
            </a:r>
            <a:r>
              <a:rPr lang="ar-DZ" b="1" dirty="0"/>
              <a:t>زيادة صلاحية التشخيص إلى أقصى حد</a:t>
            </a:r>
            <a:r>
              <a:rPr lang="ar-DZ"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8533" y="445770"/>
            <a:ext cx="12351306" cy="506611"/>
          </a:xfrm>
          <a:prstGeom prst="rect">
            <a:avLst/>
          </a:prstGeom>
          <a:noFill/>
          <a:ln/>
        </p:spPr>
        <p:txBody>
          <a:bodyPr wrap="none" lIns="0" tIns="0" rIns="0" bIns="0" rtlCol="0" anchor="t"/>
          <a:lstStyle/>
          <a:p>
            <a:pPr marL="0" indent="0" algn="l">
              <a:lnSpc>
                <a:spcPts val="3950"/>
              </a:lnSpc>
              <a:buNone/>
            </a:pPr>
            <a:r>
              <a:rPr lang="en-US" sz="3150" b="1" dirty="0">
                <a:solidFill>
                  <a:srgbClr val="006747"/>
                </a:solidFill>
                <a:latin typeface="Noto Serif SC Bold" pitchFamily="34" charset="0"/>
                <a:ea typeface="Noto Serif SC Bold" pitchFamily="34" charset="-122"/>
                <a:cs typeface="Noto Serif SC Bold" pitchFamily="34" charset="-120"/>
              </a:rPr>
              <a:t>L'Introduction des Troubles Neurodéveloppementaux (TND)</a:t>
            </a:r>
            <a:endParaRPr lang="en-US" sz="3150" dirty="0"/>
          </a:p>
        </p:txBody>
      </p:sp>
      <p:sp>
        <p:nvSpPr>
          <p:cNvPr id="3" name="Text 1"/>
          <p:cNvSpPr/>
          <p:nvPr/>
        </p:nvSpPr>
        <p:spPr>
          <a:xfrm>
            <a:off x="648533" y="1276588"/>
            <a:ext cx="13333333" cy="518874"/>
          </a:xfrm>
          <a:prstGeom prst="rect">
            <a:avLst/>
          </a:prstGeom>
          <a:noFill/>
          <a:ln/>
        </p:spPr>
        <p:txBody>
          <a:bodyPr wrap="square" lIns="0" tIns="0" rIns="0" bIns="0" rtlCol="0" anchor="t"/>
          <a:lstStyle/>
          <a:p>
            <a:pPr marL="0" indent="0" algn="l">
              <a:lnSpc>
                <a:spcPts val="2000"/>
              </a:lnSpc>
              <a:buNone/>
            </a:pPr>
            <a:r>
              <a:rPr lang="en-US" b="1" dirty="0">
                <a:solidFill>
                  <a:srgbClr val="4B4A4A"/>
                </a:solidFill>
                <a:latin typeface="Geist" pitchFamily="34" charset="0"/>
                <a:ea typeface="Geist" pitchFamily="34" charset="-122"/>
                <a:cs typeface="Geist" pitchFamily="34" charset="-120"/>
              </a:rPr>
              <a:t>L'apparition officielle des TND dans le DSM-5 (2013) et l'ICD-11 a remplacé les anciens troubles de l'enfance et de l'adolescence. Cette évolution a été influencée par la nécessité de coupler les observables comportementaux à des observables « neuro quelque chose ».</a:t>
            </a:r>
            <a:endParaRPr lang="en-US" b="1" dirty="0"/>
          </a:p>
        </p:txBody>
      </p:sp>
      <p:sp>
        <p:nvSpPr>
          <p:cNvPr id="4" name="Text 2"/>
          <p:cNvSpPr/>
          <p:nvPr/>
        </p:nvSpPr>
        <p:spPr>
          <a:xfrm>
            <a:off x="648533" y="2123718"/>
            <a:ext cx="13021168" cy="518874"/>
          </a:xfrm>
          <a:prstGeom prst="rect">
            <a:avLst/>
          </a:prstGeom>
          <a:noFill/>
          <a:ln/>
        </p:spPr>
        <p:txBody>
          <a:bodyPr wrap="square" lIns="0" tIns="0" rIns="0" bIns="0" rtlCol="0" anchor="t"/>
          <a:lstStyle/>
          <a:p>
            <a:pPr marL="0" indent="0" algn="l">
              <a:lnSpc>
                <a:spcPts val="2000"/>
              </a:lnSpc>
              <a:buNone/>
            </a:pPr>
            <a:r>
              <a:rPr lang="en-US" sz="1400" b="1" dirty="0">
                <a:solidFill>
                  <a:srgbClr val="4B4A4A"/>
                </a:solidFill>
                <a:latin typeface="Geist" pitchFamily="34" charset="0"/>
                <a:ea typeface="Geist" pitchFamily="34" charset="-122"/>
                <a:cs typeface="Geist" pitchFamily="34" charset="-120"/>
              </a:rPr>
              <a:t>Le concept de TND, introduit par Michael Rutter dans les années 70, englobait les troubles sensoriels, les retards mentaux et les « dys ». Il se caractérisait par :</a:t>
            </a:r>
            <a:endParaRPr lang="en-US" sz="1400" b="1" dirty="0"/>
          </a:p>
        </p:txBody>
      </p:sp>
      <p:sp>
        <p:nvSpPr>
          <p:cNvPr id="5" name="Text 3"/>
          <p:cNvSpPr/>
          <p:nvPr/>
        </p:nvSpPr>
        <p:spPr>
          <a:xfrm>
            <a:off x="648533" y="2508792"/>
            <a:ext cx="7841694" cy="259437"/>
          </a:xfrm>
          <a:prstGeom prst="rect">
            <a:avLst/>
          </a:prstGeom>
          <a:noFill/>
          <a:ln/>
        </p:spPr>
        <p:txBody>
          <a:bodyPr wrap="none" lIns="0" tIns="0" rIns="0" bIns="0" rtlCol="0" anchor="t"/>
          <a:lstStyle/>
          <a:p>
            <a:pPr marL="342900" indent="-342900" algn="l">
              <a:lnSpc>
                <a:spcPts val="2000"/>
              </a:lnSpc>
              <a:buSzPct val="100000"/>
              <a:buChar char="•"/>
            </a:pPr>
            <a:r>
              <a:rPr lang="en-US" sz="1600" b="1" dirty="0">
                <a:solidFill>
                  <a:srgbClr val="4B4A4A"/>
                </a:solidFill>
                <a:latin typeface="Geist" pitchFamily="34" charset="0"/>
                <a:ea typeface="Geist" pitchFamily="34" charset="-122"/>
                <a:cs typeface="Geist" pitchFamily="34" charset="-120"/>
              </a:rPr>
              <a:t>Un début précoce.</a:t>
            </a:r>
            <a:endParaRPr lang="en-US" sz="1600" b="1" dirty="0"/>
          </a:p>
        </p:txBody>
      </p:sp>
      <p:sp>
        <p:nvSpPr>
          <p:cNvPr id="6" name="Text 4"/>
          <p:cNvSpPr/>
          <p:nvPr/>
        </p:nvSpPr>
        <p:spPr>
          <a:xfrm>
            <a:off x="648533" y="2870822"/>
            <a:ext cx="7841694" cy="259437"/>
          </a:xfrm>
          <a:prstGeom prst="rect">
            <a:avLst/>
          </a:prstGeom>
          <a:noFill/>
          <a:ln/>
        </p:spPr>
        <p:txBody>
          <a:bodyPr wrap="none" lIns="0" tIns="0" rIns="0" bIns="0" rtlCol="0" anchor="t"/>
          <a:lstStyle/>
          <a:p>
            <a:pPr marL="342900" indent="-342900" algn="l">
              <a:lnSpc>
                <a:spcPts val="2000"/>
              </a:lnSpc>
              <a:buSzPct val="100000"/>
              <a:buChar char="•"/>
            </a:pPr>
            <a:r>
              <a:rPr lang="en-US" sz="1600" b="1" dirty="0">
                <a:solidFill>
                  <a:srgbClr val="4B4A4A"/>
                </a:solidFill>
                <a:latin typeface="Geist" pitchFamily="34" charset="0"/>
                <a:ea typeface="Geist" pitchFamily="34" charset="-122"/>
                <a:cs typeface="Geist" pitchFamily="34" charset="-120"/>
              </a:rPr>
              <a:t>Un déficit fonctionnel lié à la maturation du système nerveux central.</a:t>
            </a:r>
            <a:endParaRPr lang="en-US" sz="1600" b="1" dirty="0"/>
          </a:p>
        </p:txBody>
      </p:sp>
      <p:sp>
        <p:nvSpPr>
          <p:cNvPr id="7" name="Text 5"/>
          <p:cNvSpPr/>
          <p:nvPr/>
        </p:nvSpPr>
        <p:spPr>
          <a:xfrm>
            <a:off x="648533" y="3174146"/>
            <a:ext cx="7841694" cy="259437"/>
          </a:xfrm>
          <a:prstGeom prst="rect">
            <a:avLst/>
          </a:prstGeom>
          <a:noFill/>
          <a:ln/>
        </p:spPr>
        <p:txBody>
          <a:bodyPr wrap="none" lIns="0" tIns="0" rIns="0" bIns="0" rtlCol="0" anchor="t"/>
          <a:lstStyle/>
          <a:p>
            <a:pPr marL="342900" indent="-342900" algn="l">
              <a:lnSpc>
                <a:spcPts val="2000"/>
              </a:lnSpc>
              <a:buSzPct val="100000"/>
              <a:buChar char="•"/>
            </a:pPr>
            <a:r>
              <a:rPr lang="en-US" sz="1600" b="1" dirty="0">
                <a:solidFill>
                  <a:srgbClr val="4B4A4A"/>
                </a:solidFill>
                <a:latin typeface="Geist" pitchFamily="34" charset="0"/>
                <a:ea typeface="Geist" pitchFamily="34" charset="-122"/>
                <a:cs typeface="Geist" pitchFamily="34" charset="-120"/>
              </a:rPr>
              <a:t>Une stabilité évolutive.</a:t>
            </a:r>
            <a:endParaRPr lang="en-US" sz="1600" b="1" dirty="0"/>
          </a:p>
        </p:txBody>
      </p:sp>
      <p:sp>
        <p:nvSpPr>
          <p:cNvPr id="8" name="Text 6"/>
          <p:cNvSpPr/>
          <p:nvPr/>
        </p:nvSpPr>
        <p:spPr>
          <a:xfrm>
            <a:off x="641033" y="3579085"/>
            <a:ext cx="8125077" cy="518874"/>
          </a:xfrm>
          <a:prstGeom prst="rect">
            <a:avLst/>
          </a:prstGeom>
          <a:noFill/>
          <a:ln/>
        </p:spPr>
        <p:txBody>
          <a:bodyPr wrap="square" lIns="0" tIns="0" rIns="0" bIns="0" rtlCol="0" anchor="t"/>
          <a:lstStyle/>
          <a:p>
            <a:pPr marL="0" indent="0" algn="l">
              <a:lnSpc>
                <a:spcPts val="2000"/>
              </a:lnSpc>
              <a:buNone/>
            </a:pPr>
            <a:r>
              <a:rPr lang="en-US" sz="1400" b="1" dirty="0">
                <a:solidFill>
                  <a:srgbClr val="4B4A4A"/>
                </a:solidFill>
                <a:latin typeface="Geist" pitchFamily="34" charset="0"/>
                <a:ea typeface="Geist" pitchFamily="34" charset="-122"/>
                <a:cs typeface="Geist" pitchFamily="34" charset="-120"/>
              </a:rPr>
              <a:t>L'objectif était de lier le développement cérébral, les comportements et la subjectivité sous un même concept, sans primauté de l'un sur l'autre.</a:t>
            </a:r>
            <a:endParaRPr lang="en-US" sz="1400" b="1" dirty="0"/>
          </a:p>
        </p:txBody>
      </p:sp>
      <p:pic>
        <p:nvPicPr>
          <p:cNvPr id="9" name="Image 0" descr="preencoded.png"/>
          <p:cNvPicPr>
            <a:picLocks noChangeAspect="1"/>
          </p:cNvPicPr>
          <p:nvPr/>
        </p:nvPicPr>
        <p:blipFill>
          <a:blip r:embed="rId3"/>
          <a:stretch>
            <a:fillRect/>
          </a:stretch>
        </p:blipFill>
        <p:spPr>
          <a:xfrm>
            <a:off x="9275338" y="2841885"/>
            <a:ext cx="5095994" cy="3835598"/>
          </a:xfrm>
          <a:prstGeom prst="rect">
            <a:avLst/>
          </a:prstGeom>
        </p:spPr>
      </p:pic>
      <p:sp>
        <p:nvSpPr>
          <p:cNvPr id="10" name="Text 7"/>
          <p:cNvSpPr/>
          <p:nvPr/>
        </p:nvSpPr>
        <p:spPr>
          <a:xfrm>
            <a:off x="641033" y="7313241"/>
            <a:ext cx="13333333" cy="259437"/>
          </a:xfrm>
          <a:prstGeom prst="rect">
            <a:avLst/>
          </a:prstGeom>
          <a:noFill/>
          <a:ln/>
        </p:spPr>
        <p:txBody>
          <a:bodyPr wrap="none" lIns="0" tIns="0" rIns="0" bIns="0" rtlCol="0" anchor="t"/>
          <a:lstStyle/>
          <a:p>
            <a:pPr marL="0" indent="0" algn="l">
              <a:lnSpc>
                <a:spcPts val="2000"/>
              </a:lnSpc>
              <a:buNone/>
            </a:pPr>
            <a:r>
              <a:rPr lang="en-US" sz="1600" b="1" dirty="0">
                <a:solidFill>
                  <a:srgbClr val="4B4A4A"/>
                </a:solidFill>
                <a:latin typeface="Geist" pitchFamily="34" charset="0"/>
                <a:ea typeface="Geist" pitchFamily="34" charset="-122"/>
                <a:cs typeface="Geist" pitchFamily="34" charset="-120"/>
              </a:rPr>
              <a:t>Un diagnostic </a:t>
            </a:r>
            <a:r>
              <a:rPr lang="en-US" sz="1600" b="1" dirty="0" err="1">
                <a:solidFill>
                  <a:srgbClr val="4B4A4A"/>
                </a:solidFill>
                <a:latin typeface="Geist" pitchFamily="34" charset="0"/>
                <a:ea typeface="Geist" pitchFamily="34" charset="-122"/>
                <a:cs typeface="Geist" pitchFamily="34" charset="-120"/>
              </a:rPr>
              <a:t>correctement</a:t>
            </a:r>
            <a:r>
              <a:rPr lang="en-US" sz="1600" b="1" dirty="0">
                <a:solidFill>
                  <a:srgbClr val="4B4A4A"/>
                </a:solidFill>
                <a:latin typeface="Geist" pitchFamily="34" charset="0"/>
                <a:ea typeface="Geist" pitchFamily="34" charset="-122"/>
                <a:cs typeface="Geist" pitchFamily="34" charset="-120"/>
              </a:rPr>
              <a:t> </a:t>
            </a:r>
            <a:r>
              <a:rPr lang="en-US" sz="1600" b="1" dirty="0" err="1">
                <a:solidFill>
                  <a:srgbClr val="4B4A4A"/>
                </a:solidFill>
                <a:latin typeface="Geist" pitchFamily="34" charset="0"/>
                <a:ea typeface="Geist" pitchFamily="34" charset="-122"/>
                <a:cs typeface="Geist" pitchFamily="34" charset="-120"/>
              </a:rPr>
              <a:t>posé</a:t>
            </a:r>
            <a:r>
              <a:rPr lang="en-US" sz="1600" b="1" dirty="0">
                <a:solidFill>
                  <a:srgbClr val="4B4A4A"/>
                </a:solidFill>
                <a:latin typeface="Geist" pitchFamily="34" charset="0"/>
                <a:ea typeface="Geist" pitchFamily="34" charset="-122"/>
                <a:cs typeface="Geist" pitchFamily="34" charset="-120"/>
              </a:rPr>
              <a:t> est </a:t>
            </a:r>
            <a:r>
              <a:rPr lang="en-US" sz="1600" b="1" dirty="0" err="1">
                <a:solidFill>
                  <a:srgbClr val="4B4A4A"/>
                </a:solidFill>
                <a:latin typeface="Geist" pitchFamily="34" charset="0"/>
                <a:ea typeface="Geist" pitchFamily="34" charset="-122"/>
                <a:cs typeface="Geist" pitchFamily="34" charset="-120"/>
              </a:rPr>
              <a:t>généralement</a:t>
            </a:r>
            <a:r>
              <a:rPr lang="en-US" sz="1600" b="1" dirty="0">
                <a:solidFill>
                  <a:srgbClr val="4B4A4A"/>
                </a:solidFill>
                <a:latin typeface="Geist" pitchFamily="34" charset="0"/>
                <a:ea typeface="Geist" pitchFamily="34" charset="-122"/>
                <a:cs typeface="Geist" pitchFamily="34" charset="-120"/>
              </a:rPr>
              <a:t> </a:t>
            </a:r>
            <a:r>
              <a:rPr lang="en-US" sz="1600" b="1" dirty="0" err="1">
                <a:solidFill>
                  <a:srgbClr val="4B4A4A"/>
                </a:solidFill>
                <a:latin typeface="Geist" pitchFamily="34" charset="0"/>
                <a:ea typeface="Geist" pitchFamily="34" charset="-122"/>
                <a:cs typeface="Geist" pitchFamily="34" charset="-120"/>
              </a:rPr>
              <a:t>valable</a:t>
            </a:r>
            <a:r>
              <a:rPr lang="en-US" sz="1600" b="1" dirty="0">
                <a:solidFill>
                  <a:srgbClr val="4B4A4A"/>
                </a:solidFill>
                <a:latin typeface="Geist" pitchFamily="34" charset="0"/>
                <a:ea typeface="Geist" pitchFamily="34" charset="-122"/>
                <a:cs typeface="Geist" pitchFamily="34" charset="-120"/>
              </a:rPr>
              <a:t> à vie, </a:t>
            </a:r>
            <a:r>
              <a:rPr lang="en-US" sz="1600" b="1" dirty="0" err="1">
                <a:solidFill>
                  <a:srgbClr val="4B4A4A"/>
                </a:solidFill>
                <a:latin typeface="Geist" pitchFamily="34" charset="0"/>
                <a:ea typeface="Geist" pitchFamily="34" charset="-122"/>
                <a:cs typeface="Geist" pitchFamily="34" charset="-120"/>
              </a:rPr>
              <a:t>même</a:t>
            </a:r>
            <a:r>
              <a:rPr lang="en-US" sz="1600" b="1" dirty="0">
                <a:solidFill>
                  <a:srgbClr val="4B4A4A"/>
                </a:solidFill>
                <a:latin typeface="Geist" pitchFamily="34" charset="0"/>
                <a:ea typeface="Geist" pitchFamily="34" charset="-122"/>
                <a:cs typeface="Geist" pitchFamily="34" charset="-120"/>
              </a:rPr>
              <a:t> </a:t>
            </a:r>
            <a:r>
              <a:rPr lang="en-US" sz="1600" b="1" dirty="0" err="1">
                <a:solidFill>
                  <a:srgbClr val="4B4A4A"/>
                </a:solidFill>
                <a:latin typeface="Geist" pitchFamily="34" charset="0"/>
                <a:ea typeface="Geist" pitchFamily="34" charset="-122"/>
                <a:cs typeface="Geist" pitchFamily="34" charset="-120"/>
              </a:rPr>
              <a:t>si</a:t>
            </a:r>
            <a:r>
              <a:rPr lang="en-US" sz="1600" b="1" dirty="0">
                <a:solidFill>
                  <a:srgbClr val="4B4A4A"/>
                </a:solidFill>
                <a:latin typeface="Geist" pitchFamily="34" charset="0"/>
                <a:ea typeface="Geist" pitchFamily="34" charset="-122"/>
                <a:cs typeface="Geist" pitchFamily="34" charset="-120"/>
              </a:rPr>
              <a:t> la formulation </a:t>
            </a:r>
            <a:r>
              <a:rPr lang="en-US" sz="1600" b="1" dirty="0" err="1">
                <a:solidFill>
                  <a:srgbClr val="4B4A4A"/>
                </a:solidFill>
                <a:latin typeface="Geist" pitchFamily="34" charset="0"/>
                <a:ea typeface="Geist" pitchFamily="34" charset="-122"/>
                <a:cs typeface="Geist" pitchFamily="34" charset="-120"/>
              </a:rPr>
              <a:t>clinique</a:t>
            </a:r>
            <a:r>
              <a:rPr lang="en-US" sz="1600" b="1" dirty="0">
                <a:solidFill>
                  <a:srgbClr val="4B4A4A"/>
                </a:solidFill>
                <a:latin typeface="Geist" pitchFamily="34" charset="0"/>
                <a:ea typeface="Geist" pitchFamily="34" charset="-122"/>
                <a:cs typeface="Geist" pitchFamily="34" charset="-120"/>
              </a:rPr>
              <a:t> du trouble change avec </a:t>
            </a:r>
            <a:r>
              <a:rPr lang="en-US" sz="1600" b="1" dirty="0" err="1">
                <a:solidFill>
                  <a:srgbClr val="4B4A4A"/>
                </a:solidFill>
                <a:latin typeface="Geist" pitchFamily="34" charset="0"/>
                <a:ea typeface="Geist" pitchFamily="34" charset="-122"/>
                <a:cs typeface="Geist" pitchFamily="34" charset="-120"/>
              </a:rPr>
              <a:t>l’âge</a:t>
            </a:r>
            <a:endParaRPr lang="en-US" sz="1600" b="1" dirty="0">
              <a:solidFill>
                <a:srgbClr val="4B4A4A"/>
              </a:solidFill>
              <a:latin typeface="Geist" pitchFamily="34" charset="0"/>
              <a:ea typeface="Geist" pitchFamily="34" charset="-122"/>
              <a:cs typeface="Geist" pitchFamily="34" charset="-120"/>
            </a:endParaRPr>
          </a:p>
          <a:p>
            <a:pPr algn="r" rtl="1">
              <a:lnSpc>
                <a:spcPts val="2000"/>
              </a:lnSpc>
            </a:pPr>
            <a:r>
              <a:rPr lang="ar-DZ" sz="1600" b="1" dirty="0"/>
              <a:t>تشخيص صحيح يبقى صالحًا مدى الحياة</a:t>
            </a:r>
            <a:r>
              <a:rPr lang="ar-DZ" sz="1600" dirty="0"/>
              <a:t>، حتى وإن تغيّرت الصورة السريرية مع التقدّم في العمر.</a:t>
            </a:r>
          </a:p>
          <a:p>
            <a:pPr marL="0" indent="0" algn="r" rtl="1">
              <a:lnSpc>
                <a:spcPts val="2000"/>
              </a:lnSpc>
              <a:buNone/>
            </a:pPr>
            <a:r>
              <a:rPr lang="en-US" sz="1600" b="1" dirty="0">
                <a:solidFill>
                  <a:srgbClr val="4B4A4A"/>
                </a:solidFill>
                <a:latin typeface="Geist" pitchFamily="34" charset="0"/>
                <a:ea typeface="Geist" pitchFamily="34" charset="-122"/>
                <a:cs typeface="Geist" pitchFamily="34" charset="-120"/>
              </a:rPr>
              <a:t>.</a:t>
            </a:r>
          </a:p>
          <a:p>
            <a:pPr marL="0" indent="0" algn="l">
              <a:lnSpc>
                <a:spcPts val="2000"/>
              </a:lnSpc>
              <a:buNone/>
            </a:pPr>
            <a:endParaRPr lang="en-US" sz="1250" dirty="0"/>
          </a:p>
        </p:txBody>
      </p:sp>
      <p:sp>
        <p:nvSpPr>
          <p:cNvPr id="12" name="TextBox 11">
            <a:extLst>
              <a:ext uri="{FF2B5EF4-FFF2-40B4-BE49-F238E27FC236}">
                <a16:creationId xmlns:a16="http://schemas.microsoft.com/office/drawing/2014/main" id="{5BB43EA3-F565-5AE9-88B1-8FB94830A0C4}"/>
              </a:ext>
            </a:extLst>
          </p:cNvPr>
          <p:cNvSpPr txBox="1"/>
          <p:nvPr/>
        </p:nvSpPr>
        <p:spPr>
          <a:xfrm>
            <a:off x="648532" y="4370076"/>
            <a:ext cx="8460743" cy="2800767"/>
          </a:xfrm>
          <a:prstGeom prst="rect">
            <a:avLst/>
          </a:prstGeom>
          <a:noFill/>
        </p:spPr>
        <p:txBody>
          <a:bodyPr wrap="square">
            <a:spAutoFit/>
          </a:bodyPr>
          <a:lstStyle/>
          <a:p>
            <a:pPr algn="r" rtl="1">
              <a:buNone/>
            </a:pPr>
            <a:r>
              <a:rPr lang="ar-DZ" sz="1600" b="1" dirty="0"/>
              <a:t>عجز وظيفي مرتبط بنضج الجهاز العصبي المركزي</a:t>
            </a:r>
            <a:endParaRPr lang="ar-DZ" sz="1600" dirty="0"/>
          </a:p>
          <a:p>
            <a:pPr algn="r" rtl="1">
              <a:buNone/>
            </a:pPr>
            <a:r>
              <a:rPr lang="ar-DZ" sz="1600" dirty="0"/>
              <a:t>ظهر </a:t>
            </a:r>
            <a:r>
              <a:rPr lang="ar-DZ" sz="1600" b="1" dirty="0"/>
              <a:t>مفهوم الاضطرابات العصبية النمائية (</a:t>
            </a:r>
            <a:r>
              <a:rPr lang="fr-FR" sz="1600" b="1" dirty="0"/>
              <a:t>TND)</a:t>
            </a:r>
            <a:r>
              <a:rPr lang="fr-FR" sz="1600" dirty="0"/>
              <a:t> </a:t>
            </a:r>
            <a:r>
              <a:rPr lang="ar-DZ" sz="1600" dirty="0"/>
              <a:t>رسميًا في </a:t>
            </a:r>
            <a:r>
              <a:rPr lang="fr-FR" sz="1600" b="1" dirty="0"/>
              <a:t>DSM-5 (</a:t>
            </a:r>
            <a:r>
              <a:rPr lang="ar-DZ" sz="1600" b="1" dirty="0"/>
              <a:t>عام 2013)</a:t>
            </a:r>
            <a:r>
              <a:rPr lang="ar-DZ" sz="1600" dirty="0"/>
              <a:t> و</a:t>
            </a:r>
            <a:r>
              <a:rPr lang="fr-FR" sz="1600" b="1" dirty="0"/>
              <a:t>ICD-11</a:t>
            </a:r>
            <a:r>
              <a:rPr lang="fr-FR" sz="1600" dirty="0"/>
              <a:t>، </a:t>
            </a:r>
            <a:r>
              <a:rPr lang="ar-DZ" sz="1600" dirty="0"/>
              <a:t>ليحلّ محلّ فئة </a:t>
            </a:r>
            <a:r>
              <a:rPr lang="ar-DZ" sz="1600" b="1" dirty="0"/>
              <a:t>الاضطرابات الخاصة بالطفولة والمراهقة</a:t>
            </a:r>
            <a:r>
              <a:rPr lang="ar-DZ" sz="1600" dirty="0"/>
              <a:t>.</a:t>
            </a:r>
            <a:br>
              <a:rPr lang="ar-DZ" sz="1600" dirty="0"/>
            </a:br>
            <a:r>
              <a:rPr lang="ar-DZ" sz="1600" dirty="0"/>
              <a:t>جاء هذا التغيير استجابةً للحاجة إلى </a:t>
            </a:r>
            <a:r>
              <a:rPr lang="ar-DZ" sz="1600" b="1" dirty="0"/>
              <a:t>ربط المظاهر السلوكية القابلة للملاحظة</a:t>
            </a:r>
            <a:r>
              <a:rPr lang="ar-DZ" sz="1600" dirty="0"/>
              <a:t> بمؤشرات </a:t>
            </a:r>
            <a:r>
              <a:rPr lang="ar-DZ" sz="1600" b="1" dirty="0"/>
              <a:t>عصبية – بيولوجية</a:t>
            </a:r>
            <a:r>
              <a:rPr lang="ar-DZ" sz="1600" dirty="0"/>
              <a:t> قابلة للقياس.</a:t>
            </a:r>
          </a:p>
          <a:p>
            <a:pPr algn="r" rtl="1">
              <a:buNone/>
            </a:pPr>
            <a:r>
              <a:rPr lang="ar-DZ" sz="1600" dirty="0"/>
              <a:t>تمّ إدخال مفهوم </a:t>
            </a:r>
            <a:r>
              <a:rPr lang="ar-DZ" sz="1600" b="1" dirty="0"/>
              <a:t>الاضطرابات العصبية النمائية</a:t>
            </a:r>
            <a:r>
              <a:rPr lang="ar-DZ" sz="1600" dirty="0"/>
              <a:t> من قبل </a:t>
            </a:r>
            <a:r>
              <a:rPr lang="ar-DZ" sz="1600" b="1" dirty="0"/>
              <a:t>مايكل رتر (</a:t>
            </a:r>
            <a:r>
              <a:rPr lang="fr-FR" sz="1600" b="1" dirty="0"/>
              <a:t>Michael </a:t>
            </a:r>
            <a:r>
              <a:rPr lang="fr-FR" sz="1600" b="1" dirty="0" err="1"/>
              <a:t>Rutter</a:t>
            </a:r>
            <a:r>
              <a:rPr lang="fr-FR" sz="1600" b="1" dirty="0"/>
              <a:t>)</a:t>
            </a:r>
            <a:r>
              <a:rPr lang="fr-FR" sz="1600" dirty="0"/>
              <a:t> </a:t>
            </a:r>
            <a:r>
              <a:rPr lang="ar-DZ" sz="1600" dirty="0"/>
              <a:t>في </a:t>
            </a:r>
            <a:r>
              <a:rPr lang="ar-DZ" sz="1600" b="1" dirty="0"/>
              <a:t>سبعينيات القرن الماضي</a:t>
            </a:r>
            <a:r>
              <a:rPr lang="ar-DZ" sz="1600" dirty="0"/>
              <a:t>، وكان يشمل </a:t>
            </a:r>
            <a:r>
              <a:rPr lang="ar-DZ" sz="1600" b="1" dirty="0"/>
              <a:t>الاضطرابات الحسية، والتأخر العقلي، واضطرابات “الديس” (كالديسليكسيا والديسبراكسيا... إلخ)</a:t>
            </a:r>
            <a:r>
              <a:rPr lang="ar-DZ" sz="1600" dirty="0"/>
              <a:t>.</a:t>
            </a:r>
          </a:p>
          <a:p>
            <a:pPr algn="r" rtl="1">
              <a:buNone/>
            </a:pPr>
            <a:r>
              <a:rPr lang="ar-DZ" sz="1600" dirty="0"/>
              <a:t>ويتميّز هذا المفهوم بـ:</a:t>
            </a:r>
          </a:p>
          <a:p>
            <a:pPr algn="r" rtl="1">
              <a:buFont typeface="Arial" panose="020B0604020202020204" pitchFamily="34" charset="0"/>
              <a:buChar char="•"/>
            </a:pPr>
            <a:r>
              <a:rPr lang="ar-DZ" sz="1600" b="1" dirty="0"/>
              <a:t>بداية مبكرة</a:t>
            </a:r>
            <a:r>
              <a:rPr lang="ar-DZ" sz="1600" dirty="0"/>
              <a:t> للاضطراب.</a:t>
            </a:r>
          </a:p>
          <a:p>
            <a:pPr algn="r" rtl="1">
              <a:buFont typeface="Arial" panose="020B0604020202020204" pitchFamily="34" charset="0"/>
              <a:buChar char="•"/>
            </a:pPr>
            <a:r>
              <a:rPr lang="ar-DZ" sz="1600" b="1" dirty="0"/>
              <a:t>استقرار تطوري نسبي</a:t>
            </a:r>
            <a:r>
              <a:rPr lang="ar-DZ" sz="1600" dirty="0"/>
              <a:t> عبر الزمن.</a:t>
            </a:r>
          </a:p>
          <a:p>
            <a:pPr algn="r" rtl="1">
              <a:buNone/>
            </a:pPr>
            <a:r>
              <a:rPr lang="ar-DZ" sz="1600" dirty="0"/>
              <a:t>كان الهدف من هذا التصور هو </a:t>
            </a:r>
            <a:r>
              <a:rPr lang="ar-DZ" sz="1600" b="1" dirty="0"/>
              <a:t>الربط بين تطور الدماغ، والسلوك، والذاتية</a:t>
            </a:r>
            <a:r>
              <a:rPr lang="ar-DZ" sz="1600" dirty="0"/>
              <a:t> في إطارٍ واحد، </a:t>
            </a:r>
            <a:r>
              <a:rPr lang="ar-DZ" sz="1600" b="1" dirty="0"/>
              <a:t>دون أن تكون لأيٍّ من هذه الجوانب أولوية على الأخرى</a:t>
            </a:r>
            <a:r>
              <a:rPr lang="ar-DZ" sz="16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78344"/>
            <a:ext cx="13535668" cy="1240155"/>
          </a:xfrm>
          <a:prstGeom prst="rect">
            <a:avLst/>
          </a:prstGeom>
          <a:noFill/>
          <a:ln/>
        </p:spPr>
        <p:txBody>
          <a:bodyPr wrap="square" lIns="0" tIns="0" rIns="0" bIns="0" rtlCol="0" anchor="t"/>
          <a:lstStyle/>
          <a:p>
            <a:pPr marL="0" indent="0" algn="ctr">
              <a:lnSpc>
                <a:spcPts val="4850"/>
              </a:lnSpc>
              <a:buNone/>
            </a:pPr>
            <a:r>
              <a:rPr lang="en-US" sz="3900" b="1" dirty="0" err="1">
                <a:solidFill>
                  <a:srgbClr val="006747"/>
                </a:solidFill>
                <a:latin typeface="Noto Serif SC Bold" pitchFamily="34" charset="0"/>
                <a:ea typeface="Noto Serif SC Bold" pitchFamily="34" charset="-122"/>
                <a:cs typeface="Noto Serif SC Bold" pitchFamily="34" charset="-120"/>
              </a:rPr>
              <a:t>Établir</a:t>
            </a:r>
            <a:r>
              <a:rPr lang="en-US" sz="3900" b="1" dirty="0">
                <a:solidFill>
                  <a:srgbClr val="006747"/>
                </a:solidFill>
                <a:latin typeface="Noto Serif SC Bold" pitchFamily="34" charset="0"/>
                <a:ea typeface="Noto Serif SC Bold" pitchFamily="34" charset="-122"/>
                <a:cs typeface="Noto Serif SC Bold" pitchFamily="34" charset="-120"/>
              </a:rPr>
              <a:t> un Diagnostic : </a:t>
            </a:r>
            <a:r>
              <a:rPr lang="en-US" sz="3900" b="1" dirty="0" err="1">
                <a:solidFill>
                  <a:srgbClr val="006747"/>
                </a:solidFill>
                <a:latin typeface="Noto Serif SC Bold" pitchFamily="34" charset="0"/>
                <a:ea typeface="Noto Serif SC Bold" pitchFamily="34" charset="-122"/>
                <a:cs typeface="Noto Serif SC Bold" pitchFamily="34" charset="-120"/>
              </a:rPr>
              <a:t>Approches</a:t>
            </a:r>
            <a:r>
              <a:rPr lang="en-US" sz="3900" b="1" dirty="0">
                <a:solidFill>
                  <a:srgbClr val="006747"/>
                </a:solidFill>
                <a:latin typeface="Noto Serif SC Bold" pitchFamily="34" charset="0"/>
                <a:ea typeface="Noto Serif SC Bold" pitchFamily="34" charset="-122"/>
                <a:cs typeface="Noto Serif SC Bold" pitchFamily="34" charset="-120"/>
              </a:rPr>
              <a:t> </a:t>
            </a:r>
            <a:r>
              <a:rPr lang="en-US" sz="3900" b="1" dirty="0" err="1">
                <a:solidFill>
                  <a:srgbClr val="006747"/>
                </a:solidFill>
                <a:latin typeface="Noto Serif SC Bold" pitchFamily="34" charset="0"/>
                <a:ea typeface="Noto Serif SC Bold" pitchFamily="34" charset="-122"/>
                <a:cs typeface="Noto Serif SC Bold" pitchFamily="34" charset="-120"/>
              </a:rPr>
              <a:t>Catégorielle</a:t>
            </a:r>
            <a:r>
              <a:rPr lang="en-US" sz="3900" b="1" dirty="0">
                <a:solidFill>
                  <a:srgbClr val="006747"/>
                </a:solidFill>
                <a:latin typeface="Noto Serif SC Bold" pitchFamily="34" charset="0"/>
                <a:ea typeface="Noto Serif SC Bold" pitchFamily="34" charset="-122"/>
                <a:cs typeface="Noto Serif SC Bold" pitchFamily="34" charset="-120"/>
              </a:rPr>
              <a:t> et </a:t>
            </a:r>
            <a:r>
              <a:rPr lang="en-US" sz="3900" b="1" dirty="0" err="1">
                <a:solidFill>
                  <a:srgbClr val="006747"/>
                </a:solidFill>
                <a:latin typeface="Noto Serif SC Bold" pitchFamily="34" charset="0"/>
                <a:ea typeface="Noto Serif SC Bold" pitchFamily="34" charset="-122"/>
                <a:cs typeface="Noto Serif SC Bold" pitchFamily="34" charset="-120"/>
              </a:rPr>
              <a:t>Dimensionnelle</a:t>
            </a:r>
            <a:endParaRPr lang="en-US" sz="3900" b="1" dirty="0">
              <a:solidFill>
                <a:srgbClr val="006747"/>
              </a:solidFill>
              <a:latin typeface="Noto Serif SC Bold" pitchFamily="34" charset="0"/>
              <a:ea typeface="Noto Serif SC Bold" pitchFamily="34" charset="-122"/>
              <a:cs typeface="Noto Serif SC Bold" pitchFamily="34" charset="-120"/>
            </a:endParaRPr>
          </a:p>
          <a:p>
            <a:pPr algn="ctr">
              <a:lnSpc>
                <a:spcPts val="4850"/>
              </a:lnSpc>
            </a:pPr>
            <a:r>
              <a:rPr lang="ar-DZ" sz="4000" dirty="0"/>
              <a:t>إقامة التشخيص: المنهجان التصنيفي والبُعدي</a:t>
            </a:r>
            <a:endParaRPr lang="en-US" sz="3900" dirty="0"/>
          </a:p>
        </p:txBody>
      </p:sp>
      <p:sp>
        <p:nvSpPr>
          <p:cNvPr id="4" name="Shape 2"/>
          <p:cNvSpPr/>
          <p:nvPr/>
        </p:nvSpPr>
        <p:spPr>
          <a:xfrm>
            <a:off x="811261" y="2933688"/>
            <a:ext cx="6422231" cy="3328767"/>
          </a:xfrm>
          <a:prstGeom prst="roundRect">
            <a:avLst>
              <a:gd name="adj" fmla="val 3924"/>
            </a:avLst>
          </a:prstGeom>
          <a:solidFill>
            <a:srgbClr val="E5F9F2">
              <a:alpha val="95000"/>
            </a:srgbClr>
          </a:solidFill>
          <a:ln/>
        </p:spPr>
      </p:sp>
      <p:sp>
        <p:nvSpPr>
          <p:cNvPr id="5" name="Shape 3"/>
          <p:cNvSpPr/>
          <p:nvPr/>
        </p:nvSpPr>
        <p:spPr>
          <a:xfrm>
            <a:off x="793790" y="2629814"/>
            <a:ext cx="6422231" cy="91440"/>
          </a:xfrm>
          <a:prstGeom prst="roundRect">
            <a:avLst>
              <a:gd name="adj" fmla="val 195349"/>
            </a:avLst>
          </a:prstGeom>
          <a:solidFill>
            <a:srgbClr val="006747"/>
          </a:solidFill>
          <a:ln/>
        </p:spPr>
      </p:sp>
      <p:sp>
        <p:nvSpPr>
          <p:cNvPr id="6" name="Shape 4"/>
          <p:cNvSpPr/>
          <p:nvPr/>
        </p:nvSpPr>
        <p:spPr>
          <a:xfrm>
            <a:off x="3588185" y="2288981"/>
            <a:ext cx="595313" cy="595313"/>
          </a:xfrm>
          <a:prstGeom prst="roundRect">
            <a:avLst>
              <a:gd name="adj" fmla="val 153600"/>
            </a:avLst>
          </a:prstGeom>
          <a:solidFill>
            <a:srgbClr val="006747"/>
          </a:solidFill>
          <a:ln/>
        </p:spPr>
      </p:sp>
      <p:pic>
        <p:nvPicPr>
          <p:cNvPr id="7" name="Image 0" descr="preencoded.png"/>
          <p:cNvPicPr>
            <a:picLocks noChangeAspect="1"/>
          </p:cNvPicPr>
          <p:nvPr/>
        </p:nvPicPr>
        <p:blipFill>
          <a:blip r:embed="rId3"/>
          <a:stretch>
            <a:fillRect/>
          </a:stretch>
        </p:blipFill>
        <p:spPr>
          <a:xfrm>
            <a:off x="3766780" y="2397954"/>
            <a:ext cx="238125" cy="297656"/>
          </a:xfrm>
          <a:prstGeom prst="rect">
            <a:avLst/>
          </a:prstGeom>
        </p:spPr>
      </p:pic>
      <p:sp>
        <p:nvSpPr>
          <p:cNvPr id="8" name="Text 5"/>
          <p:cNvSpPr/>
          <p:nvPr/>
        </p:nvSpPr>
        <p:spPr>
          <a:xfrm>
            <a:off x="1015008" y="2994422"/>
            <a:ext cx="3377922" cy="372070"/>
          </a:xfrm>
          <a:prstGeom prst="rect">
            <a:avLst/>
          </a:prstGeom>
          <a:noFill/>
          <a:ln/>
        </p:spPr>
        <p:txBody>
          <a:bodyPr wrap="none" lIns="0" tIns="0" rIns="0" bIns="0" rtlCol="0" anchor="t"/>
          <a:lstStyle/>
          <a:p>
            <a:pPr marL="0" indent="0" algn="l">
              <a:lnSpc>
                <a:spcPts val="2900"/>
              </a:lnSpc>
              <a:buNone/>
            </a:pPr>
            <a:r>
              <a:rPr lang="en-US" sz="2300" b="1" dirty="0">
                <a:solidFill>
                  <a:srgbClr val="4B4A4A"/>
                </a:solidFill>
                <a:latin typeface="Noto Serif SC Bold" pitchFamily="34" charset="0"/>
                <a:ea typeface="Noto Serif SC Bold" pitchFamily="34" charset="-122"/>
                <a:cs typeface="Noto Serif SC Bold" pitchFamily="34" charset="-120"/>
              </a:rPr>
              <a:t>Approche Catégorielle</a:t>
            </a:r>
            <a:endParaRPr lang="en-US" sz="2300" dirty="0"/>
          </a:p>
        </p:txBody>
      </p:sp>
      <p:sp>
        <p:nvSpPr>
          <p:cNvPr id="9" name="Text 6"/>
          <p:cNvSpPr/>
          <p:nvPr/>
        </p:nvSpPr>
        <p:spPr>
          <a:xfrm>
            <a:off x="895943" y="3366492"/>
            <a:ext cx="5979795" cy="1831777"/>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Résultats binaires (on a ou on n'a pas le trouble). Elle définit un trouble par un ensemble de critères indépendants. Elle est </a:t>
            </a:r>
            <a:r>
              <a:rPr lang="en-US" sz="1550" b="1" dirty="0">
                <a:solidFill>
                  <a:srgbClr val="4B4A4A"/>
                </a:solidFill>
                <a:latin typeface="Geist" pitchFamily="34" charset="0"/>
                <a:ea typeface="Geist" pitchFamily="34" charset="-122"/>
                <a:cs typeface="Geist" pitchFamily="34" charset="-120"/>
              </a:rPr>
              <a:t>polythétique</a:t>
            </a:r>
            <a:r>
              <a:rPr lang="en-US" sz="1550" dirty="0">
                <a:solidFill>
                  <a:srgbClr val="4B4A4A"/>
                </a:solidFill>
                <a:latin typeface="Geist" pitchFamily="34" charset="0"/>
                <a:ea typeface="Geist" pitchFamily="34" charset="-122"/>
                <a:cs typeface="Geist" pitchFamily="34" charset="-120"/>
              </a:rPr>
              <a:t> : plusieurs combinaisons de symptômes peuvent mener au même diagnostic, introduisant une forte variabilité </a:t>
            </a:r>
            <a:r>
              <a:rPr lang="en-US" sz="1550" dirty="0" err="1">
                <a:solidFill>
                  <a:srgbClr val="4B4A4A"/>
                </a:solidFill>
                <a:latin typeface="Geist" pitchFamily="34" charset="0"/>
                <a:ea typeface="Geist" pitchFamily="34" charset="-122"/>
                <a:cs typeface="Geist" pitchFamily="34" charset="-120"/>
              </a:rPr>
              <a:t>clinique</a:t>
            </a:r>
            <a:r>
              <a:rPr lang="en-US" sz="1550" dirty="0">
                <a:solidFill>
                  <a:srgbClr val="4B4A4A"/>
                </a:solidFill>
                <a:latin typeface="Geist" pitchFamily="34" charset="0"/>
                <a:ea typeface="Geist" pitchFamily="34" charset="-122"/>
                <a:cs typeface="Geist" pitchFamily="34" charset="-120"/>
              </a:rPr>
              <a:t>.</a:t>
            </a:r>
          </a:p>
          <a:p>
            <a:pPr marL="0" indent="0" algn="l">
              <a:lnSpc>
                <a:spcPts val="2500"/>
              </a:lnSpc>
              <a:buNone/>
            </a:pPr>
            <a:endParaRPr lang="en-US" sz="1550" dirty="0"/>
          </a:p>
        </p:txBody>
      </p:sp>
      <p:sp>
        <p:nvSpPr>
          <p:cNvPr id="10" name="Shape 7"/>
          <p:cNvSpPr/>
          <p:nvPr/>
        </p:nvSpPr>
        <p:spPr>
          <a:xfrm>
            <a:off x="7426015" y="2989999"/>
            <a:ext cx="6422231" cy="3328767"/>
          </a:xfrm>
          <a:prstGeom prst="roundRect">
            <a:avLst>
              <a:gd name="adj" fmla="val 3924"/>
            </a:avLst>
          </a:prstGeom>
          <a:solidFill>
            <a:srgbClr val="E5F9F2">
              <a:alpha val="95000"/>
            </a:srgbClr>
          </a:solidFill>
          <a:ln/>
        </p:spPr>
      </p:sp>
      <p:sp>
        <p:nvSpPr>
          <p:cNvPr id="11" name="Shape 8"/>
          <p:cNvSpPr/>
          <p:nvPr/>
        </p:nvSpPr>
        <p:spPr>
          <a:xfrm>
            <a:off x="7394616" y="2624710"/>
            <a:ext cx="6422231" cy="91440"/>
          </a:xfrm>
          <a:prstGeom prst="roundRect">
            <a:avLst>
              <a:gd name="adj" fmla="val 195349"/>
            </a:avLst>
          </a:prstGeom>
          <a:solidFill>
            <a:srgbClr val="006747"/>
          </a:solidFill>
          <a:ln/>
        </p:spPr>
      </p:sp>
      <p:sp>
        <p:nvSpPr>
          <p:cNvPr id="12" name="Shape 9"/>
          <p:cNvSpPr/>
          <p:nvPr/>
        </p:nvSpPr>
        <p:spPr>
          <a:xfrm>
            <a:off x="10327837" y="2247389"/>
            <a:ext cx="595313" cy="595313"/>
          </a:xfrm>
          <a:prstGeom prst="roundRect">
            <a:avLst>
              <a:gd name="adj" fmla="val 153600"/>
            </a:avLst>
          </a:prstGeom>
          <a:solidFill>
            <a:srgbClr val="006747"/>
          </a:solidFill>
          <a:ln/>
        </p:spPr>
      </p:sp>
      <p:pic>
        <p:nvPicPr>
          <p:cNvPr id="13" name="Image 1" descr="preencoded.png"/>
          <p:cNvPicPr>
            <a:picLocks noChangeAspect="1"/>
          </p:cNvPicPr>
          <p:nvPr/>
        </p:nvPicPr>
        <p:blipFill>
          <a:blip r:embed="rId4"/>
          <a:stretch>
            <a:fillRect/>
          </a:stretch>
        </p:blipFill>
        <p:spPr>
          <a:xfrm>
            <a:off x="10511431" y="2350861"/>
            <a:ext cx="238125" cy="297656"/>
          </a:xfrm>
          <a:prstGeom prst="rect">
            <a:avLst/>
          </a:prstGeom>
        </p:spPr>
      </p:pic>
      <p:sp>
        <p:nvSpPr>
          <p:cNvPr id="14" name="Text 10"/>
          <p:cNvSpPr/>
          <p:nvPr/>
        </p:nvSpPr>
        <p:spPr>
          <a:xfrm>
            <a:off x="7635597" y="2868520"/>
            <a:ext cx="3954304" cy="372070"/>
          </a:xfrm>
          <a:prstGeom prst="rect">
            <a:avLst/>
          </a:prstGeom>
          <a:noFill/>
          <a:ln/>
        </p:spPr>
        <p:txBody>
          <a:bodyPr wrap="none" lIns="0" tIns="0" rIns="0" bIns="0" rtlCol="0" anchor="t"/>
          <a:lstStyle/>
          <a:p>
            <a:pPr marL="0" indent="0" algn="l">
              <a:lnSpc>
                <a:spcPts val="2900"/>
              </a:lnSpc>
              <a:buNone/>
            </a:pPr>
            <a:r>
              <a:rPr lang="en-US" sz="2300" b="1" dirty="0">
                <a:solidFill>
                  <a:srgbClr val="4B4A4A"/>
                </a:solidFill>
                <a:latin typeface="Noto Serif SC Bold" pitchFamily="34" charset="0"/>
                <a:ea typeface="Noto Serif SC Bold" pitchFamily="34" charset="-122"/>
                <a:cs typeface="Noto Serif SC Bold" pitchFamily="34" charset="-120"/>
              </a:rPr>
              <a:t>Approche Dimensionnelle</a:t>
            </a:r>
            <a:endParaRPr lang="en-US" sz="2300" dirty="0"/>
          </a:p>
        </p:txBody>
      </p:sp>
      <p:sp>
        <p:nvSpPr>
          <p:cNvPr id="15" name="Text 11"/>
          <p:cNvSpPr/>
          <p:nvPr/>
        </p:nvSpPr>
        <p:spPr>
          <a:xfrm>
            <a:off x="7615833" y="3355783"/>
            <a:ext cx="5979795" cy="1587698"/>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Résultats graduels (on a plus ou moins de « trait »). Elle repose sur la notion de trait (ex: Intelligence, névrosisme) mesuré par des scores standardisés, souvent distribués selon une courbe gaussienne. Les caractéristiques extrêmes définissent la déficience ou le haut potentiel.</a:t>
            </a:r>
            <a:endParaRPr lang="en-US" sz="1550" dirty="0"/>
          </a:p>
        </p:txBody>
      </p:sp>
      <p:sp>
        <p:nvSpPr>
          <p:cNvPr id="16" name="Text 12"/>
          <p:cNvSpPr/>
          <p:nvPr/>
        </p:nvSpPr>
        <p:spPr>
          <a:xfrm>
            <a:off x="-24788" y="6177442"/>
            <a:ext cx="14329457" cy="1557064"/>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Les TND sont au nombre de six : Handicaps Intellectuels, Troubles de la Communication, Trouble du Spectre de l'Autisme (TSA), TDA/H, Troubles Spécifiques des Apprentissages, et Troubles Moteurs. Seul le TSA est associé à la notion de « spectre » via des spécificateurs (niveau d'intelligence, de langage, de sévérité, troubles associés), ajoutant une touche dimensionnelle à la démarche </a:t>
            </a:r>
            <a:r>
              <a:rPr lang="en-US" sz="1550" dirty="0" err="1">
                <a:solidFill>
                  <a:srgbClr val="4B4A4A"/>
                </a:solidFill>
                <a:latin typeface="Geist" pitchFamily="34" charset="0"/>
                <a:ea typeface="Geist" pitchFamily="34" charset="-122"/>
                <a:cs typeface="Geist" pitchFamily="34" charset="-120"/>
              </a:rPr>
              <a:t>catégorielle</a:t>
            </a:r>
            <a:r>
              <a:rPr lang="en-US" sz="1550" dirty="0">
                <a:solidFill>
                  <a:srgbClr val="4B4A4A"/>
                </a:solidFill>
                <a:latin typeface="Geist" pitchFamily="34" charset="0"/>
                <a:ea typeface="Geist" pitchFamily="34" charset="-122"/>
                <a:cs typeface="Geist" pitchFamily="34" charset="-120"/>
              </a:rPr>
              <a:t>.</a:t>
            </a:r>
          </a:p>
          <a:p>
            <a:pPr algn="r" rtl="1"/>
            <a:r>
              <a:rPr lang="ar-DZ" sz="1600" dirty="0"/>
              <a:t>توجد ستة أنواع من الاضطرابات النمائية العصبية (</a:t>
            </a:r>
            <a:r>
              <a:rPr lang="fr-FR" sz="1600" dirty="0"/>
              <a:t>TND) </a:t>
            </a:r>
            <a:r>
              <a:rPr lang="ar-DZ" sz="1600" dirty="0"/>
              <a:t>وهي:</a:t>
            </a:r>
            <a:br>
              <a:rPr lang="ar-DZ" sz="1600" dirty="0"/>
            </a:br>
            <a:r>
              <a:rPr lang="ar-DZ" sz="1600" dirty="0"/>
              <a:t>الإعاقة الذهنية، اضطرابات التواصل، اضطراب طيف التوحّد (</a:t>
            </a:r>
            <a:r>
              <a:rPr lang="fr-FR" sz="1600" dirty="0"/>
              <a:t>TSA)، </a:t>
            </a:r>
            <a:r>
              <a:rPr lang="ar-DZ" sz="1600" dirty="0"/>
              <a:t>اضطراب فرط الحركة وتشتّت الانتباه (</a:t>
            </a:r>
            <a:r>
              <a:rPr lang="fr-FR" sz="1600" dirty="0"/>
              <a:t>TDA/H)، </a:t>
            </a:r>
            <a:r>
              <a:rPr lang="ar-DZ" sz="1600" dirty="0"/>
              <a:t>اضطرابات التعلّم المحددة، والاضطرابات الحركية.</a:t>
            </a:r>
          </a:p>
          <a:p>
            <a:pPr algn="r" rtl="1"/>
            <a:r>
              <a:rPr lang="ar-DZ" sz="1600" dirty="0"/>
              <a:t>يُعَدّ اضطراب طيف التوحّد هو الوحيد المرتبط بمفهوم «الطيف» من خلال محدّدات مثل مستوى الذكاء، اللغة، درجة الشدة، والاضطرابات المصاحبة، مما يضيف بُعدًا تدريجيًا (بُعديًا) إلى المقاربة التصنيفية.</a:t>
            </a:r>
          </a:p>
          <a:p>
            <a:pPr marL="0" indent="0" algn="l">
              <a:lnSpc>
                <a:spcPts val="2500"/>
              </a:lnSpc>
              <a:buNone/>
            </a:pPr>
            <a:endParaRPr lang="en-US" sz="1550" dirty="0"/>
          </a:p>
        </p:txBody>
      </p:sp>
      <p:sp>
        <p:nvSpPr>
          <p:cNvPr id="18" name="Rectangle 2">
            <a:extLst>
              <a:ext uri="{FF2B5EF4-FFF2-40B4-BE49-F238E27FC236}">
                <a16:creationId xmlns:a16="http://schemas.microsoft.com/office/drawing/2014/main" id="{F8662C42-ACE2-FFDB-2B33-9370871AC72D}"/>
              </a:ext>
            </a:extLst>
          </p:cNvPr>
          <p:cNvSpPr>
            <a:spLocks noChangeArrowheads="1"/>
          </p:cNvSpPr>
          <p:nvPr/>
        </p:nvSpPr>
        <p:spPr bwMode="auto">
          <a:xfrm>
            <a:off x="696220" y="4896660"/>
            <a:ext cx="6298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المقاربة التصنيفية</a:t>
            </a: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تقوم على</a:t>
            </a:r>
            <a:r>
              <a:rPr kumimoji="0" lang="fr-FR"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نتائج ثنائية</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(إما أن الشخص يعاني من الاضطراب أو لا يعاني منه).</a:t>
            </a:r>
            <a:br>
              <a:rPr kumimoji="0" lang="fr-FR" altLang="fr-FR" sz="1600" b="0" i="0" u="none" strike="noStrike" cap="none" normalizeH="0" baseline="0" dirty="0">
                <a:ln>
                  <a:noFill/>
                </a:ln>
                <a:solidFill>
                  <a:schemeClr val="tx1"/>
                </a:solidFill>
                <a:effectLst/>
                <a:latin typeface="Arial" panose="020B0604020202020204" pitchFamily="34" charset="0"/>
              </a:rPr>
            </a:b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تُعرّف الاضطراب من خلال</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مجموعة من المعايير المستقلة</a:t>
            </a:r>
            <a:r>
              <a:rPr kumimoji="0" lang="fr-FR" altLang="fr-FR" sz="1600" b="0" i="0" u="none" strike="noStrike" cap="none" normalizeH="0" baseline="0" dirty="0">
                <a:ln>
                  <a:noFill/>
                </a:ln>
                <a:solidFill>
                  <a:schemeClr val="tx1"/>
                </a:solidFill>
                <a:effectLst/>
                <a:latin typeface="Arial" panose="020B0604020202020204" pitchFamily="34" charset="0"/>
              </a:rPr>
              <a:t>.</a:t>
            </a:r>
            <a:br>
              <a:rPr kumimoji="0" lang="fr-FR" altLang="fr-FR" sz="1600" b="0" i="0" u="none" strike="noStrike" cap="none" normalizeH="0" baseline="0" dirty="0">
                <a:ln>
                  <a:noFill/>
                </a:ln>
                <a:solidFill>
                  <a:schemeClr val="tx1"/>
                </a:solidFill>
                <a:effectLst/>
                <a:latin typeface="Arial" panose="020B0604020202020204" pitchFamily="34" charset="0"/>
              </a:rPr>
            </a:b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وهي</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متعددة الخصائص (بوليثيتية)</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 أن</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عدة توليفات من الأعراض</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 أن تؤدي إلى</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نفس التشخيص</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مما يُدخل</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تنوّعًا سريريًا كبيرًا</a:t>
            </a:r>
            <a:r>
              <a:rPr kumimoji="0" lang="fr-FR" altLang="fr-FR" sz="1600" b="0" i="0" u="none" strike="noStrike" cap="none" normalizeH="0" baseline="0" dirty="0">
                <a:ln>
                  <a:noFill/>
                </a:ln>
                <a:solidFill>
                  <a:schemeClr val="tx1"/>
                </a:solidFill>
                <a:effectLst/>
                <a:latin typeface="Arial" panose="020B0604020202020204" pitchFamily="34" charset="0"/>
              </a:rPr>
              <a:t> </a:t>
            </a:r>
            <a:r>
              <a:rPr kumimoji="0" lang="ar-SA"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بين الأفراد المشخَّصين بنفس الاضطراب</a:t>
            </a:r>
            <a:r>
              <a:rPr kumimoji="0" lang="fr-FR" altLang="fr-FR" sz="16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B59D4F0D-8331-193A-DAC3-D4DB6FB712B6}"/>
              </a:ext>
            </a:extLst>
          </p:cNvPr>
          <p:cNvSpPr txBox="1"/>
          <p:nvPr/>
        </p:nvSpPr>
        <p:spPr>
          <a:xfrm>
            <a:off x="7139941" y="4658529"/>
            <a:ext cx="7189516" cy="1631216"/>
          </a:xfrm>
          <a:prstGeom prst="rect">
            <a:avLst/>
          </a:prstGeom>
          <a:noFill/>
        </p:spPr>
        <p:txBody>
          <a:bodyPr wrap="square">
            <a:spAutoFit/>
          </a:bodyPr>
          <a:lstStyle/>
          <a:p>
            <a:pPr algn="r" rtl="1">
              <a:buNone/>
            </a:pPr>
            <a:r>
              <a:rPr lang="ar-DZ" b="1" dirty="0"/>
              <a:t>مقاربة البُعدية</a:t>
            </a:r>
            <a:endParaRPr lang="ar-DZ" sz="1600" dirty="0"/>
          </a:p>
          <a:p>
            <a:pPr algn="r" rtl="1">
              <a:buNone/>
            </a:pPr>
            <a:r>
              <a:rPr lang="ar-DZ" sz="1600" dirty="0"/>
              <a:t>تعتمد على </a:t>
            </a:r>
            <a:r>
              <a:rPr lang="ar-DZ" sz="1600" b="1" dirty="0"/>
              <a:t>نتائج تدريجية</a:t>
            </a:r>
            <a:r>
              <a:rPr lang="ar-DZ" sz="1600" dirty="0"/>
              <a:t> (أي أن الفرد يمتلك الصفة بدرجات متفاوتة، أكثر أو أقل).</a:t>
            </a:r>
            <a:br>
              <a:rPr lang="ar-DZ" sz="1600" dirty="0"/>
            </a:br>
            <a:r>
              <a:rPr lang="ar-DZ" sz="1600" dirty="0"/>
              <a:t>ترتكز على </a:t>
            </a:r>
            <a:r>
              <a:rPr lang="ar-DZ" sz="1600" b="1" dirty="0"/>
              <a:t>مفهوم السمة (</a:t>
            </a:r>
            <a:r>
              <a:rPr lang="fr-FR" sz="1600" b="1" dirty="0"/>
              <a:t>trait)</a:t>
            </a:r>
            <a:r>
              <a:rPr lang="fr-FR" sz="1600" dirty="0"/>
              <a:t> </a:t>
            </a:r>
            <a:r>
              <a:rPr lang="ar-DZ" sz="1600" dirty="0"/>
              <a:t>مثل </a:t>
            </a:r>
            <a:r>
              <a:rPr lang="ar-DZ" sz="1600" b="1" dirty="0"/>
              <a:t>الذكاء</a:t>
            </a:r>
            <a:r>
              <a:rPr lang="ar-DZ" sz="1600" dirty="0"/>
              <a:t> أو </a:t>
            </a:r>
            <a:r>
              <a:rPr lang="ar-DZ" sz="1600" b="1" dirty="0"/>
              <a:t>العُصاب</a:t>
            </a:r>
            <a:r>
              <a:rPr lang="ar-DZ" sz="1600" dirty="0"/>
              <a:t>، والتي تُقاس من خلال </a:t>
            </a:r>
            <a:r>
              <a:rPr lang="ar-DZ" sz="1600" b="1" dirty="0"/>
              <a:t>درجات معيارية</a:t>
            </a:r>
            <a:r>
              <a:rPr lang="ar-DZ" sz="1600" dirty="0"/>
              <a:t> غالبًا ما تُوزَّع وفق </a:t>
            </a:r>
            <a:r>
              <a:rPr lang="ar-DZ" sz="1600" b="1" dirty="0"/>
              <a:t>منحنى غاوسي (منحنى طبيعي)</a:t>
            </a:r>
            <a:r>
              <a:rPr lang="ar-DZ" sz="1600" dirty="0"/>
              <a:t>.</a:t>
            </a:r>
            <a:br>
              <a:rPr lang="ar-DZ" sz="1600" dirty="0"/>
            </a:br>
            <a:r>
              <a:rPr lang="ar-DZ" sz="1600" dirty="0"/>
              <a:t>تُعرَّف </a:t>
            </a:r>
            <a:r>
              <a:rPr lang="ar-DZ" sz="1600" b="1" dirty="0"/>
              <a:t>الخصائص القصوى</a:t>
            </a:r>
            <a:r>
              <a:rPr lang="ar-DZ" sz="1600" dirty="0"/>
              <a:t> بأنها تمثل </a:t>
            </a:r>
            <a:r>
              <a:rPr lang="ar-DZ" sz="1600" b="1" dirty="0"/>
              <a:t>عجزًا</a:t>
            </a:r>
            <a:r>
              <a:rPr lang="ar-DZ" sz="1600" dirty="0"/>
              <a:t> (في الطرف الأدنى من المنحنى) أو </a:t>
            </a:r>
            <a:r>
              <a:rPr lang="ar-DZ" sz="1600" b="1" dirty="0"/>
              <a:t>قدرات عالية</a:t>
            </a:r>
            <a:r>
              <a:rPr lang="ar-DZ" sz="1600" dirty="0"/>
              <a:t> (في الطرف </a:t>
            </a:r>
            <a:r>
              <a:rPr lang="ar-DZ" dirty="0"/>
              <a:t>الأعلى).</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12099" y="420767"/>
            <a:ext cx="11830685" cy="478155"/>
          </a:xfrm>
          <a:prstGeom prst="rect">
            <a:avLst/>
          </a:prstGeom>
          <a:noFill/>
          <a:ln/>
        </p:spPr>
        <p:txBody>
          <a:bodyPr wrap="none" lIns="0" tIns="0" rIns="0" bIns="0" rtlCol="0" anchor="t"/>
          <a:lstStyle/>
          <a:p>
            <a:pPr marL="0" indent="0" algn="l">
              <a:lnSpc>
                <a:spcPts val="3750"/>
              </a:lnSpc>
              <a:buNone/>
            </a:pPr>
            <a:r>
              <a:rPr lang="en-US" sz="3000" b="1" dirty="0">
                <a:solidFill>
                  <a:srgbClr val="006747"/>
                </a:solidFill>
                <a:latin typeface="Noto Serif SC Bold" pitchFamily="34" charset="0"/>
                <a:ea typeface="Noto Serif SC Bold" pitchFamily="34" charset="-122"/>
                <a:cs typeface="Noto Serif SC Bold" pitchFamily="34" charset="-120"/>
              </a:rPr>
              <a:t>Hétérogénéité et Défis du Concept de </a:t>
            </a:r>
            <a:r>
              <a:rPr lang="en-US" sz="3000" b="1" dirty="0" err="1">
                <a:solidFill>
                  <a:srgbClr val="006747"/>
                </a:solidFill>
                <a:latin typeface="Noto Serif SC Bold" pitchFamily="34" charset="0"/>
                <a:ea typeface="Noto Serif SC Bold" pitchFamily="34" charset="-122"/>
                <a:cs typeface="Noto Serif SC Bold" pitchFamily="34" charset="-120"/>
              </a:rPr>
              <a:t>Spectre</a:t>
            </a:r>
            <a:r>
              <a:rPr lang="en-US" sz="3000" b="1" dirty="0">
                <a:solidFill>
                  <a:srgbClr val="006747"/>
                </a:solidFill>
                <a:latin typeface="Noto Serif SC Bold" pitchFamily="34" charset="0"/>
                <a:ea typeface="Noto Serif SC Bold" pitchFamily="34" charset="-122"/>
                <a:cs typeface="Noto Serif SC Bold" pitchFamily="34" charset="-120"/>
              </a:rPr>
              <a:t>  </a:t>
            </a:r>
            <a:endParaRPr lang="en-US" sz="3000" dirty="0"/>
          </a:p>
        </p:txBody>
      </p:sp>
      <p:sp>
        <p:nvSpPr>
          <p:cNvPr id="3" name="Text 1"/>
          <p:cNvSpPr/>
          <p:nvPr/>
        </p:nvSpPr>
        <p:spPr>
          <a:xfrm>
            <a:off x="612099" y="976269"/>
            <a:ext cx="13406199" cy="244793"/>
          </a:xfrm>
          <a:prstGeom prst="rect">
            <a:avLst/>
          </a:prstGeom>
          <a:noFill/>
          <a:ln/>
        </p:spPr>
        <p:txBody>
          <a:bodyPr wrap="none" lIns="0" tIns="0" rIns="0" bIns="0" rtlCol="0" anchor="t"/>
          <a:lstStyle/>
          <a:p>
            <a:pPr marL="0" indent="0" algn="ctr">
              <a:lnSpc>
                <a:spcPts val="1900"/>
              </a:lnSpc>
              <a:buNone/>
            </a:pPr>
            <a:r>
              <a:rPr lang="en-US" sz="1400" b="1" dirty="0">
                <a:solidFill>
                  <a:srgbClr val="4B4A4A"/>
                </a:solidFill>
                <a:latin typeface="Geist" pitchFamily="34" charset="0"/>
                <a:ea typeface="Geist" pitchFamily="34" charset="-122"/>
                <a:cs typeface="Geist" pitchFamily="34" charset="-120"/>
              </a:rPr>
              <a:t>La forte variabilité intra-trouble, même au sein d'une catégorie diagnostique, pose des défis majeurs pour la recherche et la </a:t>
            </a:r>
            <a:r>
              <a:rPr lang="en-US" sz="1400" b="1" dirty="0" err="1">
                <a:solidFill>
                  <a:srgbClr val="4B4A4A"/>
                </a:solidFill>
                <a:latin typeface="Geist" pitchFamily="34" charset="0"/>
                <a:ea typeface="Geist" pitchFamily="34" charset="-122"/>
                <a:cs typeface="Geist" pitchFamily="34" charset="-120"/>
              </a:rPr>
              <a:t>clinique</a:t>
            </a:r>
            <a:r>
              <a:rPr lang="en-US" sz="1400" b="1" dirty="0">
                <a:solidFill>
                  <a:srgbClr val="4B4A4A"/>
                </a:solidFill>
                <a:latin typeface="Geist" pitchFamily="34" charset="0"/>
                <a:ea typeface="Geist" pitchFamily="34" charset="-122"/>
                <a:cs typeface="Geist" pitchFamily="34" charset="-120"/>
              </a:rPr>
              <a:t>.</a:t>
            </a:r>
          </a:p>
          <a:p>
            <a:pPr algn="ctr">
              <a:lnSpc>
                <a:spcPts val="1900"/>
              </a:lnSpc>
            </a:pPr>
            <a:r>
              <a:rPr lang="ar-DZ" sz="1400" dirty="0"/>
              <a:t>ن </a:t>
            </a:r>
            <a:r>
              <a:rPr lang="ar-DZ" sz="1400" b="1" dirty="0"/>
              <a:t>التنوع الكبير داخل الاضطراب نفسه</a:t>
            </a:r>
            <a:r>
              <a:rPr lang="ar-DZ" sz="1400" dirty="0"/>
              <a:t>، حتى </a:t>
            </a:r>
            <a:r>
              <a:rPr lang="ar-DZ" sz="1400" b="1" dirty="0"/>
              <a:t>ضمن نفس الفئة التشخيصية</a:t>
            </a:r>
            <a:r>
              <a:rPr lang="ar-DZ" sz="1400" dirty="0"/>
              <a:t>، يُشكّل </a:t>
            </a:r>
            <a:r>
              <a:rPr lang="ar-DZ" sz="1400" b="1" dirty="0"/>
              <a:t>تحديات كبرى أمام البحث العلمي والممارسة الإكلينيكية</a:t>
            </a:r>
            <a:r>
              <a:rPr lang="ar-DZ" sz="1400" dirty="0"/>
              <a:t>.</a:t>
            </a:r>
          </a:p>
          <a:p>
            <a:pPr marL="0" indent="0" algn="l">
              <a:lnSpc>
                <a:spcPts val="1900"/>
              </a:lnSpc>
              <a:buNone/>
            </a:pPr>
            <a:endParaRPr lang="en-US" sz="1200" dirty="0"/>
          </a:p>
        </p:txBody>
      </p:sp>
      <p:pic>
        <p:nvPicPr>
          <p:cNvPr id="4" name="Image 0" descr="preencoded.png"/>
          <p:cNvPicPr>
            <a:picLocks noChangeAspect="1"/>
          </p:cNvPicPr>
          <p:nvPr/>
        </p:nvPicPr>
        <p:blipFill>
          <a:blip r:embed="rId3"/>
          <a:stretch>
            <a:fillRect/>
          </a:stretch>
        </p:blipFill>
        <p:spPr>
          <a:xfrm>
            <a:off x="326553" y="1256514"/>
            <a:ext cx="4249267" cy="2100144"/>
          </a:xfrm>
          <a:prstGeom prst="rect">
            <a:avLst/>
          </a:prstGeom>
        </p:spPr>
      </p:pic>
      <p:sp>
        <p:nvSpPr>
          <p:cNvPr id="5" name="Text 2"/>
          <p:cNvSpPr/>
          <p:nvPr/>
        </p:nvSpPr>
        <p:spPr>
          <a:xfrm>
            <a:off x="1144534" y="3398052"/>
            <a:ext cx="2613303" cy="286941"/>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Formes Syndromiques</a:t>
            </a:r>
            <a:endParaRPr lang="en-US" sz="1800" dirty="0"/>
          </a:p>
        </p:txBody>
      </p:sp>
      <p:sp>
        <p:nvSpPr>
          <p:cNvPr id="6" name="Text 3"/>
          <p:cNvSpPr/>
          <p:nvPr/>
        </p:nvSpPr>
        <p:spPr>
          <a:xfrm>
            <a:off x="0" y="3674038"/>
            <a:ext cx="6607493" cy="734378"/>
          </a:xfrm>
          <a:prstGeom prst="rect">
            <a:avLst/>
          </a:prstGeom>
          <a:noFill/>
          <a:ln/>
        </p:spPr>
        <p:txBody>
          <a:bodyPr wrap="square" lIns="0" tIns="0" rIns="0" bIns="0" rtlCol="0" anchor="t"/>
          <a:lstStyle/>
          <a:p>
            <a:pPr marL="0" indent="0" algn="l">
              <a:lnSpc>
                <a:spcPts val="1900"/>
              </a:lnSpc>
              <a:buNone/>
            </a:pPr>
            <a:r>
              <a:rPr lang="en-US" sz="1200" dirty="0">
                <a:solidFill>
                  <a:srgbClr val="4B4A4A"/>
                </a:solidFill>
                <a:latin typeface="Geist" pitchFamily="34" charset="0"/>
                <a:ea typeface="Geist" pitchFamily="34" charset="-122"/>
                <a:cs typeface="Geist" pitchFamily="34" charset="-120"/>
              </a:rPr>
              <a:t>Le trouble recouvre un ensemble de syndromes complexes, associant l'autisme à d'autres TND, pathologies psychiatriques, troubles génétiques ou conditions médicales. L'identification reste délicate.</a:t>
            </a:r>
            <a:endParaRPr lang="en-US" sz="1200" dirty="0"/>
          </a:p>
        </p:txBody>
      </p:sp>
      <p:pic>
        <p:nvPicPr>
          <p:cNvPr id="7" name="Image 1" descr="preencoded.png"/>
          <p:cNvPicPr>
            <a:picLocks noChangeAspect="1"/>
          </p:cNvPicPr>
          <p:nvPr/>
        </p:nvPicPr>
        <p:blipFill>
          <a:blip r:embed="rId4"/>
          <a:stretch>
            <a:fillRect/>
          </a:stretch>
        </p:blipFill>
        <p:spPr>
          <a:xfrm>
            <a:off x="10222043" y="1306233"/>
            <a:ext cx="3892288" cy="2261207"/>
          </a:xfrm>
          <a:prstGeom prst="rect">
            <a:avLst/>
          </a:prstGeom>
        </p:spPr>
      </p:pic>
      <p:sp>
        <p:nvSpPr>
          <p:cNvPr id="8" name="Text 4"/>
          <p:cNvSpPr/>
          <p:nvPr/>
        </p:nvSpPr>
        <p:spPr>
          <a:xfrm>
            <a:off x="10872564" y="3664128"/>
            <a:ext cx="2926913" cy="286941"/>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Connectivité Particulière</a:t>
            </a:r>
            <a:endParaRPr lang="en-US" sz="1800" dirty="0"/>
          </a:p>
        </p:txBody>
      </p:sp>
      <p:sp>
        <p:nvSpPr>
          <p:cNvPr id="9" name="Text 5"/>
          <p:cNvSpPr/>
          <p:nvPr/>
        </p:nvSpPr>
        <p:spPr>
          <a:xfrm>
            <a:off x="7930309" y="3927783"/>
            <a:ext cx="6607493" cy="734378"/>
          </a:xfrm>
          <a:prstGeom prst="rect">
            <a:avLst/>
          </a:prstGeom>
          <a:noFill/>
          <a:ln/>
        </p:spPr>
        <p:txBody>
          <a:bodyPr wrap="square" lIns="0" tIns="0" rIns="0" bIns="0" rtlCol="0" anchor="t"/>
          <a:lstStyle/>
          <a:p>
            <a:pPr marL="0" indent="0" algn="l">
              <a:lnSpc>
                <a:spcPts val="1900"/>
              </a:lnSpc>
              <a:buNone/>
            </a:pPr>
            <a:r>
              <a:rPr lang="en-US" sz="1200" dirty="0">
                <a:solidFill>
                  <a:srgbClr val="4B4A4A"/>
                </a:solidFill>
                <a:latin typeface="Geist" pitchFamily="34" charset="0"/>
                <a:ea typeface="Geist" pitchFamily="34" charset="-122"/>
                <a:cs typeface="Geist" pitchFamily="34" charset="-120"/>
              </a:rPr>
              <a:t>L'absence de critères génétiques, physiologiques ou psychométriques spécifiques soulève la question de savoir si ces développements cérébraux originaux ne relèvent pas de variations « normales » du développement humain.</a:t>
            </a:r>
            <a:endParaRPr lang="en-US" sz="1200" dirty="0"/>
          </a:p>
        </p:txBody>
      </p:sp>
      <p:sp>
        <p:nvSpPr>
          <p:cNvPr id="10" name="Text 6"/>
          <p:cNvSpPr/>
          <p:nvPr/>
        </p:nvSpPr>
        <p:spPr>
          <a:xfrm>
            <a:off x="326554" y="6678574"/>
            <a:ext cx="6132120" cy="489585"/>
          </a:xfrm>
          <a:prstGeom prst="rect">
            <a:avLst/>
          </a:prstGeom>
          <a:noFill/>
          <a:ln/>
        </p:spPr>
        <p:txBody>
          <a:bodyPr wrap="square" lIns="0" tIns="0" rIns="0" bIns="0" rtlCol="0" anchor="t"/>
          <a:lstStyle/>
          <a:p>
            <a:pPr marL="0" indent="0" algn="l">
              <a:lnSpc>
                <a:spcPts val="1900"/>
              </a:lnSpc>
              <a:buNone/>
            </a:pPr>
            <a:r>
              <a:rPr lang="en-US" sz="1200" dirty="0">
                <a:solidFill>
                  <a:srgbClr val="4B4A4A"/>
                </a:solidFill>
                <a:latin typeface="Geist" pitchFamily="34" charset="0"/>
                <a:ea typeface="Geist" pitchFamily="34" charset="-122"/>
                <a:cs typeface="Geist" pitchFamily="34" charset="-120"/>
              </a:rPr>
              <a:t>En population générale, la prévalence des TND oscille entre 1 % et 6 %. Le concept de TND est compatible avec le modèle ESSENCE (Early Symptomatic Syndromes Eliciting a Neurodevelopmental Clinical Examination) de Gillberg, basé sur les principes d'indifférenciation/différentiation, de multifinalité et d'équifinalité.</a:t>
            </a:r>
            <a:endParaRPr lang="en-US" sz="1200" dirty="0"/>
          </a:p>
        </p:txBody>
      </p:sp>
      <p:sp>
        <p:nvSpPr>
          <p:cNvPr id="14" name="TextBox 13">
            <a:extLst>
              <a:ext uri="{FF2B5EF4-FFF2-40B4-BE49-F238E27FC236}">
                <a16:creationId xmlns:a16="http://schemas.microsoft.com/office/drawing/2014/main" id="{D03FD3FA-200B-8E3E-9FE2-2A36C30CA360}"/>
              </a:ext>
            </a:extLst>
          </p:cNvPr>
          <p:cNvSpPr txBox="1"/>
          <p:nvPr/>
        </p:nvSpPr>
        <p:spPr>
          <a:xfrm>
            <a:off x="8391647" y="475178"/>
            <a:ext cx="5407830" cy="400110"/>
          </a:xfrm>
          <a:prstGeom prst="rect">
            <a:avLst/>
          </a:prstGeom>
          <a:noFill/>
        </p:spPr>
        <p:txBody>
          <a:bodyPr wrap="square">
            <a:spAutoFit/>
          </a:bodyPr>
          <a:lstStyle/>
          <a:p>
            <a:pPr algn="r" rtl="1">
              <a:buNone/>
            </a:pPr>
            <a:r>
              <a:rPr lang="ar-DZ" sz="2000" b="1" dirty="0">
                <a:solidFill>
                  <a:schemeClr val="accent6">
                    <a:lumMod val="50000"/>
                  </a:schemeClr>
                </a:solidFill>
              </a:rPr>
              <a:t>التنوع وتحديات مفهوم الطيف</a:t>
            </a:r>
            <a:endParaRPr lang="ar-DZ" sz="2000" dirty="0">
              <a:solidFill>
                <a:schemeClr val="accent6">
                  <a:lumMod val="50000"/>
                </a:schemeClr>
              </a:solidFill>
            </a:endParaRPr>
          </a:p>
        </p:txBody>
      </p:sp>
      <p:sp>
        <p:nvSpPr>
          <p:cNvPr id="16" name="TextBox 15">
            <a:extLst>
              <a:ext uri="{FF2B5EF4-FFF2-40B4-BE49-F238E27FC236}">
                <a16:creationId xmlns:a16="http://schemas.microsoft.com/office/drawing/2014/main" id="{398D7067-D687-7B5F-3976-1945D1269FD2}"/>
              </a:ext>
            </a:extLst>
          </p:cNvPr>
          <p:cNvSpPr txBox="1"/>
          <p:nvPr/>
        </p:nvSpPr>
        <p:spPr>
          <a:xfrm>
            <a:off x="-2" y="4199538"/>
            <a:ext cx="7315200" cy="1077218"/>
          </a:xfrm>
          <a:prstGeom prst="rect">
            <a:avLst/>
          </a:prstGeom>
          <a:noFill/>
        </p:spPr>
        <p:txBody>
          <a:bodyPr wrap="square">
            <a:spAutoFit/>
          </a:bodyPr>
          <a:lstStyle/>
          <a:p>
            <a:pPr algn="ctr">
              <a:buNone/>
            </a:pPr>
            <a:r>
              <a:rPr lang="ar-DZ" sz="1600" b="1" dirty="0"/>
              <a:t>الأشكال المتلازمية</a:t>
            </a:r>
            <a:endParaRPr lang="ar-DZ" sz="1600" dirty="0"/>
          </a:p>
          <a:p>
            <a:pPr algn="ctr">
              <a:buNone/>
            </a:pPr>
            <a:r>
              <a:rPr lang="ar-DZ" sz="1600" dirty="0"/>
              <a:t>يشمل الاضطراب </a:t>
            </a:r>
            <a:r>
              <a:rPr lang="ar-DZ" sz="1600" b="1" dirty="0"/>
              <a:t>مجموعة من المتلازمات المعقدة</a:t>
            </a:r>
            <a:r>
              <a:rPr lang="ar-DZ" sz="1600" dirty="0"/>
              <a:t> التي تربط </a:t>
            </a:r>
            <a:r>
              <a:rPr lang="ar-DZ" sz="1600" b="1" dirty="0"/>
              <a:t>التوحّد</a:t>
            </a:r>
            <a:r>
              <a:rPr lang="ar-DZ" sz="1600" dirty="0"/>
              <a:t> بغيره من </a:t>
            </a:r>
            <a:r>
              <a:rPr lang="ar-DZ" sz="1600" b="1" dirty="0"/>
              <a:t>الاضطرابات العصبية النمائية</a:t>
            </a:r>
            <a:r>
              <a:rPr lang="ar-DZ" sz="1600" dirty="0"/>
              <a:t> أو </a:t>
            </a:r>
            <a:r>
              <a:rPr lang="ar-DZ" sz="1600" b="1" dirty="0"/>
              <a:t>الأمراض النفسية</a:t>
            </a:r>
            <a:r>
              <a:rPr lang="ar-DZ" sz="1600" dirty="0"/>
              <a:t> أو </a:t>
            </a:r>
            <a:r>
              <a:rPr lang="ar-DZ" sz="1600" b="1" dirty="0"/>
              <a:t>الاضطرابات الجينية</a:t>
            </a:r>
            <a:r>
              <a:rPr lang="ar-DZ" sz="1600" dirty="0"/>
              <a:t> أو </a:t>
            </a:r>
            <a:r>
              <a:rPr lang="ar-DZ" sz="1600" b="1" dirty="0"/>
              <a:t>الحالات الطبية الأخرى</a:t>
            </a:r>
            <a:r>
              <a:rPr lang="ar-DZ" sz="1600" dirty="0"/>
              <a:t>.</a:t>
            </a:r>
            <a:br>
              <a:rPr lang="ar-DZ" sz="1600" dirty="0"/>
            </a:br>
            <a:r>
              <a:rPr lang="ar-DZ" sz="1600" dirty="0"/>
              <a:t>وتبقى </a:t>
            </a:r>
            <a:r>
              <a:rPr lang="ar-DZ" sz="1600" b="1" dirty="0"/>
              <a:t>عملية التحديد والتشخيص دقيقة وصعبة</a:t>
            </a:r>
            <a:r>
              <a:rPr lang="ar-DZ" sz="1600" dirty="0"/>
              <a:t> نظرًا لتداخل الأعراض وتعدد العوامل المحتملة.</a:t>
            </a:r>
          </a:p>
        </p:txBody>
      </p:sp>
      <p:sp>
        <p:nvSpPr>
          <p:cNvPr id="18" name="TextBox 17">
            <a:extLst>
              <a:ext uri="{FF2B5EF4-FFF2-40B4-BE49-F238E27FC236}">
                <a16:creationId xmlns:a16="http://schemas.microsoft.com/office/drawing/2014/main" id="{D143AC4B-8FE0-F7BF-8079-75B73FFBDEFB}"/>
              </a:ext>
            </a:extLst>
          </p:cNvPr>
          <p:cNvSpPr txBox="1"/>
          <p:nvPr/>
        </p:nvSpPr>
        <p:spPr>
          <a:xfrm>
            <a:off x="7570668" y="4648828"/>
            <a:ext cx="7326774" cy="830997"/>
          </a:xfrm>
          <a:prstGeom prst="rect">
            <a:avLst/>
          </a:prstGeom>
          <a:noFill/>
        </p:spPr>
        <p:txBody>
          <a:bodyPr wrap="square">
            <a:spAutoFit/>
          </a:bodyPr>
          <a:lstStyle/>
          <a:p>
            <a:pPr algn="ctr">
              <a:buNone/>
            </a:pPr>
            <a:r>
              <a:rPr lang="ar-DZ" sz="1600" b="1" dirty="0"/>
              <a:t>الترابط العصبي المميّز</a:t>
            </a:r>
            <a:endParaRPr lang="ar-DZ" sz="1600" dirty="0"/>
          </a:p>
          <a:p>
            <a:pPr algn="ctr">
              <a:buNone/>
            </a:pPr>
            <a:r>
              <a:rPr lang="ar-DZ" sz="1600" dirty="0"/>
              <a:t>إن </a:t>
            </a:r>
            <a:r>
              <a:rPr lang="ar-DZ" sz="1600" b="1" dirty="0"/>
              <a:t>غياب معايير جينية أو فسيولوجية أو سيكومترية محددة</a:t>
            </a:r>
            <a:r>
              <a:rPr lang="ar-DZ" sz="1600" dirty="0"/>
              <a:t> يثير تساؤلاً حول ما إذا كانت هذه </a:t>
            </a:r>
            <a:r>
              <a:rPr lang="ar-DZ" sz="1600" b="1" dirty="0"/>
              <a:t>التطورات الدماغية غير النمطية</a:t>
            </a:r>
            <a:r>
              <a:rPr lang="ar-DZ" sz="1600" dirty="0"/>
              <a:t> لا تُمثّل في الواقع </a:t>
            </a:r>
            <a:r>
              <a:rPr lang="ar-DZ" sz="1600" b="1" dirty="0"/>
              <a:t>مجرد تنويعات « طبيعية » ضمن نطاق النمو الإنساني</a:t>
            </a:r>
            <a:r>
              <a:rPr lang="ar-DZ" sz="1600" dirty="0"/>
              <a:t>.</a:t>
            </a:r>
          </a:p>
        </p:txBody>
      </p:sp>
      <p:sp>
        <p:nvSpPr>
          <p:cNvPr id="20" name="TextBox 19">
            <a:extLst>
              <a:ext uri="{FF2B5EF4-FFF2-40B4-BE49-F238E27FC236}">
                <a16:creationId xmlns:a16="http://schemas.microsoft.com/office/drawing/2014/main" id="{8358E6C9-BE56-75B4-5DF4-F53ACEFD3719}"/>
              </a:ext>
            </a:extLst>
          </p:cNvPr>
          <p:cNvSpPr txBox="1"/>
          <p:nvPr/>
        </p:nvSpPr>
        <p:spPr>
          <a:xfrm>
            <a:off x="6678539" y="5802256"/>
            <a:ext cx="7767968" cy="1815882"/>
          </a:xfrm>
          <a:prstGeom prst="rect">
            <a:avLst/>
          </a:prstGeom>
          <a:noFill/>
        </p:spPr>
        <p:txBody>
          <a:bodyPr wrap="square">
            <a:spAutoFit/>
          </a:bodyPr>
          <a:lstStyle/>
          <a:p>
            <a:pPr algn="r" rtl="1">
              <a:buNone/>
            </a:pPr>
            <a:r>
              <a:rPr lang="ar-DZ" sz="1600" dirty="0"/>
              <a:t>تتراوح </a:t>
            </a:r>
            <a:r>
              <a:rPr lang="ar-DZ" sz="1600" b="1" dirty="0"/>
              <a:t>نسبة انتشار الاضطرابات العصبية النمائية (</a:t>
            </a:r>
            <a:r>
              <a:rPr lang="fr-FR" sz="1600" b="1" dirty="0"/>
              <a:t>TND)</a:t>
            </a:r>
            <a:r>
              <a:rPr lang="fr-FR" sz="1600" dirty="0"/>
              <a:t> </a:t>
            </a:r>
            <a:r>
              <a:rPr lang="ar-DZ" sz="1600" dirty="0"/>
              <a:t>بين </a:t>
            </a:r>
            <a:r>
              <a:rPr lang="ar-DZ" sz="1600" b="1" dirty="0"/>
              <a:t>1٪ و6٪</a:t>
            </a:r>
            <a:r>
              <a:rPr lang="ar-DZ" sz="1600" dirty="0"/>
              <a:t>. في </a:t>
            </a:r>
            <a:r>
              <a:rPr lang="ar-DZ" sz="1600" b="1" dirty="0"/>
              <a:t>السكان عامةً</a:t>
            </a:r>
            <a:r>
              <a:rPr lang="ar-DZ" sz="1600" dirty="0"/>
              <a:t>، </a:t>
            </a:r>
            <a:br>
              <a:rPr lang="ar-DZ" sz="1600" dirty="0"/>
            </a:br>
            <a:r>
              <a:rPr lang="ar-DZ" sz="1600" dirty="0"/>
              <a:t>يتوافق مفهوم </a:t>
            </a:r>
            <a:r>
              <a:rPr lang="fr-FR" sz="1600" dirty="0"/>
              <a:t>TND </a:t>
            </a:r>
            <a:r>
              <a:rPr lang="ar-DZ" sz="1600" dirty="0"/>
              <a:t>مع نموذج </a:t>
            </a:r>
            <a:r>
              <a:rPr lang="fr-FR" sz="1600" b="1" dirty="0"/>
              <a:t>ESSENCE</a:t>
            </a:r>
            <a:r>
              <a:rPr lang="fr-FR" sz="1600" dirty="0"/>
              <a:t> (</a:t>
            </a:r>
            <a:r>
              <a:rPr lang="ar-DZ" sz="1600" dirty="0"/>
              <a:t>اختصار لـ </a:t>
            </a:r>
            <a:r>
              <a:rPr lang="fr-FR" sz="1600" i="1" dirty="0" err="1"/>
              <a:t>Early</a:t>
            </a:r>
            <a:r>
              <a:rPr lang="fr-FR" sz="1600" i="1" dirty="0"/>
              <a:t> </a:t>
            </a:r>
            <a:r>
              <a:rPr lang="fr-FR" sz="1600" i="1" dirty="0" err="1"/>
              <a:t>Symptomatic</a:t>
            </a:r>
            <a:r>
              <a:rPr lang="fr-FR" sz="1600" i="1" dirty="0"/>
              <a:t> Syndromes </a:t>
            </a:r>
            <a:r>
              <a:rPr lang="fr-FR" sz="1600" i="1" dirty="0" err="1"/>
              <a:t>Eliciting</a:t>
            </a:r>
            <a:r>
              <a:rPr lang="fr-FR" sz="1600" i="1" dirty="0"/>
              <a:t> a </a:t>
            </a:r>
            <a:r>
              <a:rPr lang="fr-FR" sz="1600" i="1" dirty="0" err="1"/>
              <a:t>Neurodevelopmental</a:t>
            </a:r>
            <a:r>
              <a:rPr lang="fr-FR" sz="1600" i="1" dirty="0"/>
              <a:t> </a:t>
            </a:r>
            <a:r>
              <a:rPr lang="fr-FR" sz="1600" i="1" dirty="0" err="1"/>
              <a:t>Clinical</a:t>
            </a:r>
            <a:r>
              <a:rPr lang="fr-FR" sz="1600" i="1" dirty="0"/>
              <a:t> </a:t>
            </a:r>
            <a:r>
              <a:rPr lang="fr-FR" sz="1600" i="1" dirty="0" err="1"/>
              <a:t>Examination</a:t>
            </a:r>
            <a:r>
              <a:rPr lang="fr-FR" sz="1600" dirty="0"/>
              <a:t>) </a:t>
            </a:r>
            <a:r>
              <a:rPr lang="ar-DZ" sz="1600" dirty="0"/>
              <a:t>الذي وضعه </a:t>
            </a:r>
            <a:r>
              <a:rPr lang="ar-DZ" sz="1600" b="1" dirty="0"/>
              <a:t>غيلبرغ (</a:t>
            </a:r>
            <a:r>
              <a:rPr lang="fr-FR" sz="1600" b="1" dirty="0"/>
              <a:t>Gillberg)</a:t>
            </a:r>
            <a:r>
              <a:rPr lang="fr-FR" sz="1600" dirty="0"/>
              <a:t>، </a:t>
            </a:r>
            <a:r>
              <a:rPr lang="ar-DZ" sz="1600" dirty="0"/>
              <a:t>والذي يقوم على مبادئ أساسية هي:</a:t>
            </a:r>
          </a:p>
          <a:p>
            <a:pPr algn="r" rtl="1">
              <a:buFont typeface="Arial" panose="020B0604020202020204" pitchFamily="34" charset="0"/>
              <a:buChar char="•"/>
            </a:pPr>
            <a:r>
              <a:rPr lang="ar-DZ" sz="1600" b="1" dirty="0"/>
              <a:t>عدم التمايز / التمايز</a:t>
            </a:r>
            <a:r>
              <a:rPr lang="ar-DZ" sz="1600" dirty="0"/>
              <a:t> (</a:t>
            </a:r>
            <a:r>
              <a:rPr lang="fr-FR" sz="1600" dirty="0"/>
              <a:t>indifférenciation / différentiation)</a:t>
            </a:r>
          </a:p>
          <a:p>
            <a:pPr algn="r" rtl="1">
              <a:buFont typeface="Arial" panose="020B0604020202020204" pitchFamily="34" charset="0"/>
              <a:buChar char="•"/>
            </a:pPr>
            <a:r>
              <a:rPr lang="ar-DZ" sz="1600" b="1" dirty="0"/>
              <a:t>تعدد النهايات</a:t>
            </a:r>
            <a:r>
              <a:rPr lang="ar-DZ" sz="1600" dirty="0"/>
              <a:t> (</a:t>
            </a:r>
            <a:r>
              <a:rPr lang="fr-FR" sz="1600" dirty="0" err="1"/>
              <a:t>multifinalité</a:t>
            </a:r>
            <a:r>
              <a:rPr lang="fr-FR" sz="1600" dirty="0"/>
              <a:t>) — </a:t>
            </a:r>
            <a:r>
              <a:rPr lang="ar-DZ" sz="1600" dirty="0"/>
              <a:t>أي أن نفس البداية قد تؤدي إلى نتائج تطورية مختلفة.</a:t>
            </a:r>
          </a:p>
          <a:p>
            <a:pPr algn="r" rtl="1">
              <a:buFont typeface="Arial" panose="020B0604020202020204" pitchFamily="34" charset="0"/>
              <a:buChar char="•"/>
            </a:pPr>
            <a:r>
              <a:rPr lang="ar-DZ" sz="1600" b="1" dirty="0"/>
              <a:t>تكافؤ النهايات</a:t>
            </a:r>
            <a:r>
              <a:rPr lang="ar-DZ" sz="1600" dirty="0"/>
              <a:t> (</a:t>
            </a:r>
            <a:r>
              <a:rPr lang="fr-FR" sz="1600" dirty="0"/>
              <a:t>équifinalité) — </a:t>
            </a:r>
            <a:r>
              <a:rPr lang="ar-DZ" sz="1600" dirty="0"/>
              <a:t>أي أن مسارات مختلفة قد تؤدي إلى نفس النتيجة أو الاضطراب.</a:t>
            </a:r>
            <a:endParaRPr lang="ar-D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70390" y="159128"/>
            <a:ext cx="13538372" cy="608409"/>
          </a:xfrm>
          <a:prstGeom prst="rect">
            <a:avLst/>
          </a:prstGeom>
          <a:noFill/>
          <a:ln/>
        </p:spPr>
        <p:txBody>
          <a:bodyPr wrap="none" lIns="0" tIns="0" rIns="0" bIns="0" rtlCol="0" anchor="t"/>
          <a:lstStyle/>
          <a:p>
            <a:pPr marL="0" indent="0" algn="l">
              <a:lnSpc>
                <a:spcPts val="4750"/>
              </a:lnSpc>
              <a:buNone/>
            </a:pPr>
            <a:r>
              <a:rPr lang="en-US" sz="2800" b="1" dirty="0">
                <a:solidFill>
                  <a:srgbClr val="006747"/>
                </a:solidFill>
                <a:latin typeface="Noto Serif SC Bold" pitchFamily="34" charset="0"/>
                <a:ea typeface="Noto Serif SC Bold" pitchFamily="34" charset="-122"/>
                <a:cs typeface="Noto Serif SC Bold" pitchFamily="34" charset="-120"/>
              </a:rPr>
              <a:t>Les Déterminants du Développement </a:t>
            </a:r>
            <a:r>
              <a:rPr lang="en-US" sz="2800" b="1" dirty="0" err="1">
                <a:solidFill>
                  <a:srgbClr val="006747"/>
                </a:solidFill>
                <a:latin typeface="Noto Serif SC Bold" pitchFamily="34" charset="0"/>
                <a:ea typeface="Noto Serif SC Bold" pitchFamily="34" charset="-122"/>
                <a:cs typeface="Noto Serif SC Bold" pitchFamily="34" charset="-120"/>
              </a:rPr>
              <a:t>Atypique</a:t>
            </a:r>
            <a:r>
              <a:rPr lang="en-US" sz="2800" b="1" dirty="0">
                <a:solidFill>
                  <a:srgbClr val="006747"/>
                </a:solidFill>
                <a:latin typeface="Noto Serif SC Bold" pitchFamily="34" charset="0"/>
                <a:ea typeface="Noto Serif SC Bold" pitchFamily="34" charset="-122"/>
                <a:cs typeface="Noto Serif SC Bold" pitchFamily="34" charset="-120"/>
              </a:rPr>
              <a:t> </a:t>
            </a:r>
            <a:r>
              <a:rPr lang="ar-DZ" sz="4000" dirty="0"/>
              <a:t>محددات النمو غير النمطي</a:t>
            </a:r>
            <a:endParaRPr lang="en-US" sz="3800" dirty="0"/>
          </a:p>
        </p:txBody>
      </p:sp>
      <p:sp>
        <p:nvSpPr>
          <p:cNvPr id="3" name="Text 1"/>
          <p:cNvSpPr/>
          <p:nvPr/>
        </p:nvSpPr>
        <p:spPr>
          <a:xfrm>
            <a:off x="370390" y="668464"/>
            <a:ext cx="14028516" cy="965121"/>
          </a:xfrm>
          <a:prstGeom prst="rect">
            <a:avLst/>
          </a:prstGeom>
          <a:noFill/>
          <a:ln/>
        </p:spPr>
        <p:txBody>
          <a:bodyPr wrap="square" lIns="0" tIns="0" rIns="0" bIns="0" rtlCol="0" anchor="t"/>
          <a:lstStyle/>
          <a:p>
            <a:pPr marL="0" indent="0" algn="l">
              <a:lnSpc>
                <a:spcPts val="2450"/>
              </a:lnSpc>
              <a:buNone/>
            </a:pPr>
            <a:r>
              <a:rPr lang="en-US" sz="1500" dirty="0">
                <a:solidFill>
                  <a:srgbClr val="4B4A4A"/>
                </a:solidFill>
                <a:latin typeface="Geist" pitchFamily="34" charset="0"/>
                <a:ea typeface="Geist" pitchFamily="34" charset="-122"/>
                <a:cs typeface="Geist" pitchFamily="34" charset="-120"/>
              </a:rPr>
              <a:t>Le développement est déclenché par l'interaction de déterminants. La position classique oppose génétique et environnement, mais l'introduction des </a:t>
            </a:r>
            <a:r>
              <a:rPr lang="en-US" sz="1500" b="1" dirty="0">
                <a:solidFill>
                  <a:srgbClr val="4B4A4A"/>
                </a:solidFill>
                <a:latin typeface="Geist" pitchFamily="34" charset="0"/>
                <a:ea typeface="Geist" pitchFamily="34" charset="-122"/>
                <a:cs typeface="Geist" pitchFamily="34" charset="-120"/>
              </a:rPr>
              <a:t>contraintes cérébrales</a:t>
            </a:r>
            <a:r>
              <a:rPr lang="en-US" sz="1500" dirty="0">
                <a:solidFill>
                  <a:srgbClr val="4B4A4A"/>
                </a:solidFill>
                <a:latin typeface="Geist" pitchFamily="34" charset="0"/>
                <a:ea typeface="Geist" pitchFamily="34" charset="-122"/>
                <a:cs typeface="Geist" pitchFamily="34" charset="-120"/>
              </a:rPr>
              <a:t> (Gottlieb) crée un mouvement chaotique et non prédictible, appelé </a:t>
            </a:r>
            <a:r>
              <a:rPr lang="en-US" sz="1500" dirty="0">
                <a:solidFill>
                  <a:srgbClr val="1A2D7A"/>
                </a:solidFill>
                <a:latin typeface="Geist" pitchFamily="34" charset="0"/>
                <a:ea typeface="Geist" pitchFamily="34" charset="-122"/>
                <a:cs typeface="Geist" pitchFamily="34" charset="-120"/>
              </a:rPr>
              <a:t>épigenèse </a:t>
            </a:r>
            <a:r>
              <a:rPr lang="en-US" sz="1500" dirty="0" err="1">
                <a:solidFill>
                  <a:srgbClr val="1A2D7A"/>
                </a:solidFill>
                <a:latin typeface="Geist" pitchFamily="34" charset="0"/>
                <a:ea typeface="Geist" pitchFamily="34" charset="-122"/>
                <a:cs typeface="Geist" pitchFamily="34" charset="-120"/>
              </a:rPr>
              <a:t>probabiliste</a:t>
            </a:r>
            <a:r>
              <a:rPr lang="en-US" sz="1500" dirty="0">
                <a:solidFill>
                  <a:srgbClr val="4B4A4A"/>
                </a:solidFill>
                <a:latin typeface="Geist" pitchFamily="34" charset="0"/>
                <a:ea typeface="Geist" pitchFamily="34" charset="-122"/>
                <a:cs typeface="Geist" pitchFamily="34" charset="-120"/>
              </a:rPr>
              <a:t>.</a:t>
            </a:r>
          </a:p>
          <a:p>
            <a:pPr algn="r" rtl="1">
              <a:lnSpc>
                <a:spcPts val="2450"/>
              </a:lnSpc>
            </a:pPr>
            <a:r>
              <a:rPr lang="ar-DZ" sz="1600" dirty="0"/>
              <a:t>يَنطلق النمو من تفاعل مجموعة من المحدّدات.</a:t>
            </a:r>
            <a:br>
              <a:rPr lang="ar-DZ" sz="1600" dirty="0"/>
            </a:br>
            <a:r>
              <a:rPr lang="ar-DZ" sz="1600" dirty="0"/>
              <a:t>التوجّه الكلاسيكي يفصل بين العوامل الجينية والعوامل البيئية، لكن إدخال مفهوم </a:t>
            </a:r>
            <a:r>
              <a:rPr lang="ar-DZ" sz="1600" b="1" dirty="0"/>
              <a:t>القيود الدماغية</a:t>
            </a:r>
            <a:r>
              <a:rPr lang="ar-DZ" sz="1600" dirty="0"/>
              <a:t> (</a:t>
            </a:r>
            <a:r>
              <a:rPr lang="fr-FR" sz="1600" dirty="0"/>
              <a:t>Gottlieb) </a:t>
            </a:r>
            <a:r>
              <a:rPr lang="ar-DZ" sz="1600" dirty="0"/>
              <a:t>يُنتج حركة غير خطّية وغير قابلة للتنبؤ، تُسمّى </a:t>
            </a:r>
            <a:r>
              <a:rPr lang="ar-DZ" sz="1600" b="1" dirty="0"/>
              <a:t>التخلُّق (الإيبيجينيز) الاحتمالي</a:t>
            </a:r>
            <a:r>
              <a:rPr lang="ar-DZ" sz="1600" dirty="0"/>
              <a:t>.</a:t>
            </a:r>
          </a:p>
          <a:p>
            <a:pPr marL="0" indent="0" algn="l">
              <a:lnSpc>
                <a:spcPts val="2450"/>
              </a:lnSpc>
              <a:buNone/>
            </a:pPr>
            <a:endParaRPr lang="en-US" sz="1500" dirty="0"/>
          </a:p>
        </p:txBody>
      </p:sp>
      <p:sp>
        <p:nvSpPr>
          <p:cNvPr id="4" name="Text 2"/>
          <p:cNvSpPr/>
          <p:nvPr/>
        </p:nvSpPr>
        <p:spPr>
          <a:xfrm>
            <a:off x="1665446" y="2690217"/>
            <a:ext cx="3361968" cy="304205"/>
          </a:xfrm>
          <a:prstGeom prst="rect">
            <a:avLst/>
          </a:prstGeom>
          <a:noFill/>
          <a:ln/>
        </p:spPr>
        <p:txBody>
          <a:bodyPr wrap="none" lIns="0" tIns="0" rIns="0" bIns="0" rtlCol="0" anchor="t"/>
          <a:lstStyle/>
          <a:p>
            <a:pPr marL="0" indent="0" algn="l" rtl="1">
              <a:lnSpc>
                <a:spcPts val="2350"/>
              </a:lnSpc>
              <a:buNone/>
            </a:pPr>
            <a:r>
              <a:rPr lang="ar-DZ" sz="1900" b="1" dirty="0">
                <a:solidFill>
                  <a:srgbClr val="4B4A4A"/>
                </a:solidFill>
                <a:latin typeface="Noto Serif SC Bold" pitchFamily="34" charset="0"/>
                <a:ea typeface="Noto Serif SC Bold" pitchFamily="34" charset="-122"/>
                <a:cs typeface="Noto Serif SC Bold" pitchFamily="34" charset="-120"/>
              </a:rPr>
              <a:t>جينية / فوق-جينية (</a:t>
            </a:r>
            <a:r>
              <a:rPr lang="en-US" sz="1900" b="1" dirty="0" err="1">
                <a:solidFill>
                  <a:srgbClr val="4B4A4A"/>
                </a:solidFill>
                <a:latin typeface="Noto Serif SC Bold" pitchFamily="34" charset="0"/>
                <a:ea typeface="Noto Serif SC Bold" pitchFamily="34" charset="-122"/>
                <a:cs typeface="Noto Serif SC Bold" pitchFamily="34" charset="-120"/>
              </a:rPr>
              <a:t>Epigénétiques</a:t>
            </a:r>
            <a:r>
              <a:rPr lang="en-US" sz="1900" b="1" dirty="0">
                <a:solidFill>
                  <a:srgbClr val="4B4A4A"/>
                </a:solidFill>
                <a:latin typeface="Noto Serif SC Bold" pitchFamily="34" charset="0"/>
                <a:ea typeface="Noto Serif SC Bold" pitchFamily="34" charset="-122"/>
                <a:cs typeface="Noto Serif SC Bold" pitchFamily="34" charset="-120"/>
              </a:rPr>
              <a:t>)</a:t>
            </a:r>
          </a:p>
        </p:txBody>
      </p:sp>
      <p:sp>
        <p:nvSpPr>
          <p:cNvPr id="5" name="Text 3"/>
          <p:cNvSpPr/>
          <p:nvPr/>
        </p:nvSpPr>
        <p:spPr>
          <a:xfrm>
            <a:off x="778669" y="3116651"/>
            <a:ext cx="4248745" cy="1245870"/>
          </a:xfrm>
          <a:prstGeom prst="rect">
            <a:avLst/>
          </a:prstGeom>
          <a:noFill/>
          <a:ln/>
        </p:spPr>
        <p:txBody>
          <a:bodyPr wrap="square" lIns="0" tIns="0" rIns="0" bIns="0" rtlCol="0" anchor="t"/>
          <a:lstStyle/>
          <a:p>
            <a:pPr algn="r" rtl="1"/>
            <a:r>
              <a:rPr lang="ar-DZ" sz="1600" dirty="0"/>
              <a:t>مساهمة جينية قوية (قابلية الوراثة)،</a:t>
            </a:r>
            <a:br>
              <a:rPr lang="ar-DZ" sz="1600" dirty="0"/>
            </a:br>
            <a:r>
              <a:rPr lang="ar-DZ" sz="1600" dirty="0"/>
              <a:t>لكن لم يتم تحديد جين محدد لأي اضطراب نمائي عصبي (</a:t>
            </a:r>
            <a:r>
              <a:rPr lang="fr-FR" sz="1600" dirty="0"/>
              <a:t>TND) </a:t>
            </a:r>
            <a:r>
              <a:rPr lang="ar-DZ" sz="1600" dirty="0"/>
              <a:t>معيّن.يتضمن ذلك:</a:t>
            </a:r>
            <a:r>
              <a:rPr lang="ar-DZ" sz="1600" b="1" dirty="0"/>
              <a:t>تعدّدات النوكليوتيد </a:t>
            </a:r>
            <a:r>
              <a:rPr lang="fr-FR" sz="1600" b="1" dirty="0"/>
              <a:t>SNV، </a:t>
            </a:r>
            <a:r>
              <a:rPr lang="ar-DZ" sz="1600" b="1" dirty="0"/>
              <a:t>النسخات العددية </a:t>
            </a:r>
            <a:r>
              <a:rPr lang="fr-FR" sz="1600" b="1" dirty="0"/>
              <a:t>CNV، </a:t>
            </a:r>
            <a:r>
              <a:rPr lang="ar-DZ" sz="1600" b="1" dirty="0"/>
              <a:t>والتغيرات البنيوية </a:t>
            </a:r>
            <a:r>
              <a:rPr lang="fr-FR" sz="1600" b="1" dirty="0"/>
              <a:t>BCA.</a:t>
            </a:r>
            <a:endParaRPr lang="fr-FR" sz="1600" dirty="0"/>
          </a:p>
        </p:txBody>
      </p:sp>
      <p:pic>
        <p:nvPicPr>
          <p:cNvPr id="6" name="Image 0" descr="preencoded.png"/>
          <p:cNvPicPr>
            <a:picLocks noChangeAspect="1"/>
          </p:cNvPicPr>
          <p:nvPr/>
        </p:nvPicPr>
        <p:blipFill>
          <a:blip r:embed="rId3"/>
          <a:stretch>
            <a:fillRect/>
          </a:stretch>
        </p:blipFill>
        <p:spPr>
          <a:xfrm>
            <a:off x="5027414" y="2374940"/>
            <a:ext cx="4575572" cy="4575572"/>
          </a:xfrm>
          <a:prstGeom prst="rect">
            <a:avLst/>
          </a:prstGeom>
        </p:spPr>
      </p:pic>
      <p:pic>
        <p:nvPicPr>
          <p:cNvPr id="7" name="Image 1" descr="preencoded.png"/>
          <p:cNvPicPr>
            <a:picLocks noChangeAspect="1"/>
          </p:cNvPicPr>
          <p:nvPr/>
        </p:nvPicPr>
        <p:blipFill>
          <a:blip r:embed="rId4"/>
          <a:stretch>
            <a:fillRect/>
          </a:stretch>
        </p:blipFill>
        <p:spPr>
          <a:xfrm>
            <a:off x="6345138" y="3658374"/>
            <a:ext cx="273725" cy="342186"/>
          </a:xfrm>
          <a:prstGeom prst="rect">
            <a:avLst/>
          </a:prstGeom>
        </p:spPr>
      </p:pic>
      <p:sp>
        <p:nvSpPr>
          <p:cNvPr id="8" name="Text 4"/>
          <p:cNvSpPr/>
          <p:nvPr/>
        </p:nvSpPr>
        <p:spPr>
          <a:xfrm>
            <a:off x="9602986" y="2534483"/>
            <a:ext cx="2433518" cy="304205"/>
          </a:xfrm>
          <a:prstGeom prst="rect">
            <a:avLst/>
          </a:prstGeom>
          <a:noFill/>
          <a:ln/>
        </p:spPr>
        <p:txBody>
          <a:bodyPr wrap="none" lIns="0" tIns="0" rIns="0" bIns="0" rtlCol="0" anchor="t"/>
          <a:lstStyle/>
          <a:p>
            <a:pPr marL="0" indent="0" algn="r" rtl="1">
              <a:lnSpc>
                <a:spcPts val="2350"/>
              </a:lnSpc>
              <a:buNone/>
            </a:pPr>
            <a:r>
              <a:rPr lang="ar-DZ" sz="1900" b="1" dirty="0">
                <a:solidFill>
                  <a:srgbClr val="4B4A4A"/>
                </a:solidFill>
                <a:latin typeface="Noto Serif SC Bold" pitchFamily="34" charset="0"/>
                <a:ea typeface="Noto Serif SC Bold" pitchFamily="34" charset="-122"/>
                <a:cs typeface="Noto Serif SC Bold" pitchFamily="34" charset="-120"/>
              </a:rPr>
              <a:t>دماغية (</a:t>
            </a:r>
            <a:r>
              <a:rPr lang="fr-FR" sz="1900" b="1" dirty="0">
                <a:solidFill>
                  <a:srgbClr val="4B4A4A"/>
                </a:solidFill>
                <a:latin typeface="Noto Serif SC Bold" pitchFamily="34" charset="0"/>
                <a:ea typeface="Noto Serif SC Bold" pitchFamily="34" charset="-122"/>
                <a:cs typeface="Noto Serif SC Bold" pitchFamily="34" charset="-120"/>
              </a:rPr>
              <a:t> </a:t>
            </a:r>
            <a:r>
              <a:rPr lang="en-US" sz="1900" b="1" dirty="0" err="1">
                <a:solidFill>
                  <a:srgbClr val="4B4A4A"/>
                </a:solidFill>
                <a:latin typeface="Noto Serif SC Bold" pitchFamily="34" charset="0"/>
                <a:ea typeface="Noto Serif SC Bold" pitchFamily="34" charset="-122"/>
                <a:cs typeface="Noto Serif SC Bold" pitchFamily="34" charset="-120"/>
              </a:rPr>
              <a:t>Cérébraux</a:t>
            </a:r>
            <a:r>
              <a:rPr lang="en-US" sz="1900" b="1" dirty="0">
                <a:solidFill>
                  <a:srgbClr val="4B4A4A"/>
                </a:solidFill>
                <a:latin typeface="Noto Serif SC Bold" pitchFamily="34" charset="0"/>
                <a:ea typeface="Noto Serif SC Bold" pitchFamily="34" charset="-122"/>
                <a:cs typeface="Noto Serif SC Bold" pitchFamily="34" charset="-120"/>
              </a:rPr>
              <a:t>)</a:t>
            </a:r>
            <a:endParaRPr lang="en-US" sz="1900" dirty="0"/>
          </a:p>
        </p:txBody>
      </p:sp>
      <p:sp>
        <p:nvSpPr>
          <p:cNvPr id="9" name="Text 5"/>
          <p:cNvSpPr/>
          <p:nvPr/>
        </p:nvSpPr>
        <p:spPr>
          <a:xfrm>
            <a:off x="9677698" y="3097445"/>
            <a:ext cx="4248745" cy="1245870"/>
          </a:xfrm>
          <a:prstGeom prst="rect">
            <a:avLst/>
          </a:prstGeom>
          <a:noFill/>
          <a:ln/>
        </p:spPr>
        <p:txBody>
          <a:bodyPr wrap="square" lIns="0" tIns="0" rIns="0" bIns="0" rtlCol="0" anchor="t"/>
          <a:lstStyle/>
          <a:p>
            <a:pPr algn="r" rtl="1">
              <a:buNone/>
            </a:pPr>
            <a:r>
              <a:rPr lang="ar-DZ" sz="1600" dirty="0"/>
              <a:t>نمو الدماغ بعد الولادة (تكوّن المشابك العصبية، تكوّن الميالين).</a:t>
            </a:r>
            <a:br>
              <a:rPr lang="ar-DZ" sz="1600" dirty="0"/>
            </a:br>
            <a:r>
              <a:rPr lang="ar-DZ" sz="1600" dirty="0"/>
              <a:t>تشكّل الشبكات العصبية (</a:t>
            </a:r>
            <a:r>
              <a:rPr lang="fr-FR" sz="1600" dirty="0"/>
              <a:t>connectome) </a:t>
            </a:r>
            <a:r>
              <a:rPr lang="ar-DZ" sz="1600" dirty="0"/>
              <a:t>يعتمد على التجارب الحياتية وعلى قيود الاضطرابات النمائية العصبية (</a:t>
            </a:r>
            <a:r>
              <a:rPr lang="fr-FR" sz="1600" dirty="0"/>
              <a:t>TND).</a:t>
            </a:r>
          </a:p>
        </p:txBody>
      </p:sp>
      <p:pic>
        <p:nvPicPr>
          <p:cNvPr id="10" name="Image 2" descr="preencoded.png"/>
          <p:cNvPicPr>
            <a:picLocks noChangeAspect="1"/>
          </p:cNvPicPr>
          <p:nvPr/>
        </p:nvPicPr>
        <p:blipFill>
          <a:blip r:embed="rId5"/>
          <a:stretch>
            <a:fillRect/>
          </a:stretch>
        </p:blipFill>
        <p:spPr>
          <a:xfrm>
            <a:off x="5027414" y="2374940"/>
            <a:ext cx="4575572" cy="4575572"/>
          </a:xfrm>
          <a:prstGeom prst="rect">
            <a:avLst/>
          </a:prstGeom>
        </p:spPr>
      </p:pic>
      <p:pic>
        <p:nvPicPr>
          <p:cNvPr id="11" name="Image 3" descr="preencoded.png"/>
          <p:cNvPicPr>
            <a:picLocks noChangeAspect="1"/>
          </p:cNvPicPr>
          <p:nvPr/>
        </p:nvPicPr>
        <p:blipFill>
          <a:blip r:embed="rId6"/>
          <a:stretch>
            <a:fillRect/>
          </a:stretch>
        </p:blipFill>
        <p:spPr>
          <a:xfrm>
            <a:off x="8011418" y="3658374"/>
            <a:ext cx="273725" cy="342186"/>
          </a:xfrm>
          <a:prstGeom prst="rect">
            <a:avLst/>
          </a:prstGeom>
        </p:spPr>
      </p:pic>
      <p:sp>
        <p:nvSpPr>
          <p:cNvPr id="12" name="Text 6"/>
          <p:cNvSpPr/>
          <p:nvPr/>
        </p:nvSpPr>
        <p:spPr>
          <a:xfrm>
            <a:off x="9602986" y="4812506"/>
            <a:ext cx="2433518" cy="304205"/>
          </a:xfrm>
          <a:prstGeom prst="rect">
            <a:avLst/>
          </a:prstGeom>
          <a:noFill/>
          <a:ln/>
        </p:spPr>
        <p:txBody>
          <a:bodyPr wrap="none" lIns="0" tIns="0" rIns="0" bIns="0" rtlCol="0" anchor="t"/>
          <a:lstStyle/>
          <a:p>
            <a:pPr marL="0" indent="0" algn="l">
              <a:lnSpc>
                <a:spcPts val="2350"/>
              </a:lnSpc>
              <a:buNone/>
            </a:pPr>
            <a:r>
              <a:rPr lang="ar-DZ" sz="1900" b="1" dirty="0">
                <a:solidFill>
                  <a:srgbClr val="4B4A4A"/>
                </a:solidFill>
                <a:latin typeface="Noto Serif SC Bold" pitchFamily="34" charset="0"/>
                <a:ea typeface="Noto Serif SC Bold" pitchFamily="34" charset="-122"/>
                <a:cs typeface="Noto Serif SC Bold" pitchFamily="34" charset="-120"/>
              </a:rPr>
              <a:t>بيئية (</a:t>
            </a:r>
            <a:r>
              <a:rPr lang="en-US" sz="1900" b="1" dirty="0" err="1">
                <a:solidFill>
                  <a:srgbClr val="4B4A4A"/>
                </a:solidFill>
                <a:latin typeface="Noto Serif SC Bold" pitchFamily="34" charset="0"/>
                <a:ea typeface="Noto Serif SC Bold" pitchFamily="34" charset="-122"/>
                <a:cs typeface="Noto Serif SC Bold" pitchFamily="34" charset="-120"/>
              </a:rPr>
              <a:t>Environnementaux</a:t>
            </a:r>
            <a:r>
              <a:rPr lang="en-US" sz="1900" b="1" dirty="0">
                <a:solidFill>
                  <a:srgbClr val="4B4A4A"/>
                </a:solidFill>
                <a:latin typeface="Noto Serif SC Bold" pitchFamily="34" charset="0"/>
                <a:ea typeface="Noto Serif SC Bold" pitchFamily="34" charset="-122"/>
                <a:cs typeface="Noto Serif SC Bold" pitchFamily="34" charset="-120"/>
              </a:rPr>
              <a:t>)</a:t>
            </a:r>
            <a:endParaRPr lang="en-US" sz="1900" dirty="0"/>
          </a:p>
        </p:txBody>
      </p:sp>
      <p:sp>
        <p:nvSpPr>
          <p:cNvPr id="13" name="Text 7"/>
          <p:cNvSpPr/>
          <p:nvPr/>
        </p:nvSpPr>
        <p:spPr>
          <a:xfrm>
            <a:off x="9602986" y="5233511"/>
            <a:ext cx="4248745" cy="1557338"/>
          </a:xfrm>
          <a:prstGeom prst="rect">
            <a:avLst/>
          </a:prstGeom>
          <a:noFill/>
          <a:ln/>
        </p:spPr>
        <p:txBody>
          <a:bodyPr wrap="square" lIns="0" tIns="0" rIns="0" bIns="0" rtlCol="0" anchor="t"/>
          <a:lstStyle/>
          <a:p>
            <a:pPr algn="r" rtl="1">
              <a:buNone/>
            </a:pPr>
            <a:r>
              <a:rPr lang="ar-DZ" sz="1600" dirty="0"/>
              <a:t>من التعرّض الكيميائي خلال الحمل إلى البيئة التعليمية.</a:t>
            </a:r>
            <a:br>
              <a:rPr lang="ar-DZ" sz="1600" dirty="0"/>
            </a:br>
            <a:r>
              <a:rPr lang="ar-DZ" sz="1600" dirty="0"/>
              <a:t>إن «تأثير الناتج عن مزيج المواد الكيميائية قد يسبب آثارًا سلبية على نمو الدماغ.</a:t>
            </a:r>
          </a:p>
        </p:txBody>
      </p:sp>
      <p:pic>
        <p:nvPicPr>
          <p:cNvPr id="14" name="Image 4" descr="preencoded.png"/>
          <p:cNvPicPr>
            <a:picLocks noChangeAspect="1"/>
          </p:cNvPicPr>
          <p:nvPr/>
        </p:nvPicPr>
        <p:blipFill>
          <a:blip r:embed="rId7"/>
          <a:stretch>
            <a:fillRect/>
          </a:stretch>
        </p:blipFill>
        <p:spPr>
          <a:xfrm>
            <a:off x="5027414" y="2374940"/>
            <a:ext cx="4575572" cy="4575572"/>
          </a:xfrm>
          <a:prstGeom prst="rect">
            <a:avLst/>
          </a:prstGeom>
        </p:spPr>
      </p:pic>
      <p:pic>
        <p:nvPicPr>
          <p:cNvPr id="15" name="Image 5" descr="preencoded.png"/>
          <p:cNvPicPr>
            <a:picLocks noChangeAspect="1"/>
          </p:cNvPicPr>
          <p:nvPr/>
        </p:nvPicPr>
        <p:blipFill>
          <a:blip r:embed="rId8"/>
          <a:stretch>
            <a:fillRect/>
          </a:stretch>
        </p:blipFill>
        <p:spPr>
          <a:xfrm>
            <a:off x="8011418" y="5324654"/>
            <a:ext cx="273725" cy="342186"/>
          </a:xfrm>
          <a:prstGeom prst="rect">
            <a:avLst/>
          </a:prstGeom>
        </p:spPr>
      </p:pic>
      <p:sp>
        <p:nvSpPr>
          <p:cNvPr id="16" name="Text 8"/>
          <p:cNvSpPr/>
          <p:nvPr/>
        </p:nvSpPr>
        <p:spPr>
          <a:xfrm>
            <a:off x="2593896" y="4968240"/>
            <a:ext cx="2433518" cy="304205"/>
          </a:xfrm>
          <a:prstGeom prst="rect">
            <a:avLst/>
          </a:prstGeom>
          <a:noFill/>
          <a:ln/>
        </p:spPr>
        <p:txBody>
          <a:bodyPr wrap="none" lIns="0" tIns="0" rIns="0" bIns="0" rtlCol="0" anchor="t"/>
          <a:lstStyle/>
          <a:p>
            <a:pPr marL="0" indent="0" algn="l" rtl="1">
              <a:lnSpc>
                <a:spcPts val="2350"/>
              </a:lnSpc>
              <a:buNone/>
            </a:pPr>
            <a:r>
              <a:rPr lang="ar-DZ" sz="1900" b="1" dirty="0">
                <a:solidFill>
                  <a:srgbClr val="4B4A4A"/>
                </a:solidFill>
                <a:latin typeface="Noto Serif SC Bold" pitchFamily="34" charset="0"/>
                <a:ea typeface="Noto Serif SC Bold" pitchFamily="34" charset="-122"/>
                <a:cs typeface="Noto Serif SC Bold" pitchFamily="34" charset="-120"/>
              </a:rPr>
              <a:t>تفاعلية</a:t>
            </a:r>
            <a:r>
              <a:rPr lang="fr-FR" sz="1900" b="1" dirty="0">
                <a:solidFill>
                  <a:srgbClr val="4B4A4A"/>
                </a:solidFill>
                <a:latin typeface="Noto Serif SC Bold" pitchFamily="34" charset="0"/>
                <a:ea typeface="Noto Serif SC Bold" pitchFamily="34" charset="-122"/>
                <a:cs typeface="Noto Serif SC Bold" pitchFamily="34" charset="-120"/>
              </a:rPr>
              <a:t> </a:t>
            </a:r>
            <a:r>
              <a:rPr lang="en-US" sz="1900" b="1" dirty="0">
                <a:solidFill>
                  <a:srgbClr val="4B4A4A"/>
                </a:solidFill>
                <a:latin typeface="Noto Serif SC Bold" pitchFamily="34" charset="0"/>
                <a:ea typeface="Noto Serif SC Bold" pitchFamily="34" charset="-122"/>
                <a:cs typeface="Noto Serif SC Bold" pitchFamily="34" charset="-120"/>
              </a:rPr>
              <a:t>Interaction</a:t>
            </a:r>
            <a:endParaRPr lang="en-US" sz="1900" dirty="0"/>
          </a:p>
        </p:txBody>
      </p:sp>
      <p:sp>
        <p:nvSpPr>
          <p:cNvPr id="17" name="Text 9"/>
          <p:cNvSpPr/>
          <p:nvPr/>
        </p:nvSpPr>
        <p:spPr>
          <a:xfrm>
            <a:off x="778669" y="5389245"/>
            <a:ext cx="4248745" cy="1245870"/>
          </a:xfrm>
          <a:prstGeom prst="rect">
            <a:avLst/>
          </a:prstGeom>
          <a:noFill/>
          <a:ln/>
        </p:spPr>
        <p:txBody>
          <a:bodyPr wrap="square" lIns="0" tIns="0" rIns="0" bIns="0" rtlCol="0" anchor="t"/>
          <a:lstStyle/>
          <a:p>
            <a:pPr algn="r" rtl="1"/>
            <a:r>
              <a:rPr lang="ar-DZ" sz="1600" dirty="0"/>
              <a:t>العوامل البيئية تؤثّر على نمو الدماغ وعلى التعبير الجيني، والعكس صحيح.</a:t>
            </a:r>
            <a:br>
              <a:rPr lang="ar-DZ" sz="1600" dirty="0"/>
            </a:br>
            <a:r>
              <a:rPr lang="ar-DZ" sz="1600" dirty="0"/>
              <a:t>يتغيّر وزن هذه العوامل حسب العمر والسياق.</a:t>
            </a:r>
          </a:p>
          <a:p>
            <a:pPr algn="r" rtl="1"/>
            <a:r>
              <a:rPr lang="ar-DZ" sz="1600" dirty="0"/>
              <a:t>العوامل المحددة عادةً ما تكون «صغيرة» ومتعدّدة.</a:t>
            </a:r>
            <a:br>
              <a:rPr lang="ar-DZ" sz="1600" dirty="0"/>
            </a:br>
            <a:r>
              <a:rPr lang="ar-DZ" sz="1600" dirty="0"/>
              <a:t>تمّ تحديد حوالي </a:t>
            </a:r>
            <a:r>
              <a:rPr lang="ar-DZ" sz="1600" b="1" dirty="0"/>
              <a:t>عشرة عوامل خطورة عالية</a:t>
            </a:r>
            <a:r>
              <a:rPr lang="ar-DZ" sz="1600" dirty="0"/>
              <a:t> (مثال: الولادة المبكرة جدًا، التاريخ العائلي للاضطرابات النمائية العصبية).</a:t>
            </a:r>
          </a:p>
          <a:p>
            <a:pPr marL="0" indent="0" algn="r">
              <a:lnSpc>
                <a:spcPts val="2450"/>
              </a:lnSpc>
              <a:buNone/>
            </a:pPr>
            <a:r>
              <a:rPr lang="en-US" sz="1500" dirty="0">
                <a:solidFill>
                  <a:srgbClr val="4B4A4A"/>
                </a:solidFill>
                <a:latin typeface="Geist" pitchFamily="34" charset="0"/>
                <a:ea typeface="Geist" pitchFamily="34" charset="-122"/>
                <a:cs typeface="Geist" pitchFamily="34" charset="-120"/>
              </a:rPr>
              <a:t>.</a:t>
            </a:r>
            <a:endParaRPr lang="en-US" sz="1500" dirty="0"/>
          </a:p>
        </p:txBody>
      </p:sp>
      <p:pic>
        <p:nvPicPr>
          <p:cNvPr id="18" name="Image 6" descr="preencoded.png"/>
          <p:cNvPicPr>
            <a:picLocks noChangeAspect="1"/>
          </p:cNvPicPr>
          <p:nvPr/>
        </p:nvPicPr>
        <p:blipFill>
          <a:blip r:embed="rId9"/>
          <a:stretch>
            <a:fillRect/>
          </a:stretch>
        </p:blipFill>
        <p:spPr>
          <a:xfrm>
            <a:off x="5027414" y="2374940"/>
            <a:ext cx="4575572" cy="4575572"/>
          </a:xfrm>
          <a:prstGeom prst="rect">
            <a:avLst/>
          </a:prstGeom>
        </p:spPr>
      </p:pic>
      <p:pic>
        <p:nvPicPr>
          <p:cNvPr id="19" name="Image 7" descr="preencoded.png"/>
          <p:cNvPicPr>
            <a:picLocks noChangeAspect="1"/>
          </p:cNvPicPr>
          <p:nvPr/>
        </p:nvPicPr>
        <p:blipFill>
          <a:blip r:embed="rId10"/>
          <a:stretch>
            <a:fillRect/>
          </a:stretch>
        </p:blipFill>
        <p:spPr>
          <a:xfrm>
            <a:off x="6345138" y="5324654"/>
            <a:ext cx="273725" cy="342186"/>
          </a:xfrm>
          <a:prstGeom prst="rect">
            <a:avLst/>
          </a:prstGeom>
        </p:spPr>
      </p:pic>
      <p:sp>
        <p:nvSpPr>
          <p:cNvPr id="20" name="Text 10"/>
          <p:cNvSpPr/>
          <p:nvPr/>
        </p:nvSpPr>
        <p:spPr>
          <a:xfrm>
            <a:off x="326675" y="6907649"/>
            <a:ext cx="13073063" cy="622935"/>
          </a:xfrm>
          <a:prstGeom prst="rect">
            <a:avLst/>
          </a:prstGeom>
          <a:noFill/>
          <a:ln/>
        </p:spPr>
        <p:txBody>
          <a:bodyPr wrap="square" lIns="0" tIns="0" rIns="0" bIns="0" rtlCol="0" anchor="t"/>
          <a:lstStyle/>
          <a:p>
            <a:pPr marL="0" indent="0" algn="l">
              <a:lnSpc>
                <a:spcPts val="2450"/>
              </a:lnSpc>
              <a:buNone/>
            </a:pPr>
            <a:r>
              <a:rPr lang="en-US" sz="1500" dirty="0">
                <a:solidFill>
                  <a:srgbClr val="4B4A4A"/>
                </a:solidFill>
                <a:latin typeface="Geist" pitchFamily="34" charset="0"/>
                <a:ea typeface="Geist" pitchFamily="34" charset="-122"/>
                <a:cs typeface="Geist" pitchFamily="34" charset="-120"/>
              </a:rPr>
              <a:t>Les déterminants identifiés sont généralement « petits » et multiples. Une douzaine de facteurs de haut risque ont été identifiés (ex: grande prématurité, antécédents familiaux de TND).</a:t>
            </a:r>
          </a:p>
          <a:p>
            <a:pPr algn="r" rtl="1">
              <a:lnSpc>
                <a:spcPts val="2450"/>
              </a:lnSpc>
            </a:pPr>
            <a:r>
              <a:rPr lang="ar-DZ" sz="1600" dirty="0"/>
              <a:t>العوامل المحدَّدة تكون عادة «صغيرة» ومتعدّدة.وقد تمّ تحديد حوالي اثني عشر عاملًا عالي الخطورة</a:t>
            </a:r>
            <a:r>
              <a:rPr lang="fr-FR" sz="1600" dirty="0"/>
              <a:t> </a:t>
            </a:r>
            <a:r>
              <a:rPr lang="ar-DZ" sz="1600" dirty="0"/>
              <a:t>(مثل: الخداج الشديد، وجود تاريخ عائلي للاضطرابات النمائية العصبية).</a:t>
            </a:r>
          </a:p>
          <a:p>
            <a:pPr marL="0" indent="0" algn="l">
              <a:lnSpc>
                <a:spcPts val="2450"/>
              </a:lnSpc>
              <a:buNone/>
            </a:pP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42568" y="251103"/>
            <a:ext cx="12444227" cy="695087"/>
          </a:xfrm>
          <a:prstGeom prst="rect">
            <a:avLst/>
          </a:prstGeom>
          <a:noFill/>
          <a:ln/>
        </p:spPr>
        <p:txBody>
          <a:bodyPr wrap="none" lIns="0" tIns="0" rIns="0" bIns="0" rtlCol="0" anchor="t"/>
          <a:lstStyle/>
          <a:p>
            <a:pPr marL="0" indent="0" algn="l">
              <a:lnSpc>
                <a:spcPts val="3300"/>
              </a:lnSpc>
              <a:buNone/>
            </a:pPr>
            <a:r>
              <a:rPr lang="en-US" sz="2650" b="1" dirty="0">
                <a:solidFill>
                  <a:srgbClr val="006747"/>
                </a:solidFill>
                <a:latin typeface="Noto Serif SC Bold" pitchFamily="34" charset="0"/>
                <a:ea typeface="Noto Serif SC Bold" pitchFamily="34" charset="-122"/>
                <a:cs typeface="Noto Serif SC Bold" pitchFamily="34" charset="-120"/>
              </a:rPr>
              <a:t>Le </a:t>
            </a:r>
            <a:r>
              <a:rPr lang="en-US" sz="2650" b="1" dirty="0" err="1">
                <a:solidFill>
                  <a:srgbClr val="006747"/>
                </a:solidFill>
                <a:latin typeface="Noto Serif SC Bold" pitchFamily="34" charset="0"/>
                <a:ea typeface="Noto Serif SC Bold" pitchFamily="34" charset="-122"/>
                <a:cs typeface="Noto Serif SC Bold" pitchFamily="34" charset="-120"/>
              </a:rPr>
              <a:t>Rôle</a:t>
            </a:r>
            <a:r>
              <a:rPr lang="en-US" sz="2650" b="1" dirty="0">
                <a:solidFill>
                  <a:srgbClr val="006747"/>
                </a:solidFill>
                <a:latin typeface="Noto Serif SC Bold" pitchFamily="34" charset="0"/>
                <a:ea typeface="Noto Serif SC Bold" pitchFamily="34" charset="-122"/>
                <a:cs typeface="Noto Serif SC Bold" pitchFamily="34" charset="-120"/>
              </a:rPr>
              <a:t> des </a:t>
            </a:r>
            <a:r>
              <a:rPr lang="en-US" sz="2650" b="1" dirty="0" err="1">
                <a:solidFill>
                  <a:srgbClr val="006747"/>
                </a:solidFill>
                <a:latin typeface="Noto Serif SC Bold" pitchFamily="34" charset="0"/>
                <a:ea typeface="Noto Serif SC Bold" pitchFamily="34" charset="-122"/>
                <a:cs typeface="Noto Serif SC Bold" pitchFamily="34" charset="-120"/>
              </a:rPr>
              <a:t>Contraintes</a:t>
            </a:r>
            <a:r>
              <a:rPr lang="en-US" sz="2650" b="1" dirty="0">
                <a:solidFill>
                  <a:srgbClr val="006747"/>
                </a:solidFill>
                <a:latin typeface="Noto Serif SC Bold" pitchFamily="34" charset="0"/>
                <a:ea typeface="Noto Serif SC Bold" pitchFamily="34" charset="-122"/>
                <a:cs typeface="Noto Serif SC Bold" pitchFamily="34" charset="-120"/>
              </a:rPr>
              <a:t> </a:t>
            </a:r>
            <a:r>
              <a:rPr lang="en-US" sz="2650" b="1" dirty="0" err="1">
                <a:solidFill>
                  <a:srgbClr val="006747"/>
                </a:solidFill>
                <a:latin typeface="Noto Serif SC Bold" pitchFamily="34" charset="0"/>
                <a:ea typeface="Noto Serif SC Bold" pitchFamily="34" charset="-122"/>
                <a:cs typeface="Noto Serif SC Bold" pitchFamily="34" charset="-120"/>
              </a:rPr>
              <a:t>Cérébrales</a:t>
            </a:r>
            <a:r>
              <a:rPr lang="en-US" sz="2650" b="1" dirty="0">
                <a:solidFill>
                  <a:srgbClr val="006747"/>
                </a:solidFill>
                <a:latin typeface="Noto Serif SC Bold" pitchFamily="34" charset="0"/>
                <a:ea typeface="Noto Serif SC Bold" pitchFamily="34" charset="-122"/>
                <a:cs typeface="Noto Serif SC Bold" pitchFamily="34" charset="-120"/>
              </a:rPr>
              <a:t> et de la </a:t>
            </a:r>
            <a:r>
              <a:rPr lang="en-US" sz="2650" b="1" dirty="0" err="1">
                <a:solidFill>
                  <a:srgbClr val="006747"/>
                </a:solidFill>
                <a:latin typeface="Noto Serif SC Bold" pitchFamily="34" charset="0"/>
                <a:ea typeface="Noto Serif SC Bold" pitchFamily="34" charset="-122"/>
                <a:cs typeface="Noto Serif SC Bold" pitchFamily="34" charset="-120"/>
              </a:rPr>
              <a:t>Plasticité</a:t>
            </a:r>
            <a:r>
              <a:rPr lang="ar-DZ" sz="2650" b="1" dirty="0">
                <a:solidFill>
                  <a:srgbClr val="006747"/>
                </a:solidFill>
                <a:latin typeface="Noto Serif SC Bold" pitchFamily="34" charset="0"/>
                <a:ea typeface="Noto Serif SC Bold" pitchFamily="34" charset="-122"/>
                <a:cs typeface="Noto Serif SC Bold" pitchFamily="34" charset="-120"/>
              </a:rPr>
              <a:t> </a:t>
            </a:r>
            <a:r>
              <a:rPr lang="ar-DZ" sz="2800" b="1" dirty="0"/>
              <a:t>دور القيود الدماغية والليونة العصبية</a:t>
            </a:r>
          </a:p>
          <a:p>
            <a:pPr marL="0" indent="0" algn="l">
              <a:lnSpc>
                <a:spcPts val="3300"/>
              </a:lnSpc>
              <a:buNone/>
            </a:pPr>
            <a:endParaRPr lang="en-US" sz="2650" dirty="0"/>
          </a:p>
        </p:txBody>
      </p:sp>
      <p:sp>
        <p:nvSpPr>
          <p:cNvPr id="3" name="Text 1"/>
          <p:cNvSpPr/>
          <p:nvPr/>
        </p:nvSpPr>
        <p:spPr>
          <a:xfrm>
            <a:off x="878234" y="851178"/>
            <a:ext cx="13545264" cy="433864"/>
          </a:xfrm>
          <a:prstGeom prst="rect">
            <a:avLst/>
          </a:prstGeom>
          <a:noFill/>
          <a:ln/>
        </p:spPr>
        <p:txBody>
          <a:bodyPr wrap="square" lIns="0" tIns="0" rIns="0" bIns="0" rtlCol="0" anchor="t"/>
          <a:lstStyle/>
          <a:p>
            <a:pPr marL="0" indent="0" algn="l">
              <a:lnSpc>
                <a:spcPct val="150000"/>
              </a:lnSpc>
              <a:buNone/>
            </a:pPr>
            <a:r>
              <a:rPr lang="en-US" sz="1600" dirty="0">
                <a:solidFill>
                  <a:srgbClr val="4B4A4A"/>
                </a:solidFill>
                <a:latin typeface="Geist" pitchFamily="34" charset="0"/>
                <a:ea typeface="Geist" pitchFamily="34" charset="-122"/>
                <a:cs typeface="Geist" pitchFamily="34" charset="-120"/>
              </a:rPr>
              <a:t>La plus grande partie du développement cérébral se déroule après la naissance. Le cerveau élimine les connexions peu actives (élagage synaptique) et renforce les connexions utiles (principe de Hebb : « Neurons that fire together wire together »).</a:t>
            </a:r>
            <a:endParaRPr lang="ar-DZ" sz="1600" dirty="0">
              <a:solidFill>
                <a:srgbClr val="4B4A4A"/>
              </a:solidFill>
              <a:latin typeface="Geist" pitchFamily="34" charset="0"/>
              <a:ea typeface="Geist" pitchFamily="34" charset="-122"/>
              <a:cs typeface="Geist" pitchFamily="34" charset="-120"/>
            </a:endParaRPr>
          </a:p>
          <a:p>
            <a:pPr algn="r" rtl="1">
              <a:lnSpc>
                <a:spcPct val="150000"/>
              </a:lnSpc>
            </a:pPr>
            <a:r>
              <a:rPr lang="ar-DZ" sz="2000" dirty="0"/>
              <a:t>تحدث غالبية مراحل تطوّر الدماغ بعد الولادة. يقوم الدماغ بإزالة الاتصالات العصبية قليلة النشاط (التقليم التشابكي)، ويقوّي الاتصالات المفيدة (وفق مبدأ هِب: «الخلايا العصبية التي تنشط معًا، ترتبط معًا»).</a:t>
            </a:r>
          </a:p>
          <a:p>
            <a:pPr marL="0" indent="0" algn="l">
              <a:lnSpc>
                <a:spcPts val="1700"/>
              </a:lnSpc>
              <a:buNone/>
            </a:pPr>
            <a:endParaRPr lang="en-US" sz="1600" dirty="0"/>
          </a:p>
        </p:txBody>
      </p:sp>
      <p:sp>
        <p:nvSpPr>
          <p:cNvPr id="4" name="Text 2"/>
          <p:cNvSpPr/>
          <p:nvPr/>
        </p:nvSpPr>
        <p:spPr>
          <a:xfrm>
            <a:off x="3122280" y="2295168"/>
            <a:ext cx="2074664" cy="254317"/>
          </a:xfrm>
          <a:prstGeom prst="rect">
            <a:avLst/>
          </a:prstGeom>
          <a:noFill/>
          <a:ln/>
        </p:spPr>
        <p:txBody>
          <a:bodyPr wrap="none" lIns="0" tIns="0" rIns="0" bIns="0" rtlCol="0" anchor="t"/>
          <a:lstStyle/>
          <a:p>
            <a:pPr algn="r" rtl="1">
              <a:lnSpc>
                <a:spcPts val="2000"/>
              </a:lnSpc>
            </a:pPr>
            <a:r>
              <a:rPr lang="en-US" sz="1600" b="1" dirty="0">
                <a:solidFill>
                  <a:srgbClr val="006747"/>
                </a:solidFill>
                <a:latin typeface="Noto Serif SC Bold" pitchFamily="34" charset="0"/>
                <a:ea typeface="Noto Serif SC Bold" pitchFamily="34" charset="-122"/>
                <a:cs typeface="Noto Serif SC Bold" pitchFamily="34" charset="-120"/>
              </a:rPr>
              <a:t>Connectivité et TND</a:t>
            </a:r>
            <a:r>
              <a:rPr lang="ar-DZ" sz="1600" b="1" dirty="0">
                <a:solidFill>
                  <a:srgbClr val="006747"/>
                </a:solidFill>
                <a:latin typeface="Noto Serif SC Bold" pitchFamily="34" charset="0"/>
                <a:ea typeface="Noto Serif SC Bold" pitchFamily="34" charset="-122"/>
                <a:cs typeface="Noto Serif SC Bold" pitchFamily="34" charset="-120"/>
              </a:rPr>
              <a:t>  </a:t>
            </a:r>
            <a:r>
              <a:rPr lang="ar-DZ" sz="1600" b="1" dirty="0"/>
              <a:t>الارتباطية واضطرابات النمو العصبي (</a:t>
            </a:r>
            <a:r>
              <a:rPr lang="fr-FR" sz="1600" b="1" dirty="0"/>
              <a:t>TND)</a:t>
            </a:r>
          </a:p>
          <a:p>
            <a:pPr marL="0" indent="0" algn="l">
              <a:lnSpc>
                <a:spcPts val="2000"/>
              </a:lnSpc>
              <a:buNone/>
            </a:pPr>
            <a:endParaRPr lang="en-US" sz="1600" dirty="0"/>
          </a:p>
        </p:txBody>
      </p:sp>
      <p:sp>
        <p:nvSpPr>
          <p:cNvPr id="5" name="Text 3"/>
          <p:cNvSpPr/>
          <p:nvPr/>
        </p:nvSpPr>
        <p:spPr>
          <a:xfrm>
            <a:off x="542568" y="2888337"/>
            <a:ext cx="6607254" cy="650796"/>
          </a:xfrm>
          <a:prstGeom prst="rect">
            <a:avLst/>
          </a:prstGeom>
          <a:noFill/>
          <a:ln/>
        </p:spPr>
        <p:txBody>
          <a:bodyPr wrap="square" lIns="0" tIns="0" rIns="0" bIns="0" rtlCol="0" anchor="t"/>
          <a:lstStyle/>
          <a:p>
            <a:pPr marL="0" indent="0" algn="l">
              <a:lnSpc>
                <a:spcPts val="1700"/>
              </a:lnSpc>
              <a:buNone/>
            </a:pPr>
            <a:r>
              <a:rPr lang="en-US" sz="1200" b="1" dirty="0">
                <a:solidFill>
                  <a:srgbClr val="4B4A4A"/>
                </a:solidFill>
                <a:latin typeface="Geist" pitchFamily="34" charset="0"/>
                <a:ea typeface="Geist" pitchFamily="34" charset="-122"/>
                <a:cs typeface="Geist" pitchFamily="34" charset="-120"/>
              </a:rPr>
              <a:t>Le connectome est organisé en sept grands réseaux. Bien que le « plan de base » soit génétiquement contraint, la connectivité fonctionnelle est sans cesse renouvelée par les expériences vécues. La culture donne forme au </a:t>
            </a:r>
            <a:r>
              <a:rPr lang="en-US" sz="1200" b="1" dirty="0" err="1">
                <a:solidFill>
                  <a:srgbClr val="4B4A4A"/>
                </a:solidFill>
                <a:latin typeface="Geist" pitchFamily="34" charset="0"/>
                <a:ea typeface="Geist" pitchFamily="34" charset="-122"/>
                <a:cs typeface="Geist" pitchFamily="34" charset="-120"/>
              </a:rPr>
              <a:t>cerveau</a:t>
            </a:r>
            <a:r>
              <a:rPr lang="en-US" sz="1200" b="1" dirty="0">
                <a:solidFill>
                  <a:srgbClr val="4B4A4A"/>
                </a:solidFill>
                <a:latin typeface="Geist" pitchFamily="34" charset="0"/>
                <a:ea typeface="Geist" pitchFamily="34" charset="-122"/>
                <a:cs typeface="Geist" pitchFamily="34" charset="-120"/>
              </a:rPr>
              <a:t>.</a:t>
            </a:r>
            <a:endParaRPr lang="ar-DZ" sz="1200" b="1" dirty="0">
              <a:solidFill>
                <a:srgbClr val="4B4A4A"/>
              </a:solidFill>
              <a:latin typeface="Geist" pitchFamily="34" charset="0"/>
              <a:ea typeface="Geist" pitchFamily="34" charset="-122"/>
              <a:cs typeface="Geist" pitchFamily="34" charset="-120"/>
            </a:endParaRPr>
          </a:p>
          <a:p>
            <a:pPr algn="r" rtl="1">
              <a:lnSpc>
                <a:spcPts val="1700"/>
              </a:lnSpc>
            </a:pPr>
            <a:r>
              <a:rPr lang="ar-DZ" sz="1400" b="1" dirty="0"/>
              <a:t>يُنظَّم المِشبَك العصبي في سبع شبكات كبرى. ورغم أن «الخطة الأساسية» محدّدة وراثيًا، فإن الارتباطية الوظيفية تتغيّر باستمرار حسب التجارب الحياتية. الثقافة تشكّل الدماغ.</a:t>
            </a:r>
          </a:p>
          <a:p>
            <a:pPr marL="0" indent="0" algn="l">
              <a:lnSpc>
                <a:spcPts val="1700"/>
              </a:lnSpc>
              <a:buNone/>
            </a:pPr>
            <a:endParaRPr lang="en-US" sz="1050" dirty="0"/>
          </a:p>
        </p:txBody>
      </p:sp>
      <p:sp>
        <p:nvSpPr>
          <p:cNvPr id="6" name="Text 4"/>
          <p:cNvSpPr/>
          <p:nvPr/>
        </p:nvSpPr>
        <p:spPr>
          <a:xfrm>
            <a:off x="534948" y="4120535"/>
            <a:ext cx="6607254" cy="216932"/>
          </a:xfrm>
          <a:prstGeom prst="rect">
            <a:avLst/>
          </a:prstGeom>
          <a:noFill/>
          <a:ln/>
        </p:spPr>
        <p:txBody>
          <a:bodyPr wrap="none" lIns="0" tIns="0" rIns="0" bIns="0" rtlCol="0" anchor="t"/>
          <a:lstStyle/>
          <a:p>
            <a:pPr marL="0" indent="0" algn="l">
              <a:lnSpc>
                <a:spcPct val="150000"/>
              </a:lnSpc>
              <a:buNone/>
            </a:pPr>
            <a:r>
              <a:rPr lang="en-US" sz="1400" b="1" dirty="0">
                <a:solidFill>
                  <a:srgbClr val="4B4A4A"/>
                </a:solidFill>
                <a:latin typeface="Geist" pitchFamily="34" charset="0"/>
                <a:ea typeface="Geist" pitchFamily="34" charset="-122"/>
                <a:cs typeface="Geist" pitchFamily="34" charset="-120"/>
              </a:rPr>
              <a:t>La présence d'un TND se traduit par une connectivité « particulière » ou « </a:t>
            </a:r>
            <a:r>
              <a:rPr lang="en-US" sz="1400" b="1" dirty="0" err="1">
                <a:solidFill>
                  <a:srgbClr val="4B4A4A"/>
                </a:solidFill>
                <a:latin typeface="Geist" pitchFamily="34" charset="0"/>
                <a:ea typeface="Geist" pitchFamily="34" charset="-122"/>
                <a:cs typeface="Geist" pitchFamily="34" charset="-120"/>
              </a:rPr>
              <a:t>aberrante</a:t>
            </a:r>
            <a:r>
              <a:rPr lang="en-US" sz="1400" b="1" dirty="0">
                <a:solidFill>
                  <a:srgbClr val="4B4A4A"/>
                </a:solidFill>
                <a:latin typeface="Geist" pitchFamily="34" charset="0"/>
                <a:ea typeface="Geist" pitchFamily="34" charset="-122"/>
                <a:cs typeface="Geist" pitchFamily="34" charset="-120"/>
              </a:rPr>
              <a:t> ».</a:t>
            </a:r>
            <a:endParaRPr lang="ar-DZ" sz="1400" b="1" dirty="0">
              <a:solidFill>
                <a:srgbClr val="4B4A4A"/>
              </a:solidFill>
              <a:latin typeface="Geist" pitchFamily="34" charset="0"/>
              <a:ea typeface="Geist" pitchFamily="34" charset="-122"/>
              <a:cs typeface="Geist" pitchFamily="34" charset="-120"/>
            </a:endParaRPr>
          </a:p>
          <a:p>
            <a:pPr algn="r" rtl="1">
              <a:lnSpc>
                <a:spcPct val="150000"/>
              </a:lnSpc>
            </a:pPr>
            <a:r>
              <a:rPr lang="ar-DZ" sz="1600" b="1" dirty="0"/>
              <a:t>تظهر اضطرابات النمو العصبي في شكل ارتباطية «مميزة» أو «غير نمطية».</a:t>
            </a:r>
          </a:p>
          <a:p>
            <a:pPr marL="0" indent="0" algn="l">
              <a:lnSpc>
                <a:spcPts val="1700"/>
              </a:lnSpc>
              <a:buNone/>
            </a:pPr>
            <a:endParaRPr lang="en-US" sz="1100" b="1" dirty="0"/>
          </a:p>
        </p:txBody>
      </p:sp>
      <p:sp>
        <p:nvSpPr>
          <p:cNvPr id="7" name="Text 5"/>
          <p:cNvSpPr/>
          <p:nvPr/>
        </p:nvSpPr>
        <p:spPr>
          <a:xfrm>
            <a:off x="334223" y="5060798"/>
            <a:ext cx="6607254" cy="433864"/>
          </a:xfrm>
          <a:prstGeom prst="rect">
            <a:avLst/>
          </a:prstGeom>
          <a:noFill/>
          <a:ln/>
        </p:spPr>
        <p:txBody>
          <a:bodyPr wrap="square" lIns="0" tIns="0" rIns="0" bIns="0" rtlCol="0" anchor="t"/>
          <a:lstStyle/>
          <a:p>
            <a:pPr marL="342900" indent="-342900" algn="l">
              <a:lnSpc>
                <a:spcPts val="1700"/>
              </a:lnSpc>
              <a:buSzPct val="100000"/>
              <a:buChar char="•"/>
            </a:pPr>
            <a:r>
              <a:rPr lang="en-US" sz="1400" b="1" dirty="0">
                <a:solidFill>
                  <a:srgbClr val="4B4A4A"/>
                </a:solidFill>
                <a:latin typeface="Geist" pitchFamily="34" charset="0"/>
                <a:ea typeface="Geist" pitchFamily="34" charset="-122"/>
                <a:cs typeface="Geist" pitchFamily="34" charset="-120"/>
              </a:rPr>
              <a:t>Dans le TSA, l'attention est portée sur les systèmes les moins ambigus (symboles écrits) au détriment des systèmes </a:t>
            </a:r>
            <a:r>
              <a:rPr lang="en-US" sz="1400" b="1" dirty="0" err="1">
                <a:solidFill>
                  <a:srgbClr val="4B4A4A"/>
                </a:solidFill>
                <a:latin typeface="Geist" pitchFamily="34" charset="0"/>
                <a:ea typeface="Geist" pitchFamily="34" charset="-122"/>
                <a:cs typeface="Geist" pitchFamily="34" charset="-120"/>
              </a:rPr>
              <a:t>interactifs</a:t>
            </a:r>
            <a:r>
              <a:rPr lang="en-US" sz="1400" b="1" dirty="0">
                <a:solidFill>
                  <a:srgbClr val="4B4A4A"/>
                </a:solidFill>
                <a:latin typeface="Geist" pitchFamily="34" charset="0"/>
                <a:ea typeface="Geist" pitchFamily="34" charset="-122"/>
                <a:cs typeface="Geist" pitchFamily="34" charset="-120"/>
              </a:rPr>
              <a:t>.</a:t>
            </a:r>
            <a:endParaRPr lang="ar-DZ" sz="1400" b="1" dirty="0">
              <a:solidFill>
                <a:srgbClr val="4B4A4A"/>
              </a:solidFill>
              <a:latin typeface="Geist" pitchFamily="34" charset="0"/>
              <a:ea typeface="Geist" pitchFamily="34" charset="-122"/>
              <a:cs typeface="Geist" pitchFamily="34" charset="-120"/>
            </a:endParaRPr>
          </a:p>
          <a:p>
            <a:pPr algn="r" rtl="1">
              <a:buFont typeface="Arial" panose="020B0604020202020204" pitchFamily="34" charset="0"/>
              <a:buChar char="•"/>
            </a:pPr>
            <a:r>
              <a:rPr lang="ar-DZ" sz="1600" b="1" dirty="0"/>
              <a:t>في اضطراب طيف التوحد (</a:t>
            </a:r>
            <a:r>
              <a:rPr lang="fr-FR" sz="1600" b="1" dirty="0"/>
              <a:t>TSA)، </a:t>
            </a:r>
            <a:r>
              <a:rPr lang="ar-DZ" sz="1600" b="1" dirty="0"/>
              <a:t>يتركز الانتباه على الأنظمة الأقل غموضًا (مثل الرموز المكتوبة) على حساب الأنظمة التفاعلية.</a:t>
            </a:r>
          </a:p>
          <a:p>
            <a:pPr marL="342900" indent="-342900" algn="l">
              <a:lnSpc>
                <a:spcPts val="1700"/>
              </a:lnSpc>
              <a:buSzPct val="100000"/>
              <a:buChar char="•"/>
            </a:pPr>
            <a:endParaRPr lang="en-US" sz="1400" b="1" dirty="0"/>
          </a:p>
        </p:txBody>
      </p:sp>
      <p:sp>
        <p:nvSpPr>
          <p:cNvPr id="8" name="Text 6"/>
          <p:cNvSpPr/>
          <p:nvPr/>
        </p:nvSpPr>
        <p:spPr>
          <a:xfrm>
            <a:off x="334223" y="6222563"/>
            <a:ext cx="6607254" cy="433864"/>
          </a:xfrm>
          <a:prstGeom prst="rect">
            <a:avLst/>
          </a:prstGeom>
          <a:noFill/>
          <a:ln/>
        </p:spPr>
        <p:txBody>
          <a:bodyPr wrap="square" lIns="0" tIns="0" rIns="0" bIns="0" rtlCol="0" anchor="t"/>
          <a:lstStyle/>
          <a:p>
            <a:pPr marL="342900" indent="-342900" algn="l">
              <a:lnSpc>
                <a:spcPct val="150000"/>
              </a:lnSpc>
              <a:buSzPct val="100000"/>
              <a:buChar char="•"/>
            </a:pPr>
            <a:r>
              <a:rPr lang="en-US" sz="1200" b="1" dirty="0">
                <a:solidFill>
                  <a:srgbClr val="4B4A4A"/>
                </a:solidFill>
                <a:latin typeface="Geist" pitchFamily="34" charset="0"/>
                <a:ea typeface="Geist" pitchFamily="34" charset="-122"/>
                <a:cs typeface="Geist" pitchFamily="34" charset="-120"/>
              </a:rPr>
              <a:t>Dans le TDA/H, les difficultés de contrôle et d'inhibition sont liées à des différences de connectivité dans le réseau préfrontal, limbique et </a:t>
            </a:r>
            <a:r>
              <a:rPr lang="en-US" sz="1200" b="1" dirty="0" err="1">
                <a:solidFill>
                  <a:srgbClr val="4B4A4A"/>
                </a:solidFill>
                <a:latin typeface="Geist" pitchFamily="34" charset="0"/>
                <a:ea typeface="Geist" pitchFamily="34" charset="-122"/>
                <a:cs typeface="Geist" pitchFamily="34" charset="-120"/>
              </a:rPr>
              <a:t>cérébelleux</a:t>
            </a:r>
            <a:r>
              <a:rPr lang="en-US" sz="1200" b="1" dirty="0">
                <a:solidFill>
                  <a:srgbClr val="4B4A4A"/>
                </a:solidFill>
                <a:latin typeface="Geist" pitchFamily="34" charset="0"/>
                <a:ea typeface="Geist" pitchFamily="34" charset="-122"/>
                <a:cs typeface="Geist" pitchFamily="34" charset="-120"/>
              </a:rPr>
              <a:t>.</a:t>
            </a:r>
            <a:endParaRPr lang="ar-DZ" sz="1200" b="1" dirty="0">
              <a:solidFill>
                <a:srgbClr val="4B4A4A"/>
              </a:solidFill>
              <a:latin typeface="Geist" pitchFamily="34" charset="0"/>
              <a:ea typeface="Geist" pitchFamily="34" charset="-122"/>
              <a:cs typeface="Geist" pitchFamily="34" charset="-120"/>
            </a:endParaRPr>
          </a:p>
          <a:p>
            <a:pPr marL="342900" indent="-342900" algn="r" rtl="1">
              <a:lnSpc>
                <a:spcPct val="150000"/>
              </a:lnSpc>
              <a:buSzPct val="100000"/>
              <a:buFontTx/>
              <a:buChar char="•"/>
            </a:pPr>
            <a:r>
              <a:rPr lang="ar-DZ" sz="1600" b="1" dirty="0"/>
              <a:t>في اضطراب فرط الحركة وتشتت الانتباه (</a:t>
            </a:r>
            <a:r>
              <a:rPr lang="fr-FR" sz="1600" b="1" dirty="0"/>
              <a:t>TDAH)، </a:t>
            </a:r>
            <a:r>
              <a:rPr lang="ar-DZ" sz="1600" b="1" dirty="0"/>
              <a:t>ترتبط صعوبات التحكم والكبح باختلافات في الارتباطية داخل الشبكة الجبهية الأمامية، والليمبية، والمخيخية.</a:t>
            </a:r>
          </a:p>
          <a:p>
            <a:pPr marL="342900" indent="-342900" algn="l">
              <a:lnSpc>
                <a:spcPts val="1700"/>
              </a:lnSpc>
              <a:buSzPct val="100000"/>
              <a:buChar char="•"/>
            </a:pPr>
            <a:endParaRPr lang="en-US" sz="1200" b="1" dirty="0"/>
          </a:p>
        </p:txBody>
      </p:sp>
      <p:pic>
        <p:nvPicPr>
          <p:cNvPr id="9" name="Image 0" descr="preencoded.png"/>
          <p:cNvPicPr>
            <a:picLocks noChangeAspect="1"/>
          </p:cNvPicPr>
          <p:nvPr/>
        </p:nvPicPr>
        <p:blipFill>
          <a:blip r:embed="rId3"/>
          <a:stretch>
            <a:fillRect/>
          </a:stretch>
        </p:blipFill>
        <p:spPr>
          <a:xfrm>
            <a:off x="7488198" y="3725704"/>
            <a:ext cx="6607254" cy="4688562"/>
          </a:xfrm>
          <a:prstGeom prst="rect">
            <a:avLst/>
          </a:prstGeom>
        </p:spPr>
      </p:pic>
      <p:sp>
        <p:nvSpPr>
          <p:cNvPr id="10" name="Text 7"/>
          <p:cNvSpPr/>
          <p:nvPr/>
        </p:nvSpPr>
        <p:spPr>
          <a:xfrm>
            <a:off x="7488198" y="8566785"/>
            <a:ext cx="6607254" cy="433864"/>
          </a:xfrm>
          <a:prstGeom prst="rect">
            <a:avLst/>
          </a:prstGeom>
          <a:noFill/>
          <a:ln/>
        </p:spPr>
        <p:txBody>
          <a:bodyPr wrap="square" lIns="0" tIns="0" rIns="0" bIns="0" rtlCol="0" anchor="t"/>
          <a:lstStyle/>
          <a:p>
            <a:pPr marL="0" indent="0" algn="l">
              <a:lnSpc>
                <a:spcPts val="1700"/>
              </a:lnSpc>
              <a:buNone/>
            </a:pPr>
            <a:r>
              <a:rPr lang="en-US" sz="1050" dirty="0">
                <a:solidFill>
                  <a:srgbClr val="4B4A4A"/>
                </a:solidFill>
                <a:latin typeface="Geist" pitchFamily="34" charset="0"/>
                <a:ea typeface="Geist" pitchFamily="34" charset="-122"/>
                <a:cs typeface="Geist" pitchFamily="34" charset="-120"/>
              </a:rPr>
              <a:t>Les fonctions récentes, comme la lecture, nécessitent un « recyclage neuronal » dans des régions corticales à forte plasticité.</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7240" y="69398"/>
            <a:ext cx="11780639" cy="607338"/>
          </a:xfrm>
          <a:prstGeom prst="rect">
            <a:avLst/>
          </a:prstGeom>
          <a:noFill/>
          <a:ln/>
        </p:spPr>
        <p:txBody>
          <a:bodyPr wrap="none" lIns="0" tIns="0" rIns="0" bIns="0" rtlCol="0" anchor="t"/>
          <a:lstStyle/>
          <a:p>
            <a:pPr marL="0" indent="0" algn="ctr">
              <a:lnSpc>
                <a:spcPts val="4750"/>
              </a:lnSpc>
              <a:buNone/>
            </a:pPr>
            <a:r>
              <a:rPr lang="en-US" sz="3800" b="1" dirty="0">
                <a:solidFill>
                  <a:srgbClr val="006747"/>
                </a:solidFill>
                <a:latin typeface="Noto Serif SC Bold" pitchFamily="34" charset="0"/>
                <a:ea typeface="Noto Serif SC Bold" pitchFamily="34" charset="-122"/>
                <a:cs typeface="Noto Serif SC Bold" pitchFamily="34" charset="-120"/>
              </a:rPr>
              <a:t>Les Processus : </a:t>
            </a:r>
            <a:r>
              <a:rPr lang="en-US" sz="3800" b="1" dirty="0" err="1">
                <a:solidFill>
                  <a:srgbClr val="006747"/>
                </a:solidFill>
                <a:latin typeface="Noto Serif SC Bold" pitchFamily="34" charset="0"/>
                <a:ea typeface="Noto Serif SC Bold" pitchFamily="34" charset="-122"/>
                <a:cs typeface="Noto Serif SC Bold" pitchFamily="34" charset="-120"/>
              </a:rPr>
              <a:t>Trajectoires</a:t>
            </a:r>
            <a:r>
              <a:rPr lang="en-US" sz="3800" b="1" dirty="0">
                <a:solidFill>
                  <a:srgbClr val="006747"/>
                </a:solidFill>
                <a:latin typeface="Noto Serif SC Bold" pitchFamily="34" charset="0"/>
                <a:ea typeface="Noto Serif SC Bold" pitchFamily="34" charset="-122"/>
                <a:cs typeface="Noto Serif SC Bold" pitchFamily="34" charset="-120"/>
              </a:rPr>
              <a:t> </a:t>
            </a:r>
            <a:r>
              <a:rPr lang="en-US" sz="3800" b="1" dirty="0" err="1">
                <a:solidFill>
                  <a:srgbClr val="006747"/>
                </a:solidFill>
                <a:latin typeface="Noto Serif SC Bold" pitchFamily="34" charset="0"/>
                <a:ea typeface="Noto Serif SC Bold" pitchFamily="34" charset="-122"/>
                <a:cs typeface="Noto Serif SC Bold" pitchFamily="34" charset="-120"/>
              </a:rPr>
              <a:t>Développementales</a:t>
            </a:r>
            <a:endParaRPr lang="ar-DZ" sz="3800" b="1" dirty="0">
              <a:solidFill>
                <a:srgbClr val="006747"/>
              </a:solidFill>
              <a:latin typeface="Noto Serif SC Bold" pitchFamily="34" charset="0"/>
              <a:ea typeface="Noto Serif SC Bold" pitchFamily="34" charset="-122"/>
              <a:cs typeface="Noto Serif SC Bold" pitchFamily="34" charset="-120"/>
            </a:endParaRPr>
          </a:p>
          <a:p>
            <a:pPr algn="ctr">
              <a:lnSpc>
                <a:spcPts val="4750"/>
              </a:lnSpc>
            </a:pPr>
            <a:r>
              <a:rPr lang="ar-DZ" sz="4000" b="1" dirty="0"/>
              <a:t>العمليات : المسارات النمائية</a:t>
            </a:r>
          </a:p>
          <a:p>
            <a:pPr marL="0" indent="0" algn="ctr">
              <a:lnSpc>
                <a:spcPts val="4750"/>
              </a:lnSpc>
              <a:buNone/>
            </a:pPr>
            <a:endParaRPr lang="en-US" sz="3800" dirty="0"/>
          </a:p>
        </p:txBody>
      </p:sp>
      <p:sp>
        <p:nvSpPr>
          <p:cNvPr id="3" name="Text 1"/>
          <p:cNvSpPr/>
          <p:nvPr/>
        </p:nvSpPr>
        <p:spPr>
          <a:xfrm>
            <a:off x="754380" y="1230869"/>
            <a:ext cx="13075920" cy="621744"/>
          </a:xfrm>
          <a:prstGeom prst="rect">
            <a:avLst/>
          </a:prstGeom>
          <a:noFill/>
          <a:ln/>
        </p:spPr>
        <p:txBody>
          <a:bodyPr wrap="squar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La notion de trajectoire développementale (processus) relie la performance à l'âge pour une tâche donnée. L'objectif est de voir si cette fonction diffère du développement typique. Dans le développement atypique, la variabilité des contraintes entraîne des trajectoires </a:t>
            </a:r>
            <a:r>
              <a:rPr lang="en-US" sz="1500" dirty="0" err="1">
                <a:solidFill>
                  <a:srgbClr val="4B4A4A"/>
                </a:solidFill>
                <a:latin typeface="Geist" pitchFamily="34" charset="0"/>
                <a:ea typeface="Geist" pitchFamily="34" charset="-122"/>
                <a:cs typeface="Geist" pitchFamily="34" charset="-120"/>
              </a:rPr>
              <a:t>modifiées</a:t>
            </a:r>
            <a:r>
              <a:rPr lang="en-US" sz="1500" dirty="0">
                <a:solidFill>
                  <a:srgbClr val="4B4A4A"/>
                </a:solidFill>
                <a:latin typeface="Geist" pitchFamily="34" charset="0"/>
                <a:ea typeface="Geist" pitchFamily="34" charset="-122"/>
                <a:cs typeface="Geist" pitchFamily="34" charset="-120"/>
              </a:rPr>
              <a:t>.</a:t>
            </a:r>
            <a:endParaRPr lang="ar-DZ" sz="1500" dirty="0">
              <a:solidFill>
                <a:srgbClr val="4B4A4A"/>
              </a:solidFill>
              <a:latin typeface="Geist" pitchFamily="34" charset="0"/>
              <a:ea typeface="Geist" pitchFamily="34" charset="-122"/>
              <a:cs typeface="Geist" pitchFamily="34" charset="-120"/>
            </a:endParaRPr>
          </a:p>
          <a:p>
            <a:pPr algn="r" rtl="1">
              <a:lnSpc>
                <a:spcPts val="2400"/>
              </a:lnSpc>
            </a:pPr>
            <a:r>
              <a:rPr lang="ar-DZ" sz="1600" dirty="0"/>
              <a:t>ترتبط فكرة </a:t>
            </a:r>
            <a:r>
              <a:rPr lang="ar-DZ" sz="1600" b="1" dirty="0"/>
              <a:t>المسار النمائي</a:t>
            </a:r>
            <a:r>
              <a:rPr lang="ar-DZ" sz="1600" dirty="0"/>
              <a:t> (</a:t>
            </a:r>
            <a:r>
              <a:rPr lang="fr-FR" sz="1600" dirty="0"/>
              <a:t>processus) </a:t>
            </a:r>
            <a:r>
              <a:rPr lang="ar-DZ" sz="1600" dirty="0"/>
              <a:t> بالعلاقة بين الأداء والعمر في مهمة معيّنة. والهدف هو معرفة ما إذا كانت هذه الوظيفة تختلف عن التطوّر النموذجي.في التطوّر غير النمطي، تؤدي تغيّرات القيود إلى مسارات نمائية معدّلة</a:t>
            </a:r>
          </a:p>
        </p:txBody>
      </p:sp>
      <p:sp>
        <p:nvSpPr>
          <p:cNvPr id="4" name="Shape 2"/>
          <p:cNvSpPr/>
          <p:nvPr/>
        </p:nvSpPr>
        <p:spPr>
          <a:xfrm>
            <a:off x="7303770" y="2370653"/>
            <a:ext cx="22860" cy="4797266"/>
          </a:xfrm>
          <a:prstGeom prst="roundRect">
            <a:avLst>
              <a:gd name="adj" fmla="val 765100"/>
            </a:avLst>
          </a:prstGeom>
          <a:solidFill>
            <a:srgbClr val="B7D5CA"/>
          </a:solidFill>
          <a:ln/>
        </p:spPr>
      </p:sp>
      <p:sp>
        <p:nvSpPr>
          <p:cNvPr id="5" name="Shape 3"/>
          <p:cNvSpPr/>
          <p:nvPr/>
        </p:nvSpPr>
        <p:spPr>
          <a:xfrm>
            <a:off x="6949440" y="2577822"/>
            <a:ext cx="388620" cy="22860"/>
          </a:xfrm>
          <a:prstGeom prst="roundRect">
            <a:avLst>
              <a:gd name="adj" fmla="val 765100"/>
            </a:avLst>
          </a:prstGeom>
          <a:solidFill>
            <a:srgbClr val="B7D5CA"/>
          </a:solidFill>
          <a:ln/>
        </p:spPr>
      </p:sp>
      <p:sp>
        <p:nvSpPr>
          <p:cNvPr id="6" name="Shape 4"/>
          <p:cNvSpPr/>
          <p:nvPr/>
        </p:nvSpPr>
        <p:spPr>
          <a:xfrm>
            <a:off x="7242334" y="2516386"/>
            <a:ext cx="145733" cy="145733"/>
          </a:xfrm>
          <a:prstGeom prst="roundRect">
            <a:avLst>
              <a:gd name="adj" fmla="val 313724"/>
            </a:avLst>
          </a:prstGeom>
          <a:solidFill>
            <a:srgbClr val="006747"/>
          </a:solidFill>
          <a:ln/>
        </p:spPr>
      </p:sp>
      <p:sp>
        <p:nvSpPr>
          <p:cNvPr id="7" name="Text 5"/>
          <p:cNvSpPr/>
          <p:nvPr/>
        </p:nvSpPr>
        <p:spPr>
          <a:xfrm>
            <a:off x="4108847" y="2437448"/>
            <a:ext cx="2429113" cy="303609"/>
          </a:xfrm>
          <a:prstGeom prst="rect">
            <a:avLst/>
          </a:prstGeom>
          <a:noFill/>
          <a:ln/>
        </p:spPr>
        <p:txBody>
          <a:bodyPr wrap="none" lIns="0" tIns="0" rIns="0" bIns="0" rtlCol="0" anchor="t"/>
          <a:lstStyle/>
          <a:p>
            <a:pPr algn="r">
              <a:lnSpc>
                <a:spcPts val="2350"/>
              </a:lnSpc>
            </a:pPr>
            <a:r>
              <a:rPr lang="en-US" sz="1900" b="1" dirty="0">
                <a:solidFill>
                  <a:srgbClr val="4B4A4A"/>
                </a:solidFill>
                <a:latin typeface="Noto Serif SC Bold" pitchFamily="34" charset="0"/>
                <a:ea typeface="Noto Serif SC Bold" pitchFamily="34" charset="-122"/>
                <a:cs typeface="Noto Serif SC Bold" pitchFamily="34" charset="-120"/>
              </a:rPr>
              <a:t>Retard au </a:t>
            </a:r>
            <a:r>
              <a:rPr lang="en-US" sz="1900" b="1" dirty="0" err="1">
                <a:solidFill>
                  <a:srgbClr val="4B4A4A"/>
                </a:solidFill>
                <a:latin typeface="Noto Serif SC Bold" pitchFamily="34" charset="0"/>
                <a:ea typeface="Noto Serif SC Bold" pitchFamily="34" charset="-122"/>
                <a:cs typeface="Noto Serif SC Bold" pitchFamily="34" charset="-120"/>
              </a:rPr>
              <a:t>Départ</a:t>
            </a:r>
            <a:r>
              <a:rPr lang="ar-DZ" sz="1900" b="1" dirty="0">
                <a:solidFill>
                  <a:srgbClr val="4B4A4A"/>
                </a:solidFill>
                <a:latin typeface="Noto Serif SC Bold" pitchFamily="34" charset="0"/>
                <a:ea typeface="Noto Serif SC Bold" pitchFamily="34" charset="-122"/>
                <a:cs typeface="Noto Serif SC Bold" pitchFamily="34" charset="-120"/>
              </a:rPr>
              <a:t> </a:t>
            </a:r>
            <a:r>
              <a:rPr lang="ar-DZ" sz="2000" b="1" dirty="0"/>
              <a:t>تأخر في البداية</a:t>
            </a:r>
          </a:p>
          <a:p>
            <a:pPr marL="0" indent="0" algn="r">
              <a:lnSpc>
                <a:spcPts val="2350"/>
              </a:lnSpc>
              <a:buNone/>
            </a:pPr>
            <a:endParaRPr lang="en-US" sz="1900" dirty="0"/>
          </a:p>
        </p:txBody>
      </p:sp>
      <p:sp>
        <p:nvSpPr>
          <p:cNvPr id="8" name="Text 6"/>
          <p:cNvSpPr/>
          <p:nvPr/>
        </p:nvSpPr>
        <p:spPr>
          <a:xfrm>
            <a:off x="777240" y="2857619"/>
            <a:ext cx="5760720" cy="310872"/>
          </a:xfrm>
          <a:prstGeom prst="rect">
            <a:avLst/>
          </a:prstGeom>
          <a:noFill/>
          <a:ln/>
        </p:spPr>
        <p:txBody>
          <a:bodyPr wrap="none" lIns="0" tIns="0" rIns="0" bIns="0" rtlCol="0" anchor="t"/>
          <a:lstStyle/>
          <a:p>
            <a:pPr marL="0" indent="0" algn="r">
              <a:lnSpc>
                <a:spcPts val="2400"/>
              </a:lnSpc>
              <a:buNone/>
            </a:pPr>
            <a:r>
              <a:rPr lang="en-US" sz="1500" dirty="0">
                <a:solidFill>
                  <a:srgbClr val="4B4A4A"/>
                </a:solidFill>
                <a:latin typeface="Geist" pitchFamily="34" charset="0"/>
                <a:ea typeface="Geist" pitchFamily="34" charset="-122"/>
                <a:cs typeface="Geist" pitchFamily="34" charset="-120"/>
              </a:rPr>
              <a:t>La performance initiale est inférieure à la </a:t>
            </a:r>
            <a:r>
              <a:rPr lang="en-US" sz="1500" dirty="0" err="1">
                <a:solidFill>
                  <a:srgbClr val="4B4A4A"/>
                </a:solidFill>
                <a:latin typeface="Geist" pitchFamily="34" charset="0"/>
                <a:ea typeface="Geist" pitchFamily="34" charset="-122"/>
                <a:cs typeface="Geist" pitchFamily="34" charset="-120"/>
              </a:rPr>
              <a:t>norme</a:t>
            </a:r>
            <a:endParaRPr lang="ar-DZ" sz="1500" dirty="0">
              <a:solidFill>
                <a:srgbClr val="4B4A4A"/>
              </a:solidFill>
              <a:latin typeface="Geist" pitchFamily="34" charset="0"/>
              <a:ea typeface="Geist" pitchFamily="34" charset="-122"/>
              <a:cs typeface="Geist" pitchFamily="34" charset="-120"/>
            </a:endParaRPr>
          </a:p>
          <a:p>
            <a:pPr algn="r">
              <a:lnSpc>
                <a:spcPts val="2400"/>
              </a:lnSpc>
            </a:pPr>
            <a:r>
              <a:rPr lang="ar-DZ" sz="1600" dirty="0"/>
              <a:t>يكون الأداء الأولي أقل من المعدّل الطبيعي.</a:t>
            </a:r>
          </a:p>
          <a:p>
            <a:pPr marL="0" indent="0" algn="r">
              <a:lnSpc>
                <a:spcPts val="2400"/>
              </a:lnSpc>
              <a:buNone/>
            </a:pPr>
            <a:r>
              <a:rPr lang="en-US" sz="1500" dirty="0">
                <a:solidFill>
                  <a:srgbClr val="4B4A4A"/>
                </a:solidFill>
                <a:latin typeface="Geist" pitchFamily="34" charset="0"/>
                <a:ea typeface="Geist" pitchFamily="34" charset="-122"/>
                <a:cs typeface="Geist" pitchFamily="34" charset="-120"/>
              </a:rPr>
              <a:t>.</a:t>
            </a:r>
            <a:endParaRPr lang="en-US" sz="1500" dirty="0"/>
          </a:p>
        </p:txBody>
      </p:sp>
      <p:sp>
        <p:nvSpPr>
          <p:cNvPr id="9" name="Shape 7"/>
          <p:cNvSpPr/>
          <p:nvPr/>
        </p:nvSpPr>
        <p:spPr>
          <a:xfrm>
            <a:off x="7292340" y="3743682"/>
            <a:ext cx="388620" cy="22860"/>
          </a:xfrm>
          <a:prstGeom prst="roundRect">
            <a:avLst>
              <a:gd name="adj" fmla="val 765100"/>
            </a:avLst>
          </a:prstGeom>
          <a:solidFill>
            <a:srgbClr val="B7D5CA"/>
          </a:solidFill>
          <a:ln/>
        </p:spPr>
      </p:sp>
      <p:sp>
        <p:nvSpPr>
          <p:cNvPr id="10" name="Shape 8"/>
          <p:cNvSpPr/>
          <p:nvPr/>
        </p:nvSpPr>
        <p:spPr>
          <a:xfrm>
            <a:off x="7242334" y="3682246"/>
            <a:ext cx="145733" cy="145733"/>
          </a:xfrm>
          <a:prstGeom prst="roundRect">
            <a:avLst>
              <a:gd name="adj" fmla="val 313724"/>
            </a:avLst>
          </a:prstGeom>
          <a:solidFill>
            <a:srgbClr val="006747"/>
          </a:solidFill>
          <a:ln/>
        </p:spPr>
      </p:sp>
      <p:sp>
        <p:nvSpPr>
          <p:cNvPr id="11" name="Text 9"/>
          <p:cNvSpPr/>
          <p:nvPr/>
        </p:nvSpPr>
        <p:spPr>
          <a:xfrm>
            <a:off x="8092440" y="3508296"/>
            <a:ext cx="4465439" cy="398621"/>
          </a:xfrm>
          <a:prstGeom prst="rect">
            <a:avLst/>
          </a:prstGeom>
          <a:noFill/>
          <a:ln/>
        </p:spPr>
        <p:txBody>
          <a:bodyPr wrap="none" lIns="0" tIns="0" rIns="0" bIns="0" rtlCol="0" anchor="t"/>
          <a:lstStyle/>
          <a:p>
            <a:pPr>
              <a:lnSpc>
                <a:spcPts val="2350"/>
              </a:lnSpc>
            </a:pPr>
            <a:r>
              <a:rPr lang="en-US" sz="1900" b="1" dirty="0" err="1">
                <a:solidFill>
                  <a:srgbClr val="4B4A4A"/>
                </a:solidFill>
                <a:latin typeface="Noto Serif SC Bold" pitchFamily="34" charset="0"/>
                <a:ea typeface="Noto Serif SC Bold" pitchFamily="34" charset="-122"/>
                <a:cs typeface="Noto Serif SC Bold" pitchFamily="34" charset="-120"/>
              </a:rPr>
              <a:t>Rythme</a:t>
            </a:r>
            <a:r>
              <a:rPr lang="en-US" sz="1900" b="1" dirty="0">
                <a:solidFill>
                  <a:srgbClr val="4B4A4A"/>
                </a:solidFill>
                <a:latin typeface="Noto Serif SC Bold" pitchFamily="34" charset="0"/>
                <a:ea typeface="Noto Serif SC Bold" pitchFamily="34" charset="-122"/>
                <a:cs typeface="Noto Serif SC Bold" pitchFamily="34" charset="-120"/>
              </a:rPr>
              <a:t> plus Lent</a:t>
            </a:r>
            <a:r>
              <a:rPr lang="ar-DZ" sz="1900" b="1" dirty="0">
                <a:solidFill>
                  <a:srgbClr val="4B4A4A"/>
                </a:solidFill>
                <a:latin typeface="Noto Serif SC Bold" pitchFamily="34" charset="0"/>
                <a:ea typeface="Noto Serif SC Bold" pitchFamily="34" charset="-122"/>
                <a:cs typeface="Noto Serif SC Bold" pitchFamily="34" charset="-120"/>
              </a:rPr>
              <a:t> </a:t>
            </a:r>
            <a:r>
              <a:rPr lang="ar-DZ" sz="1900" b="1" dirty="0">
                <a:solidFill>
                  <a:srgbClr val="4B4A4A"/>
                </a:solidFill>
                <a:latin typeface="Noto Serif SC Bold" pitchFamily="34" charset="0"/>
                <a:ea typeface="Noto Serif SC Bold" pitchFamily="34" charset="-122"/>
              </a:rPr>
              <a:t>سرعة النمو بطيئة </a:t>
            </a:r>
            <a:endParaRPr lang="en-US" sz="1900" dirty="0"/>
          </a:p>
        </p:txBody>
      </p:sp>
      <p:sp>
        <p:nvSpPr>
          <p:cNvPr id="12" name="Text 10"/>
          <p:cNvSpPr/>
          <p:nvPr/>
        </p:nvSpPr>
        <p:spPr>
          <a:xfrm>
            <a:off x="8092440" y="4023479"/>
            <a:ext cx="5760720" cy="621744"/>
          </a:xfrm>
          <a:prstGeom prst="rect">
            <a:avLst/>
          </a:prstGeom>
          <a:noFill/>
          <a:ln/>
        </p:spPr>
        <p:txBody>
          <a:bodyPr wrap="squar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La pente de progression est moins raide que la trajectoire </a:t>
            </a:r>
            <a:r>
              <a:rPr lang="en-US" sz="1500" dirty="0" err="1">
                <a:solidFill>
                  <a:srgbClr val="4B4A4A"/>
                </a:solidFill>
                <a:latin typeface="Geist" pitchFamily="34" charset="0"/>
                <a:ea typeface="Geist" pitchFamily="34" charset="-122"/>
                <a:cs typeface="Geist" pitchFamily="34" charset="-120"/>
              </a:rPr>
              <a:t>typique</a:t>
            </a:r>
            <a:r>
              <a:rPr lang="en-US" sz="1500" dirty="0">
                <a:solidFill>
                  <a:srgbClr val="4B4A4A"/>
                </a:solidFill>
                <a:latin typeface="Geist" pitchFamily="34" charset="0"/>
                <a:ea typeface="Geist" pitchFamily="34" charset="-122"/>
                <a:cs typeface="Geist" pitchFamily="34" charset="-120"/>
              </a:rPr>
              <a:t>.</a:t>
            </a:r>
            <a:endParaRPr lang="ar-DZ" sz="1500" dirty="0">
              <a:solidFill>
                <a:srgbClr val="4B4A4A"/>
              </a:solidFill>
              <a:latin typeface="Geist" pitchFamily="34" charset="0"/>
              <a:ea typeface="Geist" pitchFamily="34" charset="-122"/>
              <a:cs typeface="Geist" pitchFamily="34" charset="-120"/>
            </a:endParaRPr>
          </a:p>
          <a:p>
            <a:pPr>
              <a:lnSpc>
                <a:spcPts val="2400"/>
              </a:lnSpc>
            </a:pPr>
            <a:r>
              <a:rPr lang="ar-DZ" sz="1600" dirty="0"/>
              <a:t>يكون منحنى التقدّم أقل انحدارًا مقارنة بالمسار النمائي النموذجي.</a:t>
            </a:r>
          </a:p>
          <a:p>
            <a:pPr marL="0" indent="0" algn="l">
              <a:lnSpc>
                <a:spcPts val="2400"/>
              </a:lnSpc>
              <a:buNone/>
            </a:pPr>
            <a:endParaRPr lang="en-US" sz="1500" dirty="0"/>
          </a:p>
        </p:txBody>
      </p:sp>
      <p:sp>
        <p:nvSpPr>
          <p:cNvPr id="13" name="Shape 11"/>
          <p:cNvSpPr/>
          <p:nvPr/>
        </p:nvSpPr>
        <p:spPr>
          <a:xfrm>
            <a:off x="6949440" y="4748689"/>
            <a:ext cx="388620" cy="22860"/>
          </a:xfrm>
          <a:prstGeom prst="roundRect">
            <a:avLst>
              <a:gd name="adj" fmla="val 765100"/>
            </a:avLst>
          </a:prstGeom>
          <a:solidFill>
            <a:srgbClr val="B7D5CA"/>
          </a:solidFill>
          <a:ln/>
        </p:spPr>
      </p:sp>
      <p:sp>
        <p:nvSpPr>
          <p:cNvPr id="14" name="Shape 12"/>
          <p:cNvSpPr/>
          <p:nvPr/>
        </p:nvSpPr>
        <p:spPr>
          <a:xfrm>
            <a:off x="7242334" y="4687253"/>
            <a:ext cx="145733" cy="145733"/>
          </a:xfrm>
          <a:prstGeom prst="roundRect">
            <a:avLst>
              <a:gd name="adj" fmla="val 313724"/>
            </a:avLst>
          </a:prstGeom>
          <a:solidFill>
            <a:srgbClr val="006747"/>
          </a:solidFill>
          <a:ln/>
        </p:spPr>
      </p:sp>
      <p:sp>
        <p:nvSpPr>
          <p:cNvPr id="15" name="Text 13"/>
          <p:cNvSpPr/>
          <p:nvPr/>
        </p:nvSpPr>
        <p:spPr>
          <a:xfrm>
            <a:off x="4108847" y="4608314"/>
            <a:ext cx="2429113" cy="303609"/>
          </a:xfrm>
          <a:prstGeom prst="rect">
            <a:avLst/>
          </a:prstGeom>
          <a:noFill/>
          <a:ln/>
        </p:spPr>
        <p:txBody>
          <a:bodyPr wrap="none" lIns="0" tIns="0" rIns="0" bIns="0" rtlCol="0" anchor="t"/>
          <a:lstStyle/>
          <a:p>
            <a:pPr marL="0" indent="0" algn="r">
              <a:lnSpc>
                <a:spcPts val="2350"/>
              </a:lnSpc>
              <a:buNone/>
            </a:pPr>
            <a:r>
              <a:rPr lang="en-US" sz="1900" b="1" dirty="0">
                <a:solidFill>
                  <a:srgbClr val="4B4A4A"/>
                </a:solidFill>
                <a:latin typeface="Noto Serif SC Bold" pitchFamily="34" charset="0"/>
                <a:ea typeface="Noto Serif SC Bold" pitchFamily="34" charset="-122"/>
                <a:cs typeface="Noto Serif SC Bold" pitchFamily="34" charset="-120"/>
              </a:rPr>
              <a:t>Non-</a:t>
            </a:r>
            <a:r>
              <a:rPr lang="en-US" sz="1900" b="1" dirty="0" err="1">
                <a:solidFill>
                  <a:srgbClr val="4B4A4A"/>
                </a:solidFill>
                <a:latin typeface="Noto Serif SC Bold" pitchFamily="34" charset="0"/>
                <a:ea typeface="Noto Serif SC Bold" pitchFamily="34" charset="-122"/>
                <a:cs typeface="Noto Serif SC Bold" pitchFamily="34" charset="-120"/>
              </a:rPr>
              <a:t>Linéarité</a:t>
            </a:r>
            <a:r>
              <a:rPr lang="ar-DZ" sz="1900" b="1" dirty="0">
                <a:solidFill>
                  <a:srgbClr val="4B4A4A"/>
                </a:solidFill>
                <a:latin typeface="Noto Serif SC Bold" pitchFamily="34" charset="0"/>
                <a:ea typeface="Noto Serif SC Bold" pitchFamily="34" charset="-122"/>
                <a:cs typeface="Noto Serif SC Bold" pitchFamily="34" charset="-120"/>
              </a:rPr>
              <a:t>  </a:t>
            </a:r>
            <a:r>
              <a:rPr lang="ar-DZ" sz="2000" dirty="0"/>
              <a:t>لاخطّية</a:t>
            </a:r>
            <a:endParaRPr lang="en-US" sz="1900" dirty="0"/>
          </a:p>
        </p:txBody>
      </p:sp>
      <p:sp>
        <p:nvSpPr>
          <p:cNvPr id="16" name="Text 14"/>
          <p:cNvSpPr/>
          <p:nvPr/>
        </p:nvSpPr>
        <p:spPr>
          <a:xfrm>
            <a:off x="777240" y="5028486"/>
            <a:ext cx="5760720" cy="621744"/>
          </a:xfrm>
          <a:prstGeom prst="rect">
            <a:avLst/>
          </a:prstGeom>
          <a:noFill/>
          <a:ln/>
        </p:spPr>
        <p:txBody>
          <a:bodyPr wrap="square" lIns="0" tIns="0" rIns="0" bIns="0" rtlCol="0" anchor="t"/>
          <a:lstStyle/>
          <a:p>
            <a:pPr marL="0" indent="0" algn="r">
              <a:lnSpc>
                <a:spcPts val="2400"/>
              </a:lnSpc>
              <a:buNone/>
            </a:pPr>
            <a:r>
              <a:rPr lang="en-US" sz="1500" dirty="0">
                <a:solidFill>
                  <a:srgbClr val="4B4A4A"/>
                </a:solidFill>
                <a:latin typeface="Geist" pitchFamily="34" charset="0"/>
                <a:ea typeface="Geist" pitchFamily="34" charset="-122"/>
                <a:cs typeface="Geist" pitchFamily="34" charset="-120"/>
              </a:rPr>
              <a:t>Présence de régressions, de « faux plats » ou d'accélérations (ex: développement en « </a:t>
            </a:r>
            <a:r>
              <a:rPr lang="en-US" sz="1500" dirty="0" err="1">
                <a:solidFill>
                  <a:srgbClr val="4B4A4A"/>
                </a:solidFill>
                <a:latin typeface="Geist" pitchFamily="34" charset="0"/>
                <a:ea typeface="Geist" pitchFamily="34" charset="-122"/>
                <a:cs typeface="Geist" pitchFamily="34" charset="-120"/>
              </a:rPr>
              <a:t>baïonnette</a:t>
            </a:r>
            <a:r>
              <a:rPr lang="en-US" sz="1500" dirty="0">
                <a:solidFill>
                  <a:srgbClr val="4B4A4A"/>
                </a:solidFill>
                <a:latin typeface="Geist" pitchFamily="34" charset="0"/>
                <a:ea typeface="Geist" pitchFamily="34" charset="-122"/>
                <a:cs typeface="Geist" pitchFamily="34" charset="-120"/>
              </a:rPr>
              <a:t> »)</a:t>
            </a:r>
            <a:endParaRPr lang="ar-DZ" sz="1500" dirty="0">
              <a:solidFill>
                <a:srgbClr val="4B4A4A"/>
              </a:solidFill>
              <a:latin typeface="Geist" pitchFamily="34" charset="0"/>
              <a:ea typeface="Geist" pitchFamily="34" charset="-122"/>
              <a:cs typeface="Geist" pitchFamily="34" charset="-120"/>
            </a:endParaRPr>
          </a:p>
          <a:p>
            <a:pPr algn="r" rtl="1">
              <a:lnSpc>
                <a:spcPts val="2400"/>
              </a:lnSpc>
            </a:pPr>
            <a:r>
              <a:rPr lang="ar-DZ" sz="1600" dirty="0"/>
              <a:t>توجد مراحل </a:t>
            </a:r>
            <a:r>
              <a:rPr lang="ar-DZ" sz="1600" b="1" dirty="0"/>
              <a:t>تراجع</a:t>
            </a:r>
            <a:r>
              <a:rPr lang="ar-DZ" sz="1600" dirty="0"/>
              <a:t> أو </a:t>
            </a:r>
            <a:r>
              <a:rPr lang="ar-DZ" sz="1600" b="1" dirty="0"/>
              <a:t>تباطؤ</a:t>
            </a:r>
            <a:r>
              <a:rPr lang="ar-DZ" sz="1600" dirty="0"/>
              <a:t> أو </a:t>
            </a:r>
            <a:r>
              <a:rPr lang="ar-DZ" sz="1600" b="1" dirty="0"/>
              <a:t>تسارع</a:t>
            </a:r>
            <a:r>
              <a:rPr lang="ar-DZ" sz="1600" dirty="0"/>
              <a:t> غير منتظم (مثل التطوّر على شكل «حربة» أو «منحنى متعرّج»).</a:t>
            </a:r>
          </a:p>
          <a:p>
            <a:pPr marL="0" indent="0" algn="r">
              <a:lnSpc>
                <a:spcPts val="2400"/>
              </a:lnSpc>
              <a:buNone/>
            </a:pPr>
            <a:r>
              <a:rPr lang="en-US" sz="1500" dirty="0">
                <a:solidFill>
                  <a:srgbClr val="4B4A4A"/>
                </a:solidFill>
                <a:latin typeface="Geist" pitchFamily="34" charset="0"/>
                <a:ea typeface="Geist" pitchFamily="34" charset="-122"/>
                <a:cs typeface="Geist" pitchFamily="34" charset="-120"/>
              </a:rPr>
              <a:t>.</a:t>
            </a:r>
            <a:endParaRPr lang="en-US" sz="1500" dirty="0"/>
          </a:p>
        </p:txBody>
      </p:sp>
      <p:sp>
        <p:nvSpPr>
          <p:cNvPr id="17" name="Shape 15"/>
          <p:cNvSpPr/>
          <p:nvPr/>
        </p:nvSpPr>
        <p:spPr>
          <a:xfrm>
            <a:off x="7292340" y="5753695"/>
            <a:ext cx="388620" cy="22860"/>
          </a:xfrm>
          <a:prstGeom prst="roundRect">
            <a:avLst>
              <a:gd name="adj" fmla="val 765100"/>
            </a:avLst>
          </a:prstGeom>
          <a:solidFill>
            <a:srgbClr val="B7D5CA"/>
          </a:solidFill>
          <a:ln/>
        </p:spPr>
      </p:sp>
      <p:sp>
        <p:nvSpPr>
          <p:cNvPr id="18" name="Shape 16"/>
          <p:cNvSpPr/>
          <p:nvPr/>
        </p:nvSpPr>
        <p:spPr>
          <a:xfrm>
            <a:off x="7242334" y="5692259"/>
            <a:ext cx="145733" cy="145733"/>
          </a:xfrm>
          <a:prstGeom prst="roundRect">
            <a:avLst>
              <a:gd name="adj" fmla="val 313724"/>
            </a:avLst>
          </a:prstGeom>
          <a:solidFill>
            <a:srgbClr val="006747"/>
          </a:solidFill>
          <a:ln/>
        </p:spPr>
      </p:sp>
      <p:sp>
        <p:nvSpPr>
          <p:cNvPr id="19" name="Text 17"/>
          <p:cNvSpPr/>
          <p:nvPr/>
        </p:nvSpPr>
        <p:spPr>
          <a:xfrm>
            <a:off x="8092440" y="5585461"/>
            <a:ext cx="4894644" cy="331469"/>
          </a:xfrm>
          <a:prstGeom prst="rect">
            <a:avLst/>
          </a:prstGeom>
          <a:noFill/>
          <a:ln/>
        </p:spPr>
        <p:txBody>
          <a:bodyPr wrap="none" lIns="0" tIns="0" rIns="0" bIns="0" rtlCol="0" anchor="t"/>
          <a:lstStyle/>
          <a:p>
            <a:pPr marL="0" indent="0" algn="l">
              <a:lnSpc>
                <a:spcPts val="2350"/>
              </a:lnSpc>
              <a:buNone/>
            </a:pPr>
            <a:r>
              <a:rPr lang="en-US" sz="1900" b="1" dirty="0">
                <a:solidFill>
                  <a:srgbClr val="4B4A4A"/>
                </a:solidFill>
                <a:latin typeface="Noto Serif SC Bold" pitchFamily="34" charset="0"/>
                <a:ea typeface="Noto Serif SC Bold" pitchFamily="34" charset="-122"/>
                <a:cs typeface="Noto Serif SC Bold" pitchFamily="34" charset="-120"/>
              </a:rPr>
              <a:t>Asymptote </a:t>
            </a:r>
            <a:r>
              <a:rPr lang="en-US" sz="1900" b="1" dirty="0" err="1">
                <a:solidFill>
                  <a:srgbClr val="4B4A4A"/>
                </a:solidFill>
                <a:latin typeface="Noto Serif SC Bold" pitchFamily="34" charset="0"/>
                <a:ea typeface="Noto Serif SC Bold" pitchFamily="34" charset="-122"/>
                <a:cs typeface="Noto Serif SC Bold" pitchFamily="34" charset="-120"/>
              </a:rPr>
              <a:t>Prématurée</a:t>
            </a:r>
            <a:r>
              <a:rPr lang="ar-DZ" sz="1900" b="1" dirty="0">
                <a:solidFill>
                  <a:srgbClr val="4B4A4A"/>
                </a:solidFill>
                <a:latin typeface="Noto Serif SC Bold" pitchFamily="34" charset="0"/>
                <a:ea typeface="Noto Serif SC Bold" pitchFamily="34" charset="-122"/>
                <a:cs typeface="Noto Serif SC Bold" pitchFamily="34" charset="-120"/>
              </a:rPr>
              <a:t> </a:t>
            </a:r>
            <a:r>
              <a:rPr lang="ar-DZ" sz="2000" b="1" dirty="0"/>
              <a:t>نقطة توقف مبكرة (استواء مبكر)</a:t>
            </a:r>
          </a:p>
          <a:p>
            <a:pPr marL="0" indent="0" algn="l">
              <a:lnSpc>
                <a:spcPts val="2350"/>
              </a:lnSpc>
              <a:buNone/>
            </a:pPr>
            <a:endParaRPr lang="ar-DZ" sz="1900" dirty="0"/>
          </a:p>
          <a:p>
            <a:pPr algn="r" rtl="1"/>
            <a:r>
              <a:rPr lang="ar-DZ" sz="2000" dirty="0"/>
              <a:t>يصل النمو إلى </a:t>
            </a:r>
            <a:r>
              <a:rPr lang="ar-DZ" sz="2000" b="1" dirty="0"/>
              <a:t>مرحلة </a:t>
            </a:r>
            <a:r>
              <a:rPr lang="fr-FR" sz="2000" b="1" dirty="0"/>
              <a:t>plateau</a:t>
            </a:r>
            <a:r>
              <a:rPr lang="fr-FR" sz="2000" dirty="0"/>
              <a:t> </a:t>
            </a:r>
            <a:r>
              <a:rPr lang="ar-DZ" sz="2000" dirty="0"/>
              <a:t> قبل المستوى المتوقع.</a:t>
            </a:r>
          </a:p>
          <a:p>
            <a:pPr marL="0" indent="0" algn="l">
              <a:lnSpc>
                <a:spcPts val="2350"/>
              </a:lnSpc>
              <a:buNone/>
            </a:pPr>
            <a:endParaRPr lang="en-US" sz="1900" dirty="0"/>
          </a:p>
        </p:txBody>
      </p:sp>
      <p:sp>
        <p:nvSpPr>
          <p:cNvPr id="20" name="Text 18"/>
          <p:cNvSpPr/>
          <p:nvPr/>
        </p:nvSpPr>
        <p:spPr>
          <a:xfrm>
            <a:off x="8092440" y="5878056"/>
            <a:ext cx="5760720" cy="310872"/>
          </a:xfrm>
          <a:prstGeom prst="rect">
            <a:avLst/>
          </a:prstGeom>
          <a:noFill/>
          <a:ln/>
        </p:spPr>
        <p:txBody>
          <a:bodyPr wrap="none" lIns="0" tIns="0" rIns="0" bIns="0" rtlCol="0" anchor="t"/>
          <a:lstStyle/>
          <a:p>
            <a:pPr marL="0" indent="0" algn="l">
              <a:lnSpc>
                <a:spcPct val="150000"/>
              </a:lnSpc>
              <a:buNone/>
            </a:pPr>
            <a:r>
              <a:rPr lang="en-US" sz="1500" dirty="0">
                <a:solidFill>
                  <a:srgbClr val="4B4A4A"/>
                </a:solidFill>
                <a:latin typeface="Geist" pitchFamily="34" charset="0"/>
                <a:ea typeface="Geist" pitchFamily="34" charset="-122"/>
                <a:cs typeface="Geist" pitchFamily="34" charset="-120"/>
              </a:rPr>
              <a:t>Le </a:t>
            </a:r>
            <a:r>
              <a:rPr lang="en-US" sz="1500" dirty="0" err="1">
                <a:solidFill>
                  <a:srgbClr val="4B4A4A"/>
                </a:solidFill>
                <a:latin typeface="Geist" pitchFamily="34" charset="0"/>
                <a:ea typeface="Geist" pitchFamily="34" charset="-122"/>
                <a:cs typeface="Geist" pitchFamily="34" charset="-120"/>
              </a:rPr>
              <a:t>développement</a:t>
            </a:r>
            <a:r>
              <a:rPr lang="en-US" sz="1500" dirty="0">
                <a:solidFill>
                  <a:srgbClr val="4B4A4A"/>
                </a:solidFill>
                <a:latin typeface="Geist" pitchFamily="34" charset="0"/>
                <a:ea typeface="Geist" pitchFamily="34" charset="-122"/>
                <a:cs typeface="Geist" pitchFamily="34" charset="-120"/>
              </a:rPr>
              <a:t> </a:t>
            </a:r>
            <a:r>
              <a:rPr lang="en-US" sz="1500" dirty="0" err="1">
                <a:solidFill>
                  <a:srgbClr val="4B4A4A"/>
                </a:solidFill>
                <a:latin typeface="Geist" pitchFamily="34" charset="0"/>
                <a:ea typeface="Geist" pitchFamily="34" charset="-122"/>
                <a:cs typeface="Geist" pitchFamily="34" charset="-120"/>
              </a:rPr>
              <a:t>atteint</a:t>
            </a:r>
            <a:r>
              <a:rPr lang="en-US" sz="1500" dirty="0">
                <a:solidFill>
                  <a:srgbClr val="4B4A4A"/>
                </a:solidFill>
                <a:latin typeface="Geist" pitchFamily="34" charset="0"/>
                <a:ea typeface="Geist" pitchFamily="34" charset="-122"/>
                <a:cs typeface="Geist" pitchFamily="34" charset="-120"/>
              </a:rPr>
              <a:t> un plateau avant le </a:t>
            </a:r>
            <a:r>
              <a:rPr lang="en-US" sz="1500" dirty="0" err="1">
                <a:solidFill>
                  <a:srgbClr val="4B4A4A"/>
                </a:solidFill>
                <a:latin typeface="Geist" pitchFamily="34" charset="0"/>
                <a:ea typeface="Geist" pitchFamily="34" charset="-122"/>
                <a:cs typeface="Geist" pitchFamily="34" charset="-120"/>
              </a:rPr>
              <a:t>niveau</a:t>
            </a:r>
            <a:r>
              <a:rPr lang="en-US" sz="1500" dirty="0">
                <a:solidFill>
                  <a:srgbClr val="4B4A4A"/>
                </a:solidFill>
                <a:latin typeface="Geist" pitchFamily="34" charset="0"/>
                <a:ea typeface="Geist" pitchFamily="34" charset="-122"/>
                <a:cs typeface="Geist" pitchFamily="34" charset="-120"/>
              </a:rPr>
              <a:t> </a:t>
            </a:r>
            <a:r>
              <a:rPr lang="en-US" sz="1500" dirty="0" err="1">
                <a:solidFill>
                  <a:srgbClr val="4B4A4A"/>
                </a:solidFill>
                <a:latin typeface="Geist" pitchFamily="34" charset="0"/>
                <a:ea typeface="Geist" pitchFamily="34" charset="-122"/>
                <a:cs typeface="Geist" pitchFamily="34" charset="-120"/>
              </a:rPr>
              <a:t>attendu</a:t>
            </a:r>
            <a:r>
              <a:rPr lang="ar-DZ" sz="1500" dirty="0">
                <a:solidFill>
                  <a:srgbClr val="4B4A4A"/>
                </a:solidFill>
                <a:latin typeface="Geist" pitchFamily="34" charset="0"/>
                <a:ea typeface="Geist" pitchFamily="34" charset="-122"/>
                <a:cs typeface="Geist" pitchFamily="34" charset="-120"/>
              </a:rPr>
              <a:t> </a:t>
            </a:r>
            <a:r>
              <a:rPr lang="en-US" sz="1500" dirty="0">
                <a:solidFill>
                  <a:srgbClr val="4B4A4A"/>
                </a:solidFill>
                <a:latin typeface="Geist" pitchFamily="34" charset="0"/>
                <a:ea typeface="Geist" pitchFamily="34" charset="-122"/>
                <a:cs typeface="Geist" pitchFamily="34" charset="-120"/>
              </a:rPr>
              <a:t>.</a:t>
            </a:r>
            <a:endParaRPr lang="en-US" sz="1500" dirty="0"/>
          </a:p>
        </p:txBody>
      </p:sp>
      <p:sp>
        <p:nvSpPr>
          <p:cNvPr id="21" name="Text 19"/>
          <p:cNvSpPr/>
          <p:nvPr/>
        </p:nvSpPr>
        <p:spPr>
          <a:xfrm>
            <a:off x="777240" y="7386518"/>
            <a:ext cx="13075920" cy="310872"/>
          </a:xfrm>
          <a:prstGeom prst="rect">
            <a:avLst/>
          </a:prstGeom>
          <a:noFill/>
          <a:ln/>
        </p:spPr>
        <p:txBody>
          <a:bodyPr wrap="non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On observe habituellement entre cinq et sept trajectoires qui se différencient de celle du développement </a:t>
            </a:r>
            <a:r>
              <a:rPr lang="en-US" sz="1500" dirty="0" err="1">
                <a:solidFill>
                  <a:srgbClr val="4B4A4A"/>
                </a:solidFill>
                <a:latin typeface="Geist" pitchFamily="34" charset="0"/>
                <a:ea typeface="Geist" pitchFamily="34" charset="-122"/>
                <a:cs typeface="Geist" pitchFamily="34" charset="-120"/>
              </a:rPr>
              <a:t>typique</a:t>
            </a:r>
            <a:r>
              <a:rPr lang="en-US" sz="1500" dirty="0">
                <a:solidFill>
                  <a:srgbClr val="4B4A4A"/>
                </a:solidFill>
                <a:latin typeface="Geist" pitchFamily="34" charset="0"/>
                <a:ea typeface="Geist" pitchFamily="34" charset="-122"/>
                <a:cs typeface="Geist" pitchFamily="34" charset="-120"/>
              </a:rPr>
              <a:t>.</a:t>
            </a:r>
            <a:endParaRPr lang="ar-DZ" sz="1500" dirty="0">
              <a:solidFill>
                <a:srgbClr val="4B4A4A"/>
              </a:solidFill>
              <a:latin typeface="Geist" pitchFamily="34" charset="0"/>
              <a:ea typeface="Geist" pitchFamily="34" charset="-122"/>
              <a:cs typeface="Geist" pitchFamily="34" charset="-120"/>
            </a:endParaRPr>
          </a:p>
          <a:p>
            <a:pPr>
              <a:lnSpc>
                <a:spcPts val="2400"/>
              </a:lnSpc>
            </a:pPr>
            <a:r>
              <a:rPr lang="ar-DZ" sz="1600" dirty="0"/>
              <a:t>عادةً ما نلاحظ بين </a:t>
            </a:r>
            <a:r>
              <a:rPr lang="ar-DZ" sz="1600" b="1" dirty="0"/>
              <a:t>خمسة وسبعة مسارات نمائية</a:t>
            </a:r>
            <a:r>
              <a:rPr lang="ar-DZ" sz="1600" dirty="0"/>
              <a:t> تختلف عن مسار التطوّر النموذجي.</a:t>
            </a:r>
          </a:p>
          <a:p>
            <a:pPr marL="0" indent="0" algn="l">
              <a:lnSpc>
                <a:spcPts val="2400"/>
              </a:lnSpc>
              <a:buNone/>
            </a:pP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3163" y="226279"/>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006747"/>
                </a:solidFill>
                <a:latin typeface="Noto Serif SC Bold" pitchFamily="34" charset="0"/>
                <a:ea typeface="Noto Serif SC Bold" pitchFamily="34" charset="-122"/>
                <a:cs typeface="Noto Serif SC Bold" pitchFamily="34" charset="-120"/>
              </a:rPr>
              <a:t>Exemple de Processus : La Régression du Langage dans le TSA</a:t>
            </a:r>
            <a:endParaRPr lang="ar-DZ" sz="3900" b="1" dirty="0">
              <a:solidFill>
                <a:srgbClr val="006747"/>
              </a:solidFill>
              <a:latin typeface="Noto Serif SC Bold" pitchFamily="34" charset="0"/>
              <a:ea typeface="Noto Serif SC Bold" pitchFamily="34" charset="-122"/>
              <a:cs typeface="Noto Serif SC Bold" pitchFamily="34" charset="-120"/>
            </a:endParaRPr>
          </a:p>
          <a:p>
            <a:pPr algn="r" rtl="1">
              <a:lnSpc>
                <a:spcPts val="4850"/>
              </a:lnSpc>
            </a:pPr>
            <a:r>
              <a:rPr lang="ar-DZ" sz="4000" b="1" dirty="0"/>
              <a:t>مثال عن المسارات النمائية: تراجع اللغة في اضطراب طيف التوحد </a:t>
            </a:r>
            <a:r>
              <a:rPr lang="fr-FR" sz="4000" b="1" dirty="0"/>
              <a:t>TSA</a:t>
            </a:r>
          </a:p>
          <a:p>
            <a:pPr marL="0" indent="0" algn="l">
              <a:lnSpc>
                <a:spcPts val="4850"/>
              </a:lnSpc>
              <a:buNone/>
            </a:pPr>
            <a:endParaRPr lang="en-US" sz="3900" dirty="0"/>
          </a:p>
        </p:txBody>
      </p:sp>
      <p:sp>
        <p:nvSpPr>
          <p:cNvPr id="3" name="Text 1"/>
          <p:cNvSpPr/>
          <p:nvPr/>
        </p:nvSpPr>
        <p:spPr>
          <a:xfrm>
            <a:off x="471308" y="200921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La </a:t>
            </a:r>
            <a:r>
              <a:rPr lang="en-US" sz="1550" dirty="0" err="1">
                <a:solidFill>
                  <a:srgbClr val="4B4A4A"/>
                </a:solidFill>
                <a:latin typeface="Geist" pitchFamily="34" charset="0"/>
                <a:ea typeface="Geist" pitchFamily="34" charset="-122"/>
                <a:cs typeface="Geist" pitchFamily="34" charset="-120"/>
              </a:rPr>
              <a:t>régression</a:t>
            </a:r>
            <a:r>
              <a:rPr lang="en-US" sz="1550" dirty="0">
                <a:solidFill>
                  <a:srgbClr val="4B4A4A"/>
                </a:solidFill>
                <a:latin typeface="Geist" pitchFamily="34" charset="0"/>
                <a:ea typeface="Geist" pitchFamily="34" charset="-122"/>
                <a:cs typeface="Geist" pitchFamily="34" charset="-120"/>
              </a:rPr>
              <a:t> du </a:t>
            </a:r>
            <a:r>
              <a:rPr lang="en-US" sz="1550" dirty="0" err="1">
                <a:solidFill>
                  <a:srgbClr val="4B4A4A"/>
                </a:solidFill>
                <a:latin typeface="Geist" pitchFamily="34" charset="0"/>
                <a:ea typeface="Geist" pitchFamily="34" charset="-122"/>
                <a:cs typeface="Geist" pitchFamily="34" charset="-120"/>
              </a:rPr>
              <a:t>langage</a:t>
            </a:r>
            <a:r>
              <a:rPr lang="en-US" sz="1550" dirty="0">
                <a:solidFill>
                  <a:srgbClr val="4B4A4A"/>
                </a:solidFill>
                <a:latin typeface="Geist" pitchFamily="34" charset="0"/>
                <a:ea typeface="Geist" pitchFamily="34" charset="-122"/>
                <a:cs typeface="Geist" pitchFamily="34" charset="-120"/>
              </a:rPr>
              <a:t>, </a:t>
            </a:r>
            <a:r>
              <a:rPr lang="en-US" sz="1550" dirty="0" err="1">
                <a:solidFill>
                  <a:srgbClr val="4B4A4A"/>
                </a:solidFill>
                <a:latin typeface="Geist" pitchFamily="34" charset="0"/>
                <a:ea typeface="Geist" pitchFamily="34" charset="-122"/>
                <a:cs typeface="Geist" pitchFamily="34" charset="-120"/>
              </a:rPr>
              <a:t>définie</a:t>
            </a:r>
            <a:r>
              <a:rPr lang="en-US" sz="1550" dirty="0">
                <a:solidFill>
                  <a:srgbClr val="4B4A4A"/>
                </a:solidFill>
                <a:latin typeface="Geist" pitchFamily="34" charset="0"/>
                <a:ea typeface="Geist" pitchFamily="34" charset="-122"/>
                <a:cs typeface="Geist" pitchFamily="34" charset="-120"/>
              </a:rPr>
              <a:t> par la </a:t>
            </a:r>
            <a:r>
              <a:rPr lang="en-US" sz="1550" dirty="0" err="1">
                <a:solidFill>
                  <a:srgbClr val="4B4A4A"/>
                </a:solidFill>
                <a:latin typeface="Geist" pitchFamily="34" charset="0"/>
                <a:ea typeface="Geist" pitchFamily="34" charset="-122"/>
                <a:cs typeface="Geist" pitchFamily="34" charset="-120"/>
              </a:rPr>
              <a:t>perte</a:t>
            </a:r>
            <a:r>
              <a:rPr lang="en-US" sz="1550" dirty="0">
                <a:solidFill>
                  <a:srgbClr val="4B4A4A"/>
                </a:solidFill>
                <a:latin typeface="Geist" pitchFamily="34" charset="0"/>
                <a:ea typeface="Geist" pitchFamily="34" charset="-122"/>
                <a:cs typeface="Geist" pitchFamily="34" charset="-120"/>
              </a:rPr>
              <a:t> du </a:t>
            </a:r>
            <a:r>
              <a:rPr lang="en-US" sz="1550" dirty="0" err="1">
                <a:solidFill>
                  <a:srgbClr val="4B4A4A"/>
                </a:solidFill>
                <a:latin typeface="Geist" pitchFamily="34" charset="0"/>
                <a:ea typeface="Geist" pitchFamily="34" charset="-122"/>
                <a:cs typeface="Geist" pitchFamily="34" charset="-120"/>
              </a:rPr>
              <a:t>langage</a:t>
            </a:r>
            <a:r>
              <a:rPr lang="en-US" sz="1550" dirty="0">
                <a:solidFill>
                  <a:srgbClr val="4B4A4A"/>
                </a:solidFill>
                <a:latin typeface="Geist" pitchFamily="34" charset="0"/>
                <a:ea typeface="Geist" pitchFamily="34" charset="-122"/>
                <a:cs typeface="Geist" pitchFamily="34" charset="-120"/>
              </a:rPr>
              <a:t> acquis entre 2 et 3 </a:t>
            </a:r>
            <a:r>
              <a:rPr lang="en-US" sz="1550" dirty="0" err="1">
                <a:solidFill>
                  <a:srgbClr val="4B4A4A"/>
                </a:solidFill>
                <a:latin typeface="Geist" pitchFamily="34" charset="0"/>
                <a:ea typeface="Geist" pitchFamily="34" charset="-122"/>
                <a:cs typeface="Geist" pitchFamily="34" charset="-120"/>
              </a:rPr>
              <a:t>ans</a:t>
            </a:r>
            <a:r>
              <a:rPr lang="en-US" sz="1550" dirty="0">
                <a:solidFill>
                  <a:srgbClr val="4B4A4A"/>
                </a:solidFill>
                <a:latin typeface="Geist" pitchFamily="34" charset="0"/>
                <a:ea typeface="Geist" pitchFamily="34" charset="-122"/>
                <a:cs typeface="Geist" pitchFamily="34" charset="-120"/>
              </a:rPr>
              <a:t>, est un </a:t>
            </a:r>
            <a:r>
              <a:rPr lang="en-US" sz="1550" dirty="0" err="1">
                <a:solidFill>
                  <a:srgbClr val="4B4A4A"/>
                </a:solidFill>
                <a:latin typeface="Geist" pitchFamily="34" charset="0"/>
                <a:ea typeface="Geist" pitchFamily="34" charset="-122"/>
                <a:cs typeface="Geist" pitchFamily="34" charset="-120"/>
              </a:rPr>
              <a:t>exemple</a:t>
            </a:r>
            <a:r>
              <a:rPr lang="en-US" sz="1550" dirty="0">
                <a:solidFill>
                  <a:srgbClr val="4B4A4A"/>
                </a:solidFill>
                <a:latin typeface="Geist" pitchFamily="34" charset="0"/>
                <a:ea typeface="Geist" pitchFamily="34" charset="-122"/>
                <a:cs typeface="Geist" pitchFamily="34" charset="-120"/>
              </a:rPr>
              <a:t> de </a:t>
            </a:r>
            <a:r>
              <a:rPr lang="en-US" sz="1550" dirty="0" err="1">
                <a:solidFill>
                  <a:srgbClr val="4B4A4A"/>
                </a:solidFill>
                <a:latin typeface="Geist" pitchFamily="34" charset="0"/>
                <a:ea typeface="Geist" pitchFamily="34" charset="-122"/>
                <a:cs typeface="Geist" pitchFamily="34" charset="-120"/>
              </a:rPr>
              <a:t>trajectoire</a:t>
            </a:r>
            <a:r>
              <a:rPr lang="en-US" sz="1550" dirty="0">
                <a:solidFill>
                  <a:srgbClr val="4B4A4A"/>
                </a:solidFill>
                <a:latin typeface="Geist" pitchFamily="34" charset="0"/>
                <a:ea typeface="Geist" pitchFamily="34" charset="-122"/>
                <a:cs typeface="Geist" pitchFamily="34" charset="-120"/>
              </a:rPr>
              <a:t> non-</a:t>
            </a:r>
            <a:r>
              <a:rPr lang="en-US" sz="1550" dirty="0" err="1">
                <a:solidFill>
                  <a:srgbClr val="4B4A4A"/>
                </a:solidFill>
                <a:latin typeface="Geist" pitchFamily="34" charset="0"/>
                <a:ea typeface="Geist" pitchFamily="34" charset="-122"/>
                <a:cs typeface="Geist" pitchFamily="34" charset="-120"/>
              </a:rPr>
              <a:t>linéaire</a:t>
            </a:r>
            <a:r>
              <a:rPr lang="en-US" sz="1550" dirty="0">
                <a:solidFill>
                  <a:srgbClr val="4B4A4A"/>
                </a:solidFill>
                <a:latin typeface="Geist" pitchFamily="34" charset="0"/>
                <a:ea typeface="Geist" pitchFamily="34" charset="-122"/>
                <a:cs typeface="Geist" pitchFamily="34" charset="-120"/>
              </a:rPr>
              <a:t> </a:t>
            </a:r>
            <a:r>
              <a:rPr lang="en-US" sz="1550" dirty="0" err="1">
                <a:solidFill>
                  <a:srgbClr val="4B4A4A"/>
                </a:solidFill>
                <a:latin typeface="Geist" pitchFamily="34" charset="0"/>
                <a:ea typeface="Geist" pitchFamily="34" charset="-122"/>
                <a:cs typeface="Geist" pitchFamily="34" charset="-120"/>
              </a:rPr>
              <a:t>observée</a:t>
            </a:r>
            <a:r>
              <a:rPr lang="en-US" sz="1550" dirty="0">
                <a:solidFill>
                  <a:srgbClr val="4B4A4A"/>
                </a:solidFill>
                <a:latin typeface="Geist" pitchFamily="34" charset="0"/>
                <a:ea typeface="Geist" pitchFamily="34" charset="-122"/>
                <a:cs typeface="Geist" pitchFamily="34" charset="-120"/>
              </a:rPr>
              <a:t> chez </a:t>
            </a:r>
            <a:r>
              <a:rPr lang="en-US" sz="1550" dirty="0" err="1">
                <a:solidFill>
                  <a:srgbClr val="4B4A4A"/>
                </a:solidFill>
                <a:latin typeface="Geist" pitchFamily="34" charset="0"/>
                <a:ea typeface="Geist" pitchFamily="34" charset="-122"/>
                <a:cs typeface="Geist" pitchFamily="34" charset="-120"/>
              </a:rPr>
              <a:t>certains</a:t>
            </a:r>
            <a:r>
              <a:rPr lang="en-US" sz="1550" dirty="0">
                <a:solidFill>
                  <a:srgbClr val="4B4A4A"/>
                </a:solidFill>
                <a:latin typeface="Geist" pitchFamily="34" charset="0"/>
                <a:ea typeface="Geist" pitchFamily="34" charset="-122"/>
                <a:cs typeface="Geist" pitchFamily="34" charset="-120"/>
              </a:rPr>
              <a:t> enfants </a:t>
            </a:r>
            <a:r>
              <a:rPr lang="en-US" sz="1550" dirty="0" err="1">
                <a:solidFill>
                  <a:srgbClr val="4B4A4A"/>
                </a:solidFill>
                <a:latin typeface="Geist" pitchFamily="34" charset="0"/>
                <a:ea typeface="Geist" pitchFamily="34" charset="-122"/>
                <a:cs typeface="Geist" pitchFamily="34" charset="-120"/>
              </a:rPr>
              <a:t>autistes</a:t>
            </a:r>
            <a:r>
              <a:rPr lang="en-US" sz="1550" dirty="0">
                <a:solidFill>
                  <a:srgbClr val="4B4A4A"/>
                </a:solidFill>
                <a:latin typeface="Geist" pitchFamily="34" charset="0"/>
                <a:ea typeface="Geist" pitchFamily="34" charset="-122"/>
                <a:cs typeface="Geist" pitchFamily="34" charset="-120"/>
              </a:rPr>
              <a:t>. Elle se </a:t>
            </a:r>
            <a:r>
              <a:rPr lang="en-US" sz="1550" dirty="0" err="1">
                <a:solidFill>
                  <a:srgbClr val="4B4A4A"/>
                </a:solidFill>
                <a:latin typeface="Geist" pitchFamily="34" charset="0"/>
                <a:ea typeface="Geist" pitchFamily="34" charset="-122"/>
                <a:cs typeface="Geist" pitchFamily="34" charset="-120"/>
              </a:rPr>
              <a:t>déroule</a:t>
            </a:r>
            <a:r>
              <a:rPr lang="en-US" sz="1550" dirty="0">
                <a:solidFill>
                  <a:srgbClr val="4B4A4A"/>
                </a:solidFill>
                <a:latin typeface="Geist" pitchFamily="34" charset="0"/>
                <a:ea typeface="Geist" pitchFamily="34" charset="-122"/>
                <a:cs typeface="Geist" pitchFamily="34" charset="-120"/>
              </a:rPr>
              <a:t> </a:t>
            </a:r>
            <a:r>
              <a:rPr lang="en-US" sz="1550" dirty="0" err="1">
                <a:solidFill>
                  <a:srgbClr val="4B4A4A"/>
                </a:solidFill>
                <a:latin typeface="Geist" pitchFamily="34" charset="0"/>
                <a:ea typeface="Geist" pitchFamily="34" charset="-122"/>
                <a:cs typeface="Geist" pitchFamily="34" charset="-120"/>
              </a:rPr>
              <a:t>en</a:t>
            </a:r>
            <a:r>
              <a:rPr lang="en-US" sz="1550" dirty="0">
                <a:solidFill>
                  <a:srgbClr val="4B4A4A"/>
                </a:solidFill>
                <a:latin typeface="Geist" pitchFamily="34" charset="0"/>
                <a:ea typeface="Geist" pitchFamily="34" charset="-122"/>
                <a:cs typeface="Geist" pitchFamily="34" charset="-120"/>
              </a:rPr>
              <a:t> trois étapes </a:t>
            </a:r>
            <a:r>
              <a:rPr lang="en-US" sz="1550" dirty="0" err="1">
                <a:solidFill>
                  <a:srgbClr val="4B4A4A"/>
                </a:solidFill>
                <a:latin typeface="Geist" pitchFamily="34" charset="0"/>
                <a:ea typeface="Geist" pitchFamily="34" charset="-122"/>
                <a:cs typeface="Geist" pitchFamily="34" charset="-120"/>
              </a:rPr>
              <a:t>distinctes</a:t>
            </a:r>
            <a:r>
              <a:rPr lang="en-US" sz="1550" dirty="0">
                <a:solidFill>
                  <a:srgbClr val="4B4A4A"/>
                </a:solidFill>
                <a:latin typeface="Geist" pitchFamily="34" charset="0"/>
                <a:ea typeface="Geist" pitchFamily="34" charset="-122"/>
                <a:cs typeface="Geist" pitchFamily="34" charset="-120"/>
              </a:rPr>
              <a:t>.</a:t>
            </a:r>
            <a:endParaRPr lang="ar-DZ" sz="1550" dirty="0">
              <a:solidFill>
                <a:srgbClr val="4B4A4A"/>
              </a:solidFill>
              <a:latin typeface="Geist" pitchFamily="34" charset="0"/>
              <a:ea typeface="Geist" pitchFamily="34" charset="-122"/>
              <a:cs typeface="Geist" pitchFamily="34" charset="-120"/>
            </a:endParaRPr>
          </a:p>
          <a:p>
            <a:pPr algn="r" rtl="1">
              <a:lnSpc>
                <a:spcPts val="2500"/>
              </a:lnSpc>
            </a:pPr>
            <a:r>
              <a:rPr lang="ar-DZ" sz="1600" dirty="0"/>
              <a:t>يُعرَّف تراجع اللغة بأنه فقدان اللغة المكتسبة بين عمر سنتين و3 سنوات، وهو مثال على مسار نمائي غير خطّي يُلاحظ لدى بعض الأطفال المصابين بالتوحد. ويحدث هذا التراجع عبر ثلاث مراحل مميّزة.</a:t>
            </a:r>
          </a:p>
          <a:p>
            <a:pPr marL="0" indent="0" algn="l">
              <a:lnSpc>
                <a:spcPts val="2500"/>
              </a:lnSpc>
              <a:buNone/>
            </a:pPr>
            <a:endParaRPr lang="en-US" sz="1550" dirty="0"/>
          </a:p>
        </p:txBody>
      </p:sp>
      <p:pic>
        <p:nvPicPr>
          <p:cNvPr id="4" name="Image 0" descr="preencoded.png"/>
          <p:cNvPicPr>
            <a:picLocks noChangeAspect="1"/>
          </p:cNvPicPr>
          <p:nvPr/>
        </p:nvPicPr>
        <p:blipFill>
          <a:blip r:embed="rId3"/>
          <a:stretch>
            <a:fillRect/>
          </a:stretch>
        </p:blipFill>
        <p:spPr>
          <a:xfrm>
            <a:off x="793790" y="3875246"/>
            <a:ext cx="4215289" cy="1143000"/>
          </a:xfrm>
          <a:prstGeom prst="rect">
            <a:avLst/>
          </a:prstGeom>
        </p:spPr>
      </p:pic>
      <p:sp>
        <p:nvSpPr>
          <p:cNvPr id="5" name="Text 2"/>
          <p:cNvSpPr/>
          <p:nvPr/>
        </p:nvSpPr>
        <p:spPr>
          <a:xfrm>
            <a:off x="793790" y="4668917"/>
            <a:ext cx="4016931" cy="620316"/>
          </a:xfrm>
          <a:prstGeom prst="rect">
            <a:avLst/>
          </a:prstGeom>
          <a:noFill/>
          <a:ln/>
        </p:spPr>
        <p:txBody>
          <a:bodyPr wrap="square" lIns="0" tIns="0" rIns="0" bIns="0" rtlCol="0" anchor="t"/>
          <a:lstStyle/>
          <a:p>
            <a:pPr>
              <a:lnSpc>
                <a:spcPts val="2400"/>
              </a:lnSpc>
            </a:pPr>
            <a:r>
              <a:rPr lang="en-US" sz="1950" b="1" dirty="0">
                <a:solidFill>
                  <a:srgbClr val="4B4A4A"/>
                </a:solidFill>
                <a:latin typeface="Noto Serif SC Bold" pitchFamily="34" charset="0"/>
                <a:ea typeface="Noto Serif SC Bold" pitchFamily="34" charset="-122"/>
                <a:cs typeface="Noto Serif SC Bold" pitchFamily="34" charset="-120"/>
              </a:rPr>
              <a:t>Étape 1 : Apprentissage Précoce </a:t>
            </a:r>
            <a:r>
              <a:rPr lang="en-US" sz="1950" b="1" dirty="0" err="1">
                <a:solidFill>
                  <a:srgbClr val="4B4A4A"/>
                </a:solidFill>
                <a:latin typeface="Noto Serif SC Bold" pitchFamily="34" charset="0"/>
                <a:ea typeface="Noto Serif SC Bold" pitchFamily="34" charset="-122"/>
                <a:cs typeface="Noto Serif SC Bold" pitchFamily="34" charset="-120"/>
              </a:rPr>
              <a:t>ou</a:t>
            </a:r>
            <a:r>
              <a:rPr lang="en-US" sz="1950" b="1" dirty="0">
                <a:solidFill>
                  <a:srgbClr val="4B4A4A"/>
                </a:solidFill>
                <a:latin typeface="Noto Serif SC Bold" pitchFamily="34" charset="0"/>
                <a:ea typeface="Noto Serif SC Bold" pitchFamily="34" charset="-122"/>
                <a:cs typeface="Noto Serif SC Bold" pitchFamily="34" charset="-120"/>
              </a:rPr>
              <a:t> </a:t>
            </a:r>
            <a:r>
              <a:rPr lang="en-US" sz="1950" b="1" dirty="0" err="1">
                <a:solidFill>
                  <a:srgbClr val="4B4A4A"/>
                </a:solidFill>
                <a:latin typeface="Noto Serif SC Bold" pitchFamily="34" charset="0"/>
                <a:ea typeface="Noto Serif SC Bold" pitchFamily="34" charset="-122"/>
                <a:cs typeface="Noto Serif SC Bold" pitchFamily="34" charset="-120"/>
              </a:rPr>
              <a:t>Typique</a:t>
            </a:r>
            <a:r>
              <a:rPr lang="ar-DZ" sz="1950" b="1" dirty="0">
                <a:solidFill>
                  <a:srgbClr val="4B4A4A"/>
                </a:solidFill>
                <a:latin typeface="Noto Serif SC Bold" pitchFamily="34" charset="0"/>
                <a:ea typeface="Noto Serif SC Bold" pitchFamily="34" charset="-122"/>
                <a:cs typeface="Noto Serif SC Bold" pitchFamily="34" charset="-120"/>
              </a:rPr>
              <a:t>  </a:t>
            </a:r>
            <a:r>
              <a:rPr lang="ar-DZ" sz="2000" b="1" dirty="0"/>
              <a:t>المرحلة 1: تعلم مبكر أو نموذجي</a:t>
            </a:r>
          </a:p>
          <a:p>
            <a:pPr marL="0" indent="0" algn="l">
              <a:lnSpc>
                <a:spcPts val="2400"/>
              </a:lnSpc>
              <a:buNone/>
            </a:pPr>
            <a:endParaRPr lang="en-US" sz="1950" dirty="0"/>
          </a:p>
        </p:txBody>
      </p:sp>
      <p:sp>
        <p:nvSpPr>
          <p:cNvPr id="6" name="Text 3"/>
          <p:cNvSpPr/>
          <p:nvPr/>
        </p:nvSpPr>
        <p:spPr>
          <a:xfrm>
            <a:off x="486138" y="5408295"/>
            <a:ext cx="4324584" cy="952619"/>
          </a:xfrm>
          <a:prstGeom prst="rect">
            <a:avLst/>
          </a:prstGeom>
          <a:noFill/>
          <a:ln/>
        </p:spPr>
        <p:txBody>
          <a:bodyPr wrap="square" lIns="0" tIns="0" rIns="0" bIns="0" rtlCol="0" anchor="t"/>
          <a:lstStyle/>
          <a:p>
            <a:pPr marL="0" indent="0" algn="l">
              <a:lnSpc>
                <a:spcPts val="2500"/>
              </a:lnSpc>
              <a:buNone/>
            </a:pPr>
            <a:r>
              <a:rPr lang="en-US" sz="1400" dirty="0">
                <a:solidFill>
                  <a:srgbClr val="4B4A4A"/>
                </a:solidFill>
                <a:latin typeface="Geist" pitchFamily="34" charset="0"/>
                <a:ea typeface="Geist" pitchFamily="34" charset="-122"/>
                <a:cs typeface="Geist" pitchFamily="34" charset="-120"/>
              </a:rPr>
              <a:t>Production des premiers </a:t>
            </a:r>
            <a:r>
              <a:rPr lang="ar-DZ" sz="1400" dirty="0">
                <a:solidFill>
                  <a:srgbClr val="4B4A4A"/>
                </a:solidFill>
                <a:latin typeface="Geist" pitchFamily="34" charset="0"/>
                <a:ea typeface="Geist" pitchFamily="34" charset="-122"/>
                <a:cs typeface="Geist" pitchFamily="34" charset="-120"/>
              </a:rPr>
              <a:t> </a:t>
            </a:r>
            <a:r>
              <a:rPr lang="en-US" sz="1400" dirty="0">
                <a:solidFill>
                  <a:srgbClr val="4B4A4A"/>
                </a:solidFill>
                <a:latin typeface="Geist" pitchFamily="34" charset="0"/>
                <a:ea typeface="Geist" pitchFamily="34" charset="-122"/>
                <a:cs typeface="Geist" pitchFamily="34" charset="-120"/>
              </a:rPr>
              <a:t>mots et parfois de la première phrase à un âge similaire aux enfants </a:t>
            </a:r>
            <a:r>
              <a:rPr lang="en-US" sz="1400" dirty="0" err="1">
                <a:solidFill>
                  <a:srgbClr val="4B4A4A"/>
                </a:solidFill>
                <a:latin typeface="Geist" pitchFamily="34" charset="0"/>
                <a:ea typeface="Geist" pitchFamily="34" charset="-122"/>
                <a:cs typeface="Geist" pitchFamily="34" charset="-120"/>
              </a:rPr>
              <a:t>neurotypiques</a:t>
            </a:r>
            <a:r>
              <a:rPr lang="en-US" sz="1550" dirty="0">
                <a:solidFill>
                  <a:srgbClr val="4B4A4A"/>
                </a:solidFill>
                <a:latin typeface="Geist" pitchFamily="34" charset="0"/>
                <a:ea typeface="Geist" pitchFamily="34" charset="-122"/>
                <a:cs typeface="Geist" pitchFamily="34" charset="-120"/>
              </a:rPr>
              <a:t>.</a:t>
            </a:r>
            <a:endParaRPr lang="ar-DZ" sz="1550" dirty="0">
              <a:solidFill>
                <a:srgbClr val="4B4A4A"/>
              </a:solidFill>
              <a:latin typeface="Geist" pitchFamily="34" charset="0"/>
              <a:ea typeface="Geist" pitchFamily="34" charset="-122"/>
              <a:cs typeface="Geist" pitchFamily="34" charset="-120"/>
            </a:endParaRPr>
          </a:p>
          <a:p>
            <a:r>
              <a:rPr lang="ar-DZ" sz="1600" dirty="0"/>
              <a:t>إنتاج الكلمات الأولى وأحيانًا أول جملة في عمر مشابه للأطفال النمطيين (غير المصابين بالتوحد).</a:t>
            </a:r>
          </a:p>
          <a:p>
            <a:pPr marL="0" indent="0" algn="l">
              <a:lnSpc>
                <a:spcPts val="2500"/>
              </a:lnSpc>
              <a:buNone/>
            </a:pPr>
            <a:endParaRPr lang="en-US" sz="1550" dirty="0"/>
          </a:p>
        </p:txBody>
      </p:sp>
      <p:pic>
        <p:nvPicPr>
          <p:cNvPr id="7" name="Image 1" descr="preencoded.png"/>
          <p:cNvPicPr>
            <a:picLocks noChangeAspect="1"/>
          </p:cNvPicPr>
          <p:nvPr/>
        </p:nvPicPr>
        <p:blipFill>
          <a:blip r:embed="rId4"/>
          <a:stretch>
            <a:fillRect/>
          </a:stretch>
        </p:blipFill>
        <p:spPr>
          <a:xfrm>
            <a:off x="5207437" y="3577590"/>
            <a:ext cx="4215408" cy="1143000"/>
          </a:xfrm>
          <a:prstGeom prst="rect">
            <a:avLst/>
          </a:prstGeom>
        </p:spPr>
      </p:pic>
      <p:sp>
        <p:nvSpPr>
          <p:cNvPr id="8" name="Text 4"/>
          <p:cNvSpPr/>
          <p:nvPr/>
        </p:nvSpPr>
        <p:spPr>
          <a:xfrm>
            <a:off x="5405795" y="4178917"/>
            <a:ext cx="3173849"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Étape 2 : Pause et Plateau</a:t>
            </a:r>
            <a:r>
              <a:rPr lang="ar-DZ" sz="1950" b="1" dirty="0">
                <a:solidFill>
                  <a:srgbClr val="4B4A4A"/>
                </a:solidFill>
                <a:latin typeface="Noto Serif SC Bold" pitchFamily="34" charset="0"/>
                <a:ea typeface="Noto Serif SC Bold" pitchFamily="34" charset="-122"/>
                <a:cs typeface="Noto Serif SC Bold" pitchFamily="34" charset="-120"/>
              </a:rPr>
              <a:t> </a:t>
            </a:r>
          </a:p>
          <a:p>
            <a:pPr algn="r" rtl="1">
              <a:lnSpc>
                <a:spcPts val="2400"/>
              </a:lnSpc>
            </a:pPr>
            <a:r>
              <a:rPr lang="ar-DZ" sz="2000" b="1" dirty="0"/>
              <a:t>المرحلة 2: توقف ومرحلة الثبات</a:t>
            </a:r>
            <a:endParaRPr lang="fr-FR" sz="2000" b="1" dirty="0"/>
          </a:p>
          <a:p>
            <a:pPr marL="0" indent="0" algn="l">
              <a:lnSpc>
                <a:spcPts val="2400"/>
              </a:lnSpc>
              <a:buNone/>
            </a:pPr>
            <a:endParaRPr lang="en-US" sz="1950" dirty="0"/>
          </a:p>
        </p:txBody>
      </p:sp>
      <p:sp>
        <p:nvSpPr>
          <p:cNvPr id="9" name="Text 5"/>
          <p:cNvSpPr/>
          <p:nvPr/>
        </p:nvSpPr>
        <p:spPr>
          <a:xfrm>
            <a:off x="5009079" y="4800481"/>
            <a:ext cx="4215408" cy="1587698"/>
          </a:xfrm>
          <a:prstGeom prst="rect">
            <a:avLst/>
          </a:prstGeom>
          <a:noFill/>
          <a:ln/>
        </p:spPr>
        <p:txBody>
          <a:bodyPr wrap="square" lIns="0" tIns="0" rIns="0" bIns="0" rtlCol="0" anchor="t"/>
          <a:lstStyle/>
          <a:p>
            <a:pPr marL="0" indent="0" algn="l">
              <a:lnSpc>
                <a:spcPts val="2500"/>
              </a:lnSpc>
              <a:buNone/>
            </a:pPr>
            <a:r>
              <a:rPr lang="en-US" sz="1400" dirty="0">
                <a:solidFill>
                  <a:srgbClr val="4B4A4A"/>
                </a:solidFill>
                <a:latin typeface="Geist" pitchFamily="34" charset="0"/>
                <a:ea typeface="Geist" pitchFamily="34" charset="-122"/>
                <a:cs typeface="Geist" pitchFamily="34" charset="-120"/>
              </a:rPr>
              <a:t>Période de stagnation (environ 21 mois) pour retrouver le niveau de langage antérieur à la régression. Cela double le temps nécessaire pour atteindre un langage </a:t>
            </a:r>
            <a:r>
              <a:rPr lang="en-US" sz="1400" dirty="0" err="1">
                <a:solidFill>
                  <a:srgbClr val="4B4A4A"/>
                </a:solidFill>
                <a:latin typeface="Geist" pitchFamily="34" charset="0"/>
                <a:ea typeface="Geist" pitchFamily="34" charset="-122"/>
                <a:cs typeface="Geist" pitchFamily="34" charset="-120"/>
              </a:rPr>
              <a:t>fluide</a:t>
            </a:r>
            <a:r>
              <a:rPr lang="en-US" sz="1400" dirty="0">
                <a:solidFill>
                  <a:srgbClr val="4B4A4A"/>
                </a:solidFill>
                <a:latin typeface="Geist" pitchFamily="34" charset="0"/>
                <a:ea typeface="Geist" pitchFamily="34" charset="-122"/>
                <a:cs typeface="Geist" pitchFamily="34" charset="-120"/>
              </a:rPr>
              <a:t>.</a:t>
            </a:r>
            <a:endParaRPr lang="ar-DZ" sz="1400" dirty="0">
              <a:solidFill>
                <a:srgbClr val="4B4A4A"/>
              </a:solidFill>
              <a:latin typeface="Geist" pitchFamily="34" charset="0"/>
              <a:ea typeface="Geist" pitchFamily="34" charset="-122"/>
              <a:cs typeface="Geist" pitchFamily="34" charset="-120"/>
            </a:endParaRPr>
          </a:p>
          <a:p>
            <a:pPr marL="0" indent="0" algn="r" rtl="1">
              <a:lnSpc>
                <a:spcPts val="2500"/>
              </a:lnSpc>
              <a:buNone/>
            </a:pPr>
            <a:r>
              <a:rPr lang="ar-DZ" sz="1600" dirty="0"/>
              <a:t>فترة من الركود (حوالي 21 شهرًا) قبل استرجاع مستوى اللغة الذي كان عليه الطفل قبل التراجع.هذا الأمر يُضاعف المدة اللازمة للوصول إلى لغة سلسة وطبيعية.</a:t>
            </a:r>
            <a:endParaRPr lang="en-US" sz="1600" dirty="0"/>
          </a:p>
        </p:txBody>
      </p:sp>
      <p:pic>
        <p:nvPicPr>
          <p:cNvPr id="10" name="Image 2" descr="preencoded.png"/>
          <p:cNvPicPr>
            <a:picLocks noChangeAspect="1"/>
          </p:cNvPicPr>
          <p:nvPr/>
        </p:nvPicPr>
        <p:blipFill>
          <a:blip r:embed="rId3"/>
          <a:stretch>
            <a:fillRect/>
          </a:stretch>
        </p:blipFill>
        <p:spPr>
          <a:xfrm>
            <a:off x="9621203" y="3279934"/>
            <a:ext cx="4215289" cy="1143000"/>
          </a:xfrm>
          <a:prstGeom prst="rect">
            <a:avLst/>
          </a:prstGeom>
        </p:spPr>
      </p:pic>
      <p:sp>
        <p:nvSpPr>
          <p:cNvPr id="11" name="Text 6"/>
          <p:cNvSpPr/>
          <p:nvPr/>
        </p:nvSpPr>
        <p:spPr>
          <a:xfrm>
            <a:off x="9819561" y="4073604"/>
            <a:ext cx="2503884" cy="310158"/>
          </a:xfrm>
          <a:prstGeom prst="rect">
            <a:avLst/>
          </a:prstGeom>
          <a:noFill/>
          <a:ln/>
        </p:spPr>
        <p:txBody>
          <a:bodyPr wrap="none" lIns="0" tIns="0" rIns="0" bIns="0" rtlCol="0" anchor="t"/>
          <a:lstStyle/>
          <a:p>
            <a:pPr marL="0" indent="0" algn="l">
              <a:lnSpc>
                <a:spcPts val="2400"/>
              </a:lnSpc>
              <a:buNone/>
            </a:pPr>
            <a:r>
              <a:rPr lang="en-US" sz="1950" b="1" dirty="0">
                <a:solidFill>
                  <a:srgbClr val="4B4A4A"/>
                </a:solidFill>
                <a:latin typeface="Noto Serif SC Bold" pitchFamily="34" charset="0"/>
                <a:ea typeface="Noto Serif SC Bold" pitchFamily="34" charset="-122"/>
                <a:cs typeface="Noto Serif SC Bold" pitchFamily="34" charset="-120"/>
              </a:rPr>
              <a:t>Étape 3 : </a:t>
            </a:r>
            <a:r>
              <a:rPr lang="en-US" sz="1950" b="1" dirty="0" err="1">
                <a:solidFill>
                  <a:srgbClr val="4B4A4A"/>
                </a:solidFill>
                <a:latin typeface="Noto Serif SC Bold" pitchFamily="34" charset="0"/>
                <a:ea typeface="Noto Serif SC Bold" pitchFamily="34" charset="-122"/>
                <a:cs typeface="Noto Serif SC Bold" pitchFamily="34" charset="-120"/>
              </a:rPr>
              <a:t>Rattrapage</a:t>
            </a:r>
            <a:r>
              <a:rPr lang="ar-DZ" sz="1950" b="1" dirty="0">
                <a:solidFill>
                  <a:srgbClr val="4B4A4A"/>
                </a:solidFill>
                <a:latin typeface="Noto Serif SC Bold" pitchFamily="34" charset="0"/>
                <a:ea typeface="Noto Serif SC Bold" pitchFamily="34" charset="-122"/>
                <a:cs typeface="Noto Serif SC Bold" pitchFamily="34" charset="-120"/>
              </a:rPr>
              <a:t>المرحلة 3: التعويض (</a:t>
            </a:r>
            <a:endParaRPr lang="en-US" sz="1950" dirty="0"/>
          </a:p>
        </p:txBody>
      </p:sp>
      <p:sp>
        <p:nvSpPr>
          <p:cNvPr id="12" name="Text 7"/>
          <p:cNvSpPr/>
          <p:nvPr/>
        </p:nvSpPr>
        <p:spPr>
          <a:xfrm>
            <a:off x="9819561" y="4502825"/>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L'enfant rattrape le niveau de langage de ses pairs autistes sans régression. Avoir eu une régression n'est pas un indicateur de mauvais pronostic langagier à long </a:t>
            </a:r>
            <a:r>
              <a:rPr lang="en-US" sz="1550" dirty="0" err="1">
                <a:solidFill>
                  <a:srgbClr val="4B4A4A"/>
                </a:solidFill>
                <a:latin typeface="Geist" pitchFamily="34" charset="0"/>
                <a:ea typeface="Geist" pitchFamily="34" charset="-122"/>
                <a:cs typeface="Geist" pitchFamily="34" charset="-120"/>
              </a:rPr>
              <a:t>terme</a:t>
            </a:r>
            <a:r>
              <a:rPr lang="en-US" sz="1550" dirty="0">
                <a:solidFill>
                  <a:srgbClr val="4B4A4A"/>
                </a:solidFill>
                <a:latin typeface="Geist" pitchFamily="34" charset="0"/>
                <a:ea typeface="Geist" pitchFamily="34" charset="-122"/>
                <a:cs typeface="Geist" pitchFamily="34" charset="-120"/>
              </a:rPr>
              <a:t>.</a:t>
            </a:r>
            <a:endParaRPr lang="ar-DZ" sz="1550" dirty="0">
              <a:solidFill>
                <a:srgbClr val="4B4A4A"/>
              </a:solidFill>
              <a:latin typeface="Geist" pitchFamily="34" charset="0"/>
              <a:ea typeface="Geist" pitchFamily="34" charset="-122"/>
              <a:cs typeface="Geist" pitchFamily="34" charset="-120"/>
            </a:endParaRPr>
          </a:p>
          <a:p>
            <a:pPr algn="r" rtl="1">
              <a:lnSpc>
                <a:spcPts val="2500"/>
              </a:lnSpc>
            </a:pPr>
            <a:r>
              <a:rPr lang="ar-DZ" sz="1600" dirty="0"/>
              <a:t>يلحق الطفل بمستوى اللغة لدى أقرانه المصابين بالتوحد الذين لم يمرّوا بتراجع لغوي. وجود تراجع لغوي لا يُعدّ مؤشرًا على سوء النتائج اللغوية في المستقبل.</a:t>
            </a:r>
          </a:p>
          <a:p>
            <a:pPr marL="0" indent="0" algn="l">
              <a:lnSpc>
                <a:spcPts val="2500"/>
              </a:lnSpc>
              <a:buNone/>
            </a:pPr>
            <a:endParaRPr lang="en-US" sz="1550" dirty="0"/>
          </a:p>
        </p:txBody>
      </p:sp>
      <p:sp>
        <p:nvSpPr>
          <p:cNvPr id="13" name="Text 8"/>
          <p:cNvSpPr/>
          <p:nvPr/>
        </p:nvSpPr>
        <p:spPr>
          <a:xfrm>
            <a:off x="773162" y="7015374"/>
            <a:ext cx="13486848" cy="635079"/>
          </a:xfrm>
          <a:prstGeom prst="rect">
            <a:avLst/>
          </a:prstGeom>
          <a:noFill/>
          <a:ln/>
        </p:spPr>
        <p:txBody>
          <a:bodyPr wrap="square" lIns="0" tIns="0" rIns="0" bIns="0" rtlCol="0" anchor="t"/>
          <a:lstStyle/>
          <a:p>
            <a:pPr marL="0" indent="0" algn="l">
              <a:lnSpc>
                <a:spcPts val="2500"/>
              </a:lnSpc>
              <a:buNone/>
            </a:pPr>
            <a:r>
              <a:rPr lang="en-US" sz="1550" dirty="0">
                <a:solidFill>
                  <a:srgbClr val="4B4A4A"/>
                </a:solidFill>
                <a:latin typeface="Geist" pitchFamily="34" charset="0"/>
                <a:ea typeface="Geist" pitchFamily="34" charset="-122"/>
                <a:cs typeface="Geist" pitchFamily="34" charset="-120"/>
              </a:rPr>
              <a:t>Durant la période de stagnation, les autistes touchés par une régression peuvent présenter de plus grandes difficultés sur le plan des relations sociales. L'intelligence non verbale reste le meilleur prédicteur du niveau langagier </a:t>
            </a:r>
            <a:r>
              <a:rPr lang="en-US" sz="1550" dirty="0" err="1">
                <a:solidFill>
                  <a:srgbClr val="4B4A4A"/>
                </a:solidFill>
                <a:latin typeface="Geist" pitchFamily="34" charset="0"/>
                <a:ea typeface="Geist" pitchFamily="34" charset="-122"/>
                <a:cs typeface="Geist" pitchFamily="34" charset="-120"/>
              </a:rPr>
              <a:t>futur</a:t>
            </a:r>
            <a:r>
              <a:rPr lang="en-US" sz="1550" dirty="0">
                <a:solidFill>
                  <a:srgbClr val="4B4A4A"/>
                </a:solidFill>
                <a:latin typeface="Geist" pitchFamily="34" charset="0"/>
                <a:ea typeface="Geist" pitchFamily="34" charset="-122"/>
                <a:cs typeface="Geist" pitchFamily="34" charset="-120"/>
              </a:rPr>
              <a:t>.</a:t>
            </a:r>
            <a:endParaRPr lang="ar-DZ" sz="1600" dirty="0"/>
          </a:p>
          <a:p>
            <a:pPr algn="r" rtl="1"/>
            <a:r>
              <a:rPr lang="ar-DZ" sz="1600" dirty="0"/>
              <a:t>خلال فترة الركود، قد يُظهر الأطفال المصابون بالتوحد الذين مرّوا بتراجع لغوي صعوبات أكبر في العلاقات الاجتماعية.وتبقى </a:t>
            </a:r>
            <a:r>
              <a:rPr lang="ar-DZ" sz="1600" b="1" dirty="0"/>
              <a:t>القدرات غير اللفظية</a:t>
            </a:r>
            <a:r>
              <a:rPr lang="ar-DZ" sz="1600" dirty="0"/>
              <a:t> أفضل مؤشر للتنبؤ بالمستوى اللغوي المستقبلي.</a:t>
            </a:r>
          </a:p>
          <a:p>
            <a:pPr marL="0" indent="0" algn="l">
              <a:lnSpc>
                <a:spcPts val="2500"/>
              </a:lnSpc>
              <a:buNone/>
            </a:pP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3753</TotalTime>
  <Words>2875</Words>
  <Application>Microsoft Office PowerPoint</Application>
  <PresentationFormat>Custom</PresentationFormat>
  <Paragraphs>160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Noto Serif SC Bold</vt:lpstr>
      <vt:lpstr>Geist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HP</dc:creator>
  <cp:lastModifiedBy>tima borsali</cp:lastModifiedBy>
  <cp:revision>4</cp:revision>
  <dcterms:created xsi:type="dcterms:W3CDTF">2025-10-14T21:25:33Z</dcterms:created>
  <dcterms:modified xsi:type="dcterms:W3CDTF">2025-12-01T14:46:00Z</dcterms:modified>
</cp:coreProperties>
</file>