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66" r:id="rId5"/>
    <p:sldId id="259" r:id="rId6"/>
    <p:sldId id="260" r:id="rId7"/>
    <p:sldId id="261" r:id="rId8"/>
    <p:sldId id="262" r:id="rId9"/>
    <p:sldId id="263" r:id="rId10"/>
    <p:sldId id="264" r:id="rId11"/>
    <p:sldId id="265" r:id="rId12"/>
  </p:sldIdLst>
  <p:sldSz cx="14630400" cy="8229600"/>
  <p:notesSz cx="8229600" cy="14630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5" d="100"/>
          <a:sy n="55" d="100"/>
        </p:scale>
        <p:origin x="6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10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8256032" y="3497104"/>
            <a:ext cx="5580578" cy="620078"/>
          </a:xfrm>
          <a:prstGeom prst="rect">
            <a:avLst/>
          </a:prstGeom>
          <a:noFill/>
          <a:ln/>
        </p:spPr>
        <p:txBody>
          <a:bodyPr wrap="none" lIns="0" tIns="0" rIns="0" bIns="0" rtlCol="0" anchor="t"/>
          <a:lstStyle/>
          <a:p>
            <a:pPr marL="0" indent="0" algn="r" rtl="1">
              <a:lnSpc>
                <a:spcPts val="4850"/>
              </a:lnSpc>
              <a:buNone/>
            </a:pPr>
            <a:r>
              <a:rPr lang="en-US" sz="4400" b="1" dirty="0">
                <a:solidFill>
                  <a:srgbClr val="403CCF"/>
                </a:solidFill>
                <a:latin typeface="Arial" panose="020B0604020202020204" pitchFamily="34" charset="0"/>
                <a:ea typeface="Libre Baskerville" pitchFamily="34" charset="-122"/>
                <a:cs typeface="Arial" panose="020B0604020202020204" pitchFamily="34" charset="0"/>
              </a:rPr>
              <a:t>الحركة ذات الوظيفة التعبيرية</a:t>
            </a:r>
            <a:endParaRPr lang="en-US" sz="4400" b="1" dirty="0">
              <a:latin typeface="Arial" panose="020B0604020202020204" pitchFamily="34" charset="0"/>
              <a:cs typeface="Arial" panose="020B0604020202020204" pitchFamily="34" charset="0"/>
            </a:endParaRPr>
          </a:p>
        </p:txBody>
      </p:sp>
      <p:sp>
        <p:nvSpPr>
          <p:cNvPr id="4" name="Text 1"/>
          <p:cNvSpPr/>
          <p:nvPr/>
        </p:nvSpPr>
        <p:spPr>
          <a:xfrm>
            <a:off x="6280190" y="4414838"/>
            <a:ext cx="7556421" cy="317540"/>
          </a:xfrm>
          <a:prstGeom prst="rect">
            <a:avLst/>
          </a:prstGeom>
          <a:noFill/>
          <a:ln/>
        </p:spPr>
        <p:txBody>
          <a:bodyPr wrap="none" lIns="0" tIns="0" rIns="0" bIns="0" rtlCol="0" anchor="t"/>
          <a:lstStyle/>
          <a:p>
            <a:pPr marL="0" indent="0" algn="r" rtl="1">
              <a:lnSpc>
                <a:spcPts val="2500"/>
              </a:lnSpc>
              <a:buNone/>
            </a:pPr>
            <a:r>
              <a:rPr lang="en-US" b="1" dirty="0">
                <a:solidFill>
                  <a:srgbClr val="49495A"/>
                </a:solidFill>
                <a:latin typeface="Arial" panose="020B0604020202020204" pitchFamily="34" charset="0"/>
                <a:ea typeface="Open Sans" pitchFamily="34" charset="-122"/>
                <a:cs typeface="Arial" panose="020B0604020202020204" pitchFamily="34" charset="0"/>
              </a:rPr>
              <a:t>لغة الجسد الأولى للتواصل الإنساني</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3068360" y="547688"/>
            <a:ext cx="5281851" cy="620078"/>
          </a:xfrm>
          <a:prstGeom prst="rect">
            <a:avLst/>
          </a:prstGeom>
          <a:noFill/>
          <a:ln/>
        </p:spPr>
        <p:txBody>
          <a:bodyPr wrap="none" lIns="0" tIns="0" rIns="0" bIns="0" rtlCol="0" anchor="t"/>
          <a:lstStyle/>
          <a:p>
            <a:pPr marL="0" indent="0" algn="r" rtl="1">
              <a:lnSpc>
                <a:spcPts val="4850"/>
              </a:lnSpc>
              <a:buNone/>
            </a:pPr>
            <a:r>
              <a:rPr lang="en-US" sz="4000" dirty="0">
                <a:solidFill>
                  <a:srgbClr val="403CCF"/>
                </a:solidFill>
                <a:latin typeface="Arial" panose="020B0604020202020204" pitchFamily="34" charset="0"/>
                <a:ea typeface="Libre Baskerville" pitchFamily="34" charset="-122"/>
                <a:cs typeface="Arial" panose="020B0604020202020204" pitchFamily="34" charset="0"/>
              </a:rPr>
              <a:t>التطبيقات التربوية والعملية</a:t>
            </a:r>
            <a:endParaRPr lang="en-US" sz="4000" dirty="0">
              <a:latin typeface="Arial" panose="020B0604020202020204" pitchFamily="34" charset="0"/>
              <a:cs typeface="Arial" panose="020B0604020202020204" pitchFamily="34" charset="0"/>
            </a:endParaRPr>
          </a:p>
        </p:txBody>
      </p:sp>
      <p:sp>
        <p:nvSpPr>
          <p:cNvPr id="4" name="Text 1"/>
          <p:cNvSpPr/>
          <p:nvPr/>
        </p:nvSpPr>
        <p:spPr>
          <a:xfrm>
            <a:off x="793790" y="1465421"/>
            <a:ext cx="7556421" cy="635079"/>
          </a:xfrm>
          <a:prstGeom prst="rect">
            <a:avLst/>
          </a:prstGeom>
          <a:noFill/>
          <a:ln/>
        </p:spPr>
        <p:txBody>
          <a:bodyPr wrap="square" lIns="0" tIns="0" rIns="0" bIns="0" rtlCol="0" anchor="t"/>
          <a:lstStyle/>
          <a:p>
            <a:pPr marL="0" indent="0" algn="r" rtl="1">
              <a:lnSpc>
                <a:spcPts val="25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فهم الحركة التعبيرية له تطبيقات عملية مهمة في التدخل المبكر والتعليم. يمكن للمعلمين والمختصين استخدام هذه المعرفة لدعم النمو الاجتماعي والعاطفي للأطفال.</a:t>
            </a:r>
            <a:endParaRPr lang="en-US" sz="1600" dirty="0">
              <a:latin typeface="Arial" panose="020B0604020202020204" pitchFamily="34" charset="0"/>
              <a:cs typeface="Arial" panose="020B0604020202020204" pitchFamily="34" charset="0"/>
            </a:endParaRPr>
          </a:p>
        </p:txBody>
      </p:sp>
      <p:pic>
        <p:nvPicPr>
          <p:cNvPr id="5" name="Image 1" descr="preencoded.png"/>
          <p:cNvPicPr>
            <a:picLocks noChangeAspect="1"/>
          </p:cNvPicPr>
          <p:nvPr/>
        </p:nvPicPr>
        <p:blipFill>
          <a:blip r:embed="rId4"/>
          <a:stretch>
            <a:fillRect/>
          </a:stretch>
        </p:blipFill>
        <p:spPr>
          <a:xfrm>
            <a:off x="7754898" y="2323743"/>
            <a:ext cx="595313" cy="1143000"/>
          </a:xfrm>
          <a:prstGeom prst="rect">
            <a:avLst/>
          </a:prstGeom>
        </p:spPr>
      </p:pic>
      <p:sp>
        <p:nvSpPr>
          <p:cNvPr id="6" name="Text 2"/>
          <p:cNvSpPr/>
          <p:nvPr/>
        </p:nvSpPr>
        <p:spPr>
          <a:xfrm>
            <a:off x="5075634" y="2522101"/>
            <a:ext cx="2480905" cy="310158"/>
          </a:xfrm>
          <a:prstGeom prst="rect">
            <a:avLst/>
          </a:prstGeom>
          <a:noFill/>
          <a:ln/>
        </p:spPr>
        <p:txBody>
          <a:bodyPr wrap="none" lIns="0" tIns="0" rIns="0" bIns="0" rtlCol="0" anchor="t"/>
          <a:lstStyle/>
          <a:p>
            <a:pPr marL="0" indent="0" algn="r" rtl="1">
              <a:lnSpc>
                <a:spcPts val="2400"/>
              </a:lnSpc>
              <a:buNone/>
            </a:pPr>
            <a:r>
              <a:rPr lang="en-US" sz="2000" dirty="0">
                <a:solidFill>
                  <a:srgbClr val="49495A"/>
                </a:solidFill>
                <a:latin typeface="Arial" panose="020B0604020202020204" pitchFamily="34" charset="0"/>
                <a:ea typeface="Libre Baskerville" pitchFamily="34" charset="-122"/>
                <a:cs typeface="Arial" panose="020B0604020202020204" pitchFamily="34" charset="0"/>
              </a:rPr>
              <a:t>الملاحظة المنتظمة</a:t>
            </a:r>
            <a:endParaRPr lang="en-US" sz="2000" dirty="0">
              <a:latin typeface="Arial" panose="020B0604020202020204" pitchFamily="34" charset="0"/>
              <a:cs typeface="Arial" panose="020B0604020202020204" pitchFamily="34" charset="0"/>
            </a:endParaRPr>
          </a:p>
        </p:txBody>
      </p:sp>
      <p:sp>
        <p:nvSpPr>
          <p:cNvPr id="7" name="Text 3"/>
          <p:cNvSpPr/>
          <p:nvPr/>
        </p:nvSpPr>
        <p:spPr>
          <a:xfrm>
            <a:off x="793790" y="2951321"/>
            <a:ext cx="6762750" cy="317540"/>
          </a:xfrm>
          <a:prstGeom prst="rect">
            <a:avLst/>
          </a:prstGeom>
          <a:noFill/>
          <a:ln/>
        </p:spPr>
        <p:txBody>
          <a:bodyPr wrap="none" lIns="0" tIns="0" rIns="0" bIns="0" rtlCol="0" anchor="t"/>
          <a:lstStyle/>
          <a:p>
            <a:pPr marL="0" indent="0" algn="r" rtl="1">
              <a:lnSpc>
                <a:spcPts val="25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مراقبة الإيماءات والحركات التعبيرية للطفل وتسجيل نموها</a:t>
            </a:r>
            <a:endParaRPr lang="en-US" sz="1600" dirty="0">
              <a:latin typeface="Arial" panose="020B0604020202020204" pitchFamily="34" charset="0"/>
              <a:cs typeface="Arial" panose="020B0604020202020204" pitchFamily="34" charset="0"/>
            </a:endParaRPr>
          </a:p>
        </p:txBody>
      </p:sp>
      <p:pic>
        <p:nvPicPr>
          <p:cNvPr id="8" name="Image 2" descr="preencoded.png"/>
          <p:cNvPicPr>
            <a:picLocks noChangeAspect="1"/>
          </p:cNvPicPr>
          <p:nvPr/>
        </p:nvPicPr>
        <p:blipFill>
          <a:blip r:embed="rId4"/>
          <a:stretch>
            <a:fillRect/>
          </a:stretch>
        </p:blipFill>
        <p:spPr>
          <a:xfrm>
            <a:off x="7457242" y="3712845"/>
            <a:ext cx="595313" cy="1143000"/>
          </a:xfrm>
          <a:prstGeom prst="rect">
            <a:avLst/>
          </a:prstGeom>
        </p:spPr>
      </p:pic>
      <p:sp>
        <p:nvSpPr>
          <p:cNvPr id="9" name="Text 4"/>
          <p:cNvSpPr/>
          <p:nvPr/>
        </p:nvSpPr>
        <p:spPr>
          <a:xfrm>
            <a:off x="4777978" y="3911203"/>
            <a:ext cx="2480905" cy="310158"/>
          </a:xfrm>
          <a:prstGeom prst="rect">
            <a:avLst/>
          </a:prstGeom>
          <a:noFill/>
          <a:ln/>
        </p:spPr>
        <p:txBody>
          <a:bodyPr wrap="none" lIns="0" tIns="0" rIns="0" bIns="0" rtlCol="0" anchor="t"/>
          <a:lstStyle/>
          <a:p>
            <a:pPr marL="0" indent="0" algn="r" rtl="1">
              <a:lnSpc>
                <a:spcPts val="2400"/>
              </a:lnSpc>
              <a:buNone/>
            </a:pPr>
            <a:r>
              <a:rPr lang="en-US" sz="2000" dirty="0">
                <a:solidFill>
                  <a:srgbClr val="49495A"/>
                </a:solidFill>
                <a:latin typeface="Arial" panose="020B0604020202020204" pitchFamily="34" charset="0"/>
                <a:ea typeface="Libre Baskerville" pitchFamily="34" charset="-122"/>
                <a:cs typeface="Arial" panose="020B0604020202020204" pitchFamily="34" charset="0"/>
              </a:rPr>
              <a:t>تقليد موجه ومقصود</a:t>
            </a:r>
            <a:endParaRPr lang="en-US" sz="2000" dirty="0">
              <a:latin typeface="Arial" panose="020B0604020202020204" pitchFamily="34" charset="0"/>
              <a:cs typeface="Arial" panose="020B0604020202020204" pitchFamily="34" charset="0"/>
            </a:endParaRPr>
          </a:p>
        </p:txBody>
      </p:sp>
      <p:sp>
        <p:nvSpPr>
          <p:cNvPr id="10" name="Text 5"/>
          <p:cNvSpPr/>
          <p:nvPr/>
        </p:nvSpPr>
        <p:spPr>
          <a:xfrm>
            <a:off x="793790" y="4340423"/>
            <a:ext cx="6465094" cy="317540"/>
          </a:xfrm>
          <a:prstGeom prst="rect">
            <a:avLst/>
          </a:prstGeom>
          <a:noFill/>
          <a:ln/>
        </p:spPr>
        <p:txBody>
          <a:bodyPr wrap="none" lIns="0" tIns="0" rIns="0" bIns="0" rtlCol="0" anchor="t"/>
          <a:lstStyle/>
          <a:p>
            <a:pPr marL="0" indent="0" algn="r" rtl="1">
              <a:lnSpc>
                <a:spcPts val="25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استخدام ألعاب التقليد والحركات البسيطة لتعزيز المهارات المرآتية</a:t>
            </a:r>
            <a:endParaRPr lang="en-US" sz="1600" dirty="0">
              <a:latin typeface="Arial" panose="020B0604020202020204" pitchFamily="34" charset="0"/>
              <a:cs typeface="Arial" panose="020B0604020202020204" pitchFamily="34" charset="0"/>
            </a:endParaRPr>
          </a:p>
        </p:txBody>
      </p:sp>
      <p:pic>
        <p:nvPicPr>
          <p:cNvPr id="11" name="Image 3" descr="preencoded.png"/>
          <p:cNvPicPr>
            <a:picLocks noChangeAspect="1"/>
          </p:cNvPicPr>
          <p:nvPr/>
        </p:nvPicPr>
        <p:blipFill>
          <a:blip r:embed="rId4"/>
          <a:stretch>
            <a:fillRect/>
          </a:stretch>
        </p:blipFill>
        <p:spPr>
          <a:xfrm>
            <a:off x="7159585" y="5101947"/>
            <a:ext cx="595313" cy="1143000"/>
          </a:xfrm>
          <a:prstGeom prst="rect">
            <a:avLst/>
          </a:prstGeom>
        </p:spPr>
      </p:pic>
      <p:sp>
        <p:nvSpPr>
          <p:cNvPr id="12" name="Text 6"/>
          <p:cNvSpPr/>
          <p:nvPr/>
        </p:nvSpPr>
        <p:spPr>
          <a:xfrm>
            <a:off x="4480322" y="5300305"/>
            <a:ext cx="2480905" cy="310158"/>
          </a:xfrm>
          <a:prstGeom prst="rect">
            <a:avLst/>
          </a:prstGeom>
          <a:noFill/>
          <a:ln/>
        </p:spPr>
        <p:txBody>
          <a:bodyPr wrap="none" lIns="0" tIns="0" rIns="0" bIns="0" rtlCol="0" anchor="t"/>
          <a:lstStyle/>
          <a:p>
            <a:pPr marL="0" indent="0" algn="r" rtl="1">
              <a:lnSpc>
                <a:spcPts val="2400"/>
              </a:lnSpc>
              <a:buNone/>
            </a:pPr>
            <a:r>
              <a:rPr lang="en-US" sz="2000" dirty="0">
                <a:solidFill>
                  <a:srgbClr val="49495A"/>
                </a:solidFill>
                <a:latin typeface="Arial" panose="020B0604020202020204" pitchFamily="34" charset="0"/>
                <a:ea typeface="Libre Baskerville" pitchFamily="34" charset="-122"/>
                <a:cs typeface="Arial" panose="020B0604020202020204" pitchFamily="34" charset="0"/>
              </a:rPr>
              <a:t>تعزيز الانتباه المشترك</a:t>
            </a:r>
            <a:endParaRPr lang="en-US" sz="2000" dirty="0">
              <a:latin typeface="Arial" panose="020B0604020202020204" pitchFamily="34" charset="0"/>
              <a:cs typeface="Arial" panose="020B0604020202020204" pitchFamily="34" charset="0"/>
            </a:endParaRPr>
          </a:p>
        </p:txBody>
      </p:sp>
      <p:sp>
        <p:nvSpPr>
          <p:cNvPr id="13" name="Text 7"/>
          <p:cNvSpPr/>
          <p:nvPr/>
        </p:nvSpPr>
        <p:spPr>
          <a:xfrm>
            <a:off x="793790" y="5729526"/>
            <a:ext cx="6167437" cy="317540"/>
          </a:xfrm>
          <a:prstGeom prst="rect">
            <a:avLst/>
          </a:prstGeom>
          <a:noFill/>
          <a:ln/>
        </p:spPr>
        <p:txBody>
          <a:bodyPr wrap="none" lIns="0" tIns="0" rIns="0" bIns="0" rtlCol="0" anchor="t"/>
          <a:lstStyle/>
          <a:p>
            <a:pPr marL="0" indent="0" algn="r" rtl="1">
              <a:lnSpc>
                <a:spcPts val="25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أنشطة تشجع الطفل على مشاركة الانتباه والإشارة للأشياء</a:t>
            </a:r>
            <a:endParaRPr lang="en-US" sz="1600" dirty="0">
              <a:latin typeface="Arial" panose="020B0604020202020204" pitchFamily="34" charset="0"/>
              <a:cs typeface="Arial" panose="020B0604020202020204" pitchFamily="34" charset="0"/>
            </a:endParaRPr>
          </a:p>
        </p:txBody>
      </p:sp>
      <p:pic>
        <p:nvPicPr>
          <p:cNvPr id="14" name="Image 4" descr="preencoded.png"/>
          <p:cNvPicPr>
            <a:picLocks noChangeAspect="1"/>
          </p:cNvPicPr>
          <p:nvPr/>
        </p:nvPicPr>
        <p:blipFill>
          <a:blip r:embed="rId4"/>
          <a:stretch>
            <a:fillRect/>
          </a:stretch>
        </p:blipFill>
        <p:spPr>
          <a:xfrm>
            <a:off x="6861810" y="6491049"/>
            <a:ext cx="595313" cy="1143000"/>
          </a:xfrm>
          <a:prstGeom prst="rect">
            <a:avLst/>
          </a:prstGeom>
        </p:spPr>
      </p:pic>
      <p:sp>
        <p:nvSpPr>
          <p:cNvPr id="15" name="Text 8"/>
          <p:cNvSpPr/>
          <p:nvPr/>
        </p:nvSpPr>
        <p:spPr>
          <a:xfrm>
            <a:off x="4182547" y="6689408"/>
            <a:ext cx="2480905" cy="310158"/>
          </a:xfrm>
          <a:prstGeom prst="rect">
            <a:avLst/>
          </a:prstGeom>
          <a:noFill/>
          <a:ln/>
        </p:spPr>
        <p:txBody>
          <a:bodyPr wrap="none" lIns="0" tIns="0" rIns="0" bIns="0" rtlCol="0" anchor="t"/>
          <a:lstStyle/>
          <a:p>
            <a:pPr marL="0" indent="0" algn="r" rtl="1">
              <a:lnSpc>
                <a:spcPts val="2400"/>
              </a:lnSpc>
              <a:buNone/>
            </a:pPr>
            <a:r>
              <a:rPr lang="en-US" sz="2000" dirty="0">
                <a:solidFill>
                  <a:srgbClr val="49495A"/>
                </a:solidFill>
                <a:latin typeface="Arial" panose="020B0604020202020204" pitchFamily="34" charset="0"/>
                <a:ea typeface="Libre Baskerville" pitchFamily="34" charset="-122"/>
                <a:cs typeface="Arial" panose="020B0604020202020204" pitchFamily="34" charset="0"/>
              </a:rPr>
              <a:t>الدعم الفردي المتخصص</a:t>
            </a:r>
            <a:endParaRPr lang="en-US" sz="2000" dirty="0">
              <a:latin typeface="Arial" panose="020B0604020202020204" pitchFamily="34" charset="0"/>
              <a:cs typeface="Arial" panose="020B0604020202020204" pitchFamily="34" charset="0"/>
            </a:endParaRPr>
          </a:p>
        </p:txBody>
      </p:sp>
      <p:sp>
        <p:nvSpPr>
          <p:cNvPr id="16" name="Text 9"/>
          <p:cNvSpPr/>
          <p:nvPr/>
        </p:nvSpPr>
        <p:spPr>
          <a:xfrm>
            <a:off x="793790" y="7118628"/>
            <a:ext cx="5869662" cy="317540"/>
          </a:xfrm>
          <a:prstGeom prst="rect">
            <a:avLst/>
          </a:prstGeom>
          <a:noFill/>
          <a:ln/>
        </p:spPr>
        <p:txBody>
          <a:bodyPr wrap="none" lIns="0" tIns="0" rIns="0" bIns="0" rtlCol="0" anchor="t"/>
          <a:lstStyle/>
          <a:p>
            <a:pPr marL="0" indent="0" algn="r" rtl="1">
              <a:lnSpc>
                <a:spcPts val="25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للأطفال الذين يواجهون صعوبات، تقديم برامج تدخل مبكر مخصصة</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907143"/>
            <a:ext cx="7556421" cy="1240155"/>
          </a:xfrm>
          <a:prstGeom prst="rect">
            <a:avLst/>
          </a:prstGeom>
          <a:noFill/>
          <a:ln/>
        </p:spPr>
        <p:txBody>
          <a:bodyPr wrap="square" lIns="0" tIns="0" rIns="0" bIns="0" rtlCol="0" anchor="t"/>
          <a:lstStyle/>
          <a:p>
            <a:pPr marL="0" indent="0" algn="r" rtl="1">
              <a:lnSpc>
                <a:spcPts val="4850"/>
              </a:lnSpc>
              <a:buNone/>
            </a:pPr>
            <a:r>
              <a:rPr lang="en-US" sz="4000" dirty="0">
                <a:solidFill>
                  <a:srgbClr val="403CCF"/>
                </a:solidFill>
                <a:latin typeface="Arial" panose="020B0604020202020204" pitchFamily="34" charset="0"/>
                <a:ea typeface="Libre Baskerville" pitchFamily="34" charset="-122"/>
                <a:cs typeface="Arial" panose="020B0604020202020204" pitchFamily="34" charset="0"/>
              </a:rPr>
              <a:t>الخلاصة: الحركة جسر نحو التواصل الإنساني</a:t>
            </a:r>
            <a:endParaRPr lang="en-US" sz="4000" dirty="0">
              <a:latin typeface="Arial" panose="020B0604020202020204" pitchFamily="34" charset="0"/>
              <a:cs typeface="Arial" panose="020B0604020202020204" pitchFamily="34" charset="0"/>
            </a:endParaRPr>
          </a:p>
        </p:txBody>
      </p:sp>
      <p:sp>
        <p:nvSpPr>
          <p:cNvPr id="4" name="Text 1"/>
          <p:cNvSpPr/>
          <p:nvPr/>
        </p:nvSpPr>
        <p:spPr>
          <a:xfrm>
            <a:off x="793790" y="3444954"/>
            <a:ext cx="7556421" cy="952619"/>
          </a:xfrm>
          <a:prstGeom prst="rect">
            <a:avLst/>
          </a:prstGeom>
          <a:noFill/>
          <a:ln/>
        </p:spPr>
        <p:txBody>
          <a:bodyPr wrap="square" lIns="0" tIns="0" rIns="0" bIns="0" rtlCol="0" anchor="t"/>
          <a:lstStyle/>
          <a:p>
            <a:pPr marL="0" indent="0" algn="r" rtl="1">
              <a:lnSpc>
                <a:spcPts val="25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تمثل الحركة التعبيرية لغة الجسد الأولى والأساسية للإنسان. فهي تربط بين الإحساس الداخلي والعاطفة والتواصل الاجتماعي الحقيقي. تشكل الحركة التعبيرية الجسر الذي يعبر منه الطفل من الحركة البسيطة إلى التفكير المعقد، ومن الفعل التنفيذي إلى اللغة المنطوقة.</a:t>
            </a:r>
            <a:endParaRPr lang="en-US" sz="1600" dirty="0">
              <a:latin typeface="Arial" panose="020B0604020202020204" pitchFamily="34" charset="0"/>
              <a:cs typeface="Arial" panose="020B0604020202020204" pitchFamily="34" charset="0"/>
            </a:endParaRPr>
          </a:p>
        </p:txBody>
      </p:sp>
      <p:sp>
        <p:nvSpPr>
          <p:cNvPr id="5" name="Text 2"/>
          <p:cNvSpPr/>
          <p:nvPr/>
        </p:nvSpPr>
        <p:spPr>
          <a:xfrm>
            <a:off x="793790" y="4620816"/>
            <a:ext cx="7556421" cy="635079"/>
          </a:xfrm>
          <a:prstGeom prst="rect">
            <a:avLst/>
          </a:prstGeom>
          <a:noFill/>
          <a:ln/>
        </p:spPr>
        <p:txBody>
          <a:bodyPr wrap="square" lIns="0" tIns="0" rIns="0" bIns="0" rtlCol="0" anchor="t"/>
          <a:lstStyle/>
          <a:p>
            <a:pPr marL="0" indent="0" algn="r" rtl="1">
              <a:lnSpc>
                <a:spcPts val="25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فهم هذه الحركات والعمليات العصبية التي تقف خلفها يساعد المعلمين والوالدين والمختصين على دعم نمو الطفل بشكل أفضل، وخاصة تلك الأطفال الذين يواجهون تحديات في التواصل الاجتماعي.</a:t>
            </a:r>
            <a:endParaRPr lang="en-US" sz="1600" dirty="0">
              <a:latin typeface="Arial" panose="020B0604020202020204" pitchFamily="34" charset="0"/>
              <a:cs typeface="Arial" panose="020B0604020202020204" pitchFamily="34" charset="0"/>
            </a:endParaRPr>
          </a:p>
        </p:txBody>
      </p:sp>
      <p:sp>
        <p:nvSpPr>
          <p:cNvPr id="6" name="Shape 3"/>
          <p:cNvSpPr/>
          <p:nvPr/>
        </p:nvSpPr>
        <p:spPr>
          <a:xfrm>
            <a:off x="793790" y="5479137"/>
            <a:ext cx="7556421" cy="843201"/>
          </a:xfrm>
          <a:prstGeom prst="roundRect">
            <a:avLst>
              <a:gd name="adj" fmla="val 3531"/>
            </a:avLst>
          </a:prstGeom>
          <a:solidFill>
            <a:srgbClr val="C3C2F0"/>
          </a:solidFill>
          <a:ln/>
        </p:spPr>
      </p:sp>
      <p:pic>
        <p:nvPicPr>
          <p:cNvPr id="7" name="Image 1" descr="preencoded.png"/>
          <p:cNvPicPr>
            <a:picLocks noChangeAspect="1"/>
          </p:cNvPicPr>
          <p:nvPr/>
        </p:nvPicPr>
        <p:blipFill>
          <a:blip r:embed="rId4"/>
          <a:stretch>
            <a:fillRect/>
          </a:stretch>
        </p:blipFill>
        <p:spPr>
          <a:xfrm>
            <a:off x="992148" y="5782032"/>
            <a:ext cx="248007" cy="198358"/>
          </a:xfrm>
          <a:prstGeom prst="rect">
            <a:avLst/>
          </a:prstGeom>
        </p:spPr>
      </p:pic>
      <p:sp>
        <p:nvSpPr>
          <p:cNvPr id="8" name="Text 4"/>
          <p:cNvSpPr/>
          <p:nvPr/>
        </p:nvSpPr>
        <p:spPr>
          <a:xfrm>
            <a:off x="1438513" y="5727025"/>
            <a:ext cx="6713339" cy="317540"/>
          </a:xfrm>
          <a:prstGeom prst="rect">
            <a:avLst/>
          </a:prstGeom>
          <a:noFill/>
          <a:ln/>
        </p:spPr>
        <p:txBody>
          <a:bodyPr wrap="none" lIns="0" tIns="0" rIns="0" bIns="0" rtlCol="0" anchor="t"/>
          <a:lstStyle/>
          <a:p>
            <a:pPr marL="0" indent="0" algn="r" rtl="1">
              <a:lnSpc>
                <a:spcPts val="2500"/>
              </a:lnSpc>
              <a:buNone/>
            </a:pPr>
            <a:r>
              <a:rPr lang="en-US" sz="1600" dirty="0">
                <a:solidFill>
                  <a:srgbClr val="000000"/>
                </a:solidFill>
                <a:latin typeface="Arial" panose="020B0604020202020204" pitchFamily="34" charset="0"/>
                <a:ea typeface="Open Sans" pitchFamily="34" charset="-122"/>
                <a:cs typeface="Arial" panose="020B0604020202020204" pitchFamily="34" charset="0"/>
              </a:rPr>
              <a:t>كل تواصل إنساني حقيقي يبدأ بحركة معبّرة قبل أن يصبح كلمة منطوقة</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8874800" y="2487573"/>
            <a:ext cx="4961811" cy="620078"/>
          </a:xfrm>
          <a:prstGeom prst="rect">
            <a:avLst/>
          </a:prstGeom>
          <a:noFill/>
          <a:ln/>
        </p:spPr>
        <p:txBody>
          <a:bodyPr wrap="none" lIns="0" tIns="0" rIns="0" bIns="0" rtlCol="0" anchor="t"/>
          <a:lstStyle/>
          <a:p>
            <a:pPr marL="0" indent="0" algn="r" rtl="1">
              <a:lnSpc>
                <a:spcPts val="4850"/>
              </a:lnSpc>
              <a:buNone/>
            </a:pPr>
            <a:r>
              <a:rPr lang="en-US" sz="4400" b="1" dirty="0">
                <a:solidFill>
                  <a:srgbClr val="403CCF"/>
                </a:solidFill>
                <a:latin typeface="Arial" panose="020B0604020202020204" pitchFamily="34" charset="0"/>
                <a:ea typeface="Libre Baskerville" pitchFamily="34" charset="-122"/>
                <a:cs typeface="Arial" panose="020B0604020202020204" pitchFamily="34" charset="0"/>
              </a:rPr>
              <a:t>ما هي الحركة التعبيرية؟</a:t>
            </a:r>
            <a:endParaRPr lang="en-US" sz="4400" b="1" dirty="0">
              <a:latin typeface="Arial" panose="020B0604020202020204" pitchFamily="34" charset="0"/>
              <a:cs typeface="Arial" panose="020B0604020202020204" pitchFamily="34" charset="0"/>
            </a:endParaRPr>
          </a:p>
        </p:txBody>
      </p:sp>
      <p:sp>
        <p:nvSpPr>
          <p:cNvPr id="4" name="Text 1"/>
          <p:cNvSpPr/>
          <p:nvPr/>
        </p:nvSpPr>
        <p:spPr>
          <a:xfrm>
            <a:off x="6280190" y="3405307"/>
            <a:ext cx="7556421" cy="1270159"/>
          </a:xfrm>
          <a:prstGeom prst="rect">
            <a:avLst/>
          </a:prstGeom>
          <a:noFill/>
          <a:ln/>
        </p:spPr>
        <p:txBody>
          <a:bodyPr wrap="square" lIns="0" tIns="0" rIns="0" bIns="0" rtlCol="0" anchor="t"/>
          <a:lstStyle/>
          <a:p>
            <a:pPr marL="0" indent="0" algn="r" rtl="1">
              <a:lnSpc>
                <a:spcPts val="2500"/>
              </a:lnSpc>
              <a:buNone/>
            </a:pPr>
            <a:r>
              <a:rPr lang="en-US" b="1" dirty="0">
                <a:solidFill>
                  <a:srgbClr val="49495A"/>
                </a:solidFill>
                <a:latin typeface="Arial" panose="020B0604020202020204" pitchFamily="34" charset="0"/>
                <a:ea typeface="Open Sans" pitchFamily="34" charset="-122"/>
                <a:cs typeface="Arial" panose="020B0604020202020204" pitchFamily="34" charset="0"/>
              </a:rPr>
              <a:t>بينما ترتبط الحركة التنفيذية بالفعل على الأشياء المادية، فإن الحركة التعبيرية تتعلق بالتواصل والإيماء والتعبير الانفعالي. الحركة هنا تحمل معنى عميقاً وتعبّر عن نية أو شعور معين، وتشكل وسيلة تواصل ما قبل اللغة. هذه الحركات هي الأساس الحقيقي في بناء التفاعل الاجتماعي بين الأطفال والآخرين من حولهم.</a:t>
            </a:r>
            <a:endParaRPr lang="en-US" b="1" dirty="0">
              <a:latin typeface="Arial" panose="020B0604020202020204" pitchFamily="34" charset="0"/>
              <a:cs typeface="Arial" panose="020B0604020202020204" pitchFamily="34" charset="0"/>
            </a:endParaRPr>
          </a:p>
        </p:txBody>
      </p:sp>
      <p:sp>
        <p:nvSpPr>
          <p:cNvPr id="5" name="Shape 2"/>
          <p:cNvSpPr/>
          <p:nvPr/>
        </p:nvSpPr>
        <p:spPr>
          <a:xfrm>
            <a:off x="6280190" y="4898708"/>
            <a:ext cx="7556421" cy="843201"/>
          </a:xfrm>
          <a:prstGeom prst="roundRect">
            <a:avLst>
              <a:gd name="adj" fmla="val 3531"/>
            </a:avLst>
          </a:prstGeom>
          <a:solidFill>
            <a:srgbClr val="C3C2F0"/>
          </a:solidFill>
          <a:ln/>
        </p:spPr>
      </p:sp>
      <p:pic>
        <p:nvPicPr>
          <p:cNvPr id="6" name="Image 1" descr="preencoded.png"/>
          <p:cNvPicPr>
            <a:picLocks noChangeAspect="1"/>
          </p:cNvPicPr>
          <p:nvPr/>
        </p:nvPicPr>
        <p:blipFill>
          <a:blip r:embed="rId4"/>
          <a:stretch>
            <a:fillRect/>
          </a:stretch>
        </p:blipFill>
        <p:spPr>
          <a:xfrm>
            <a:off x="6478548" y="5201603"/>
            <a:ext cx="248007" cy="198358"/>
          </a:xfrm>
          <a:prstGeom prst="rect">
            <a:avLst/>
          </a:prstGeom>
        </p:spPr>
      </p:pic>
      <p:sp>
        <p:nvSpPr>
          <p:cNvPr id="7" name="Text 3"/>
          <p:cNvSpPr/>
          <p:nvPr/>
        </p:nvSpPr>
        <p:spPr>
          <a:xfrm>
            <a:off x="6924913" y="5146596"/>
            <a:ext cx="6713339" cy="317540"/>
          </a:xfrm>
          <a:prstGeom prst="rect">
            <a:avLst/>
          </a:prstGeom>
          <a:noFill/>
          <a:ln/>
        </p:spPr>
        <p:txBody>
          <a:bodyPr wrap="none" lIns="0" tIns="0" rIns="0" bIns="0" rtlCol="0" anchor="t"/>
          <a:lstStyle/>
          <a:p>
            <a:pPr marL="0" indent="0" algn="r" rtl="1">
              <a:lnSpc>
                <a:spcPts val="2500"/>
              </a:lnSpc>
              <a:buNone/>
            </a:pPr>
            <a:r>
              <a:rPr lang="en-US" b="1" dirty="0">
                <a:solidFill>
                  <a:srgbClr val="000000"/>
                </a:solidFill>
                <a:latin typeface="Arial" panose="020B0604020202020204" pitchFamily="34" charset="0"/>
                <a:ea typeface="Open Sans" pitchFamily="34" charset="-122"/>
                <a:cs typeface="Arial" panose="020B0604020202020204" pitchFamily="34" charset="0"/>
              </a:rPr>
              <a:t>الحركة التعبيرية تشكل أساس التفاعل الاجتماعي الإنساني قبل ظهور اللغة المنطوقة</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3527297" y="651272"/>
            <a:ext cx="4961811" cy="620078"/>
          </a:xfrm>
          <a:prstGeom prst="rect">
            <a:avLst/>
          </a:prstGeom>
          <a:noFill/>
          <a:ln/>
        </p:spPr>
        <p:txBody>
          <a:bodyPr wrap="none" lIns="0" tIns="0" rIns="0" bIns="0" rtlCol="0" anchor="t"/>
          <a:lstStyle/>
          <a:p>
            <a:pPr marL="0" indent="0" algn="r" rtl="1">
              <a:lnSpc>
                <a:spcPts val="4850"/>
              </a:lnSpc>
              <a:buNone/>
            </a:pPr>
            <a:r>
              <a:rPr lang="ar-DZ" sz="4400" dirty="0">
                <a:solidFill>
                  <a:srgbClr val="403CCF"/>
                </a:solidFill>
                <a:latin typeface="Arial" panose="020B0604020202020204" pitchFamily="34" charset="0"/>
                <a:ea typeface="Libre Baskerville" pitchFamily="34" charset="-122"/>
                <a:cs typeface="Arial" panose="020B0604020202020204" pitchFamily="34" charset="0"/>
              </a:rPr>
              <a:t>الحركات</a:t>
            </a:r>
            <a:r>
              <a:rPr lang="fr-FR" sz="4400" dirty="0">
                <a:solidFill>
                  <a:srgbClr val="403CCF"/>
                </a:solidFill>
                <a:latin typeface="Arial" panose="020B0604020202020204" pitchFamily="34" charset="0"/>
                <a:ea typeface="Libre Baskerville" pitchFamily="34" charset="-122"/>
                <a:cs typeface="Arial" panose="020B0604020202020204" pitchFamily="34" charset="0"/>
              </a:rPr>
              <a:t> </a:t>
            </a:r>
            <a:r>
              <a:rPr lang="ar-DZ" sz="4400" dirty="0">
                <a:solidFill>
                  <a:srgbClr val="403CCF"/>
                </a:solidFill>
                <a:latin typeface="Arial" panose="020B0604020202020204" pitchFamily="34" charset="0"/>
                <a:ea typeface="Libre Baskerville" pitchFamily="34" charset="-122"/>
                <a:cs typeface="Arial" panose="020B0604020202020204" pitchFamily="34" charset="0"/>
              </a:rPr>
              <a:t>المتعارف عليها</a:t>
            </a:r>
            <a:endParaRPr lang="en-US" sz="4400" dirty="0">
              <a:latin typeface="Arial" panose="020B0604020202020204" pitchFamily="34" charset="0"/>
              <a:cs typeface="Arial" panose="020B0604020202020204" pitchFamily="34" charset="0"/>
            </a:endParaRPr>
          </a:p>
        </p:txBody>
      </p:sp>
      <p:sp>
        <p:nvSpPr>
          <p:cNvPr id="4" name="Text 1"/>
          <p:cNvSpPr/>
          <p:nvPr/>
        </p:nvSpPr>
        <p:spPr>
          <a:xfrm>
            <a:off x="793790" y="3397806"/>
            <a:ext cx="7556421" cy="635079"/>
          </a:xfrm>
          <a:prstGeom prst="rect">
            <a:avLst/>
          </a:prstGeom>
          <a:noFill/>
          <a:ln/>
        </p:spPr>
        <p:txBody>
          <a:bodyPr wrap="square" lIns="0" tIns="0" rIns="0" bIns="0" rtlCol="0" anchor="t"/>
          <a:lstStyle/>
          <a:p>
            <a:pPr marL="0" indent="0" algn="r" rtl="1">
              <a:lnSpc>
                <a:spcPts val="2500"/>
              </a:lnSpc>
              <a:buNone/>
            </a:pPr>
            <a:r>
              <a:rPr lang="ar-DZ" b="1" dirty="0">
                <a:solidFill>
                  <a:srgbClr val="49495A"/>
                </a:solidFill>
                <a:latin typeface="Arial" panose="020B0604020202020204" pitchFamily="34" charset="0"/>
                <a:ea typeface="Open Sans" pitchFamily="34" charset="-122"/>
                <a:cs typeface="Arial" panose="020B0604020202020204" pitchFamily="34" charset="0"/>
              </a:rPr>
              <a:t>الحركات المتعارف عليها</a:t>
            </a:r>
            <a:r>
              <a:rPr lang="fr-FR" b="1" dirty="0">
                <a:solidFill>
                  <a:srgbClr val="49495A"/>
                </a:solidFill>
                <a:latin typeface="Arial" panose="020B0604020202020204" pitchFamily="34" charset="0"/>
                <a:ea typeface="Open Sans" pitchFamily="34" charset="-122"/>
                <a:cs typeface="Arial" panose="020B0604020202020204" pitchFamily="34" charset="0"/>
              </a:rPr>
              <a:t> </a:t>
            </a:r>
            <a:r>
              <a:rPr lang="en-US" dirty="0" err="1">
                <a:solidFill>
                  <a:srgbClr val="49495A"/>
                </a:solidFill>
                <a:latin typeface="Arial" panose="020B0604020202020204" pitchFamily="34" charset="0"/>
                <a:ea typeface="Open Sans" pitchFamily="34" charset="-122"/>
                <a:cs typeface="Arial" panose="020B0604020202020204" pitchFamily="34" charset="0"/>
              </a:rPr>
              <a:t>هي</a:t>
            </a:r>
            <a:r>
              <a:rPr lang="en-US" dirty="0">
                <a:solidFill>
                  <a:srgbClr val="49495A"/>
                </a:solidFill>
                <a:latin typeface="Arial" panose="020B0604020202020204" pitchFamily="34" charset="0"/>
                <a:ea typeface="Open Sans" pitchFamily="34" charset="-122"/>
                <a:cs typeface="Arial" panose="020B0604020202020204" pitchFamily="34" charset="0"/>
              </a:rPr>
              <a:t> حركات جسدية تحمل معنى مشتركاً داخل الثقافة والمجتمع. تتضمن التحية بالتلويح باليد، التصفيق للتعبير عن الفرح، أو الإشارة باليد للتوجيه والتواصل.</a:t>
            </a:r>
            <a:endParaRPr lang="en-US" dirty="0">
              <a:latin typeface="Arial" panose="020B0604020202020204" pitchFamily="34" charset="0"/>
              <a:cs typeface="Arial" panose="020B0604020202020204" pitchFamily="34" charset="0"/>
            </a:endParaRPr>
          </a:p>
        </p:txBody>
      </p:sp>
      <p:sp>
        <p:nvSpPr>
          <p:cNvPr id="5" name="Text 2"/>
          <p:cNvSpPr/>
          <p:nvPr/>
        </p:nvSpPr>
        <p:spPr>
          <a:xfrm>
            <a:off x="793790" y="4256127"/>
            <a:ext cx="7556421" cy="635079"/>
          </a:xfrm>
          <a:prstGeom prst="rect">
            <a:avLst/>
          </a:prstGeom>
          <a:noFill/>
          <a:ln/>
        </p:spPr>
        <p:txBody>
          <a:bodyPr wrap="square" lIns="0" tIns="0" rIns="0" bIns="0" rtlCol="0" anchor="t"/>
          <a:lstStyle/>
          <a:p>
            <a:pPr marL="0" indent="0" algn="r" rtl="1">
              <a:lnSpc>
                <a:spcPts val="2500"/>
              </a:lnSpc>
              <a:buNone/>
            </a:pPr>
            <a:r>
              <a:rPr lang="en-US" b="1" dirty="0">
                <a:solidFill>
                  <a:srgbClr val="49495A"/>
                </a:solidFill>
                <a:latin typeface="Arial" panose="020B0604020202020204" pitchFamily="34" charset="0"/>
                <a:ea typeface="Open Sans" pitchFamily="34" charset="-122"/>
                <a:cs typeface="Arial" panose="020B0604020202020204" pitchFamily="34" charset="0"/>
              </a:rPr>
              <a:t>التطور الزمني:</a:t>
            </a:r>
            <a:r>
              <a:rPr lang="en-US" dirty="0">
                <a:solidFill>
                  <a:srgbClr val="49495A"/>
                </a:solidFill>
                <a:latin typeface="Arial" panose="020B0604020202020204" pitchFamily="34" charset="0"/>
                <a:ea typeface="Open Sans" pitchFamily="34" charset="-122"/>
                <a:cs typeface="Arial" panose="020B0604020202020204" pitchFamily="34" charset="0"/>
              </a:rPr>
              <a:t> تظهر هذه الإيماءات عادة بين 16 و24 شهراً من العمر، وتسبق تطور اللغة المنطوقة الكاملة. هذا يدل على أن التواصل الحركي يسبق التواصل اللفظي في النمو الطبيعي للطفل.</a:t>
            </a:r>
            <a:endParaRPr lang="en-US" dirty="0">
              <a:latin typeface="Arial" panose="020B0604020202020204" pitchFamily="34" charset="0"/>
              <a:cs typeface="Arial" panose="020B0604020202020204" pitchFamily="34" charset="0"/>
            </a:endParaRPr>
          </a:p>
        </p:txBody>
      </p:sp>
      <p:sp>
        <p:nvSpPr>
          <p:cNvPr id="6" name="Text 3"/>
          <p:cNvSpPr/>
          <p:nvPr/>
        </p:nvSpPr>
        <p:spPr>
          <a:xfrm>
            <a:off x="793790" y="5114449"/>
            <a:ext cx="7556421" cy="635079"/>
          </a:xfrm>
          <a:prstGeom prst="rect">
            <a:avLst/>
          </a:prstGeom>
          <a:noFill/>
          <a:ln/>
        </p:spPr>
        <p:txBody>
          <a:bodyPr wrap="square" lIns="0" tIns="0" rIns="0" bIns="0" rtlCol="0" anchor="t"/>
          <a:lstStyle/>
          <a:p>
            <a:pPr marL="0" indent="0" algn="r" rtl="1">
              <a:lnSpc>
                <a:spcPts val="2500"/>
              </a:lnSpc>
              <a:buNone/>
            </a:pPr>
            <a:r>
              <a:rPr lang="en-US" b="1" dirty="0">
                <a:solidFill>
                  <a:srgbClr val="49495A"/>
                </a:solidFill>
                <a:latin typeface="Arial" panose="020B0604020202020204" pitchFamily="34" charset="0"/>
                <a:ea typeface="Open Sans" pitchFamily="34" charset="-122"/>
                <a:cs typeface="Arial" panose="020B0604020202020204" pitchFamily="34" charset="0"/>
              </a:rPr>
              <a:t>في اضطراب طيف التوحد:</a:t>
            </a:r>
            <a:r>
              <a:rPr lang="en-US" dirty="0">
                <a:solidFill>
                  <a:srgbClr val="49495A"/>
                </a:solidFill>
                <a:latin typeface="Arial" panose="020B0604020202020204" pitchFamily="34" charset="0"/>
                <a:ea typeface="Open Sans" pitchFamily="34" charset="-122"/>
                <a:cs typeface="Arial" panose="020B0604020202020204" pitchFamily="34" charset="0"/>
              </a:rPr>
              <a:t> يُلاحظ الأخصائيون ندرة أو تأخر ملحوظ في ظهور هذه الإيماءات الاجتماعية، مما يعتبر من المؤشرات المبكرة المهمة.</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674E38-1AF5-746D-C3D0-AF0EB0BB48A7}"/>
              </a:ext>
            </a:extLst>
          </p:cNvPr>
          <p:cNvSpPr txBox="1"/>
          <p:nvPr/>
        </p:nvSpPr>
        <p:spPr>
          <a:xfrm>
            <a:off x="2720051" y="2013995"/>
            <a:ext cx="10741306" cy="6186309"/>
          </a:xfrm>
          <a:prstGeom prst="rect">
            <a:avLst/>
          </a:prstGeom>
          <a:noFill/>
        </p:spPr>
        <p:txBody>
          <a:bodyPr wrap="square" rtlCol="0">
            <a:spAutoFit/>
          </a:bodyPr>
          <a:lstStyle/>
          <a:p>
            <a:pPr marL="285750" indent="-285750" algn="r" rtl="1">
              <a:buFont typeface="Arial" panose="020B0604020202020204" pitchFamily="34" charset="0"/>
              <a:buChar char="•"/>
            </a:pPr>
            <a:r>
              <a:rPr lang="ar-DZ" sz="2000" b="1" dirty="0"/>
              <a:t>نعم (بحركة الرأس)</a:t>
            </a:r>
            <a:endParaRPr lang="fr-FR" sz="2000" b="1" dirty="0"/>
          </a:p>
          <a:p>
            <a:pPr marL="285750" indent="-285750" algn="r" rtl="1">
              <a:buFont typeface="Arial" panose="020B0604020202020204" pitchFamily="34" charset="0"/>
              <a:buChar char="•"/>
            </a:pPr>
            <a:endParaRPr lang="fr-FR" sz="2000" b="1" dirty="0"/>
          </a:p>
          <a:p>
            <a:pPr marL="285750" indent="-285750" algn="r" rtl="1">
              <a:buFont typeface="Arial" panose="020B0604020202020204" pitchFamily="34" charset="0"/>
              <a:buChar char="•"/>
            </a:pPr>
            <a:r>
              <a:rPr lang="ar-DZ" sz="2000" b="1" dirty="0"/>
              <a:t>لا (بحركة الرأس)</a:t>
            </a:r>
            <a:br>
              <a:rPr lang="ar-DZ" sz="2000" b="1" dirty="0"/>
            </a:br>
            <a:endParaRPr lang="fr-FR" sz="2000" b="1" dirty="0"/>
          </a:p>
          <a:p>
            <a:pPr marL="285750" indent="-285750" algn="r" rtl="1">
              <a:buFont typeface="Arial" panose="020B0604020202020204" pitchFamily="34" charset="0"/>
              <a:buChar char="•"/>
            </a:pPr>
            <a:r>
              <a:rPr lang="ar-DZ" sz="2000" b="1" dirty="0"/>
              <a:t>التصفيق</a:t>
            </a:r>
            <a:br>
              <a:rPr lang="ar-DZ" sz="2000" b="1" dirty="0"/>
            </a:br>
            <a:endParaRPr lang="fr-FR" sz="2000" b="1" dirty="0"/>
          </a:p>
          <a:p>
            <a:pPr marL="285750" indent="-285750" algn="r" rtl="1">
              <a:buFont typeface="Arial" panose="020B0604020202020204" pitchFamily="34" charset="0"/>
              <a:buChar char="•"/>
            </a:pPr>
            <a:r>
              <a:rPr lang="ar-DZ" sz="2000" b="1" dirty="0"/>
              <a:t>إلى اللقاء</a:t>
            </a:r>
            <a:br>
              <a:rPr lang="ar-DZ" sz="2000" b="1" dirty="0"/>
            </a:br>
            <a:endParaRPr lang="fr-FR" sz="2000" b="1" dirty="0"/>
          </a:p>
          <a:p>
            <a:pPr marL="285750" indent="-285750" algn="r" rtl="1">
              <a:buFont typeface="Arial" panose="020B0604020202020204" pitchFamily="34" charset="0"/>
              <a:buChar char="•"/>
            </a:pPr>
            <a:r>
              <a:rPr lang="ar-DZ" sz="2000" b="1" dirty="0"/>
              <a:t>لا يهمني / الأمر سيّان</a:t>
            </a:r>
            <a:br>
              <a:rPr lang="ar-DZ" sz="2000" b="1" dirty="0"/>
            </a:br>
            <a:endParaRPr lang="fr-FR" sz="2000" b="1" dirty="0"/>
          </a:p>
          <a:p>
            <a:pPr marL="285750" indent="-285750" algn="r" rtl="1">
              <a:buFont typeface="Arial" panose="020B0604020202020204" pitchFamily="34" charset="0"/>
              <a:buChar char="•"/>
            </a:pPr>
            <a:r>
              <a:rPr lang="ar-DZ" sz="2000" b="1" dirty="0"/>
              <a:t>الصمت</a:t>
            </a:r>
            <a:endParaRPr lang="fr-FR" sz="2000" b="1" dirty="0"/>
          </a:p>
          <a:p>
            <a:pPr marL="285750" indent="-285750" algn="r" rtl="1">
              <a:buFont typeface="Arial" panose="020B0604020202020204" pitchFamily="34" charset="0"/>
              <a:buChar char="•"/>
            </a:pPr>
            <a:endParaRPr lang="fr-FR" sz="2000" b="1" dirty="0"/>
          </a:p>
          <a:p>
            <a:pPr marL="285750" indent="-285750" algn="r" rtl="1">
              <a:buFont typeface="Arial" panose="020B0604020202020204" pitchFamily="34" charset="0"/>
              <a:buChar char="•"/>
            </a:pPr>
            <a:r>
              <a:rPr lang="ar-DZ" sz="2000" b="1" dirty="0"/>
              <a:t>لا (بإشارة الإصبع)</a:t>
            </a:r>
            <a:br>
              <a:rPr lang="ar-DZ" sz="2000" b="1" dirty="0"/>
            </a:br>
            <a:endParaRPr lang="fr-FR" sz="2000" b="1" dirty="0"/>
          </a:p>
          <a:p>
            <a:pPr marL="285750" indent="-285750" algn="r" rtl="1">
              <a:buFont typeface="Arial" panose="020B0604020202020204" pitchFamily="34" charset="0"/>
              <a:buChar char="•"/>
            </a:pPr>
            <a:r>
              <a:rPr lang="ar-DZ" sz="2000" b="1" dirty="0"/>
              <a:t>الرفض</a:t>
            </a:r>
            <a:br>
              <a:rPr lang="ar-DZ" sz="2000" b="1" dirty="0"/>
            </a:br>
            <a:endParaRPr lang="fr-FR" sz="2000" b="1" dirty="0"/>
          </a:p>
          <a:p>
            <a:pPr marL="285750" indent="-285750" algn="r" rtl="1">
              <a:buFont typeface="Arial" panose="020B0604020202020204" pitchFamily="34" charset="0"/>
              <a:buChar char="•"/>
            </a:pPr>
            <a:r>
              <a:rPr lang="ar-DZ" sz="2000" b="1" dirty="0"/>
              <a:t>انتباه</a:t>
            </a:r>
            <a:br>
              <a:rPr lang="ar-DZ" sz="2000" b="1" dirty="0"/>
            </a:br>
            <a:endParaRPr lang="fr-FR" sz="2000" b="1" dirty="0"/>
          </a:p>
          <a:p>
            <a:pPr marL="285750" indent="-285750" algn="r" rtl="1">
              <a:buFont typeface="Arial" panose="020B0604020202020204" pitchFamily="34" charset="0"/>
              <a:buChar char="•"/>
            </a:pPr>
            <a:r>
              <a:rPr lang="ar-DZ" sz="2000" b="1" dirty="0"/>
              <a:t>لي أنا / دوري</a:t>
            </a:r>
          </a:p>
          <a:p>
            <a:endParaRPr lang="fr-FR" dirty="0"/>
          </a:p>
        </p:txBody>
      </p:sp>
      <p:pic>
        <p:nvPicPr>
          <p:cNvPr id="3" name="Picture 2">
            <a:extLst>
              <a:ext uri="{FF2B5EF4-FFF2-40B4-BE49-F238E27FC236}">
                <a16:creationId xmlns:a16="http://schemas.microsoft.com/office/drawing/2014/main" id="{0ACF68C4-AA21-5BAC-C4C7-10B6E070621C}"/>
              </a:ext>
            </a:extLst>
          </p:cNvPr>
          <p:cNvPicPr>
            <a:picLocks noChangeAspect="1"/>
          </p:cNvPicPr>
          <p:nvPr/>
        </p:nvPicPr>
        <p:blipFill>
          <a:blip r:embed="rId2"/>
          <a:stretch>
            <a:fillRect/>
          </a:stretch>
        </p:blipFill>
        <p:spPr>
          <a:xfrm>
            <a:off x="5048223" y="583294"/>
            <a:ext cx="5297883" cy="1176630"/>
          </a:xfrm>
          <a:prstGeom prst="rect">
            <a:avLst/>
          </a:prstGeom>
        </p:spPr>
      </p:pic>
      <p:pic>
        <p:nvPicPr>
          <p:cNvPr id="4" name="Picture 3">
            <a:extLst>
              <a:ext uri="{FF2B5EF4-FFF2-40B4-BE49-F238E27FC236}">
                <a16:creationId xmlns:a16="http://schemas.microsoft.com/office/drawing/2014/main" id="{C3FAC5E0-AE95-F188-FD8C-55E9B8ED7580}"/>
              </a:ext>
            </a:extLst>
          </p:cNvPr>
          <p:cNvPicPr>
            <a:picLocks noChangeAspect="1"/>
          </p:cNvPicPr>
          <p:nvPr/>
        </p:nvPicPr>
        <p:blipFill>
          <a:blip r:embed="rId3"/>
          <a:stretch>
            <a:fillRect/>
          </a:stretch>
        </p:blipFill>
        <p:spPr>
          <a:xfrm>
            <a:off x="1501482" y="2632776"/>
            <a:ext cx="8571719" cy="4468755"/>
          </a:xfrm>
          <a:prstGeom prst="rect">
            <a:avLst/>
          </a:prstGeom>
        </p:spPr>
      </p:pic>
    </p:spTree>
    <p:extLst>
      <p:ext uri="{BB962C8B-B14F-4D97-AF65-F5344CB8AC3E}">
        <p14:creationId xmlns:p14="http://schemas.microsoft.com/office/powerpoint/2010/main" val="825409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38918" y="461486"/>
            <a:ext cx="6420207" cy="524470"/>
          </a:xfrm>
          <a:prstGeom prst="rect">
            <a:avLst/>
          </a:prstGeom>
          <a:noFill/>
          <a:ln/>
        </p:spPr>
        <p:txBody>
          <a:bodyPr wrap="none" lIns="0" tIns="0" rIns="0" bIns="0" rtlCol="0" anchor="t"/>
          <a:lstStyle/>
          <a:p>
            <a:pPr marL="0" indent="0" algn="r" rtl="1">
              <a:lnSpc>
                <a:spcPts val="4100"/>
              </a:lnSpc>
              <a:buNone/>
            </a:pPr>
            <a:r>
              <a:rPr lang="en-US" sz="4000" dirty="0">
                <a:solidFill>
                  <a:srgbClr val="403CCF"/>
                </a:solidFill>
                <a:latin typeface="Arial" panose="020B0604020202020204" pitchFamily="34" charset="0"/>
                <a:ea typeface="Libre Baskerville" pitchFamily="34" charset="-122"/>
                <a:cs typeface="Arial" panose="020B0604020202020204" pitchFamily="34" charset="0"/>
              </a:rPr>
              <a:t>التقليد الحركي: أساس التعلم الاجتماعي</a:t>
            </a:r>
            <a:endParaRPr lang="en-US" sz="4000" dirty="0">
              <a:latin typeface="Arial" panose="020B0604020202020204" pitchFamily="34" charset="0"/>
              <a:cs typeface="Arial" panose="020B0604020202020204" pitchFamily="34" charset="0"/>
            </a:endParaRPr>
          </a:p>
        </p:txBody>
      </p:sp>
      <p:sp>
        <p:nvSpPr>
          <p:cNvPr id="3" name="Text 1"/>
          <p:cNvSpPr/>
          <p:nvPr/>
        </p:nvSpPr>
        <p:spPr>
          <a:xfrm>
            <a:off x="671274" y="1321594"/>
            <a:ext cx="13287851" cy="537210"/>
          </a:xfrm>
          <a:prstGeom prst="rect">
            <a:avLst/>
          </a:prstGeom>
          <a:noFill/>
          <a:ln/>
        </p:spPr>
        <p:txBody>
          <a:bodyPr wrap="square" lIns="0" tIns="0" rIns="0" bIns="0" rtlCol="0" anchor="t"/>
          <a:lstStyle/>
          <a:p>
            <a:pPr marL="0" indent="0" algn="r" rtl="1">
              <a:lnSpc>
                <a:spcPts val="21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التقليد هو القدرة على إعادة إنتاج حركات الآخرين، ويعدّ أساساً حيويّاً للتعلم الاجتماعي والتطور العاطفي. عندما يقلد الطفل حركات والديه، فإنه يتعلم ليس فقط الحركة، بل يتعلم أيضاً المعاني والنوايا والعواطف المرتبطة بها.</a:t>
            </a:r>
            <a:endParaRPr lang="en-US" sz="1600" dirty="0">
              <a:latin typeface="Arial" panose="020B0604020202020204" pitchFamily="34" charset="0"/>
              <a:cs typeface="Arial" panose="020B0604020202020204" pitchFamily="34" charset="0"/>
            </a:endParaRPr>
          </a:p>
        </p:txBody>
      </p:sp>
      <p:sp>
        <p:nvSpPr>
          <p:cNvPr id="4" name="Shape 2"/>
          <p:cNvSpPr/>
          <p:nvPr/>
        </p:nvSpPr>
        <p:spPr>
          <a:xfrm>
            <a:off x="671274" y="2047518"/>
            <a:ext cx="13287851" cy="1012627"/>
          </a:xfrm>
          <a:prstGeom prst="roundRect">
            <a:avLst>
              <a:gd name="adj" fmla="val 2486"/>
            </a:avLst>
          </a:prstGeom>
          <a:solidFill>
            <a:srgbClr val="FBFAFF"/>
          </a:solidFill>
          <a:ln w="22860">
            <a:solidFill>
              <a:srgbClr val="D0CED9"/>
            </a:solidFill>
            <a:prstDash val="solid"/>
          </a:ln>
        </p:spPr>
      </p:sp>
      <p:sp>
        <p:nvSpPr>
          <p:cNvPr id="5" name="Shape 3"/>
          <p:cNvSpPr/>
          <p:nvPr/>
        </p:nvSpPr>
        <p:spPr>
          <a:xfrm>
            <a:off x="13264991" y="2070378"/>
            <a:ext cx="671274" cy="966907"/>
          </a:xfrm>
          <a:prstGeom prst="rect">
            <a:avLst/>
          </a:prstGeom>
          <a:solidFill>
            <a:srgbClr val="EAE8F3"/>
          </a:solidFill>
          <a:ln/>
        </p:spPr>
      </p:sp>
      <p:sp>
        <p:nvSpPr>
          <p:cNvPr id="6" name="Text 4"/>
          <p:cNvSpPr/>
          <p:nvPr/>
        </p:nvSpPr>
        <p:spPr>
          <a:xfrm>
            <a:off x="13474779" y="2396490"/>
            <a:ext cx="251698" cy="314563"/>
          </a:xfrm>
          <a:prstGeom prst="rect">
            <a:avLst/>
          </a:prstGeom>
          <a:noFill/>
          <a:ln/>
        </p:spPr>
        <p:txBody>
          <a:bodyPr wrap="none" lIns="0" tIns="0" rIns="0" bIns="0" rtlCol="0" anchor="t"/>
          <a:lstStyle/>
          <a:p>
            <a:pPr marL="0" indent="0" algn="r" rtl="1">
              <a:lnSpc>
                <a:spcPts val="1950"/>
              </a:lnSpc>
              <a:buNone/>
            </a:pPr>
            <a:r>
              <a:rPr lang="en-US" sz="2400" dirty="0">
                <a:solidFill>
                  <a:srgbClr val="49495A"/>
                </a:solidFill>
                <a:latin typeface="Arial" panose="020B0604020202020204" pitchFamily="34" charset="0"/>
                <a:ea typeface="Libre Baskerville" pitchFamily="34" charset="-122"/>
                <a:cs typeface="Arial" panose="020B0604020202020204" pitchFamily="34" charset="0"/>
              </a:rPr>
              <a:t>1</a:t>
            </a:r>
            <a:endParaRPr lang="en-US" sz="2400" dirty="0">
              <a:latin typeface="Arial" panose="020B0604020202020204" pitchFamily="34" charset="0"/>
              <a:cs typeface="Arial" panose="020B0604020202020204" pitchFamily="34" charset="0"/>
            </a:endParaRPr>
          </a:p>
        </p:txBody>
      </p:sp>
      <p:sp>
        <p:nvSpPr>
          <p:cNvPr id="7" name="Text 5"/>
          <p:cNvSpPr/>
          <p:nvPr/>
        </p:nvSpPr>
        <p:spPr>
          <a:xfrm>
            <a:off x="10999470" y="2238137"/>
            <a:ext cx="2097762" cy="262176"/>
          </a:xfrm>
          <a:prstGeom prst="rect">
            <a:avLst/>
          </a:prstGeom>
          <a:noFill/>
          <a:ln/>
        </p:spPr>
        <p:txBody>
          <a:bodyPr wrap="none" lIns="0" tIns="0" rIns="0" bIns="0" rtlCol="0" anchor="t"/>
          <a:lstStyle/>
          <a:p>
            <a:pPr marL="0" indent="0" algn="r" rtl="1">
              <a:lnSpc>
                <a:spcPts val="2050"/>
              </a:lnSpc>
              <a:buNone/>
            </a:pPr>
            <a:r>
              <a:rPr lang="en-US" sz="2000" dirty="0" err="1">
                <a:solidFill>
                  <a:srgbClr val="49495A"/>
                </a:solidFill>
                <a:latin typeface="Arial" panose="020B0604020202020204" pitchFamily="34" charset="0"/>
                <a:ea typeface="Libre Baskerville" pitchFamily="34" charset="-122"/>
                <a:cs typeface="Arial" panose="020B0604020202020204" pitchFamily="34" charset="0"/>
              </a:rPr>
              <a:t>التقليد</a:t>
            </a:r>
            <a:r>
              <a:rPr lang="en-US" sz="2000" dirty="0">
                <a:solidFill>
                  <a:srgbClr val="49495A"/>
                </a:solidFill>
                <a:latin typeface="Arial" panose="020B0604020202020204" pitchFamily="34" charset="0"/>
                <a:ea typeface="Libre Baskerville" pitchFamily="34" charset="-122"/>
                <a:cs typeface="Arial" panose="020B0604020202020204" pitchFamily="34" charset="0"/>
              </a:rPr>
              <a:t> </a:t>
            </a:r>
            <a:r>
              <a:rPr lang="ar-DZ" sz="2000" dirty="0">
                <a:solidFill>
                  <a:srgbClr val="49495A"/>
                </a:solidFill>
                <a:latin typeface="Arial" panose="020B0604020202020204" pitchFamily="34" charset="0"/>
                <a:ea typeface="Libre Baskerville" pitchFamily="34" charset="-122"/>
                <a:cs typeface="Arial" panose="020B0604020202020204" pitchFamily="34" charset="0"/>
              </a:rPr>
              <a:t>المبكر</a:t>
            </a:r>
            <a:endParaRPr lang="en-US" sz="2000" dirty="0">
              <a:latin typeface="Arial" panose="020B0604020202020204" pitchFamily="34" charset="0"/>
              <a:cs typeface="Arial" panose="020B0604020202020204" pitchFamily="34" charset="0"/>
            </a:endParaRPr>
          </a:p>
        </p:txBody>
      </p:sp>
      <p:sp>
        <p:nvSpPr>
          <p:cNvPr id="8" name="Text 6"/>
          <p:cNvSpPr/>
          <p:nvPr/>
        </p:nvSpPr>
        <p:spPr>
          <a:xfrm>
            <a:off x="861893" y="2600920"/>
            <a:ext cx="12235339" cy="268605"/>
          </a:xfrm>
          <a:prstGeom prst="rect">
            <a:avLst/>
          </a:prstGeom>
          <a:noFill/>
          <a:ln/>
        </p:spPr>
        <p:txBody>
          <a:bodyPr wrap="none" lIns="0" tIns="0" rIns="0" bIns="0" rtlCol="0" anchor="t"/>
          <a:lstStyle/>
          <a:p>
            <a:pPr marL="0" indent="0" algn="r" rtl="1">
              <a:lnSpc>
                <a:spcPts val="21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تقليد حركات الوجه منذ الأيام الأولى من العمر</a:t>
            </a:r>
            <a:endParaRPr lang="en-US" sz="1600" dirty="0">
              <a:latin typeface="Arial" panose="020B0604020202020204" pitchFamily="34" charset="0"/>
              <a:cs typeface="Arial" panose="020B0604020202020204" pitchFamily="34" charset="0"/>
            </a:endParaRPr>
          </a:p>
        </p:txBody>
      </p:sp>
      <p:sp>
        <p:nvSpPr>
          <p:cNvPr id="9" name="Shape 7"/>
          <p:cNvSpPr/>
          <p:nvPr/>
        </p:nvSpPr>
        <p:spPr>
          <a:xfrm>
            <a:off x="671274" y="3227903"/>
            <a:ext cx="13287851" cy="1012627"/>
          </a:xfrm>
          <a:prstGeom prst="roundRect">
            <a:avLst>
              <a:gd name="adj" fmla="val 2486"/>
            </a:avLst>
          </a:prstGeom>
          <a:solidFill>
            <a:srgbClr val="FBFAFF"/>
          </a:solidFill>
          <a:ln w="22860">
            <a:solidFill>
              <a:srgbClr val="D0CED9"/>
            </a:solidFill>
            <a:prstDash val="solid"/>
          </a:ln>
        </p:spPr>
      </p:sp>
      <p:sp>
        <p:nvSpPr>
          <p:cNvPr id="10" name="Shape 8"/>
          <p:cNvSpPr/>
          <p:nvPr/>
        </p:nvSpPr>
        <p:spPr>
          <a:xfrm>
            <a:off x="13264991" y="3250763"/>
            <a:ext cx="671274" cy="966907"/>
          </a:xfrm>
          <a:prstGeom prst="rect">
            <a:avLst/>
          </a:prstGeom>
          <a:solidFill>
            <a:srgbClr val="EAE8F3"/>
          </a:solidFill>
          <a:ln/>
        </p:spPr>
      </p:sp>
      <p:sp>
        <p:nvSpPr>
          <p:cNvPr id="11" name="Text 9"/>
          <p:cNvSpPr/>
          <p:nvPr/>
        </p:nvSpPr>
        <p:spPr>
          <a:xfrm>
            <a:off x="13474779" y="3576876"/>
            <a:ext cx="251698" cy="314563"/>
          </a:xfrm>
          <a:prstGeom prst="rect">
            <a:avLst/>
          </a:prstGeom>
          <a:noFill/>
          <a:ln/>
        </p:spPr>
        <p:txBody>
          <a:bodyPr wrap="none" lIns="0" tIns="0" rIns="0" bIns="0" rtlCol="0" anchor="t"/>
          <a:lstStyle/>
          <a:p>
            <a:pPr marL="0" indent="0" algn="r" rtl="1">
              <a:lnSpc>
                <a:spcPts val="1950"/>
              </a:lnSpc>
              <a:buNone/>
            </a:pPr>
            <a:r>
              <a:rPr lang="en-US" sz="2400" dirty="0">
                <a:solidFill>
                  <a:srgbClr val="49495A"/>
                </a:solidFill>
                <a:latin typeface="Arial" panose="020B0604020202020204" pitchFamily="34" charset="0"/>
                <a:ea typeface="Libre Baskerville" pitchFamily="34" charset="-122"/>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sp>
        <p:nvSpPr>
          <p:cNvPr id="12" name="Text 10"/>
          <p:cNvSpPr/>
          <p:nvPr/>
        </p:nvSpPr>
        <p:spPr>
          <a:xfrm>
            <a:off x="10999470" y="3418523"/>
            <a:ext cx="2097762" cy="262176"/>
          </a:xfrm>
          <a:prstGeom prst="rect">
            <a:avLst/>
          </a:prstGeom>
          <a:noFill/>
          <a:ln/>
        </p:spPr>
        <p:txBody>
          <a:bodyPr wrap="none" lIns="0" tIns="0" rIns="0" bIns="0" rtlCol="0" anchor="t"/>
          <a:lstStyle/>
          <a:p>
            <a:pPr marL="0" indent="0" algn="r" rtl="1">
              <a:lnSpc>
                <a:spcPts val="2050"/>
              </a:lnSpc>
              <a:buNone/>
            </a:pPr>
            <a:r>
              <a:rPr lang="en-US" sz="2000" dirty="0" err="1">
                <a:solidFill>
                  <a:srgbClr val="49495A"/>
                </a:solidFill>
                <a:latin typeface="Arial" panose="020B0604020202020204" pitchFamily="34" charset="0"/>
                <a:ea typeface="Libre Baskerville" pitchFamily="34" charset="-122"/>
                <a:cs typeface="Arial" panose="020B0604020202020204" pitchFamily="34" charset="0"/>
              </a:rPr>
              <a:t>التقليد</a:t>
            </a:r>
            <a:r>
              <a:rPr lang="en-US" sz="2000" dirty="0">
                <a:solidFill>
                  <a:srgbClr val="49495A"/>
                </a:solidFill>
                <a:latin typeface="Arial" panose="020B0604020202020204" pitchFamily="34" charset="0"/>
                <a:ea typeface="Libre Baskerville" pitchFamily="34" charset="-122"/>
                <a:cs typeface="Arial" panose="020B0604020202020204" pitchFamily="34" charset="0"/>
              </a:rPr>
              <a:t> </a:t>
            </a:r>
            <a:r>
              <a:rPr lang="ar-DZ" sz="2000" dirty="0">
                <a:solidFill>
                  <a:srgbClr val="49495A"/>
                </a:solidFill>
                <a:latin typeface="Arial" panose="020B0604020202020204" pitchFamily="34" charset="0"/>
                <a:ea typeface="Libre Baskerville" pitchFamily="34" charset="-122"/>
                <a:cs typeface="Arial" panose="020B0604020202020204" pitchFamily="34" charset="0"/>
              </a:rPr>
              <a:t>الاني</a:t>
            </a:r>
            <a:endParaRPr lang="en-US" sz="2000" dirty="0">
              <a:latin typeface="Arial" panose="020B0604020202020204" pitchFamily="34" charset="0"/>
              <a:cs typeface="Arial" panose="020B0604020202020204" pitchFamily="34" charset="0"/>
            </a:endParaRPr>
          </a:p>
        </p:txBody>
      </p:sp>
      <p:sp>
        <p:nvSpPr>
          <p:cNvPr id="13" name="Text 11"/>
          <p:cNvSpPr/>
          <p:nvPr/>
        </p:nvSpPr>
        <p:spPr>
          <a:xfrm>
            <a:off x="861893" y="3781306"/>
            <a:ext cx="12235339" cy="268605"/>
          </a:xfrm>
          <a:prstGeom prst="rect">
            <a:avLst/>
          </a:prstGeom>
          <a:noFill/>
          <a:ln/>
        </p:spPr>
        <p:txBody>
          <a:bodyPr wrap="none" lIns="0" tIns="0" rIns="0" bIns="0" rtlCol="0" anchor="t"/>
          <a:lstStyle/>
          <a:p>
            <a:pPr marL="0" indent="0" algn="r" rtl="1">
              <a:lnSpc>
                <a:spcPts val="21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تكرار الحركة بشكل مباشر وفي نفس الوقت (6–9 أشهر)</a:t>
            </a:r>
            <a:endParaRPr lang="en-US" sz="1600" dirty="0">
              <a:latin typeface="Arial" panose="020B0604020202020204" pitchFamily="34" charset="0"/>
              <a:cs typeface="Arial" panose="020B0604020202020204" pitchFamily="34" charset="0"/>
            </a:endParaRPr>
          </a:p>
        </p:txBody>
      </p:sp>
      <p:sp>
        <p:nvSpPr>
          <p:cNvPr id="14" name="Shape 12"/>
          <p:cNvSpPr/>
          <p:nvPr/>
        </p:nvSpPr>
        <p:spPr>
          <a:xfrm>
            <a:off x="671274" y="4408289"/>
            <a:ext cx="13287851" cy="1012627"/>
          </a:xfrm>
          <a:prstGeom prst="roundRect">
            <a:avLst>
              <a:gd name="adj" fmla="val 2486"/>
            </a:avLst>
          </a:prstGeom>
          <a:solidFill>
            <a:srgbClr val="FBFAFF"/>
          </a:solidFill>
          <a:ln w="22860">
            <a:solidFill>
              <a:srgbClr val="D0CED9"/>
            </a:solidFill>
            <a:prstDash val="solid"/>
          </a:ln>
        </p:spPr>
      </p:sp>
      <p:sp>
        <p:nvSpPr>
          <p:cNvPr id="15" name="Shape 13"/>
          <p:cNvSpPr/>
          <p:nvPr/>
        </p:nvSpPr>
        <p:spPr>
          <a:xfrm>
            <a:off x="13264991" y="4431149"/>
            <a:ext cx="671274" cy="966907"/>
          </a:xfrm>
          <a:prstGeom prst="rect">
            <a:avLst/>
          </a:prstGeom>
          <a:solidFill>
            <a:srgbClr val="EAE8F3"/>
          </a:solidFill>
          <a:ln/>
        </p:spPr>
      </p:sp>
      <p:sp>
        <p:nvSpPr>
          <p:cNvPr id="16" name="Text 14"/>
          <p:cNvSpPr/>
          <p:nvPr/>
        </p:nvSpPr>
        <p:spPr>
          <a:xfrm>
            <a:off x="13474779" y="4757261"/>
            <a:ext cx="251698" cy="314563"/>
          </a:xfrm>
          <a:prstGeom prst="rect">
            <a:avLst/>
          </a:prstGeom>
          <a:noFill/>
          <a:ln/>
        </p:spPr>
        <p:txBody>
          <a:bodyPr wrap="none" lIns="0" tIns="0" rIns="0" bIns="0" rtlCol="0" anchor="t"/>
          <a:lstStyle/>
          <a:p>
            <a:pPr marL="0" indent="0" algn="r" rtl="1">
              <a:lnSpc>
                <a:spcPts val="1950"/>
              </a:lnSpc>
              <a:buNone/>
            </a:pPr>
            <a:r>
              <a:rPr lang="en-US" sz="2400" dirty="0">
                <a:solidFill>
                  <a:srgbClr val="49495A"/>
                </a:solidFill>
                <a:latin typeface="Arial" panose="020B0604020202020204" pitchFamily="34" charset="0"/>
                <a:ea typeface="Libre Baskerville" pitchFamily="34" charset="-122"/>
                <a:cs typeface="Arial" panose="020B0604020202020204" pitchFamily="34" charset="0"/>
              </a:rPr>
              <a:t>3</a:t>
            </a:r>
            <a:endParaRPr lang="en-US" sz="2400" dirty="0">
              <a:latin typeface="Arial" panose="020B0604020202020204" pitchFamily="34" charset="0"/>
              <a:cs typeface="Arial" panose="020B0604020202020204" pitchFamily="34" charset="0"/>
            </a:endParaRPr>
          </a:p>
        </p:txBody>
      </p:sp>
      <p:sp>
        <p:nvSpPr>
          <p:cNvPr id="17" name="Text 15"/>
          <p:cNvSpPr/>
          <p:nvPr/>
        </p:nvSpPr>
        <p:spPr>
          <a:xfrm>
            <a:off x="10999470" y="4598908"/>
            <a:ext cx="2097762" cy="262176"/>
          </a:xfrm>
          <a:prstGeom prst="rect">
            <a:avLst/>
          </a:prstGeom>
          <a:noFill/>
          <a:ln/>
        </p:spPr>
        <p:txBody>
          <a:bodyPr wrap="none" lIns="0" tIns="0" rIns="0" bIns="0" rtlCol="0" anchor="t"/>
          <a:lstStyle/>
          <a:p>
            <a:pPr marL="0" indent="0" algn="r" rtl="1">
              <a:lnSpc>
                <a:spcPts val="2050"/>
              </a:lnSpc>
              <a:buNone/>
            </a:pPr>
            <a:r>
              <a:rPr lang="en-US" sz="2000" dirty="0">
                <a:solidFill>
                  <a:srgbClr val="49495A"/>
                </a:solidFill>
                <a:latin typeface="Arial" panose="020B0604020202020204" pitchFamily="34" charset="0"/>
                <a:ea typeface="Libre Baskerville" pitchFamily="34" charset="-122"/>
                <a:cs typeface="Arial" panose="020B0604020202020204" pitchFamily="34" charset="0"/>
              </a:rPr>
              <a:t>التقليد المؤجل</a:t>
            </a:r>
            <a:endParaRPr lang="en-US" sz="2000" dirty="0">
              <a:latin typeface="Arial" panose="020B0604020202020204" pitchFamily="34" charset="0"/>
              <a:cs typeface="Arial" panose="020B0604020202020204" pitchFamily="34" charset="0"/>
            </a:endParaRPr>
          </a:p>
        </p:txBody>
      </p:sp>
      <p:sp>
        <p:nvSpPr>
          <p:cNvPr id="18" name="Text 16"/>
          <p:cNvSpPr/>
          <p:nvPr/>
        </p:nvSpPr>
        <p:spPr>
          <a:xfrm>
            <a:off x="861893" y="4961692"/>
            <a:ext cx="12235339" cy="268605"/>
          </a:xfrm>
          <a:prstGeom prst="rect">
            <a:avLst/>
          </a:prstGeom>
          <a:noFill/>
          <a:ln/>
        </p:spPr>
        <p:txBody>
          <a:bodyPr wrap="none" lIns="0" tIns="0" rIns="0" bIns="0" rtlCol="0" anchor="t"/>
          <a:lstStyle/>
          <a:p>
            <a:pPr marL="0" indent="0" algn="r" rtl="1">
              <a:lnSpc>
                <a:spcPts val="21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إعادة الحركة بعد فترة من المشاهدة والملاحظة (12–18 شهر)</a:t>
            </a:r>
            <a:endParaRPr lang="en-US" sz="1600" dirty="0">
              <a:latin typeface="Arial" panose="020B0604020202020204" pitchFamily="34" charset="0"/>
              <a:cs typeface="Arial" panose="020B0604020202020204" pitchFamily="34" charset="0"/>
            </a:endParaRPr>
          </a:p>
        </p:txBody>
      </p:sp>
      <p:sp>
        <p:nvSpPr>
          <p:cNvPr id="19" name="Shape 17"/>
          <p:cNvSpPr/>
          <p:nvPr/>
        </p:nvSpPr>
        <p:spPr>
          <a:xfrm>
            <a:off x="671274" y="5588675"/>
            <a:ext cx="13287851" cy="1012627"/>
          </a:xfrm>
          <a:prstGeom prst="roundRect">
            <a:avLst>
              <a:gd name="adj" fmla="val 2486"/>
            </a:avLst>
          </a:prstGeom>
          <a:solidFill>
            <a:srgbClr val="FBFAFF"/>
          </a:solidFill>
          <a:ln w="22860">
            <a:solidFill>
              <a:srgbClr val="D0CED9"/>
            </a:solidFill>
            <a:prstDash val="solid"/>
          </a:ln>
        </p:spPr>
      </p:sp>
      <p:sp>
        <p:nvSpPr>
          <p:cNvPr id="20" name="Shape 18"/>
          <p:cNvSpPr/>
          <p:nvPr/>
        </p:nvSpPr>
        <p:spPr>
          <a:xfrm>
            <a:off x="13264991" y="5611535"/>
            <a:ext cx="671274" cy="966907"/>
          </a:xfrm>
          <a:prstGeom prst="rect">
            <a:avLst/>
          </a:prstGeom>
          <a:solidFill>
            <a:srgbClr val="EAE8F3"/>
          </a:solidFill>
          <a:ln/>
        </p:spPr>
      </p:sp>
      <p:sp>
        <p:nvSpPr>
          <p:cNvPr id="21" name="Text 19"/>
          <p:cNvSpPr/>
          <p:nvPr/>
        </p:nvSpPr>
        <p:spPr>
          <a:xfrm>
            <a:off x="13474779" y="5937647"/>
            <a:ext cx="251698" cy="314563"/>
          </a:xfrm>
          <a:prstGeom prst="rect">
            <a:avLst/>
          </a:prstGeom>
          <a:noFill/>
          <a:ln/>
        </p:spPr>
        <p:txBody>
          <a:bodyPr wrap="none" lIns="0" tIns="0" rIns="0" bIns="0" rtlCol="0" anchor="t"/>
          <a:lstStyle/>
          <a:p>
            <a:pPr marL="0" indent="0" algn="r" rtl="1">
              <a:lnSpc>
                <a:spcPts val="1950"/>
              </a:lnSpc>
              <a:buNone/>
            </a:pPr>
            <a:r>
              <a:rPr lang="en-US" sz="2400" dirty="0">
                <a:solidFill>
                  <a:srgbClr val="49495A"/>
                </a:solidFill>
                <a:latin typeface="Arial" panose="020B0604020202020204" pitchFamily="34" charset="0"/>
                <a:ea typeface="Libre Baskerville" pitchFamily="34" charset="-122"/>
                <a:cs typeface="Arial" panose="020B0604020202020204" pitchFamily="34" charset="0"/>
              </a:rPr>
              <a:t>4</a:t>
            </a:r>
            <a:endParaRPr lang="en-US" sz="2400" dirty="0">
              <a:latin typeface="Arial" panose="020B0604020202020204" pitchFamily="34" charset="0"/>
              <a:cs typeface="Arial" panose="020B0604020202020204" pitchFamily="34" charset="0"/>
            </a:endParaRPr>
          </a:p>
        </p:txBody>
      </p:sp>
      <p:sp>
        <p:nvSpPr>
          <p:cNvPr id="22" name="Text 20"/>
          <p:cNvSpPr/>
          <p:nvPr/>
        </p:nvSpPr>
        <p:spPr>
          <a:xfrm>
            <a:off x="10999470" y="5779294"/>
            <a:ext cx="2097762" cy="262176"/>
          </a:xfrm>
          <a:prstGeom prst="rect">
            <a:avLst/>
          </a:prstGeom>
          <a:noFill/>
          <a:ln/>
        </p:spPr>
        <p:txBody>
          <a:bodyPr wrap="none" lIns="0" tIns="0" rIns="0" bIns="0" rtlCol="0" anchor="t"/>
          <a:lstStyle/>
          <a:p>
            <a:pPr marL="0" indent="0" algn="r" rtl="1">
              <a:lnSpc>
                <a:spcPts val="2050"/>
              </a:lnSpc>
              <a:buNone/>
            </a:pPr>
            <a:r>
              <a:rPr lang="en-US" sz="2000" dirty="0">
                <a:solidFill>
                  <a:srgbClr val="49495A"/>
                </a:solidFill>
                <a:latin typeface="Arial" panose="020B0604020202020204" pitchFamily="34" charset="0"/>
                <a:ea typeface="Libre Baskerville" pitchFamily="34" charset="-122"/>
                <a:cs typeface="Arial" panose="020B0604020202020204" pitchFamily="34" charset="0"/>
              </a:rPr>
              <a:t>التقليد الوظيفي</a:t>
            </a:r>
            <a:endParaRPr lang="en-US" sz="2000" dirty="0">
              <a:latin typeface="Arial" panose="020B0604020202020204" pitchFamily="34" charset="0"/>
              <a:cs typeface="Arial" panose="020B0604020202020204" pitchFamily="34" charset="0"/>
            </a:endParaRPr>
          </a:p>
        </p:txBody>
      </p:sp>
      <p:sp>
        <p:nvSpPr>
          <p:cNvPr id="23" name="Text 21"/>
          <p:cNvSpPr/>
          <p:nvPr/>
        </p:nvSpPr>
        <p:spPr>
          <a:xfrm>
            <a:off x="861893" y="6142077"/>
            <a:ext cx="12235339" cy="268605"/>
          </a:xfrm>
          <a:prstGeom prst="rect">
            <a:avLst/>
          </a:prstGeom>
          <a:noFill/>
          <a:ln/>
        </p:spPr>
        <p:txBody>
          <a:bodyPr wrap="none" lIns="0" tIns="0" rIns="0" bIns="0" rtlCol="0" anchor="t"/>
          <a:lstStyle/>
          <a:p>
            <a:pPr marL="0" indent="0" algn="r" rtl="1">
              <a:lnSpc>
                <a:spcPts val="21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تقليد فعل هادف له معنى واضح (2–3 سنوات)</a:t>
            </a:r>
            <a:endParaRPr lang="en-US" sz="1600" dirty="0">
              <a:latin typeface="Arial" panose="020B0604020202020204" pitchFamily="34" charset="0"/>
              <a:cs typeface="Arial" panose="020B0604020202020204" pitchFamily="34" charset="0"/>
            </a:endParaRPr>
          </a:p>
        </p:txBody>
      </p:sp>
      <p:sp>
        <p:nvSpPr>
          <p:cNvPr id="24" name="Shape 22"/>
          <p:cNvSpPr/>
          <p:nvPr/>
        </p:nvSpPr>
        <p:spPr>
          <a:xfrm>
            <a:off x="671274" y="6769060"/>
            <a:ext cx="13287851" cy="1012627"/>
          </a:xfrm>
          <a:prstGeom prst="roundRect">
            <a:avLst>
              <a:gd name="adj" fmla="val 2486"/>
            </a:avLst>
          </a:prstGeom>
          <a:solidFill>
            <a:srgbClr val="FBFAFF"/>
          </a:solidFill>
          <a:ln w="22860">
            <a:solidFill>
              <a:srgbClr val="D0CED9"/>
            </a:solidFill>
            <a:prstDash val="solid"/>
          </a:ln>
        </p:spPr>
      </p:sp>
      <p:sp>
        <p:nvSpPr>
          <p:cNvPr id="25" name="Shape 23"/>
          <p:cNvSpPr/>
          <p:nvPr/>
        </p:nvSpPr>
        <p:spPr>
          <a:xfrm>
            <a:off x="13264991" y="6791920"/>
            <a:ext cx="671274" cy="966907"/>
          </a:xfrm>
          <a:prstGeom prst="rect">
            <a:avLst/>
          </a:prstGeom>
          <a:solidFill>
            <a:srgbClr val="EAE8F3"/>
          </a:solidFill>
          <a:ln/>
        </p:spPr>
      </p:sp>
      <p:sp>
        <p:nvSpPr>
          <p:cNvPr id="26" name="Text 24"/>
          <p:cNvSpPr/>
          <p:nvPr/>
        </p:nvSpPr>
        <p:spPr>
          <a:xfrm>
            <a:off x="13474779" y="7118033"/>
            <a:ext cx="251698" cy="314563"/>
          </a:xfrm>
          <a:prstGeom prst="rect">
            <a:avLst/>
          </a:prstGeom>
          <a:noFill/>
          <a:ln/>
        </p:spPr>
        <p:txBody>
          <a:bodyPr wrap="none" lIns="0" tIns="0" rIns="0" bIns="0" rtlCol="0" anchor="t"/>
          <a:lstStyle/>
          <a:p>
            <a:pPr marL="0" indent="0" algn="r" rtl="1">
              <a:lnSpc>
                <a:spcPts val="1950"/>
              </a:lnSpc>
              <a:buNone/>
            </a:pPr>
            <a:r>
              <a:rPr lang="en-US" sz="2400" dirty="0">
                <a:solidFill>
                  <a:srgbClr val="49495A"/>
                </a:solidFill>
                <a:latin typeface="Arial" panose="020B0604020202020204" pitchFamily="34" charset="0"/>
                <a:ea typeface="Libre Baskerville" pitchFamily="34" charset="-122"/>
                <a:cs typeface="Arial" panose="020B0604020202020204" pitchFamily="34" charset="0"/>
              </a:rPr>
              <a:t>5</a:t>
            </a:r>
            <a:endParaRPr lang="en-US" sz="2400" dirty="0">
              <a:latin typeface="Arial" panose="020B0604020202020204" pitchFamily="34" charset="0"/>
              <a:cs typeface="Arial" panose="020B0604020202020204" pitchFamily="34" charset="0"/>
            </a:endParaRPr>
          </a:p>
        </p:txBody>
      </p:sp>
      <p:sp>
        <p:nvSpPr>
          <p:cNvPr id="27" name="Text 25"/>
          <p:cNvSpPr/>
          <p:nvPr/>
        </p:nvSpPr>
        <p:spPr>
          <a:xfrm>
            <a:off x="10999470" y="6959679"/>
            <a:ext cx="2097762" cy="262176"/>
          </a:xfrm>
          <a:prstGeom prst="rect">
            <a:avLst/>
          </a:prstGeom>
          <a:noFill/>
          <a:ln/>
        </p:spPr>
        <p:txBody>
          <a:bodyPr wrap="none" lIns="0" tIns="0" rIns="0" bIns="0" rtlCol="0" anchor="t"/>
          <a:lstStyle/>
          <a:p>
            <a:pPr marL="0" indent="0" algn="r" rtl="1">
              <a:lnSpc>
                <a:spcPts val="2050"/>
              </a:lnSpc>
              <a:buNone/>
            </a:pPr>
            <a:r>
              <a:rPr lang="en-US" sz="2000" dirty="0">
                <a:solidFill>
                  <a:srgbClr val="49495A"/>
                </a:solidFill>
                <a:latin typeface="Arial" panose="020B0604020202020204" pitchFamily="34" charset="0"/>
                <a:ea typeface="Libre Baskerville" pitchFamily="34" charset="-122"/>
                <a:cs typeface="Arial" panose="020B0604020202020204" pitchFamily="34" charset="0"/>
              </a:rPr>
              <a:t>التقليد الرمزي</a:t>
            </a:r>
            <a:endParaRPr lang="en-US" sz="2000" dirty="0">
              <a:latin typeface="Arial" panose="020B0604020202020204" pitchFamily="34" charset="0"/>
              <a:cs typeface="Arial" panose="020B0604020202020204" pitchFamily="34" charset="0"/>
            </a:endParaRPr>
          </a:p>
        </p:txBody>
      </p:sp>
      <p:sp>
        <p:nvSpPr>
          <p:cNvPr id="28" name="Text 26"/>
          <p:cNvSpPr/>
          <p:nvPr/>
        </p:nvSpPr>
        <p:spPr>
          <a:xfrm>
            <a:off x="861893" y="7322463"/>
            <a:ext cx="12235339" cy="268605"/>
          </a:xfrm>
          <a:prstGeom prst="rect">
            <a:avLst/>
          </a:prstGeom>
          <a:noFill/>
          <a:ln/>
        </p:spPr>
        <p:txBody>
          <a:bodyPr wrap="none" lIns="0" tIns="0" rIns="0" bIns="0" rtlCol="0" anchor="t"/>
          <a:lstStyle/>
          <a:p>
            <a:pPr marL="0" indent="0" algn="r" rtl="1">
              <a:lnSpc>
                <a:spcPts val="2100"/>
              </a:lnSpc>
              <a:buNone/>
            </a:pPr>
            <a:r>
              <a:rPr lang="en-US" sz="1600" dirty="0">
                <a:solidFill>
                  <a:srgbClr val="49495A"/>
                </a:solidFill>
                <a:latin typeface="Arial" panose="020B0604020202020204" pitchFamily="34" charset="0"/>
                <a:ea typeface="Open Sans" pitchFamily="34" charset="-122"/>
                <a:cs typeface="Arial" panose="020B0604020202020204" pitchFamily="34" charset="0"/>
              </a:rPr>
              <a:t>تقليد اجتماعي أو ثقافي متعلم (بعد 3 سنوات)</a:t>
            </a:r>
            <a:endParaRPr lang="en-US" sz="1600"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12407334-B381-7343-6936-5EC54D7AEAD5}"/>
              </a:ext>
            </a:extLst>
          </p:cNvPr>
          <p:cNvPicPr>
            <a:picLocks noChangeAspect="1"/>
          </p:cNvPicPr>
          <p:nvPr/>
        </p:nvPicPr>
        <p:blipFill>
          <a:blip r:embed="rId3"/>
          <a:stretch>
            <a:fillRect/>
          </a:stretch>
        </p:blipFill>
        <p:spPr>
          <a:xfrm>
            <a:off x="0" y="1612990"/>
            <a:ext cx="2639086" cy="1924050"/>
          </a:xfrm>
          <a:prstGeom prst="rect">
            <a:avLst/>
          </a:prstGeom>
        </p:spPr>
      </p:pic>
      <p:pic>
        <p:nvPicPr>
          <p:cNvPr id="30" name="Picture 29">
            <a:extLst>
              <a:ext uri="{FF2B5EF4-FFF2-40B4-BE49-F238E27FC236}">
                <a16:creationId xmlns:a16="http://schemas.microsoft.com/office/drawing/2014/main" id="{F19F9A8D-A5B5-BE59-BCF1-D34A46510775}"/>
              </a:ext>
            </a:extLst>
          </p:cNvPr>
          <p:cNvPicPr>
            <a:picLocks noChangeAspect="1"/>
          </p:cNvPicPr>
          <p:nvPr/>
        </p:nvPicPr>
        <p:blipFill>
          <a:blip r:embed="rId4"/>
          <a:stretch>
            <a:fillRect/>
          </a:stretch>
        </p:blipFill>
        <p:spPr>
          <a:xfrm>
            <a:off x="0" y="3536751"/>
            <a:ext cx="2628900" cy="1535074"/>
          </a:xfrm>
          <a:prstGeom prst="rect">
            <a:avLst/>
          </a:prstGeom>
        </p:spPr>
      </p:pic>
      <p:pic>
        <p:nvPicPr>
          <p:cNvPr id="32" name="Picture 31">
            <a:extLst>
              <a:ext uri="{FF2B5EF4-FFF2-40B4-BE49-F238E27FC236}">
                <a16:creationId xmlns:a16="http://schemas.microsoft.com/office/drawing/2014/main" id="{04C13338-76BF-DB9B-9E10-1E066125410A}"/>
              </a:ext>
            </a:extLst>
          </p:cNvPr>
          <p:cNvPicPr>
            <a:picLocks noChangeAspect="1"/>
          </p:cNvPicPr>
          <p:nvPr/>
        </p:nvPicPr>
        <p:blipFill>
          <a:blip r:embed="rId5"/>
          <a:stretch>
            <a:fillRect/>
          </a:stretch>
        </p:blipFill>
        <p:spPr>
          <a:xfrm>
            <a:off x="0" y="5140762"/>
            <a:ext cx="2857500" cy="1309322"/>
          </a:xfrm>
          <a:prstGeom prst="rect">
            <a:avLst/>
          </a:prstGeom>
        </p:spPr>
      </p:pic>
      <p:pic>
        <p:nvPicPr>
          <p:cNvPr id="33" name="Picture 32">
            <a:extLst>
              <a:ext uri="{FF2B5EF4-FFF2-40B4-BE49-F238E27FC236}">
                <a16:creationId xmlns:a16="http://schemas.microsoft.com/office/drawing/2014/main" id="{DD6D297B-E502-A725-9BC3-54713BD4B0BC}"/>
              </a:ext>
            </a:extLst>
          </p:cNvPr>
          <p:cNvPicPr>
            <a:picLocks noChangeAspect="1"/>
          </p:cNvPicPr>
          <p:nvPr/>
        </p:nvPicPr>
        <p:blipFill>
          <a:blip r:embed="rId6"/>
          <a:stretch>
            <a:fillRect/>
          </a:stretch>
        </p:blipFill>
        <p:spPr>
          <a:xfrm>
            <a:off x="0" y="6461261"/>
            <a:ext cx="2857500" cy="154447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109311"/>
            <a:ext cx="7556421" cy="1240155"/>
          </a:xfrm>
          <a:prstGeom prst="rect">
            <a:avLst/>
          </a:prstGeom>
          <a:noFill/>
          <a:ln/>
        </p:spPr>
        <p:txBody>
          <a:bodyPr wrap="square" lIns="0" tIns="0" rIns="0" bIns="0" rtlCol="0" anchor="t"/>
          <a:lstStyle/>
          <a:p>
            <a:pPr marL="0" indent="0" algn="r" rtl="1">
              <a:lnSpc>
                <a:spcPts val="4850"/>
              </a:lnSpc>
              <a:buNone/>
            </a:pPr>
            <a:r>
              <a:rPr lang="en-US" sz="4800" dirty="0">
                <a:solidFill>
                  <a:srgbClr val="403CCF"/>
                </a:solidFill>
                <a:latin typeface="Arial" panose="020B0604020202020204" pitchFamily="34" charset="0"/>
                <a:ea typeface="Libre Baskerville" pitchFamily="34" charset="-122"/>
                <a:cs typeface="Arial" panose="020B0604020202020204" pitchFamily="34" charset="0"/>
              </a:rPr>
              <a:t>العصبونات المرآتية: الأساس العصبي للتقليد</a:t>
            </a:r>
            <a:endParaRPr lang="en-US" sz="4800" dirty="0">
              <a:latin typeface="Arial" panose="020B0604020202020204" pitchFamily="34" charset="0"/>
              <a:cs typeface="Arial" panose="020B0604020202020204" pitchFamily="34" charset="0"/>
            </a:endParaRPr>
          </a:p>
        </p:txBody>
      </p:sp>
      <p:sp>
        <p:nvSpPr>
          <p:cNvPr id="4" name="Text 1"/>
          <p:cNvSpPr/>
          <p:nvPr/>
        </p:nvSpPr>
        <p:spPr>
          <a:xfrm>
            <a:off x="1621155" y="3845481"/>
            <a:ext cx="2708791" cy="310158"/>
          </a:xfrm>
          <a:prstGeom prst="rect">
            <a:avLst/>
          </a:prstGeom>
          <a:noFill/>
          <a:ln/>
        </p:spPr>
        <p:txBody>
          <a:bodyPr wrap="none" lIns="0" tIns="0" rIns="0" bIns="0" rtlCol="0" anchor="t"/>
          <a:lstStyle/>
          <a:p>
            <a:pPr marL="0" indent="0" algn="r" rtl="1">
              <a:lnSpc>
                <a:spcPts val="2400"/>
              </a:lnSpc>
              <a:buNone/>
            </a:pPr>
            <a:r>
              <a:rPr lang="en-US" sz="2800" dirty="0">
                <a:solidFill>
                  <a:srgbClr val="403CCF"/>
                </a:solidFill>
                <a:latin typeface="Arial" panose="020B0604020202020204" pitchFamily="34" charset="0"/>
                <a:ea typeface="Libre Baskerville" pitchFamily="34" charset="-122"/>
                <a:cs typeface="Arial" panose="020B0604020202020204" pitchFamily="34" charset="0"/>
              </a:rPr>
              <a:t>اكتشاف العصبونات المرآتية</a:t>
            </a:r>
            <a:endParaRPr lang="en-US" sz="2800" dirty="0">
              <a:latin typeface="Arial" panose="020B0604020202020204" pitchFamily="34" charset="0"/>
              <a:cs typeface="Arial" panose="020B0604020202020204" pitchFamily="34" charset="0"/>
            </a:endParaRPr>
          </a:p>
        </p:txBody>
      </p:sp>
      <p:sp>
        <p:nvSpPr>
          <p:cNvPr id="5" name="Text 2"/>
          <p:cNvSpPr/>
          <p:nvPr/>
        </p:nvSpPr>
        <p:spPr>
          <a:xfrm>
            <a:off x="793790" y="4353997"/>
            <a:ext cx="3536156" cy="1587698"/>
          </a:xfrm>
          <a:prstGeom prst="rect">
            <a:avLst/>
          </a:prstGeom>
          <a:noFill/>
          <a:ln/>
        </p:spPr>
        <p:txBody>
          <a:bodyPr wrap="square" lIns="0" tIns="0" rIns="0" bIns="0" rtlCol="0" anchor="t"/>
          <a:lstStyle/>
          <a:p>
            <a:pPr marL="0" indent="0" algn="r" rtl="1">
              <a:lnSpc>
                <a:spcPts val="2500"/>
              </a:lnSpc>
              <a:buNone/>
            </a:pPr>
            <a:r>
              <a:rPr lang="en-US" sz="2000" dirty="0">
                <a:solidFill>
                  <a:srgbClr val="49495A"/>
                </a:solidFill>
                <a:latin typeface="Arial" panose="020B0604020202020204" pitchFamily="34" charset="0"/>
                <a:ea typeface="Open Sans" pitchFamily="34" charset="-122"/>
                <a:cs typeface="Arial" panose="020B0604020202020204" pitchFamily="34" charset="0"/>
              </a:rPr>
              <a:t>اكتشفها العالم Rizzolatti عام 1996، وهي خلايا عصبية متخصصة تنشط بشكل فريد عند تنفيذ فعل معين أو مشاهدة آخر يقوم به. توجد هذه العصبونات في الفص الجبهي والجدار الجانبي للمخ.</a:t>
            </a:r>
            <a:endParaRPr lang="en-US" sz="2000" dirty="0">
              <a:latin typeface="Arial" panose="020B0604020202020204" pitchFamily="34" charset="0"/>
              <a:cs typeface="Arial" panose="020B0604020202020204" pitchFamily="34" charset="0"/>
            </a:endParaRPr>
          </a:p>
        </p:txBody>
      </p:sp>
      <p:sp>
        <p:nvSpPr>
          <p:cNvPr id="6" name="Text 3"/>
          <p:cNvSpPr/>
          <p:nvPr/>
        </p:nvSpPr>
        <p:spPr>
          <a:xfrm>
            <a:off x="5876925" y="3845481"/>
            <a:ext cx="2480905" cy="310158"/>
          </a:xfrm>
          <a:prstGeom prst="rect">
            <a:avLst/>
          </a:prstGeom>
          <a:noFill/>
          <a:ln/>
        </p:spPr>
        <p:txBody>
          <a:bodyPr wrap="none" lIns="0" tIns="0" rIns="0" bIns="0" rtlCol="0" anchor="t"/>
          <a:lstStyle/>
          <a:p>
            <a:pPr marL="0" indent="0" algn="r" rtl="1">
              <a:lnSpc>
                <a:spcPts val="2400"/>
              </a:lnSpc>
              <a:buNone/>
            </a:pPr>
            <a:r>
              <a:rPr lang="en-US" sz="2800" dirty="0">
                <a:solidFill>
                  <a:srgbClr val="403CCF"/>
                </a:solidFill>
                <a:latin typeface="Arial" panose="020B0604020202020204" pitchFamily="34" charset="0"/>
                <a:ea typeface="Libre Baskerville" pitchFamily="34" charset="-122"/>
                <a:cs typeface="Arial" panose="020B0604020202020204" pitchFamily="34" charset="0"/>
              </a:rPr>
              <a:t>الوظيفة الحيوية</a:t>
            </a:r>
            <a:endParaRPr lang="en-US" sz="2800" dirty="0">
              <a:latin typeface="Arial" panose="020B0604020202020204" pitchFamily="34" charset="0"/>
              <a:cs typeface="Arial" panose="020B0604020202020204" pitchFamily="34" charset="0"/>
            </a:endParaRPr>
          </a:p>
        </p:txBody>
      </p:sp>
      <p:sp>
        <p:nvSpPr>
          <p:cNvPr id="7" name="Text 4"/>
          <p:cNvSpPr/>
          <p:nvPr/>
        </p:nvSpPr>
        <p:spPr>
          <a:xfrm>
            <a:off x="4821674" y="4353997"/>
            <a:ext cx="3536156" cy="1270159"/>
          </a:xfrm>
          <a:prstGeom prst="rect">
            <a:avLst/>
          </a:prstGeom>
          <a:noFill/>
          <a:ln/>
        </p:spPr>
        <p:txBody>
          <a:bodyPr wrap="square" lIns="0" tIns="0" rIns="0" bIns="0" rtlCol="0" anchor="t"/>
          <a:lstStyle/>
          <a:p>
            <a:pPr marL="0" indent="0" algn="r" rtl="1">
              <a:lnSpc>
                <a:spcPts val="2500"/>
              </a:lnSpc>
              <a:buNone/>
            </a:pPr>
            <a:r>
              <a:rPr lang="en-US" sz="2000" dirty="0">
                <a:solidFill>
                  <a:srgbClr val="49495A"/>
                </a:solidFill>
                <a:latin typeface="Arial" panose="020B0604020202020204" pitchFamily="34" charset="0"/>
                <a:ea typeface="Open Sans" pitchFamily="34" charset="-122"/>
                <a:cs typeface="Arial" panose="020B0604020202020204" pitchFamily="34" charset="0"/>
              </a:rPr>
              <a:t>تُعدّ العصبونات المرآتية الأساس العصبي للتقليد والتعاطف والفهم الاجتماعي. عندما نرى شخصاً حزيناً، تنشط نفس المناطق في دماغنا التي تنشط عند شعورنا بالحزن.</a:t>
            </a:r>
            <a:endParaRPr lang="en-US" sz="200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1743670" y="1507808"/>
            <a:ext cx="6606540" cy="620078"/>
          </a:xfrm>
          <a:prstGeom prst="rect">
            <a:avLst/>
          </a:prstGeom>
          <a:noFill/>
          <a:ln/>
        </p:spPr>
        <p:txBody>
          <a:bodyPr wrap="none" lIns="0" tIns="0" rIns="0" bIns="0" rtlCol="0" anchor="t"/>
          <a:lstStyle/>
          <a:p>
            <a:pPr marL="0" indent="0" algn="r" rtl="1">
              <a:lnSpc>
                <a:spcPts val="4850"/>
              </a:lnSpc>
              <a:buNone/>
            </a:pPr>
            <a:r>
              <a:rPr lang="en-US" sz="4400" b="1" dirty="0">
                <a:solidFill>
                  <a:srgbClr val="403CCF"/>
                </a:solidFill>
                <a:latin typeface="Arial" panose="020B0604020202020204" pitchFamily="34" charset="0"/>
                <a:ea typeface="Libre Baskerville" pitchFamily="34" charset="-122"/>
                <a:cs typeface="Arial" panose="020B0604020202020204" pitchFamily="34" charset="0"/>
              </a:rPr>
              <a:t>اضطراب النظام المرآتي في التوحد</a:t>
            </a:r>
            <a:endParaRPr lang="en-US" sz="4400" b="1" dirty="0">
              <a:latin typeface="Arial" panose="020B0604020202020204" pitchFamily="34" charset="0"/>
              <a:cs typeface="Arial" panose="020B0604020202020204" pitchFamily="34" charset="0"/>
            </a:endParaRPr>
          </a:p>
        </p:txBody>
      </p:sp>
      <p:sp>
        <p:nvSpPr>
          <p:cNvPr id="4" name="Text 1"/>
          <p:cNvSpPr/>
          <p:nvPr/>
        </p:nvSpPr>
        <p:spPr>
          <a:xfrm>
            <a:off x="793790" y="2425541"/>
            <a:ext cx="7556421" cy="952619"/>
          </a:xfrm>
          <a:prstGeom prst="rect">
            <a:avLst/>
          </a:prstGeom>
          <a:noFill/>
          <a:ln/>
        </p:spPr>
        <p:txBody>
          <a:bodyPr wrap="square" lIns="0" tIns="0" rIns="0" bIns="0" rtlCol="0" anchor="t"/>
          <a:lstStyle/>
          <a:p>
            <a:pPr marL="0" indent="0" algn="r" rtl="1">
              <a:lnSpc>
                <a:spcPts val="2500"/>
              </a:lnSpc>
              <a:buNone/>
            </a:pPr>
            <a:r>
              <a:rPr lang="en-US" b="1" dirty="0">
                <a:solidFill>
                  <a:srgbClr val="49495A"/>
                </a:solidFill>
                <a:latin typeface="Arial" panose="020B0604020202020204" pitchFamily="34" charset="0"/>
                <a:ea typeface="Open Sans" pitchFamily="34" charset="-122"/>
                <a:cs typeface="Arial" panose="020B0604020202020204" pitchFamily="34" charset="0"/>
              </a:rPr>
              <a:t>أظهرت الدراسات العلمية الحديثة، خاصة من قبل Oberman و Ramachandran عام 2007، أن الأطفال المصابين باضطراب طيف التوحد لديهم ضعف واضح في نشاط النظام المرآتي. هذا الضعف له انعكاسات كبيرة على قدرتهم على التفاعل الاجتماعي.</a:t>
            </a:r>
            <a:endParaRPr lang="en-US" b="1" dirty="0">
              <a:latin typeface="Arial" panose="020B0604020202020204" pitchFamily="34" charset="0"/>
              <a:cs typeface="Arial" panose="020B0604020202020204" pitchFamily="34" charset="0"/>
            </a:endParaRPr>
          </a:p>
        </p:txBody>
      </p:sp>
      <p:sp>
        <p:nvSpPr>
          <p:cNvPr id="5" name="Shape 2"/>
          <p:cNvSpPr/>
          <p:nvPr/>
        </p:nvSpPr>
        <p:spPr>
          <a:xfrm>
            <a:off x="4671179" y="3601403"/>
            <a:ext cx="3679031" cy="1778556"/>
          </a:xfrm>
          <a:prstGeom prst="roundRect">
            <a:avLst>
              <a:gd name="adj" fmla="val 1674"/>
            </a:avLst>
          </a:prstGeom>
          <a:solidFill>
            <a:srgbClr val="EAE8F3"/>
          </a:solidFill>
          <a:ln/>
        </p:spPr>
      </p:sp>
      <p:sp>
        <p:nvSpPr>
          <p:cNvPr id="6" name="Text 3"/>
          <p:cNvSpPr/>
          <p:nvPr/>
        </p:nvSpPr>
        <p:spPr>
          <a:xfrm>
            <a:off x="5670947" y="3799761"/>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49495A"/>
                </a:solidFill>
                <a:latin typeface="Arial" panose="020B0604020202020204" pitchFamily="34" charset="0"/>
                <a:ea typeface="Libre Baskerville" pitchFamily="34" charset="-122"/>
                <a:cs typeface="Arial" panose="020B0604020202020204" pitchFamily="34" charset="0"/>
              </a:rPr>
              <a:t>صعوبة فهم النوايا</a:t>
            </a:r>
            <a:endParaRPr lang="en-US" sz="2400" b="1" dirty="0">
              <a:latin typeface="Arial" panose="020B0604020202020204" pitchFamily="34" charset="0"/>
              <a:cs typeface="Arial" panose="020B0604020202020204" pitchFamily="34" charset="0"/>
            </a:endParaRPr>
          </a:p>
        </p:txBody>
      </p:sp>
      <p:sp>
        <p:nvSpPr>
          <p:cNvPr id="7" name="Text 4"/>
          <p:cNvSpPr/>
          <p:nvPr/>
        </p:nvSpPr>
        <p:spPr>
          <a:xfrm>
            <a:off x="4869537" y="4228981"/>
            <a:ext cx="3282315" cy="952619"/>
          </a:xfrm>
          <a:prstGeom prst="rect">
            <a:avLst/>
          </a:prstGeom>
          <a:noFill/>
          <a:ln/>
        </p:spPr>
        <p:txBody>
          <a:bodyPr wrap="square" lIns="0" tIns="0" rIns="0" bIns="0" rtlCol="0" anchor="t"/>
          <a:lstStyle/>
          <a:p>
            <a:pPr marL="0" indent="0" algn="r" rtl="1">
              <a:lnSpc>
                <a:spcPts val="2500"/>
              </a:lnSpc>
              <a:buNone/>
            </a:pPr>
            <a:r>
              <a:rPr lang="en-US" b="1" dirty="0">
                <a:solidFill>
                  <a:srgbClr val="49495A"/>
                </a:solidFill>
                <a:latin typeface="Arial" panose="020B0604020202020204" pitchFamily="34" charset="0"/>
                <a:ea typeface="Open Sans" pitchFamily="34" charset="-122"/>
                <a:cs typeface="Arial" panose="020B0604020202020204" pitchFamily="34" charset="0"/>
              </a:rPr>
              <a:t>الضعف في نشاط العصبونات المرآتية يؤدي إلى صعوبة في فهم ما ينوي القيام به الآخرون</a:t>
            </a:r>
            <a:endParaRPr lang="en-US" b="1" dirty="0">
              <a:latin typeface="Arial" panose="020B0604020202020204" pitchFamily="34" charset="0"/>
              <a:cs typeface="Arial" panose="020B0604020202020204" pitchFamily="34" charset="0"/>
            </a:endParaRPr>
          </a:p>
        </p:txBody>
      </p:sp>
      <p:sp>
        <p:nvSpPr>
          <p:cNvPr id="8" name="Shape 5"/>
          <p:cNvSpPr/>
          <p:nvPr/>
        </p:nvSpPr>
        <p:spPr>
          <a:xfrm>
            <a:off x="793790" y="3601403"/>
            <a:ext cx="3679031" cy="1778556"/>
          </a:xfrm>
          <a:prstGeom prst="roundRect">
            <a:avLst>
              <a:gd name="adj" fmla="val 1674"/>
            </a:avLst>
          </a:prstGeom>
          <a:solidFill>
            <a:srgbClr val="EAE8F3"/>
          </a:solidFill>
          <a:ln/>
        </p:spPr>
      </p:sp>
      <p:sp>
        <p:nvSpPr>
          <p:cNvPr id="9" name="Text 6"/>
          <p:cNvSpPr/>
          <p:nvPr/>
        </p:nvSpPr>
        <p:spPr>
          <a:xfrm>
            <a:off x="1793558" y="3799761"/>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49495A"/>
                </a:solidFill>
                <a:latin typeface="Arial" panose="020B0604020202020204" pitchFamily="34" charset="0"/>
                <a:ea typeface="Libre Baskerville" pitchFamily="34" charset="-122"/>
                <a:cs typeface="Arial" panose="020B0604020202020204" pitchFamily="34" charset="0"/>
              </a:rPr>
              <a:t>تحديات في التقليد</a:t>
            </a:r>
            <a:endParaRPr lang="en-US" sz="2400" b="1" dirty="0">
              <a:latin typeface="Arial" panose="020B0604020202020204" pitchFamily="34" charset="0"/>
              <a:cs typeface="Arial" panose="020B0604020202020204" pitchFamily="34" charset="0"/>
            </a:endParaRPr>
          </a:p>
        </p:txBody>
      </p:sp>
      <p:sp>
        <p:nvSpPr>
          <p:cNvPr id="10" name="Text 7"/>
          <p:cNvSpPr/>
          <p:nvPr/>
        </p:nvSpPr>
        <p:spPr>
          <a:xfrm>
            <a:off x="992148" y="4228981"/>
            <a:ext cx="3282315" cy="635079"/>
          </a:xfrm>
          <a:prstGeom prst="rect">
            <a:avLst/>
          </a:prstGeom>
          <a:noFill/>
          <a:ln/>
        </p:spPr>
        <p:txBody>
          <a:bodyPr wrap="square" lIns="0" tIns="0" rIns="0" bIns="0" rtlCol="0" anchor="t"/>
          <a:lstStyle/>
          <a:p>
            <a:pPr marL="0" indent="0" algn="r" rtl="1">
              <a:lnSpc>
                <a:spcPts val="2500"/>
              </a:lnSpc>
              <a:buNone/>
            </a:pPr>
            <a:r>
              <a:rPr lang="en-US" b="1" dirty="0">
                <a:solidFill>
                  <a:srgbClr val="49495A"/>
                </a:solidFill>
                <a:latin typeface="Arial" panose="020B0604020202020204" pitchFamily="34" charset="0"/>
                <a:ea typeface="Open Sans" pitchFamily="34" charset="-122"/>
                <a:cs typeface="Arial" panose="020B0604020202020204" pitchFamily="34" charset="0"/>
              </a:rPr>
              <a:t>الأطفال يجدون صعوبة أكبر في تقليد حركات وتصرفات الآخرين بشكل طبيعي</a:t>
            </a:r>
            <a:endParaRPr lang="en-US" b="1" dirty="0">
              <a:latin typeface="Arial" panose="020B0604020202020204" pitchFamily="34" charset="0"/>
              <a:cs typeface="Arial" panose="020B0604020202020204" pitchFamily="34" charset="0"/>
            </a:endParaRPr>
          </a:p>
        </p:txBody>
      </p:sp>
      <p:sp>
        <p:nvSpPr>
          <p:cNvPr id="11" name="Shape 8"/>
          <p:cNvSpPr/>
          <p:nvPr/>
        </p:nvSpPr>
        <p:spPr>
          <a:xfrm>
            <a:off x="793790" y="5578316"/>
            <a:ext cx="7556421" cy="1143476"/>
          </a:xfrm>
          <a:prstGeom prst="roundRect">
            <a:avLst>
              <a:gd name="adj" fmla="val 2604"/>
            </a:avLst>
          </a:prstGeom>
          <a:solidFill>
            <a:srgbClr val="EAE8F3"/>
          </a:solidFill>
          <a:ln/>
        </p:spPr>
      </p:sp>
      <p:sp>
        <p:nvSpPr>
          <p:cNvPr id="12" name="Text 9"/>
          <p:cNvSpPr/>
          <p:nvPr/>
        </p:nvSpPr>
        <p:spPr>
          <a:xfrm>
            <a:off x="5670947" y="5776674"/>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49495A"/>
                </a:solidFill>
                <a:latin typeface="Arial" panose="020B0604020202020204" pitchFamily="34" charset="0"/>
                <a:ea typeface="Libre Baskerville" pitchFamily="34" charset="-122"/>
                <a:cs typeface="Arial" panose="020B0604020202020204" pitchFamily="34" charset="0"/>
              </a:rPr>
              <a:t>تأثر التعاطف الاجتماعي</a:t>
            </a:r>
            <a:endParaRPr lang="en-US" sz="2400" b="1" dirty="0">
              <a:latin typeface="Arial" panose="020B0604020202020204" pitchFamily="34" charset="0"/>
              <a:cs typeface="Arial" panose="020B0604020202020204" pitchFamily="34" charset="0"/>
            </a:endParaRPr>
          </a:p>
        </p:txBody>
      </p:sp>
      <p:sp>
        <p:nvSpPr>
          <p:cNvPr id="13" name="Text 10"/>
          <p:cNvSpPr/>
          <p:nvPr/>
        </p:nvSpPr>
        <p:spPr>
          <a:xfrm>
            <a:off x="992148" y="6205895"/>
            <a:ext cx="7159704" cy="317540"/>
          </a:xfrm>
          <a:prstGeom prst="rect">
            <a:avLst/>
          </a:prstGeom>
          <a:noFill/>
          <a:ln/>
        </p:spPr>
        <p:txBody>
          <a:bodyPr wrap="none" lIns="0" tIns="0" rIns="0" bIns="0" rtlCol="0" anchor="t"/>
          <a:lstStyle/>
          <a:p>
            <a:pPr marL="0" indent="0" algn="r" rtl="1">
              <a:lnSpc>
                <a:spcPts val="2500"/>
              </a:lnSpc>
              <a:buNone/>
            </a:pPr>
            <a:r>
              <a:rPr lang="en-US" b="1" dirty="0">
                <a:solidFill>
                  <a:srgbClr val="49495A"/>
                </a:solidFill>
                <a:latin typeface="Arial" panose="020B0604020202020204" pitchFamily="34" charset="0"/>
                <a:ea typeface="Open Sans" pitchFamily="34" charset="-122"/>
                <a:cs typeface="Arial" panose="020B0604020202020204" pitchFamily="34" charset="0"/>
              </a:rPr>
              <a:t>فهم المشاعر والاستجابة العاطفية لأحاسيس الآخرين يصبح أكثر تحديّاً</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1631990" y="647086"/>
            <a:ext cx="6718221" cy="620078"/>
          </a:xfrm>
          <a:prstGeom prst="rect">
            <a:avLst/>
          </a:prstGeom>
          <a:noFill/>
          <a:ln/>
        </p:spPr>
        <p:txBody>
          <a:bodyPr wrap="none" lIns="0" tIns="0" rIns="0" bIns="0" rtlCol="0" anchor="t"/>
          <a:lstStyle/>
          <a:p>
            <a:pPr marL="0" indent="0" algn="r" rtl="1">
              <a:lnSpc>
                <a:spcPts val="4850"/>
              </a:lnSpc>
              <a:buNone/>
            </a:pPr>
            <a:r>
              <a:rPr lang="en-US" sz="4400" dirty="0">
                <a:solidFill>
                  <a:srgbClr val="403CCF"/>
                </a:solidFill>
                <a:latin typeface="Arial" panose="020B0604020202020204" pitchFamily="34" charset="0"/>
                <a:ea typeface="Libre Baskerville" pitchFamily="34" charset="-122"/>
                <a:cs typeface="Arial" panose="020B0604020202020204" pitchFamily="34" charset="0"/>
              </a:rPr>
              <a:t>الإشارة المشتركة والانتباه المشترك</a:t>
            </a:r>
            <a:endParaRPr lang="en-US" sz="4400" dirty="0">
              <a:latin typeface="Arial" panose="020B0604020202020204" pitchFamily="34" charset="0"/>
              <a:cs typeface="Arial" panose="020B0604020202020204" pitchFamily="34" charset="0"/>
            </a:endParaRPr>
          </a:p>
        </p:txBody>
      </p:sp>
      <p:sp>
        <p:nvSpPr>
          <p:cNvPr id="4" name="Text 1"/>
          <p:cNvSpPr/>
          <p:nvPr/>
        </p:nvSpPr>
        <p:spPr>
          <a:xfrm>
            <a:off x="921112" y="1900486"/>
            <a:ext cx="7556421" cy="952619"/>
          </a:xfrm>
          <a:prstGeom prst="rect">
            <a:avLst/>
          </a:prstGeom>
          <a:noFill/>
          <a:ln/>
        </p:spPr>
        <p:txBody>
          <a:bodyPr wrap="square" lIns="0" tIns="0" rIns="0" bIns="0" rtlCol="0" anchor="t"/>
          <a:lstStyle/>
          <a:p>
            <a:pPr marL="0" indent="0" algn="r" rtl="1">
              <a:lnSpc>
                <a:spcPts val="2500"/>
              </a:lnSpc>
              <a:buNone/>
            </a:pPr>
            <a:r>
              <a:rPr lang="en-US" dirty="0">
                <a:solidFill>
                  <a:srgbClr val="49495A"/>
                </a:solidFill>
                <a:latin typeface="Arial" panose="020B0604020202020204" pitchFamily="34" charset="0"/>
                <a:ea typeface="Open Sans" pitchFamily="34" charset="-122"/>
                <a:cs typeface="Arial" panose="020B0604020202020204" pitchFamily="34" charset="0"/>
              </a:rPr>
              <a:t>الإشارة بالإصبع تظهر في نهاية السنة الأولى من العمر وتميّز بين نوعين رئيسيين: الإشارة لطلب شيء معين (Proto-Imperative)، والإشارة للمشاركة والانتباه (Proto-Declarative). هذه القدرة تمثل بداية التواصل المقصود والمعنى مع الآخر.</a:t>
            </a:r>
            <a:endParaRPr lang="en-US" dirty="0">
              <a:latin typeface="Arial" panose="020B0604020202020204" pitchFamily="34" charset="0"/>
              <a:cs typeface="Arial" panose="020B0604020202020204" pitchFamily="34" charset="0"/>
            </a:endParaRPr>
          </a:p>
        </p:txBody>
      </p:sp>
      <p:sp>
        <p:nvSpPr>
          <p:cNvPr id="5" name="Text 2"/>
          <p:cNvSpPr/>
          <p:nvPr/>
        </p:nvSpPr>
        <p:spPr>
          <a:xfrm>
            <a:off x="793790" y="5431851"/>
            <a:ext cx="7556421" cy="952619"/>
          </a:xfrm>
          <a:prstGeom prst="rect">
            <a:avLst/>
          </a:prstGeom>
          <a:noFill/>
          <a:ln/>
        </p:spPr>
        <p:txBody>
          <a:bodyPr wrap="square" lIns="0" tIns="0" rIns="0" bIns="0" rtlCol="0" anchor="t"/>
          <a:lstStyle/>
          <a:p>
            <a:pPr marL="0" indent="0" algn="r" rtl="1">
              <a:lnSpc>
                <a:spcPts val="2500"/>
              </a:lnSpc>
              <a:buNone/>
            </a:pPr>
            <a:r>
              <a:rPr lang="en-US" b="1" dirty="0">
                <a:solidFill>
                  <a:srgbClr val="49495A"/>
                </a:solidFill>
                <a:latin typeface="Arial" panose="020B0604020202020204" pitchFamily="34" charset="0"/>
                <a:ea typeface="Open Sans" pitchFamily="34" charset="-122"/>
                <a:cs typeface="Arial" panose="020B0604020202020204" pitchFamily="34" charset="0"/>
              </a:rPr>
              <a:t>الانتباه المشترك</a:t>
            </a:r>
            <a:r>
              <a:rPr lang="en-US" dirty="0">
                <a:solidFill>
                  <a:srgbClr val="49495A"/>
                </a:solidFill>
                <a:latin typeface="Arial" panose="020B0604020202020204" pitchFamily="34" charset="0"/>
                <a:ea typeface="Open Sans" pitchFamily="34" charset="-122"/>
                <a:cs typeface="Arial" panose="020B0604020202020204" pitchFamily="34" charset="0"/>
              </a:rPr>
              <a:t> هو قدرة الطفل على مشاركة الانتباه إلى نفس الهدف مع شخص آخر، من خلال التبادل البصري والإيمائي المتناسق. تُعدّ هذه المهارة المقدمة الأساسية لتطور اللغة والتفاعل الاجتماعي السليم.</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11D65AB-D0C1-FF98-54E1-5FB3F7A492AF}"/>
              </a:ext>
            </a:extLst>
          </p:cNvPr>
          <p:cNvPicPr>
            <a:picLocks noChangeAspect="1"/>
          </p:cNvPicPr>
          <p:nvPr/>
        </p:nvPicPr>
        <p:blipFill>
          <a:blip r:embed="rId4"/>
          <a:stretch>
            <a:fillRect/>
          </a:stretch>
        </p:blipFill>
        <p:spPr>
          <a:xfrm>
            <a:off x="793790" y="3086642"/>
            <a:ext cx="2705100" cy="1685925"/>
          </a:xfrm>
          <a:prstGeom prst="rect">
            <a:avLst/>
          </a:prstGeom>
        </p:spPr>
      </p:pic>
      <p:pic>
        <p:nvPicPr>
          <p:cNvPr id="7" name="Picture 6">
            <a:extLst>
              <a:ext uri="{FF2B5EF4-FFF2-40B4-BE49-F238E27FC236}">
                <a16:creationId xmlns:a16="http://schemas.microsoft.com/office/drawing/2014/main" id="{87B7707D-3C0C-B73A-5966-3D78EEDFAD89}"/>
              </a:ext>
            </a:extLst>
          </p:cNvPr>
          <p:cNvPicPr>
            <a:picLocks noChangeAspect="1"/>
          </p:cNvPicPr>
          <p:nvPr/>
        </p:nvPicPr>
        <p:blipFill>
          <a:blip r:embed="rId5"/>
          <a:stretch>
            <a:fillRect/>
          </a:stretch>
        </p:blipFill>
        <p:spPr>
          <a:xfrm>
            <a:off x="5207343" y="2903575"/>
            <a:ext cx="3359187" cy="2422450"/>
          </a:xfrm>
          <a:prstGeom prst="rect">
            <a:avLst/>
          </a:prstGeom>
        </p:spPr>
      </p:pic>
      <p:pic>
        <p:nvPicPr>
          <p:cNvPr id="8" name="Picture 7">
            <a:extLst>
              <a:ext uri="{FF2B5EF4-FFF2-40B4-BE49-F238E27FC236}">
                <a16:creationId xmlns:a16="http://schemas.microsoft.com/office/drawing/2014/main" id="{567FA45C-31FD-E60C-6389-1E711789175C}"/>
              </a:ext>
            </a:extLst>
          </p:cNvPr>
          <p:cNvPicPr>
            <a:picLocks noChangeAspect="1"/>
          </p:cNvPicPr>
          <p:nvPr/>
        </p:nvPicPr>
        <p:blipFill>
          <a:blip r:embed="rId6"/>
          <a:stretch>
            <a:fillRect/>
          </a:stretch>
        </p:blipFill>
        <p:spPr>
          <a:xfrm>
            <a:off x="2773524" y="6216621"/>
            <a:ext cx="3596952" cy="20129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38595"/>
            <a:ext cx="7556421" cy="1240155"/>
          </a:xfrm>
          <a:prstGeom prst="rect">
            <a:avLst/>
          </a:prstGeom>
          <a:noFill/>
          <a:ln/>
        </p:spPr>
        <p:txBody>
          <a:bodyPr wrap="square" lIns="0" tIns="0" rIns="0" bIns="0" rtlCol="0" anchor="t"/>
          <a:lstStyle/>
          <a:p>
            <a:pPr marL="0" indent="0" algn="r" rtl="1">
              <a:lnSpc>
                <a:spcPts val="4850"/>
              </a:lnSpc>
              <a:buNone/>
            </a:pPr>
            <a:r>
              <a:rPr lang="en-US" sz="4400" dirty="0">
                <a:solidFill>
                  <a:srgbClr val="403CCF"/>
                </a:solidFill>
                <a:latin typeface="Arial" panose="020B0604020202020204" pitchFamily="34" charset="0"/>
                <a:ea typeface="Libre Baskerville" pitchFamily="34" charset="-122"/>
                <a:cs typeface="Arial" panose="020B0604020202020204" pitchFamily="34" charset="0"/>
              </a:rPr>
              <a:t>الانتباه المشترك والتوحد: التحديات المبكرة</a:t>
            </a:r>
            <a:endParaRPr lang="en-US" sz="4400" dirty="0">
              <a:latin typeface="Arial" panose="020B0604020202020204" pitchFamily="34" charset="0"/>
              <a:cs typeface="Arial" panose="020B0604020202020204" pitchFamily="34" charset="0"/>
            </a:endParaRPr>
          </a:p>
        </p:txBody>
      </p:sp>
      <p:sp>
        <p:nvSpPr>
          <p:cNvPr id="4" name="Text 1"/>
          <p:cNvSpPr/>
          <p:nvPr/>
        </p:nvSpPr>
        <p:spPr>
          <a:xfrm>
            <a:off x="793790" y="2676406"/>
            <a:ext cx="7556421" cy="635079"/>
          </a:xfrm>
          <a:prstGeom prst="rect">
            <a:avLst/>
          </a:prstGeom>
          <a:noFill/>
          <a:ln/>
        </p:spPr>
        <p:txBody>
          <a:bodyPr wrap="square" lIns="0" tIns="0" rIns="0" bIns="0" rtlCol="0" anchor="t"/>
          <a:lstStyle/>
          <a:p>
            <a:pPr marL="0" indent="0" algn="r" rtl="1">
              <a:lnSpc>
                <a:spcPts val="2500"/>
              </a:lnSpc>
              <a:buNone/>
            </a:pPr>
            <a:r>
              <a:rPr lang="en-US" dirty="0">
                <a:solidFill>
                  <a:srgbClr val="49495A"/>
                </a:solidFill>
                <a:latin typeface="Arial" panose="020B0604020202020204" pitchFamily="34" charset="0"/>
                <a:ea typeface="Open Sans" pitchFamily="34" charset="-122"/>
                <a:cs typeface="Arial" panose="020B0604020202020204" pitchFamily="34" charset="0"/>
              </a:rPr>
              <a:t>يُظهر الأطفال ذوو اضطراب طيف التوحد ضعفاً ملحوظاً في مهارات الانتباه المشترك منذ مراحل مبكرة جداً. هذا الضعف يؤثر بشكل مباشر على قدرتهم على التواصل والتعلم الاجتماعي.</a:t>
            </a:r>
            <a:endParaRPr lang="en-US" dirty="0">
              <a:latin typeface="Arial" panose="020B0604020202020204" pitchFamily="34" charset="0"/>
              <a:cs typeface="Arial" panose="020B0604020202020204" pitchFamily="34" charset="0"/>
            </a:endParaRPr>
          </a:p>
        </p:txBody>
      </p:sp>
      <p:sp>
        <p:nvSpPr>
          <p:cNvPr id="5" name="Shape 2"/>
          <p:cNvSpPr/>
          <p:nvPr/>
        </p:nvSpPr>
        <p:spPr>
          <a:xfrm>
            <a:off x="7903726" y="3534728"/>
            <a:ext cx="446484" cy="446484"/>
          </a:xfrm>
          <a:prstGeom prst="roundRect">
            <a:avLst>
              <a:gd name="adj" fmla="val 6668"/>
            </a:avLst>
          </a:prstGeom>
          <a:solidFill>
            <a:srgbClr val="EAE8F3"/>
          </a:solidFill>
          <a:ln/>
        </p:spPr>
      </p:sp>
      <p:sp>
        <p:nvSpPr>
          <p:cNvPr id="6" name="Text 3"/>
          <p:cNvSpPr/>
          <p:nvPr/>
        </p:nvSpPr>
        <p:spPr>
          <a:xfrm>
            <a:off x="5224462" y="3602950"/>
            <a:ext cx="2480905" cy="310158"/>
          </a:xfrm>
          <a:prstGeom prst="rect">
            <a:avLst/>
          </a:prstGeom>
          <a:noFill/>
          <a:ln/>
        </p:spPr>
        <p:txBody>
          <a:bodyPr wrap="none" lIns="0" tIns="0" rIns="0" bIns="0" rtlCol="0" anchor="t"/>
          <a:lstStyle/>
          <a:p>
            <a:pPr marL="0" indent="0" algn="r" rtl="1">
              <a:lnSpc>
                <a:spcPts val="2400"/>
              </a:lnSpc>
              <a:buNone/>
            </a:pPr>
            <a:r>
              <a:rPr lang="en-US" sz="2400" dirty="0">
                <a:solidFill>
                  <a:srgbClr val="49495A"/>
                </a:solidFill>
                <a:latin typeface="Arial" panose="020B0604020202020204" pitchFamily="34" charset="0"/>
                <a:ea typeface="Libre Baskerville" pitchFamily="34" charset="-122"/>
                <a:cs typeface="Arial" panose="020B0604020202020204" pitchFamily="34" charset="0"/>
              </a:rPr>
              <a:t>قلة في الإشارة والتوجيه</a:t>
            </a:r>
            <a:endParaRPr lang="en-US" sz="2400" dirty="0">
              <a:latin typeface="Arial" panose="020B0604020202020204" pitchFamily="34" charset="0"/>
              <a:cs typeface="Arial" panose="020B0604020202020204" pitchFamily="34" charset="0"/>
            </a:endParaRPr>
          </a:p>
        </p:txBody>
      </p:sp>
      <p:sp>
        <p:nvSpPr>
          <p:cNvPr id="7" name="Text 4"/>
          <p:cNvSpPr/>
          <p:nvPr/>
        </p:nvSpPr>
        <p:spPr>
          <a:xfrm>
            <a:off x="793790" y="4032171"/>
            <a:ext cx="6911578" cy="317540"/>
          </a:xfrm>
          <a:prstGeom prst="rect">
            <a:avLst/>
          </a:prstGeom>
          <a:noFill/>
          <a:ln/>
        </p:spPr>
        <p:txBody>
          <a:bodyPr wrap="none" lIns="0" tIns="0" rIns="0" bIns="0" rtlCol="0" anchor="t"/>
          <a:lstStyle/>
          <a:p>
            <a:pPr marL="0" indent="0" algn="r" rtl="1">
              <a:lnSpc>
                <a:spcPts val="2500"/>
              </a:lnSpc>
              <a:buNone/>
            </a:pPr>
            <a:r>
              <a:rPr lang="en-US" dirty="0">
                <a:solidFill>
                  <a:srgbClr val="49495A"/>
                </a:solidFill>
                <a:latin typeface="Arial" panose="020B0604020202020204" pitchFamily="34" charset="0"/>
                <a:ea typeface="Open Sans" pitchFamily="34" charset="-122"/>
                <a:cs typeface="Arial" panose="020B0604020202020204" pitchFamily="34" charset="0"/>
              </a:rPr>
              <a:t>الأطفال قد لا يشيرون إلى الأشياء لجذب انتباه الآخرين أو لمشاركة اهتمامهم بها</a:t>
            </a:r>
            <a:endParaRPr lang="en-US" dirty="0">
              <a:latin typeface="Arial" panose="020B0604020202020204" pitchFamily="34" charset="0"/>
              <a:cs typeface="Arial" panose="020B0604020202020204" pitchFamily="34" charset="0"/>
            </a:endParaRPr>
          </a:p>
        </p:txBody>
      </p:sp>
      <p:sp>
        <p:nvSpPr>
          <p:cNvPr id="8" name="Shape 5"/>
          <p:cNvSpPr/>
          <p:nvPr/>
        </p:nvSpPr>
        <p:spPr>
          <a:xfrm>
            <a:off x="7903726" y="4746546"/>
            <a:ext cx="446484" cy="446484"/>
          </a:xfrm>
          <a:prstGeom prst="roundRect">
            <a:avLst>
              <a:gd name="adj" fmla="val 6668"/>
            </a:avLst>
          </a:prstGeom>
          <a:solidFill>
            <a:srgbClr val="EAE8F3"/>
          </a:solidFill>
          <a:ln/>
        </p:spPr>
      </p:sp>
      <p:sp>
        <p:nvSpPr>
          <p:cNvPr id="9" name="Text 6"/>
          <p:cNvSpPr/>
          <p:nvPr/>
        </p:nvSpPr>
        <p:spPr>
          <a:xfrm>
            <a:off x="5224462" y="4814768"/>
            <a:ext cx="2480905" cy="310158"/>
          </a:xfrm>
          <a:prstGeom prst="rect">
            <a:avLst/>
          </a:prstGeom>
          <a:noFill/>
          <a:ln/>
        </p:spPr>
        <p:txBody>
          <a:bodyPr wrap="none" lIns="0" tIns="0" rIns="0" bIns="0" rtlCol="0" anchor="t"/>
          <a:lstStyle/>
          <a:p>
            <a:pPr marL="0" indent="0" algn="r" rtl="1">
              <a:lnSpc>
                <a:spcPts val="2400"/>
              </a:lnSpc>
              <a:buNone/>
            </a:pPr>
            <a:r>
              <a:rPr lang="en-US" sz="2400" dirty="0">
                <a:solidFill>
                  <a:srgbClr val="49495A"/>
                </a:solidFill>
                <a:latin typeface="Arial" panose="020B0604020202020204" pitchFamily="34" charset="0"/>
                <a:ea typeface="Libre Baskerville" pitchFamily="34" charset="-122"/>
                <a:cs typeface="Arial" panose="020B0604020202020204" pitchFamily="34" charset="0"/>
              </a:rPr>
              <a:t>ضعف الاستجابة للنظرات</a:t>
            </a:r>
            <a:endParaRPr lang="en-US" sz="2400" dirty="0">
              <a:latin typeface="Arial" panose="020B0604020202020204" pitchFamily="34" charset="0"/>
              <a:cs typeface="Arial" panose="020B0604020202020204" pitchFamily="34" charset="0"/>
            </a:endParaRPr>
          </a:p>
        </p:txBody>
      </p:sp>
      <p:sp>
        <p:nvSpPr>
          <p:cNvPr id="10" name="Text 7"/>
          <p:cNvSpPr/>
          <p:nvPr/>
        </p:nvSpPr>
        <p:spPr>
          <a:xfrm>
            <a:off x="793790" y="5243989"/>
            <a:ext cx="6911578" cy="635079"/>
          </a:xfrm>
          <a:prstGeom prst="rect">
            <a:avLst/>
          </a:prstGeom>
          <a:noFill/>
          <a:ln/>
        </p:spPr>
        <p:txBody>
          <a:bodyPr wrap="square" lIns="0" tIns="0" rIns="0" bIns="0" rtlCol="0" anchor="t"/>
          <a:lstStyle/>
          <a:p>
            <a:pPr marL="0" indent="0" algn="r" rtl="1">
              <a:lnSpc>
                <a:spcPts val="2500"/>
              </a:lnSpc>
              <a:buNone/>
            </a:pPr>
            <a:r>
              <a:rPr lang="en-US" dirty="0">
                <a:solidFill>
                  <a:srgbClr val="49495A"/>
                </a:solidFill>
                <a:latin typeface="Arial" panose="020B0604020202020204" pitchFamily="34" charset="0"/>
                <a:ea typeface="Open Sans" pitchFamily="34" charset="-122"/>
                <a:cs typeface="Arial" panose="020B0604020202020204" pitchFamily="34" charset="0"/>
              </a:rPr>
              <a:t>لا يستجيبون بشكل طبيعي عندما ينظر شخص آخر إلى شيء معين ويحاول توجيه انتباهم إليه</a:t>
            </a:r>
            <a:endParaRPr lang="en-US" dirty="0">
              <a:latin typeface="Arial" panose="020B0604020202020204" pitchFamily="34" charset="0"/>
              <a:cs typeface="Arial" panose="020B0604020202020204" pitchFamily="34" charset="0"/>
            </a:endParaRPr>
          </a:p>
        </p:txBody>
      </p:sp>
      <p:sp>
        <p:nvSpPr>
          <p:cNvPr id="11" name="Shape 8"/>
          <p:cNvSpPr/>
          <p:nvPr/>
        </p:nvSpPr>
        <p:spPr>
          <a:xfrm>
            <a:off x="7903726" y="6275903"/>
            <a:ext cx="446484" cy="446484"/>
          </a:xfrm>
          <a:prstGeom prst="roundRect">
            <a:avLst>
              <a:gd name="adj" fmla="val 6668"/>
            </a:avLst>
          </a:prstGeom>
          <a:solidFill>
            <a:srgbClr val="EAE8F3"/>
          </a:solidFill>
          <a:ln/>
        </p:spPr>
      </p:sp>
      <p:sp>
        <p:nvSpPr>
          <p:cNvPr id="12" name="Text 9"/>
          <p:cNvSpPr/>
          <p:nvPr/>
        </p:nvSpPr>
        <p:spPr>
          <a:xfrm>
            <a:off x="4644390" y="6344126"/>
            <a:ext cx="3060978" cy="310158"/>
          </a:xfrm>
          <a:prstGeom prst="rect">
            <a:avLst/>
          </a:prstGeom>
          <a:noFill/>
          <a:ln/>
        </p:spPr>
        <p:txBody>
          <a:bodyPr wrap="none" lIns="0" tIns="0" rIns="0" bIns="0" rtlCol="0" anchor="t"/>
          <a:lstStyle/>
          <a:p>
            <a:pPr marL="0" indent="0" algn="r" rtl="1">
              <a:lnSpc>
                <a:spcPts val="2400"/>
              </a:lnSpc>
              <a:buNone/>
            </a:pPr>
            <a:r>
              <a:rPr lang="en-US" sz="2400" dirty="0">
                <a:solidFill>
                  <a:srgbClr val="49495A"/>
                </a:solidFill>
                <a:latin typeface="Arial" panose="020B0604020202020204" pitchFamily="34" charset="0"/>
                <a:ea typeface="Libre Baskerville" pitchFamily="34" charset="-122"/>
                <a:cs typeface="Arial" panose="020B0604020202020204" pitchFamily="34" charset="0"/>
              </a:rPr>
              <a:t>صعوبة التنسيق البصري الحركي</a:t>
            </a:r>
            <a:endParaRPr lang="en-US" sz="2400" dirty="0">
              <a:latin typeface="Arial" panose="020B0604020202020204" pitchFamily="34" charset="0"/>
              <a:cs typeface="Arial" panose="020B0604020202020204" pitchFamily="34" charset="0"/>
            </a:endParaRPr>
          </a:p>
        </p:txBody>
      </p:sp>
      <p:sp>
        <p:nvSpPr>
          <p:cNvPr id="13" name="Text 10"/>
          <p:cNvSpPr/>
          <p:nvPr/>
        </p:nvSpPr>
        <p:spPr>
          <a:xfrm>
            <a:off x="793790" y="6773347"/>
            <a:ext cx="6911578" cy="317540"/>
          </a:xfrm>
          <a:prstGeom prst="rect">
            <a:avLst/>
          </a:prstGeom>
          <a:noFill/>
          <a:ln/>
        </p:spPr>
        <p:txBody>
          <a:bodyPr wrap="none" lIns="0" tIns="0" rIns="0" bIns="0" rtlCol="0" anchor="t"/>
          <a:lstStyle/>
          <a:p>
            <a:pPr marL="0" indent="0" algn="r" rtl="1">
              <a:lnSpc>
                <a:spcPts val="2500"/>
              </a:lnSpc>
              <a:buNone/>
            </a:pPr>
            <a:r>
              <a:rPr lang="en-US" dirty="0">
                <a:solidFill>
                  <a:srgbClr val="49495A"/>
                </a:solidFill>
                <a:latin typeface="Arial" panose="020B0604020202020204" pitchFamily="34" charset="0"/>
                <a:ea typeface="Open Sans" pitchFamily="34" charset="-122"/>
                <a:cs typeface="Arial" panose="020B0604020202020204" pitchFamily="34" charset="0"/>
              </a:rPr>
              <a:t>صعوبة في تنسيق النظر مع الحركة والإشارة بطريقة متناسقة وذات معنى</a:t>
            </a:r>
            <a:endParaRPr lang="en-US"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800</Words>
  <Application>Microsoft Office PowerPoint</Application>
  <PresentationFormat>Custom</PresentationFormat>
  <Paragraphs>86</Paragraphs>
  <Slides>11</Slides>
  <Notes>10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11</vt:i4>
      </vt:variant>
    </vt:vector>
  </HeadingPairs>
  <TitlesOfParts>
    <vt:vector size="13"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HP</dc:creator>
  <cp:lastModifiedBy>tima borsali</cp:lastModifiedBy>
  <cp:revision>2</cp:revision>
  <dcterms:created xsi:type="dcterms:W3CDTF">2025-11-10T17:27:40Z</dcterms:created>
  <dcterms:modified xsi:type="dcterms:W3CDTF">2025-11-10T18:04:13Z</dcterms:modified>
</cp:coreProperties>
</file>